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46"/>
  </p:notesMasterIdLst>
  <p:sldIdLst>
    <p:sldId id="256" r:id="rId3"/>
    <p:sldId id="310" r:id="rId4"/>
    <p:sldId id="311" r:id="rId5"/>
    <p:sldId id="315" r:id="rId6"/>
    <p:sldId id="302" r:id="rId7"/>
    <p:sldId id="259" r:id="rId8"/>
    <p:sldId id="264" r:id="rId9"/>
    <p:sldId id="270" r:id="rId10"/>
    <p:sldId id="273" r:id="rId11"/>
    <p:sldId id="320" r:id="rId12"/>
    <p:sldId id="321" r:id="rId13"/>
    <p:sldId id="322" r:id="rId14"/>
    <p:sldId id="323" r:id="rId15"/>
    <p:sldId id="324" r:id="rId16"/>
    <p:sldId id="276" r:id="rId17"/>
    <p:sldId id="325" r:id="rId18"/>
    <p:sldId id="277" r:id="rId19"/>
    <p:sldId id="326" r:id="rId20"/>
    <p:sldId id="328" r:id="rId21"/>
    <p:sldId id="327" r:id="rId22"/>
    <p:sldId id="329" r:id="rId23"/>
    <p:sldId id="330" r:id="rId24"/>
    <p:sldId id="318" r:id="rId25"/>
    <p:sldId id="331" r:id="rId26"/>
    <p:sldId id="332" r:id="rId27"/>
    <p:sldId id="280" r:id="rId28"/>
    <p:sldId id="282" r:id="rId29"/>
    <p:sldId id="281" r:id="rId30"/>
    <p:sldId id="317" r:id="rId31"/>
    <p:sldId id="314" r:id="rId32"/>
    <p:sldId id="333" r:id="rId33"/>
    <p:sldId id="334" r:id="rId34"/>
    <p:sldId id="335" r:id="rId35"/>
    <p:sldId id="336" r:id="rId36"/>
    <p:sldId id="337" r:id="rId37"/>
    <p:sldId id="338" r:id="rId38"/>
    <p:sldId id="339" r:id="rId39"/>
    <p:sldId id="340" r:id="rId40"/>
    <p:sldId id="341" r:id="rId41"/>
    <p:sldId id="313" r:id="rId42"/>
    <p:sldId id="342" r:id="rId43"/>
    <p:sldId id="343" r:id="rId44"/>
    <p:sldId id="307" r:id="rId45"/>
  </p:sldIdLst>
  <p:sldSz cx="97218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44E365-1CE5-467B-BEB4-B58CB0BAD0AD}">
          <p14:sldIdLst>
            <p14:sldId id="256"/>
          </p14:sldIdLst>
        </p14:section>
        <p14:section name="Khởi động và giới thiệu nội dung" id="{239F6300-004C-42EC-9F7B-F7CCBCA952F7}">
          <p14:sldIdLst>
            <p14:sldId id="310"/>
            <p14:sldId id="311"/>
            <p14:sldId id="315"/>
            <p14:sldId id="302"/>
          </p14:sldIdLst>
        </p14:section>
        <p14:section name="1. Mục đích" id="{697DF90A-3ED7-4EA5-B714-D0A71AEE7426}">
          <p14:sldIdLst>
            <p14:sldId id="259"/>
            <p14:sldId id="264"/>
            <p14:sldId id="270"/>
            <p14:sldId id="273"/>
            <p14:sldId id="320"/>
            <p14:sldId id="321"/>
          </p14:sldIdLst>
        </p14:section>
        <p14:section name="2. Các định hướng chính" id="{762F16DE-46C3-40C4-A138-78191133D799}">
          <p14:sldIdLst>
            <p14:sldId id="322"/>
            <p14:sldId id="323"/>
          </p14:sldIdLst>
        </p14:section>
        <p14:section name="3. Đối tượng và phạm vi sử dụng" id="{1D71D8E4-87CB-4104-A044-CDC29927311A}">
          <p14:sldIdLst>
            <p14:sldId id="324"/>
            <p14:sldId id="276"/>
          </p14:sldIdLst>
        </p14:section>
        <p14:section name="4. Đổi mới về cách tiếp cận" id="{06715E19-C197-4DC3-9358-ED64418650CD}">
          <p14:sldIdLst>
            <p14:sldId id="325"/>
            <p14:sldId id="277"/>
            <p14:sldId id="326"/>
            <p14:sldId id="328"/>
            <p14:sldId id="327"/>
            <p14:sldId id="329"/>
          </p14:sldIdLst>
        </p14:section>
        <p14:section name="5. Tổ chức về nội dung và thời lượng" id="{E392AE04-DC55-4768-B9B3-CDC44F210AD3}">
          <p14:sldIdLst>
            <p14:sldId id="330"/>
            <p14:sldId id="318"/>
            <p14:sldId id="331"/>
          </p14:sldIdLst>
        </p14:section>
        <p14:section name="6. Cấu trúc bài học" id="{871ED1C1-DAB9-44FF-96A7-6AC5A0DF7B97}">
          <p14:sldIdLst>
            <p14:sldId id="332"/>
            <p14:sldId id="280"/>
            <p14:sldId id="282"/>
            <p14:sldId id="281"/>
          </p14:sldIdLst>
        </p14:section>
        <p14:section name="7. Một số điểm cần lưu ý đối với GV" id="{5465C058-264F-4E21-9AF4-05AD2BF3D966}">
          <p14:sldIdLst>
            <p14:sldId id="317"/>
            <p14:sldId id="314"/>
            <p14:sldId id="333"/>
            <p14:sldId id="334"/>
          </p14:sldIdLst>
        </p14:section>
        <p14:section name="8. Đổi mới PPDH" id="{F97AB638-713C-4B36-8CC3-70C2624755FD}">
          <p14:sldIdLst>
            <p14:sldId id="335"/>
            <p14:sldId id="336"/>
          </p14:sldIdLst>
        </p14:section>
        <p14:section name="9. Kiểm tra, đánh giá" id="{19476790-A255-462A-BBCA-54D275897160}">
          <p14:sldIdLst>
            <p14:sldId id="337"/>
            <p14:sldId id="338"/>
            <p14:sldId id="339"/>
            <p14:sldId id="340"/>
          </p14:sldIdLst>
        </p14:section>
        <p14:section name="10. Tài liệu tham khảo bổ trợ" id="{429A016C-3D50-409D-9AEC-27D06DB0C6D1}">
          <p14:sldIdLst>
            <p14:sldId id="341"/>
            <p14:sldId id="313"/>
            <p14:sldId id="342"/>
            <p14:sldId id="343"/>
            <p14:sldId id="307"/>
          </p14:sldIdLst>
        </p14:section>
      </p14:sectionLst>
    </p:ext>
    <p:ext uri="{EFAFB233-063F-42B5-8137-9DF3F51BA10A}">
      <p15:sldGuideLst xmlns:p15="http://schemas.microsoft.com/office/powerpoint/2012/main">
        <p15:guide id="1" orient="horz" pos="2160">
          <p15:clr>
            <a:srgbClr val="A4A3A4"/>
          </p15:clr>
        </p15:guide>
        <p15:guide id="2" pos="30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15" autoAdjust="0"/>
  </p:normalViewPr>
  <p:slideViewPr>
    <p:cSldViewPr>
      <p:cViewPr varScale="1">
        <p:scale>
          <a:sx n="68" d="100"/>
          <a:sy n="68" d="100"/>
        </p:scale>
        <p:origin x="1320" y="60"/>
      </p:cViewPr>
      <p:guideLst>
        <p:guide orient="horz" pos="2160"/>
        <p:guide pos="30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705E3-BFD7-4299-B85B-43D528F7A3C7}" type="datetimeFigureOut">
              <a:rPr lang="en-US" smtClean="0"/>
              <a:t>6/2/2023</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8AC08-BE88-4D07-8C71-22E46E09CAA5}" type="slidenum">
              <a:rPr lang="en-US" smtClean="0"/>
              <a:t>‹#›</a:t>
            </a:fld>
            <a:endParaRPr lang="en-US"/>
          </a:p>
        </p:txBody>
      </p:sp>
    </p:spTree>
    <p:extLst>
      <p:ext uri="{BB962C8B-B14F-4D97-AF65-F5344CB8AC3E}">
        <p14:creationId xmlns:p14="http://schemas.microsoft.com/office/powerpoint/2010/main" val="395873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Hướng dẫn dạy học môn Tin học và Công nghệ theo Chương trình giáo dục phổ thông 2018 (phần Tin học).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Hướng dẫn học Tin học 6, 7, 8, 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Dạy học theo chuẩn kiến thức, kĩ năng môn Tin học 6, 7, 8.</a:t>
            </a:r>
          </a:p>
          <a:p>
            <a:endParaRPr lang="en-US"/>
          </a:p>
        </p:txBody>
      </p:sp>
      <p:sp>
        <p:nvSpPr>
          <p:cNvPr id="4" name="Slide Number Placeholder 3"/>
          <p:cNvSpPr>
            <a:spLocks noGrp="1"/>
          </p:cNvSpPr>
          <p:nvPr>
            <p:ph type="sldNum" sz="quarter" idx="10"/>
          </p:nvPr>
        </p:nvSpPr>
        <p:spPr/>
        <p:txBody>
          <a:bodyPr/>
          <a:lstStyle/>
          <a:p>
            <a:fld id="{7678AC08-BE88-4D07-8C71-22E46E09CAA5}" type="slidenum">
              <a:rPr lang="en-US" smtClean="0"/>
              <a:t>3</a:t>
            </a:fld>
            <a:endParaRPr lang="en-US"/>
          </a:p>
        </p:txBody>
      </p:sp>
    </p:spTree>
    <p:extLst>
      <p:ext uri="{BB962C8B-B14F-4D97-AF65-F5344CB8AC3E}">
        <p14:creationId xmlns:p14="http://schemas.microsoft.com/office/powerpoint/2010/main" val="288875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Hướng dẫn dạy học môn Tin học và Công nghệ theo Chương trình giáo dục phổ thông 2018 (phần Tin học).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Hướng dẫn học Tin học 6, 7, 8, 9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Dạy học theo chuẩn kiến thức, kĩ năng môn Tin học 6, 7, 8.</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8AC08-BE88-4D07-8C71-22E46E09CA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99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43" y="2130434"/>
            <a:ext cx="8263573" cy="1470025"/>
          </a:xfrm>
        </p:spPr>
        <p:txBody>
          <a:bodyPr/>
          <a:lstStyle/>
          <a:p>
            <a:r>
              <a:rPr lang="en-US"/>
              <a:t>Click to edit Master title style</a:t>
            </a:r>
          </a:p>
        </p:txBody>
      </p:sp>
      <p:sp>
        <p:nvSpPr>
          <p:cNvPr id="3" name="Subtitle 2"/>
          <p:cNvSpPr>
            <a:spLocks noGrp="1"/>
          </p:cNvSpPr>
          <p:nvPr>
            <p:ph type="subTitle" idx="1"/>
          </p:nvPr>
        </p:nvSpPr>
        <p:spPr>
          <a:xfrm>
            <a:off x="1458282"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5E7090-C653-4E8F-B8E1-0E0A80F5F636}"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1"/>
            </a:lvl1pPr>
          </a:lstStyle>
          <a:p>
            <a:fld id="{52431178-7916-45BC-8719-C674CF9E1E36}" type="slidenum">
              <a:rPr lang="en-US" smtClean="0"/>
              <a:pPr/>
              <a:t>‹#›</a:t>
            </a:fld>
            <a:endParaRPr lang="en-US"/>
          </a:p>
        </p:txBody>
      </p:sp>
      <p:sp>
        <p:nvSpPr>
          <p:cNvPr id="9" name="TextBox 8"/>
          <p:cNvSpPr txBox="1"/>
          <p:nvPr userDrawn="1"/>
        </p:nvSpPr>
        <p:spPr>
          <a:xfrm>
            <a:off x="-1" y="6228020"/>
            <a:ext cx="9686231" cy="369332"/>
          </a:xfrm>
          <a:prstGeom prst="rect">
            <a:avLst/>
          </a:prstGeom>
          <a:solidFill>
            <a:schemeClr val="bg1"/>
          </a:solidFill>
        </p:spPr>
        <p:txBody>
          <a:bodyPr wrap="square" rtlCol="0">
            <a:spAutoFit/>
          </a:bodyPr>
          <a:lstStyle/>
          <a:p>
            <a:endParaRPr lang="en-US"/>
          </a:p>
        </p:txBody>
      </p:sp>
      <p:sp>
        <p:nvSpPr>
          <p:cNvPr id="10" name="Rectangle 9"/>
          <p:cNvSpPr/>
          <p:nvPr userDrawn="1"/>
        </p:nvSpPr>
        <p:spPr>
          <a:xfrm>
            <a:off x="36388" y="0"/>
            <a:ext cx="968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57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E39E4-4833-429D-89AC-68231BC27F81}"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398593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47"/>
            <a:ext cx="21874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6092" y="274647"/>
            <a:ext cx="640021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AE838-6A88-4AE3-81E4-97D917998F24}"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129966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143" y="2130434"/>
            <a:ext cx="8263573" cy="1470025"/>
          </a:xfrm>
        </p:spPr>
        <p:txBody>
          <a:bodyPr/>
          <a:lstStyle/>
          <a:p>
            <a:r>
              <a:rPr lang="en-US"/>
              <a:t>Click to edit Master title style</a:t>
            </a:r>
          </a:p>
        </p:txBody>
      </p:sp>
      <p:sp>
        <p:nvSpPr>
          <p:cNvPr id="3" name="Subtitle 2"/>
          <p:cNvSpPr>
            <a:spLocks noGrp="1"/>
          </p:cNvSpPr>
          <p:nvPr>
            <p:ph type="subTitle" idx="1"/>
          </p:nvPr>
        </p:nvSpPr>
        <p:spPr>
          <a:xfrm>
            <a:off x="1458282" y="3886200"/>
            <a:ext cx="68052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5E7090-C653-4E8F-B8E1-0E0A80F5F636}"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b="1"/>
            </a:lvl1pPr>
          </a:lstStyle>
          <a:p>
            <a:fld id="{52431178-7916-45BC-8719-C674CF9E1E36}" type="slidenum">
              <a:rPr lang="en-US" smtClean="0">
                <a:solidFill>
                  <a:prstClr val="black"/>
                </a:solidFill>
              </a:rPr>
              <a:pPr/>
              <a:t>‹#›</a:t>
            </a:fld>
            <a:endParaRPr lang="en-US">
              <a:solidFill>
                <a:prstClr val="black"/>
              </a:solidFill>
            </a:endParaRPr>
          </a:p>
        </p:txBody>
      </p:sp>
      <p:sp>
        <p:nvSpPr>
          <p:cNvPr id="9" name="TextBox 8"/>
          <p:cNvSpPr txBox="1"/>
          <p:nvPr userDrawn="1"/>
        </p:nvSpPr>
        <p:spPr>
          <a:xfrm>
            <a:off x="-1" y="6228020"/>
            <a:ext cx="9686231" cy="369332"/>
          </a:xfrm>
          <a:prstGeom prst="rect">
            <a:avLst/>
          </a:prstGeom>
          <a:solidFill>
            <a:schemeClr val="bg1"/>
          </a:solidFill>
        </p:spPr>
        <p:txBody>
          <a:bodyPr wrap="square" rtlCol="0">
            <a:spAutoFit/>
          </a:bodyPr>
          <a:lstStyle/>
          <a:p>
            <a:endParaRPr lang="en-US">
              <a:solidFill>
                <a:prstClr val="black"/>
              </a:solidFill>
            </a:endParaRPr>
          </a:p>
        </p:txBody>
      </p:sp>
      <p:sp>
        <p:nvSpPr>
          <p:cNvPr id="10" name="Rectangle 9"/>
          <p:cNvSpPr/>
          <p:nvPr userDrawn="1"/>
        </p:nvSpPr>
        <p:spPr>
          <a:xfrm>
            <a:off x="36388" y="0"/>
            <a:ext cx="9684000"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41907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44624"/>
            <a:ext cx="8722057" cy="504056"/>
          </a:xfrm>
        </p:spPr>
        <p:txBody>
          <a:bodyPr/>
          <a:lstStyle>
            <a:lvl1pPr>
              <a:defRPr sz="2800" b="1">
                <a:solidFill>
                  <a:srgbClr val="0070C0"/>
                </a:solidFill>
              </a:defRPr>
            </a:lvl1pPr>
          </a:lstStyle>
          <a:p>
            <a:r>
              <a:rPr lang="en-US"/>
              <a:t>Click to edit Master title style</a:t>
            </a:r>
          </a:p>
        </p:txBody>
      </p:sp>
      <p:sp>
        <p:nvSpPr>
          <p:cNvPr id="3" name="Content Placeholder 2"/>
          <p:cNvSpPr>
            <a:spLocks noGrp="1"/>
          </p:cNvSpPr>
          <p:nvPr>
            <p:ph idx="1"/>
          </p:nvPr>
        </p:nvSpPr>
        <p:spPr>
          <a:xfrm>
            <a:off x="252413" y="692696"/>
            <a:ext cx="9217024" cy="5904656"/>
          </a:xfrm>
        </p:spPr>
        <p:txBody>
          <a:bodyPr/>
          <a:lstStyle>
            <a:lvl1pPr marL="514350" indent="-514350">
              <a:buFont typeface="+mj-lt"/>
              <a:buAutoNum type="arabicPeriod"/>
              <a:defRPr b="1">
                <a:solidFill>
                  <a:srgbClr val="0070C0"/>
                </a:solidFill>
              </a:defRPr>
            </a:lvl1pPr>
            <a:lvl2pPr marL="742950" indent="-285750">
              <a:buFont typeface="Wingdings" pitchFamily="2" charset="2"/>
              <a:buChar char="§"/>
              <a:defRPr/>
            </a:lvl2pPr>
            <a:lvl3pPr marL="1254125" indent="-339725">
              <a:buFont typeface="Arial" pitchFamily="34" charset="0"/>
              <a:buChar char="•"/>
              <a:defRPr/>
            </a:lvl3pPr>
            <a:lvl5pPr marL="2057400" indent="-228600">
              <a:buSzPct val="100000"/>
              <a:buFont typeface="Wingdings"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AAA5C-6363-41D6-ACCE-6A7197D5C799}"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1">
                <a:solidFill>
                  <a:srgbClr val="0070C0"/>
                </a:solidFill>
                <a:latin typeface="Arial" pitchFamily="34" charset="0"/>
                <a:cs typeface="Arial" pitchFamily="34" charset="0"/>
              </a:defRPr>
            </a:lvl1pPr>
          </a:lstStyle>
          <a:p>
            <a:fld id="{52431178-7916-45BC-8719-C674CF9E1E36}" type="slidenum">
              <a:rPr lang="en-US" smtClean="0"/>
              <a:pPr/>
              <a:t>‹#›</a:t>
            </a:fld>
            <a:endParaRPr lang="en-US"/>
          </a:p>
        </p:txBody>
      </p:sp>
    </p:spTree>
    <p:extLst>
      <p:ext uri="{BB962C8B-B14F-4D97-AF65-F5344CB8AC3E}">
        <p14:creationId xmlns:p14="http://schemas.microsoft.com/office/powerpoint/2010/main" val="78003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60" y="4406909"/>
            <a:ext cx="8263573" cy="894299"/>
          </a:xfrm>
          <a:solidFill>
            <a:schemeClr val="accent3">
              <a:lumMod val="20000"/>
              <a:lumOff val="80000"/>
            </a:schemeClr>
          </a:solidFill>
        </p:spPr>
        <p:txBody>
          <a:bodyPr anchor="ctr"/>
          <a:lstStyle>
            <a:lvl1pPr algn="l">
              <a:defRPr sz="3200" b="1" cap="all">
                <a:solidFill>
                  <a:srgbClr val="00B0F0"/>
                </a:solidFill>
              </a:defRPr>
            </a:lvl1pPr>
          </a:lstStyle>
          <a:p>
            <a:r>
              <a:rPr lang="en-US"/>
              <a:t>Click to edit Master title style</a:t>
            </a:r>
          </a:p>
        </p:txBody>
      </p:sp>
      <p:sp>
        <p:nvSpPr>
          <p:cNvPr id="3" name="Text Placeholder 2"/>
          <p:cNvSpPr>
            <a:spLocks noGrp="1"/>
          </p:cNvSpPr>
          <p:nvPr>
            <p:ph type="body" idx="1"/>
          </p:nvPr>
        </p:nvSpPr>
        <p:spPr>
          <a:xfrm>
            <a:off x="756469" y="3645024"/>
            <a:ext cx="8263573" cy="576064"/>
          </a:xfrm>
          <a:solidFill>
            <a:schemeClr val="accent6">
              <a:lumMod val="20000"/>
              <a:lumOff val="80000"/>
            </a:schemeClr>
          </a:solidFill>
          <a:ln>
            <a:solidFill>
              <a:schemeClr val="accent6">
                <a:lumMod val="20000"/>
                <a:lumOff val="80000"/>
              </a:schemeClr>
            </a:solidFill>
          </a:ln>
        </p:spPr>
        <p:style>
          <a:lnRef idx="2">
            <a:schemeClr val="accent5"/>
          </a:lnRef>
          <a:fillRef idx="1">
            <a:schemeClr val="lt1"/>
          </a:fillRef>
          <a:effectRef idx="0">
            <a:schemeClr val="accent5"/>
          </a:effectRef>
          <a:fontRef idx="none"/>
        </p:style>
        <p:txBody>
          <a:bodyPr anchor="ctr">
            <a:normAutofit/>
          </a:bodyPr>
          <a:lstStyle>
            <a:lvl1pPr marL="0" indent="0">
              <a:buNone/>
              <a:defRPr sz="2400">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10433-3EEB-4599-990A-75DDA65ECEAA}"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478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6097"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940"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42C508-8467-4D07-B26A-A8DE8943FB24}" type="datetime1">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983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6097"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6097"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8569"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8569"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BB7F18-8BF7-4390-BCA2-9757BE330EB6}" type="datetime1">
              <a:rPr lang="en-US" smtClean="0">
                <a:solidFill>
                  <a:prstClr val="black">
                    <a:tint val="75000"/>
                  </a:prstClr>
                </a:solidFill>
              </a:rPr>
              <a:pPr/>
              <a:t>6/2/2023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1081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E8EE50-BD28-4C76-BD57-44FEDC477B54}" type="datetime1">
              <a:rPr lang="en-US" smtClean="0">
                <a:solidFill>
                  <a:prstClr val="black">
                    <a:tint val="75000"/>
                  </a:prstClr>
                </a:solidFill>
              </a:rPr>
              <a:pPr/>
              <a:t>6/2/2023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0625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B1568-E226-40A7-AE8D-9EFCB6EB1E49}" type="datetime1">
              <a:rPr lang="en-US" smtClean="0">
                <a:solidFill>
                  <a:prstClr val="black">
                    <a:tint val="75000"/>
                  </a:prstClr>
                </a:solidFill>
              </a:rPr>
              <a:pPr/>
              <a:t>6/2/2023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8860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6" y="273050"/>
            <a:ext cx="319842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0973" y="273059"/>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096" y="1435103"/>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F46BBD-7123-4562-AE7A-F0CA1E760FA3}" type="datetime1">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855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44624"/>
            <a:ext cx="8722057" cy="504056"/>
          </a:xfrm>
        </p:spPr>
        <p:txBody>
          <a:bodyPr/>
          <a:lstStyle>
            <a:lvl1pPr>
              <a:defRPr sz="2800" b="1">
                <a:solidFill>
                  <a:srgbClr val="0070C0"/>
                </a:solidFill>
              </a:defRPr>
            </a:lvl1pPr>
          </a:lstStyle>
          <a:p>
            <a:r>
              <a:rPr lang="en-US"/>
              <a:t>Click to edit Master title style</a:t>
            </a:r>
          </a:p>
        </p:txBody>
      </p:sp>
      <p:sp>
        <p:nvSpPr>
          <p:cNvPr id="3" name="Content Placeholder 2"/>
          <p:cNvSpPr>
            <a:spLocks noGrp="1"/>
          </p:cNvSpPr>
          <p:nvPr>
            <p:ph idx="1"/>
          </p:nvPr>
        </p:nvSpPr>
        <p:spPr>
          <a:xfrm>
            <a:off x="252413" y="692696"/>
            <a:ext cx="9217024" cy="5904656"/>
          </a:xfrm>
        </p:spPr>
        <p:txBody>
          <a:bodyPr/>
          <a:lstStyle>
            <a:lvl1pPr marL="514350" indent="-514350">
              <a:buFont typeface="+mj-lt"/>
              <a:buAutoNum type="arabicPeriod"/>
              <a:defRPr b="1">
                <a:solidFill>
                  <a:srgbClr val="0070C0"/>
                </a:solidFill>
              </a:defRPr>
            </a:lvl1pPr>
            <a:lvl2pPr marL="742950" indent="-285750">
              <a:buFont typeface="Wingdings" pitchFamily="2" charset="2"/>
              <a:buChar char="§"/>
              <a:defRPr/>
            </a:lvl2pPr>
            <a:lvl3pPr marL="1254125" indent="-339725">
              <a:buFont typeface="Arial" pitchFamily="34" charset="0"/>
              <a:buChar char="•"/>
              <a:defRPr/>
            </a:lvl3pPr>
            <a:lvl5pPr marL="2057400" indent="-228600">
              <a:buSzPct val="100000"/>
              <a:buFont typeface="Wingdings"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AAA5C-6363-41D6-ACCE-6A7197D5C799}"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solidFill>
                  <a:srgbClr val="0070C0"/>
                </a:solidFill>
                <a:latin typeface="Arial" pitchFamily="34" charset="0"/>
                <a:cs typeface="Arial" pitchFamily="34" charset="0"/>
              </a:defRPr>
            </a:lvl1pPr>
          </a:lstStyle>
          <a:p>
            <a:fld id="{52431178-7916-45BC-8719-C674CF9E1E36}" type="slidenum">
              <a:rPr lang="en-US" smtClean="0"/>
              <a:pPr/>
              <a:t>‹#›</a:t>
            </a:fld>
            <a:endParaRPr lang="en-US"/>
          </a:p>
        </p:txBody>
      </p:sp>
    </p:spTree>
    <p:extLst>
      <p:ext uri="{BB962C8B-B14F-4D97-AF65-F5344CB8AC3E}">
        <p14:creationId xmlns:p14="http://schemas.microsoft.com/office/powerpoint/2010/main" val="424342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1" y="4800600"/>
            <a:ext cx="58331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9115D-F9A8-4529-9824-F2C30B9226EC}" type="datetime1">
              <a:rPr lang="en-US" smtClean="0">
                <a:solidFill>
                  <a:prstClr val="black">
                    <a:tint val="75000"/>
                  </a:prstClr>
                </a:solidFill>
              </a:rPr>
              <a:pPr/>
              <a:t>6/2/2023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731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1E39E4-4833-429D-89AC-68231BC27F81}"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8060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341" y="274647"/>
            <a:ext cx="21874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6092" y="274647"/>
            <a:ext cx="640021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AE838-6A88-4AE3-81E4-97D917998F24}"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431178-7916-45BC-8719-C674CF9E1E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891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960" y="4406909"/>
            <a:ext cx="8263573" cy="894299"/>
          </a:xfrm>
          <a:solidFill>
            <a:schemeClr val="accent3">
              <a:lumMod val="20000"/>
              <a:lumOff val="80000"/>
            </a:schemeClr>
          </a:solidFill>
        </p:spPr>
        <p:txBody>
          <a:bodyPr anchor="ctr"/>
          <a:lstStyle>
            <a:lvl1pPr algn="l">
              <a:defRPr sz="3200" b="1" cap="all">
                <a:solidFill>
                  <a:srgbClr val="00B0F0"/>
                </a:solidFill>
              </a:defRPr>
            </a:lvl1pPr>
          </a:lstStyle>
          <a:p>
            <a:r>
              <a:rPr lang="en-US"/>
              <a:t>Click to edit Master title style</a:t>
            </a:r>
          </a:p>
        </p:txBody>
      </p:sp>
      <p:sp>
        <p:nvSpPr>
          <p:cNvPr id="3" name="Text Placeholder 2"/>
          <p:cNvSpPr>
            <a:spLocks noGrp="1"/>
          </p:cNvSpPr>
          <p:nvPr>
            <p:ph type="body" idx="1"/>
          </p:nvPr>
        </p:nvSpPr>
        <p:spPr>
          <a:xfrm>
            <a:off x="756469" y="3645024"/>
            <a:ext cx="8263573" cy="576064"/>
          </a:xfrm>
          <a:solidFill>
            <a:schemeClr val="accent6">
              <a:lumMod val="20000"/>
              <a:lumOff val="80000"/>
            </a:schemeClr>
          </a:solidFill>
          <a:ln>
            <a:solidFill>
              <a:schemeClr val="accent6">
                <a:lumMod val="20000"/>
                <a:lumOff val="80000"/>
              </a:schemeClr>
            </a:solidFill>
          </a:ln>
        </p:spPr>
        <p:style>
          <a:lnRef idx="2">
            <a:schemeClr val="accent5"/>
          </a:lnRef>
          <a:fillRef idx="1">
            <a:schemeClr val="lt1"/>
          </a:fillRef>
          <a:effectRef idx="0">
            <a:schemeClr val="accent5"/>
          </a:effectRef>
          <a:fontRef idx="none"/>
        </p:style>
        <p:txBody>
          <a:bodyPr anchor="ctr">
            <a:normAutofit/>
          </a:bodyPr>
          <a:lstStyle>
            <a:lvl1pPr marL="0" indent="0">
              <a:buNone/>
              <a:defRPr sz="2400">
                <a:solidFill>
                  <a:srgbClr val="0070C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10433-3EEB-4599-990A-75DDA65ECEAA}" type="datetime1">
              <a:rPr lang="en-US" smtClean="0"/>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16687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6097"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940" y="1600206"/>
            <a:ext cx="429381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42C508-8467-4D07-B26A-A8DE8943FB24}"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174726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6097" y="1535113"/>
            <a:ext cx="42955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6097" y="2174875"/>
            <a:ext cx="42955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8569" y="1535113"/>
            <a:ext cx="429719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8569" y="2174875"/>
            <a:ext cx="429719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BB7F18-8BF7-4390-BCA2-9757BE330EB6}" type="datetime1">
              <a:rPr lang="en-US" smtClean="0"/>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2937692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E8EE50-BD28-4C76-BD57-44FEDC477B54}" type="datetime1">
              <a:rPr lang="en-US" smtClean="0"/>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313790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B1568-E226-40A7-AE8D-9EFCB6EB1E49}" type="datetime1">
              <a:rPr lang="en-US" smtClean="0"/>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345959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96" y="273050"/>
            <a:ext cx="319842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0973" y="273059"/>
            <a:ext cx="54347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6096" y="1435103"/>
            <a:ext cx="31984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F46BBD-7123-4562-AE7A-F0CA1E760FA3}"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13406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551" y="4800600"/>
            <a:ext cx="58331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05551" y="612775"/>
            <a:ext cx="58331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05551" y="5367338"/>
            <a:ext cx="58331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9115D-F9A8-4529-9824-F2C30B9226EC}" type="datetime1">
              <a:rPr lang="en-US" smtClean="0"/>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31178-7916-45BC-8719-C674CF9E1E36}" type="slidenum">
              <a:rPr lang="en-US" smtClean="0"/>
              <a:t>‹#›</a:t>
            </a:fld>
            <a:endParaRPr lang="en-US"/>
          </a:p>
        </p:txBody>
      </p:sp>
    </p:spTree>
    <p:extLst>
      <p:ext uri="{BB962C8B-B14F-4D97-AF65-F5344CB8AC3E}">
        <p14:creationId xmlns:p14="http://schemas.microsoft.com/office/powerpoint/2010/main" val="62545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413" y="44624"/>
            <a:ext cx="8722057" cy="50405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52413" y="548680"/>
            <a:ext cx="9217024" cy="604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6092" y="6520259"/>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A47B-F109-4954-BA06-5989329B44CA}" type="datetime1">
              <a:rPr lang="en-US" smtClean="0"/>
              <a:t>6/2/2023</a:t>
            </a:fld>
            <a:endParaRPr lang="en-US"/>
          </a:p>
        </p:txBody>
      </p:sp>
      <p:sp>
        <p:nvSpPr>
          <p:cNvPr id="5" name="Footer Placeholder 4"/>
          <p:cNvSpPr>
            <a:spLocks noGrp="1"/>
          </p:cNvSpPr>
          <p:nvPr>
            <p:ph type="ftr" sz="quarter" idx="3"/>
          </p:nvPr>
        </p:nvSpPr>
        <p:spPr>
          <a:xfrm>
            <a:off x="3321632" y="6520259"/>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40962" y="6592267"/>
            <a:ext cx="414393" cy="293117"/>
          </a:xfrm>
          <a:prstGeom prst="rect">
            <a:avLst/>
          </a:prstGeom>
        </p:spPr>
        <p:txBody>
          <a:bodyPr vert="horz" lIns="91440" tIns="45720" rIns="91440" bIns="45720" rtlCol="0" anchor="ctr"/>
          <a:lstStyle>
            <a:lvl1pPr algn="r">
              <a:defRPr sz="1200">
                <a:solidFill>
                  <a:schemeClr val="tx1"/>
                </a:solidFill>
                <a:latin typeface="Segoe UI Semibold" pitchFamily="34" charset="0"/>
                <a:cs typeface="Segoe UI Semibold" pitchFamily="34" charset="0"/>
              </a:defRPr>
            </a:lvl1pPr>
          </a:lstStyle>
          <a:p>
            <a:fld id="{52431178-7916-45BC-8719-C674CF9E1E36}" type="slidenum">
              <a:rPr lang="en-US" smtClean="0"/>
              <a:pPr/>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74469" y="0"/>
            <a:ext cx="747381" cy="720079"/>
          </a:xfrm>
          <a:prstGeom prst="rect">
            <a:avLst/>
          </a:prstGeom>
        </p:spPr>
      </p:pic>
      <p:cxnSp>
        <p:nvCxnSpPr>
          <p:cNvPr id="9" name="Straight Connector 8"/>
          <p:cNvCxnSpPr/>
          <p:nvPr userDrawn="1"/>
        </p:nvCxnSpPr>
        <p:spPr>
          <a:xfrm>
            <a:off x="36389" y="548680"/>
            <a:ext cx="8856984"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userDrawn="1"/>
        </p:nvCxnSpPr>
        <p:spPr>
          <a:xfrm>
            <a:off x="0" y="6597352"/>
            <a:ext cx="9685461" cy="0"/>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460299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413" y="44624"/>
            <a:ext cx="8722057" cy="50405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52413" y="548680"/>
            <a:ext cx="9217024" cy="604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6092" y="6520259"/>
            <a:ext cx="22684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A47B-F109-4954-BA06-5989329B44CA}" type="datetime1">
              <a:rPr lang="en-US" smtClean="0">
                <a:solidFill>
                  <a:prstClr val="black">
                    <a:tint val="75000"/>
                  </a:prstClr>
                </a:solidFill>
              </a:rPr>
              <a:pPr/>
              <a:t>6/2/2023</a:t>
            </a:fld>
            <a:endParaRPr lang="en-US">
              <a:solidFill>
                <a:prstClr val="black">
                  <a:tint val="75000"/>
                </a:prstClr>
              </a:solidFill>
            </a:endParaRPr>
          </a:p>
        </p:txBody>
      </p:sp>
      <p:sp>
        <p:nvSpPr>
          <p:cNvPr id="5" name="Footer Placeholder 4"/>
          <p:cNvSpPr>
            <a:spLocks noGrp="1"/>
          </p:cNvSpPr>
          <p:nvPr>
            <p:ph type="ftr" sz="quarter" idx="3"/>
          </p:nvPr>
        </p:nvSpPr>
        <p:spPr>
          <a:xfrm>
            <a:off x="3321632" y="6520259"/>
            <a:ext cx="30785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140962" y="6592267"/>
            <a:ext cx="414393" cy="293117"/>
          </a:xfrm>
          <a:prstGeom prst="rect">
            <a:avLst/>
          </a:prstGeom>
        </p:spPr>
        <p:txBody>
          <a:bodyPr vert="horz" lIns="91440" tIns="45720" rIns="91440" bIns="45720" rtlCol="0" anchor="ctr"/>
          <a:lstStyle>
            <a:lvl1pPr algn="r">
              <a:defRPr sz="1200">
                <a:solidFill>
                  <a:schemeClr val="tx1"/>
                </a:solidFill>
                <a:latin typeface="Segoe UI Semibold" pitchFamily="34" charset="0"/>
                <a:cs typeface="Segoe UI Semibold" pitchFamily="34" charset="0"/>
              </a:defRPr>
            </a:lvl1pPr>
          </a:lstStyle>
          <a:p>
            <a:fld id="{52431178-7916-45BC-8719-C674CF9E1E3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74469" y="0"/>
            <a:ext cx="747381" cy="720079"/>
          </a:xfrm>
          <a:prstGeom prst="rect">
            <a:avLst/>
          </a:prstGeom>
        </p:spPr>
      </p:pic>
      <p:cxnSp>
        <p:nvCxnSpPr>
          <p:cNvPr id="9" name="Straight Connector 8"/>
          <p:cNvCxnSpPr/>
          <p:nvPr userDrawn="1"/>
        </p:nvCxnSpPr>
        <p:spPr>
          <a:xfrm>
            <a:off x="36389" y="548680"/>
            <a:ext cx="8856984" cy="0"/>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11" name="Straight Connector 10"/>
          <p:cNvCxnSpPr/>
          <p:nvPr userDrawn="1"/>
        </p:nvCxnSpPr>
        <p:spPr>
          <a:xfrm>
            <a:off x="0" y="6597352"/>
            <a:ext cx="9685461" cy="0"/>
          </a:xfrm>
          <a:prstGeom prst="line">
            <a:avLst/>
          </a:prstGeom>
          <a:ln w="127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235874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Bang%20yeu%20cau%20can%20dat%20Tin%20hoc%204%20CD.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Bang%20noi%20dung%20va%20thoi%20luong.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933"/>
          <a:stretch/>
        </p:blipFill>
        <p:spPr>
          <a:xfrm>
            <a:off x="1211898" y="2013180"/>
            <a:ext cx="3384376" cy="4008108"/>
          </a:xfrm>
          <a:prstGeom prst="rect">
            <a:avLst/>
          </a:prstGeom>
        </p:spPr>
      </p:pic>
      <p:sp>
        <p:nvSpPr>
          <p:cNvPr id="2" name="Title 1"/>
          <p:cNvSpPr>
            <a:spLocks noGrp="1"/>
          </p:cNvSpPr>
          <p:nvPr>
            <p:ph type="ctrTitle"/>
          </p:nvPr>
        </p:nvSpPr>
        <p:spPr>
          <a:xfrm>
            <a:off x="612453" y="188640"/>
            <a:ext cx="8712968" cy="2304256"/>
          </a:xfrm>
        </p:spPr>
        <p:txBody>
          <a:bodyPr>
            <a:normAutofit/>
          </a:bodyPr>
          <a:lstStyle/>
          <a:p>
            <a:pPr>
              <a:spcBef>
                <a:spcPts val="600"/>
              </a:spcBef>
              <a:spcAft>
                <a:spcPts val="600"/>
              </a:spcAft>
            </a:pPr>
            <a:r>
              <a:rPr lang="en-US" sz="3200" b="1" dirty="0">
                <a:solidFill>
                  <a:srgbClr val="0070C0"/>
                </a:solidFill>
              </a:rPr>
              <a:t>TÀI LIỆU TẬP HUẤN SỬ DỤNG</a:t>
            </a:r>
            <a:br>
              <a:rPr lang="en-US" sz="3200" b="1" dirty="0">
                <a:solidFill>
                  <a:srgbClr val="0070C0"/>
                </a:solidFill>
              </a:rPr>
            </a:br>
            <a:r>
              <a:rPr lang="en-US" sz="3200" b="1" dirty="0">
                <a:solidFill>
                  <a:srgbClr val="0070C0"/>
                </a:solidFill>
              </a:rPr>
              <a:t>SÁCH GIÁO KHOA TIN HỌC 4 </a:t>
            </a:r>
            <a:br>
              <a:rPr lang="en-US" sz="3200" b="1" dirty="0">
                <a:solidFill>
                  <a:srgbClr val="0070C0"/>
                </a:solidFill>
              </a:rPr>
            </a:br>
            <a:r>
              <a:rPr lang="en-US" sz="3200" b="1" dirty="0">
                <a:solidFill>
                  <a:srgbClr val="0070C0"/>
                </a:solidFill>
              </a:rPr>
              <a:t>CÁNH DIỀU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964" y="2564904"/>
            <a:ext cx="3384375" cy="3115395"/>
          </a:xfrm>
          <a:prstGeom prst="rect">
            <a:avLst/>
          </a:prstGeom>
        </p:spPr>
      </p:pic>
      <p:sp>
        <p:nvSpPr>
          <p:cNvPr id="5" name="TextBox 4"/>
          <p:cNvSpPr txBox="1"/>
          <p:nvPr/>
        </p:nvSpPr>
        <p:spPr>
          <a:xfrm>
            <a:off x="1188517" y="6021288"/>
            <a:ext cx="3456384" cy="584775"/>
          </a:xfrm>
          <a:prstGeom prst="rect">
            <a:avLst/>
          </a:prstGeom>
          <a:noFill/>
        </p:spPr>
        <p:txBody>
          <a:bodyPr wrap="square" rtlCol="0">
            <a:spAutoFit/>
          </a:bodyPr>
          <a:lstStyle/>
          <a:p>
            <a:pPr algn="ctr"/>
            <a:r>
              <a:rPr lang="en-US" sz="3200" b="1" dirty="0">
                <a:solidFill>
                  <a:srgbClr val="FF0000"/>
                </a:solidFill>
              </a:rPr>
              <a:t>NXB ĐHSP Hà </a:t>
            </a:r>
            <a:r>
              <a:rPr lang="en-US" sz="3200" b="1" dirty="0" err="1">
                <a:solidFill>
                  <a:srgbClr val="FF0000"/>
                </a:solidFill>
              </a:rPr>
              <a:t>Nội</a:t>
            </a:r>
            <a:endParaRPr lang="en-US" sz="3200" b="1" dirty="0">
              <a:solidFill>
                <a:srgbClr val="FF0000"/>
              </a:solidFill>
            </a:endParaRPr>
          </a:p>
        </p:txBody>
      </p:sp>
      <p:sp>
        <p:nvSpPr>
          <p:cNvPr id="3" name="TextBox 2">
            <a:extLst>
              <a:ext uri="{FF2B5EF4-FFF2-40B4-BE49-F238E27FC236}">
                <a16:creationId xmlns:a16="http://schemas.microsoft.com/office/drawing/2014/main" id="{25082A1B-B521-47C0-5B34-F1E14BCAC06A}"/>
              </a:ext>
            </a:extLst>
          </p:cNvPr>
          <p:cNvSpPr txBox="1"/>
          <p:nvPr/>
        </p:nvSpPr>
        <p:spPr>
          <a:xfrm>
            <a:off x="5241443" y="6018569"/>
            <a:ext cx="3456384" cy="584775"/>
          </a:xfrm>
          <a:prstGeom prst="rect">
            <a:avLst/>
          </a:prstGeom>
          <a:noFill/>
        </p:spPr>
        <p:txBody>
          <a:bodyPr wrap="square" rtlCol="0">
            <a:spAutoFit/>
          </a:bodyPr>
          <a:lstStyle/>
          <a:p>
            <a:pPr algn="ctr"/>
            <a:r>
              <a:rPr lang="en-US" sz="3200" b="1" dirty="0">
                <a:solidFill>
                  <a:srgbClr val="FF0000"/>
                </a:solidFill>
              </a:rPr>
              <a:t>CÔNG TY VEPIC</a:t>
            </a:r>
          </a:p>
        </p:txBody>
      </p:sp>
    </p:spTree>
    <p:extLst>
      <p:ext uri="{BB962C8B-B14F-4D97-AF65-F5344CB8AC3E}">
        <p14:creationId xmlns:p14="http://schemas.microsoft.com/office/powerpoint/2010/main" val="4150345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6515-4C75-5B34-0DF0-D7387EEC2A43}"/>
              </a:ext>
            </a:extLst>
          </p:cNvPr>
          <p:cNvSpPr>
            <a:spLocks noGrp="1"/>
          </p:cNvSpPr>
          <p:nvPr>
            <p:ph type="title"/>
          </p:nvPr>
        </p:nvSpPr>
        <p:spPr/>
        <p:txBody>
          <a:bodyPr/>
          <a:lstStyle/>
          <a:p>
            <a:r>
              <a:rPr lang="en-US"/>
              <a:t>MỤC ĐÍCH CỦA SGK TIN HỌC 4 CD</a:t>
            </a:r>
          </a:p>
        </p:txBody>
      </p:sp>
      <p:sp>
        <p:nvSpPr>
          <p:cNvPr id="3" name="Content Placeholder 2">
            <a:extLst>
              <a:ext uri="{FF2B5EF4-FFF2-40B4-BE49-F238E27FC236}">
                <a16:creationId xmlns:a16="http://schemas.microsoft.com/office/drawing/2014/main" id="{8CC62001-7C22-D24D-279B-78A48C93AFBD}"/>
              </a:ext>
            </a:extLst>
          </p:cNvPr>
          <p:cNvSpPr>
            <a:spLocks noGrp="1"/>
          </p:cNvSpPr>
          <p:nvPr>
            <p:ph idx="1"/>
          </p:nvPr>
        </p:nvSpPr>
        <p:spPr/>
        <p:txBody>
          <a:bodyPr/>
          <a:lstStyle/>
          <a:p>
            <a:pPr marL="457200" indent="-457200" algn="just">
              <a:buFont typeface="Arial" panose="020B0604020202020204" pitchFamily="34" charset="0"/>
              <a:buChar char="•"/>
            </a:pPr>
            <a:r>
              <a:rPr lang="en-US" err="1"/>
              <a:t>Lưu</a:t>
            </a:r>
            <a:r>
              <a:rPr lang="en-US"/>
              <a:t> ý </a:t>
            </a:r>
            <a:r>
              <a:rPr lang="en-US" err="1"/>
              <a:t>về</a:t>
            </a:r>
            <a:r>
              <a:rPr lang="en-US"/>
              <a:t> g</a:t>
            </a:r>
            <a:r>
              <a:rPr lang="vi-VN"/>
              <a:t>iai đoạn giáo dục cơ bản</a:t>
            </a:r>
            <a:endParaRPr lang="en-US" b="0"/>
          </a:p>
          <a:p>
            <a:pPr marL="685800" lvl="1" indent="-457200" algn="just">
              <a:buFont typeface="Arial" panose="020B0604020202020204" pitchFamily="34" charset="0"/>
              <a:buChar char="•"/>
            </a:pPr>
            <a:r>
              <a:rPr lang="vi-VN" b="0"/>
              <a:t>Môn Tin học giúp HS hình thành và phát triển khả năng sử dụng công cụ kĩ thuật số, làm quen và sử dụng Internet; bước đầu hình thành và phát triển tư duy giải quyết vấn đề với sự hỗ trợ của máy tính và hệ thống máy tính; hiểu và tuân theo các nguyên tắc cơ bản trong trao đổi và chia sẻ thông tin. </a:t>
            </a:r>
          </a:p>
          <a:p>
            <a:pPr marL="685800" lvl="1" indent="-457200" algn="just">
              <a:buFont typeface="Arial" panose="020B0604020202020204" pitchFamily="34" charset="0"/>
              <a:buChar char="•"/>
            </a:pPr>
            <a:r>
              <a:rPr lang="vi-VN"/>
              <a:t>Ở cấp tiểu học</a:t>
            </a:r>
            <a:r>
              <a:rPr lang="vi-VN" b="0"/>
              <a:t>, chủ yếu HS học sử dụng các phần mềm đơn giản hỗ trợ học tập và sử dụng thiết bị tin học tuân theo các nguyên tắc giữ gìn sức khỏe, đồng thời bước đầu được hình thành tư duy giải quyết vấn đề có sự hỗ trợ của máy tính.</a:t>
            </a:r>
          </a:p>
          <a:p>
            <a:endParaRPr lang="en-US"/>
          </a:p>
        </p:txBody>
      </p:sp>
      <p:sp>
        <p:nvSpPr>
          <p:cNvPr id="4" name="Slide Number Placeholder 3">
            <a:extLst>
              <a:ext uri="{FF2B5EF4-FFF2-40B4-BE49-F238E27FC236}">
                <a16:creationId xmlns:a16="http://schemas.microsoft.com/office/drawing/2014/main" id="{9D00635C-E71B-683D-D868-95B10D090F6D}"/>
              </a:ext>
            </a:extLst>
          </p:cNvPr>
          <p:cNvSpPr>
            <a:spLocks noGrp="1"/>
          </p:cNvSpPr>
          <p:nvPr>
            <p:ph type="sldNum" sz="quarter" idx="12"/>
          </p:nvPr>
        </p:nvSpPr>
        <p:spPr/>
        <p:txBody>
          <a:bodyPr/>
          <a:lstStyle/>
          <a:p>
            <a:fld id="{52431178-7916-45BC-8719-C674CF9E1E36}" type="slidenum">
              <a:rPr lang="en-US" smtClean="0"/>
              <a:pPr/>
              <a:t>10</a:t>
            </a:fld>
            <a:endParaRPr lang="en-US"/>
          </a:p>
        </p:txBody>
      </p:sp>
    </p:spTree>
    <p:extLst>
      <p:ext uri="{BB962C8B-B14F-4D97-AF65-F5344CB8AC3E}">
        <p14:creationId xmlns:p14="http://schemas.microsoft.com/office/powerpoint/2010/main" val="322580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7C12-797E-59B7-19E4-A24F4E756A63}"/>
              </a:ext>
            </a:extLst>
          </p:cNvPr>
          <p:cNvSpPr>
            <a:spLocks noGrp="1"/>
          </p:cNvSpPr>
          <p:nvPr>
            <p:ph type="title"/>
          </p:nvPr>
        </p:nvSpPr>
        <p:spPr/>
        <p:txBody>
          <a:bodyPr/>
          <a:lstStyle/>
          <a:p>
            <a:r>
              <a:rPr lang="en-US"/>
              <a:t>MỤC ĐÍCH CỦA SGK TIN HỌC 4 CD</a:t>
            </a:r>
          </a:p>
        </p:txBody>
      </p:sp>
      <p:sp>
        <p:nvSpPr>
          <p:cNvPr id="3" name="Content Placeholder 2">
            <a:extLst>
              <a:ext uri="{FF2B5EF4-FFF2-40B4-BE49-F238E27FC236}">
                <a16:creationId xmlns:a16="http://schemas.microsoft.com/office/drawing/2014/main" id="{C0C3A66E-3084-E3BC-72CA-1BD49F7DDCAA}"/>
              </a:ext>
            </a:extLst>
          </p:cNvPr>
          <p:cNvSpPr>
            <a:spLocks noGrp="1"/>
          </p:cNvSpPr>
          <p:nvPr>
            <p:ph idx="1"/>
          </p:nvPr>
        </p:nvSpPr>
        <p:spPr/>
        <p:txBody>
          <a:bodyPr/>
          <a:lstStyle/>
          <a:p>
            <a:pPr>
              <a:buFont typeface="+mj-lt"/>
              <a:buAutoNum type="arabicPeriod" startAt="2"/>
            </a:pPr>
            <a:r>
              <a:rPr lang="vi-VN"/>
              <a:t>Đáp ứng yêu cầu của Chương trình môn Tin học 2018  ở lớp 4</a:t>
            </a:r>
            <a:endParaRPr lang="en-US"/>
          </a:p>
          <a:p>
            <a:pPr>
              <a:buFont typeface="+mj-lt"/>
              <a:buAutoNum type="arabicPeriod" startAt="2"/>
            </a:pPr>
            <a:endParaRPr lang="en-US"/>
          </a:p>
          <a:p>
            <a:pPr marL="0" indent="0">
              <a:buNone/>
            </a:pPr>
            <a:r>
              <a:rPr lang="vi-VN" b="0">
                <a:solidFill>
                  <a:schemeClr val="tx1"/>
                </a:solidFill>
              </a:rPr>
              <a:t>Các YCCĐ tương ứng với sáu chủ đề môn Tin học lớp 4 trong CT Tin học 2018 được mô tả trong </a:t>
            </a:r>
            <a:r>
              <a:rPr lang="en-US" b="0">
                <a:solidFill>
                  <a:schemeClr val="tx1"/>
                </a:solidFill>
                <a:hlinkClick r:id="rId2" action="ppaction://hlinkfile"/>
              </a:rPr>
              <a:t>B</a:t>
            </a:r>
            <a:r>
              <a:rPr lang="vi-VN" b="0">
                <a:solidFill>
                  <a:schemeClr val="tx1"/>
                </a:solidFill>
                <a:hlinkClick r:id="rId2" action="ppaction://hlinkfile"/>
              </a:rPr>
              <a:t>ảng</a:t>
            </a:r>
            <a:r>
              <a:rPr lang="en-US" b="0">
                <a:solidFill>
                  <a:schemeClr val="tx1"/>
                </a:solidFill>
                <a:hlinkClick r:id="rId2" action="ppaction://hlinkfile"/>
              </a:rPr>
              <a:t> YCCĐ </a:t>
            </a:r>
            <a:r>
              <a:rPr lang="en-US" b="0">
                <a:solidFill>
                  <a:schemeClr val="tx1"/>
                </a:solidFill>
              </a:rPr>
              <a:t>(</a:t>
            </a:r>
            <a:r>
              <a:rPr lang="en-US" b="0" err="1">
                <a:solidFill>
                  <a:schemeClr val="tx1"/>
                </a:solidFill>
              </a:rPr>
              <a:t>trang</a:t>
            </a:r>
            <a:r>
              <a:rPr lang="en-US" b="0">
                <a:solidFill>
                  <a:schemeClr val="tx1"/>
                </a:solidFill>
              </a:rPr>
              <a:t> 4, </a:t>
            </a:r>
            <a:r>
              <a:rPr lang="en-US" b="0" err="1">
                <a:solidFill>
                  <a:schemeClr val="tx1"/>
                </a:solidFill>
              </a:rPr>
              <a:t>Tài</a:t>
            </a:r>
            <a:r>
              <a:rPr lang="en-US" b="0">
                <a:solidFill>
                  <a:schemeClr val="tx1"/>
                </a:solidFill>
              </a:rPr>
              <a:t> </a:t>
            </a:r>
            <a:r>
              <a:rPr lang="en-US" b="0" err="1">
                <a:solidFill>
                  <a:schemeClr val="tx1"/>
                </a:solidFill>
              </a:rPr>
              <a:t>liệu</a:t>
            </a:r>
            <a:r>
              <a:rPr lang="en-US" b="0">
                <a:solidFill>
                  <a:schemeClr val="tx1"/>
                </a:solidFill>
              </a:rPr>
              <a:t> BDGV </a:t>
            </a:r>
            <a:r>
              <a:rPr lang="en-US" b="0" err="1">
                <a:solidFill>
                  <a:schemeClr val="tx1"/>
                </a:solidFill>
              </a:rPr>
              <a:t>sử</a:t>
            </a:r>
            <a:r>
              <a:rPr lang="en-US" b="0">
                <a:solidFill>
                  <a:schemeClr val="tx1"/>
                </a:solidFill>
              </a:rPr>
              <a:t> </a:t>
            </a:r>
            <a:r>
              <a:rPr lang="en-US" b="0" err="1">
                <a:solidFill>
                  <a:schemeClr val="tx1"/>
                </a:solidFill>
              </a:rPr>
              <a:t>dụng</a:t>
            </a:r>
            <a:r>
              <a:rPr lang="en-US" b="0">
                <a:solidFill>
                  <a:schemeClr val="tx1"/>
                </a:solidFill>
              </a:rPr>
              <a:t> SGK Tin </a:t>
            </a:r>
            <a:r>
              <a:rPr lang="en-US" b="0" err="1">
                <a:solidFill>
                  <a:schemeClr val="tx1"/>
                </a:solidFill>
              </a:rPr>
              <a:t>học</a:t>
            </a:r>
            <a:r>
              <a:rPr lang="en-US" b="0">
                <a:solidFill>
                  <a:schemeClr val="tx1"/>
                </a:solidFill>
              </a:rPr>
              <a:t> 4 CD)</a:t>
            </a:r>
          </a:p>
        </p:txBody>
      </p:sp>
      <p:sp>
        <p:nvSpPr>
          <p:cNvPr id="4" name="Slide Number Placeholder 3">
            <a:extLst>
              <a:ext uri="{FF2B5EF4-FFF2-40B4-BE49-F238E27FC236}">
                <a16:creationId xmlns:a16="http://schemas.microsoft.com/office/drawing/2014/main" id="{1DB106E7-2A02-81E9-7F1A-C2D685871489}"/>
              </a:ext>
            </a:extLst>
          </p:cNvPr>
          <p:cNvSpPr>
            <a:spLocks noGrp="1"/>
          </p:cNvSpPr>
          <p:nvPr>
            <p:ph type="sldNum" sz="quarter" idx="12"/>
          </p:nvPr>
        </p:nvSpPr>
        <p:spPr/>
        <p:txBody>
          <a:bodyPr/>
          <a:lstStyle/>
          <a:p>
            <a:fld id="{52431178-7916-45BC-8719-C674CF9E1E36}" type="slidenum">
              <a:rPr lang="en-US" smtClean="0"/>
              <a:pPr/>
              <a:t>11</a:t>
            </a:fld>
            <a:endParaRPr lang="en-US"/>
          </a:p>
        </p:txBody>
      </p:sp>
    </p:spTree>
    <p:extLst>
      <p:ext uri="{BB962C8B-B14F-4D97-AF65-F5344CB8AC3E}">
        <p14:creationId xmlns:p14="http://schemas.microsoft.com/office/powerpoint/2010/main" val="171154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 </a:t>
            </a:r>
            <a:r>
              <a:rPr lang="vi-VN"/>
              <a:t>CÁC ĐỊNH HƯỚNG CHÍNH</a:t>
            </a:r>
            <a:endParaRPr lang="en-US"/>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0" i="0" u="none" strike="noStrike" kern="1200" cap="none" spc="0" normalizeH="0" baseline="0" noProof="0" smtClean="0">
                <a:ln>
                  <a:noFill/>
                </a:ln>
                <a:solidFill>
                  <a:prstClr val="black"/>
                </a:solidFill>
                <a:effectLst/>
                <a:uLnTx/>
                <a:uFillTx/>
                <a:latin typeface="Segoe UI Semibold" pitchFamily="34" charset="0"/>
                <a:ea typeface="+mn-ea"/>
                <a:cs typeface="Segoe UI Semibold"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Semibold" pitchFamily="34" charset="0"/>
              <a:ea typeface="+mn-ea"/>
              <a:cs typeface="Segoe UI Semibold" pitchFamily="34" charset="0"/>
            </a:endParaRPr>
          </a:p>
        </p:txBody>
      </p:sp>
    </p:spTree>
    <p:extLst>
      <p:ext uri="{BB962C8B-B14F-4D97-AF65-F5344CB8AC3E}">
        <p14:creationId xmlns:p14="http://schemas.microsoft.com/office/powerpoint/2010/main" val="25762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7C12-797E-59B7-19E4-A24F4E756A63}"/>
              </a:ext>
            </a:extLst>
          </p:cNvPr>
          <p:cNvSpPr>
            <a:spLocks noGrp="1"/>
          </p:cNvSpPr>
          <p:nvPr>
            <p:ph type="title"/>
          </p:nvPr>
        </p:nvSpPr>
        <p:spPr/>
        <p:txBody>
          <a:bodyPr/>
          <a:lstStyle/>
          <a:p>
            <a:r>
              <a:rPr lang="en-US"/>
              <a:t>CÁC ĐỊNH HƯỚNG CHÍNH</a:t>
            </a:r>
          </a:p>
        </p:txBody>
      </p:sp>
      <p:sp>
        <p:nvSpPr>
          <p:cNvPr id="3" name="Content Placeholder 2">
            <a:extLst>
              <a:ext uri="{FF2B5EF4-FFF2-40B4-BE49-F238E27FC236}">
                <a16:creationId xmlns:a16="http://schemas.microsoft.com/office/drawing/2014/main" id="{C0C3A66E-3084-E3BC-72CA-1BD49F7DDCAA}"/>
              </a:ext>
            </a:extLst>
          </p:cNvPr>
          <p:cNvSpPr>
            <a:spLocks noGrp="1"/>
          </p:cNvSpPr>
          <p:nvPr>
            <p:ph idx="1"/>
          </p:nvPr>
        </p:nvSpPr>
        <p:spPr/>
        <p:txBody>
          <a:bodyPr>
            <a:normAutofit fontScale="92500" lnSpcReduction="10000"/>
          </a:bodyPr>
          <a:lstStyle/>
          <a:p>
            <a:pPr algn="just"/>
            <a:r>
              <a:rPr lang="vi-VN"/>
              <a:t>Kế thừa</a:t>
            </a:r>
            <a:r>
              <a:rPr lang="vi-VN" b="0"/>
              <a:t> những kiến thức, kĩ năng tin học mà học sinh (HS) lớp 3 đã có, tận dụng những trải nghiệm HS đã có trong cuộc sống để xây dựng kiến thức mới, hình thành kĩ năng mới cho HS.</a:t>
            </a:r>
          </a:p>
          <a:p>
            <a:pPr algn="just">
              <a:buFont typeface="+mj-lt"/>
              <a:buAutoNum type="arabicPeriod"/>
            </a:pPr>
            <a:r>
              <a:rPr lang="vi-VN" b="0"/>
              <a:t>Tất cả kiến thức đều được </a:t>
            </a:r>
            <a:r>
              <a:rPr lang="vi-VN"/>
              <a:t>liên hệ </a:t>
            </a:r>
            <a:r>
              <a:rPr lang="vi-VN" b="0"/>
              <a:t>với ứng dụng trong thực tế, yêu cầu HS giải quyết vấn đề trong bối cảnh </a:t>
            </a:r>
            <a:r>
              <a:rPr lang="vi-VN"/>
              <a:t>thực tiễn </a:t>
            </a:r>
            <a:r>
              <a:rPr lang="vi-VN" b="0"/>
              <a:t>nhất định.</a:t>
            </a:r>
          </a:p>
          <a:p>
            <a:pPr algn="just">
              <a:buFont typeface="+mj-lt"/>
              <a:buAutoNum type="arabicPeriod"/>
            </a:pPr>
            <a:r>
              <a:rPr lang="vi-VN" b="0"/>
              <a:t>Coi trọng </a:t>
            </a:r>
            <a:r>
              <a:rPr lang="vi-VN"/>
              <a:t>phương pháp dạy học trực quan</a:t>
            </a:r>
            <a:r>
              <a:rPr lang="vi-VN" b="0"/>
              <a:t>, dạy học thực hành, thông qua trực quan sinh động và trải nghiệm thực hành, HS rút ra được kiến thức, kĩ năng và vận dụng được kiến thức, kĩ năng. </a:t>
            </a:r>
          </a:p>
          <a:p>
            <a:pPr algn="just">
              <a:buFont typeface="+mj-lt"/>
              <a:buAutoNum type="arabicPeriod"/>
            </a:pPr>
            <a:r>
              <a:rPr lang="vi-VN" b="0"/>
              <a:t>Hỗ trợ cho GV về </a:t>
            </a:r>
            <a:r>
              <a:rPr lang="vi-VN"/>
              <a:t>ý tưởng sư phạm </a:t>
            </a:r>
            <a:r>
              <a:rPr lang="vi-VN" b="0"/>
              <a:t>thông qua các hoạt động có tính chất kiến tạo kiến thức mới cho HS.</a:t>
            </a:r>
          </a:p>
          <a:p>
            <a:pPr algn="just">
              <a:buFont typeface="+mj-lt"/>
              <a:buAutoNum type="arabicPeriod"/>
            </a:pPr>
            <a:r>
              <a:rPr lang="vi-VN" b="0"/>
              <a:t>Chú ý bồi dưỡng ý thức </a:t>
            </a:r>
            <a:r>
              <a:rPr lang="vi-VN"/>
              <a:t>tự học </a:t>
            </a:r>
            <a:r>
              <a:rPr lang="vi-VN" b="0"/>
              <a:t>và khuyến khích HS </a:t>
            </a:r>
            <a:r>
              <a:rPr lang="vi-VN"/>
              <a:t>tự khám phá, tự đánh giá</a:t>
            </a:r>
            <a:r>
              <a:rPr lang="vi-VN" b="0"/>
              <a:t>.</a:t>
            </a:r>
          </a:p>
        </p:txBody>
      </p:sp>
      <p:sp>
        <p:nvSpPr>
          <p:cNvPr id="4" name="Slide Number Placeholder 3">
            <a:extLst>
              <a:ext uri="{FF2B5EF4-FFF2-40B4-BE49-F238E27FC236}">
                <a16:creationId xmlns:a16="http://schemas.microsoft.com/office/drawing/2014/main" id="{1DB106E7-2A02-81E9-7F1A-C2D685871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6123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 ĐỐI TƯỢNG, PHẠM VI </a:t>
            </a:r>
            <a:r>
              <a:rPr lang="en-US" err="1"/>
              <a:t>Sử</a:t>
            </a:r>
            <a:r>
              <a:rPr lang="en-US"/>
              <a:t> DỤNG</a:t>
            </a:r>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0" i="0" u="none" strike="noStrike" kern="1200" cap="none" spc="0" normalizeH="0" baseline="0" noProof="0" smtClean="0">
                <a:ln>
                  <a:noFill/>
                </a:ln>
                <a:solidFill>
                  <a:prstClr val="black"/>
                </a:solidFill>
                <a:effectLst/>
                <a:uLnTx/>
                <a:uFillTx/>
                <a:latin typeface="Segoe UI Semibold" pitchFamily="34" charset="0"/>
                <a:ea typeface="+mn-ea"/>
                <a:cs typeface="Segoe UI Semibold"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Semibold" pitchFamily="34" charset="0"/>
              <a:ea typeface="+mn-ea"/>
              <a:cs typeface="Segoe UI Semibold" pitchFamily="34" charset="0"/>
            </a:endParaRPr>
          </a:p>
        </p:txBody>
      </p:sp>
    </p:spTree>
    <p:extLst>
      <p:ext uri="{BB962C8B-B14F-4D97-AF65-F5344CB8AC3E}">
        <p14:creationId xmlns:p14="http://schemas.microsoft.com/office/powerpoint/2010/main" val="199381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ĐỐI TƯỢNG, PHẠM VI SỬ DỤNG</a:t>
            </a:r>
          </a:p>
        </p:txBody>
      </p:sp>
      <p:sp>
        <p:nvSpPr>
          <p:cNvPr id="3" name="Content Placeholder 2"/>
          <p:cNvSpPr>
            <a:spLocks noGrp="1"/>
          </p:cNvSpPr>
          <p:nvPr>
            <p:ph idx="1"/>
          </p:nvPr>
        </p:nvSpPr>
        <p:spPr>
          <a:xfrm>
            <a:off x="252413" y="692696"/>
            <a:ext cx="9001000" cy="5904656"/>
          </a:xfrm>
        </p:spPr>
        <p:txBody>
          <a:bodyPr>
            <a:normAutofit/>
          </a:bodyPr>
          <a:lstStyle/>
          <a:p>
            <a:pPr marL="517525" marR="2540" indent="-461963" algn="just" defTabSz="1025525">
              <a:lnSpc>
                <a:spcPct val="127000"/>
              </a:lnSpc>
              <a:spcBef>
                <a:spcPts val="720"/>
              </a:spcBef>
              <a:spcAft>
                <a:spcPts val="720"/>
              </a:spcAft>
            </a:pPr>
            <a:r>
              <a:rPr lang="en-US" sz="2400" err="1">
                <a:effectLst/>
                <a:latin typeface="Tahoma" panose="020B0604030504040204" pitchFamily="34" charset="0"/>
                <a:ea typeface="Tahoma" panose="020B0604030504040204" pitchFamily="34" charset="0"/>
                <a:cs typeface="Tahoma" panose="020B0604030504040204" pitchFamily="34" charset="0"/>
              </a:rPr>
              <a:t>Đối</a:t>
            </a:r>
            <a:r>
              <a:rPr lang="en-US" sz="2400">
                <a:effectLst/>
                <a:latin typeface="Tahoma" panose="020B0604030504040204" pitchFamily="34" charset="0"/>
                <a:ea typeface="Tahoma" panose="020B0604030504040204" pitchFamily="34" charset="0"/>
                <a:cs typeface="Tahoma" panose="020B0604030504040204" pitchFamily="34" charset="0"/>
              </a:rPr>
              <a:t> </a:t>
            </a:r>
            <a:r>
              <a:rPr lang="en-US" sz="2400" err="1">
                <a:effectLst/>
                <a:latin typeface="Tahoma" panose="020B0604030504040204" pitchFamily="34" charset="0"/>
                <a:ea typeface="Tahoma" panose="020B0604030504040204" pitchFamily="34" charset="0"/>
                <a:cs typeface="Tahoma" panose="020B0604030504040204" pitchFamily="34" charset="0"/>
              </a:rPr>
              <a:t>với</a:t>
            </a:r>
            <a:r>
              <a:rPr lang="en-US" sz="2400">
                <a:effectLst/>
                <a:latin typeface="Tahoma" panose="020B0604030504040204" pitchFamily="34" charset="0"/>
                <a:ea typeface="Tahoma" panose="020B0604030504040204" pitchFamily="34" charset="0"/>
                <a:cs typeface="Tahoma" panose="020B0604030504040204" pitchFamily="34" charset="0"/>
              </a:rPr>
              <a:t> HS </a:t>
            </a:r>
            <a:r>
              <a:rPr lang="en-US" sz="2400" b="0" err="1">
                <a:effectLst/>
                <a:latin typeface="Tahoma" panose="020B0604030504040204" pitchFamily="34" charset="0"/>
                <a:ea typeface="Tahoma" panose="020B0604030504040204" pitchFamily="34" charset="0"/>
                <a:cs typeface="Tahoma" panose="020B0604030504040204" pitchFamily="34" charset="0"/>
              </a:rPr>
              <a:t>lớp</a:t>
            </a:r>
            <a:r>
              <a:rPr lang="en-US" sz="2400" b="0">
                <a:effectLst/>
                <a:latin typeface="Tahoma" panose="020B0604030504040204" pitchFamily="34" charset="0"/>
                <a:ea typeface="Tahoma" panose="020B0604030504040204" pitchFamily="34" charset="0"/>
                <a:cs typeface="Tahoma" panose="020B0604030504040204" pitchFamily="34" charset="0"/>
              </a:rPr>
              <a:t> 4, </a:t>
            </a:r>
            <a:r>
              <a:rPr lang="en-US" sz="2400" b="0" err="1">
                <a:effectLst/>
                <a:latin typeface="Tahoma" panose="020B0604030504040204" pitchFamily="34" charset="0"/>
                <a:ea typeface="Tahoma" panose="020B0604030504040204" pitchFamily="34" charset="0"/>
                <a:cs typeface="Tahoma" panose="020B0604030504040204" pitchFamily="34" charset="0"/>
              </a:rPr>
              <a:t>là</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tài</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liệu</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chính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được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sử</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dụng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dưới</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sự</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hướng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dẫn</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của</a:t>
            </a:r>
            <a:r>
              <a:rPr lang="en-US" sz="2400" b="0">
                <a:effectLst/>
                <a:latin typeface="Tahoma" panose="020B0604030504040204" pitchFamily="34" charset="0"/>
                <a:ea typeface="Tahoma" panose="020B0604030504040204" pitchFamily="34" charset="0"/>
                <a:cs typeface="Tahoma" panose="020B0604030504040204" pitchFamily="34" charset="0"/>
              </a:rPr>
              <a:t> GV </a:t>
            </a:r>
            <a:r>
              <a:rPr lang="en-US" sz="2400" b="0" err="1">
                <a:effectLst/>
                <a:latin typeface="Tahoma" panose="020B0604030504040204" pitchFamily="34" charset="0"/>
                <a:ea typeface="Tahoma" panose="020B0604030504040204" pitchFamily="34" charset="0"/>
                <a:cs typeface="Tahoma" panose="020B0604030504040204" pitchFamily="34" charset="0"/>
              </a:rPr>
              <a:t>nhằm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chiếm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lĩnh</a:t>
            </a:r>
            <a:r>
              <a:rPr lang="en-US" sz="2400" b="0">
                <a:effectLst/>
                <a:latin typeface="Tahoma" panose="020B0604030504040204" pitchFamily="34" charset="0"/>
                <a:ea typeface="Tahoma" panose="020B0604030504040204" pitchFamily="34" charset="0"/>
                <a:cs typeface="Tahoma" panose="020B0604030504040204" pitchFamily="34" charset="0"/>
              </a:rPr>
              <a:t> tri </a:t>
            </a:r>
            <a:r>
              <a:rPr lang="en-US" sz="2400" b="0" err="1">
                <a:effectLst/>
                <a:latin typeface="Tahoma" panose="020B0604030504040204" pitchFamily="34" charset="0"/>
                <a:ea typeface="Tahoma" panose="020B0604030504040204" pitchFamily="34" charset="0"/>
                <a:cs typeface="Tahoma" panose="020B0604030504040204" pitchFamily="34" charset="0"/>
              </a:rPr>
              <a:t>thức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tìm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tòi</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và</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vận</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dụng</a:t>
            </a:r>
            <a:r>
              <a:rPr lang="en-US" sz="2400" b="0">
                <a:effectLst/>
                <a:latin typeface="Tahoma" panose="020B0604030504040204" pitchFamily="34" charset="0"/>
                <a:ea typeface="Tahoma" panose="020B0604030504040204" pitchFamily="34" charset="0"/>
                <a:cs typeface="Tahoma" panose="020B0604030504040204" pitchFamily="34" charset="0"/>
              </a:rPr>
              <a:t> tri </a:t>
            </a:r>
            <a:r>
              <a:rPr lang="en-US" sz="2400" b="0" err="1">
                <a:effectLst/>
                <a:latin typeface="Tahoma" panose="020B0604030504040204" pitchFamily="34" charset="0"/>
                <a:ea typeface="Tahoma" panose="020B0604030504040204" pitchFamily="34" charset="0"/>
                <a:cs typeface="Tahoma" panose="020B0604030504040204" pitchFamily="34" charset="0"/>
              </a:rPr>
              <a:t>thức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theo</a:t>
            </a:r>
            <a:r>
              <a:rPr lang="en-US" sz="2400" b="0">
                <a:effectLst/>
                <a:latin typeface="Tahoma" panose="020B0604030504040204" pitchFamily="34" charset="0"/>
                <a:ea typeface="Tahoma" panose="020B0604030504040204" pitchFamily="34" charset="0"/>
                <a:cs typeface="Tahoma" panose="020B0604030504040204" pitchFamily="34" charset="0"/>
              </a:rPr>
              <a:t> YCCĐ </a:t>
            </a:r>
            <a:r>
              <a:rPr lang="en-US" sz="2400" b="0" err="1">
                <a:effectLst/>
                <a:latin typeface="Tahoma" panose="020B0604030504040204" pitchFamily="34" charset="0"/>
                <a:ea typeface="Tahoma" panose="020B0604030504040204" pitchFamily="34" charset="0"/>
                <a:cs typeface="Tahoma" panose="020B0604030504040204" pitchFamily="34" charset="0"/>
              </a:rPr>
              <a:t>quy</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định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trong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Chương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trình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môn</a:t>
            </a:r>
            <a:r>
              <a:rPr lang="en-US" sz="2400" b="0">
                <a:effectLst/>
                <a:latin typeface="Tahoma" panose="020B0604030504040204" pitchFamily="34" charset="0"/>
                <a:ea typeface="Tahoma" panose="020B0604030504040204" pitchFamily="34" charset="0"/>
                <a:cs typeface="Tahoma" panose="020B0604030504040204" pitchFamily="34" charset="0"/>
              </a:rPr>
              <a:t> Tin </a:t>
            </a:r>
            <a:r>
              <a:rPr lang="en-US" sz="2400" b="0" err="1">
                <a:effectLst/>
                <a:latin typeface="Tahoma" panose="020B0604030504040204" pitchFamily="34" charset="0"/>
                <a:ea typeface="Tahoma" panose="020B0604030504040204" pitchFamily="34" charset="0"/>
                <a:cs typeface="Tahoma" panose="020B0604030504040204" pitchFamily="34" charset="0"/>
              </a:rPr>
              <a:t>học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lớp</a:t>
            </a:r>
            <a:r>
              <a:rPr lang="en-US" sz="2400" b="0">
                <a:effectLst/>
                <a:latin typeface="Tahoma" panose="020B0604030504040204" pitchFamily="34" charset="0"/>
                <a:ea typeface="Tahoma" panose="020B0604030504040204" pitchFamily="34" charset="0"/>
                <a:cs typeface="Tahoma" panose="020B0604030504040204" pitchFamily="34" charset="0"/>
              </a:rPr>
              <a:t> 8 </a:t>
            </a:r>
            <a:r>
              <a:rPr lang="en-US" sz="2400" b="0" err="1">
                <a:effectLst/>
                <a:latin typeface="Tahoma" panose="020B0604030504040204" pitchFamily="34" charset="0"/>
                <a:ea typeface="Tahoma" panose="020B0604030504040204" pitchFamily="34" charset="0"/>
                <a:cs typeface="Tahoma" panose="020B0604030504040204" pitchFamily="34" charset="0"/>
              </a:rPr>
              <a:t>năm</a:t>
            </a:r>
            <a:r>
              <a:rPr lang="en-US" sz="2400" b="0">
                <a:effectLst/>
                <a:latin typeface="Tahoma" panose="020B0604030504040204" pitchFamily="34" charset="0"/>
                <a:ea typeface="Tahoma" panose="020B0604030504040204" pitchFamily="34" charset="0"/>
                <a:cs typeface="Tahoma" panose="020B0604030504040204" pitchFamily="34" charset="0"/>
              </a:rPr>
              <a:t> 2018. </a:t>
            </a:r>
          </a:p>
          <a:p>
            <a:pPr marL="517525" marR="2540" indent="-461963" algn="just" defTabSz="1025525">
              <a:lnSpc>
                <a:spcPct val="127000"/>
              </a:lnSpc>
              <a:spcBef>
                <a:spcPts val="720"/>
              </a:spcBef>
              <a:spcAft>
                <a:spcPts val="720"/>
              </a:spcAft>
            </a:pPr>
            <a:r>
              <a:rPr lang="en-US" sz="2400" err="1">
                <a:effectLst/>
                <a:latin typeface="Tahoma" panose="020B0604030504040204" pitchFamily="34" charset="0"/>
                <a:ea typeface="Tahoma" panose="020B0604030504040204" pitchFamily="34" charset="0"/>
                <a:cs typeface="Tahoma" panose="020B0604030504040204" pitchFamily="34" charset="0"/>
              </a:rPr>
              <a:t>Đối</a:t>
            </a:r>
            <a:r>
              <a:rPr lang="en-US" sz="2400">
                <a:effectLst/>
                <a:latin typeface="Tahoma" panose="020B0604030504040204" pitchFamily="34" charset="0"/>
                <a:ea typeface="Tahoma" panose="020B0604030504040204" pitchFamily="34" charset="0"/>
                <a:cs typeface="Tahoma" panose="020B0604030504040204" pitchFamily="34" charset="0"/>
              </a:rPr>
              <a:t> </a:t>
            </a:r>
            <a:r>
              <a:rPr lang="en-US" sz="2400" err="1">
                <a:effectLst/>
                <a:latin typeface="Tahoma" panose="020B0604030504040204" pitchFamily="34" charset="0"/>
                <a:ea typeface="Tahoma" panose="020B0604030504040204" pitchFamily="34" charset="0"/>
                <a:cs typeface="Tahoma" panose="020B0604030504040204" pitchFamily="34" charset="0"/>
              </a:rPr>
              <a:t>với</a:t>
            </a:r>
            <a:r>
              <a:rPr lang="en-US" sz="2400">
                <a:effectLst/>
                <a:latin typeface="Tahoma" panose="020B0604030504040204" pitchFamily="34" charset="0"/>
                <a:ea typeface="Tahoma" panose="020B0604030504040204" pitchFamily="34" charset="0"/>
                <a:cs typeface="Tahoma" panose="020B0604030504040204" pitchFamily="34" charset="0"/>
              </a:rPr>
              <a:t> GV, </a:t>
            </a:r>
            <a:r>
              <a:rPr lang="en-US" sz="2400" b="0" err="1">
                <a:effectLst/>
                <a:latin typeface="Tahoma" panose="020B0604030504040204" pitchFamily="34" charset="0"/>
                <a:ea typeface="Tahoma" panose="020B0604030504040204" pitchFamily="34" charset="0"/>
                <a:cs typeface="Tahoma" panose="020B0604030504040204" pitchFamily="34" charset="0"/>
              </a:rPr>
              <a:t>là</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tài</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liệu</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chính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giúp</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định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hướng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phân</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tích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lựa</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chọn</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nội</a:t>
            </a:r>
            <a:r>
              <a:rPr lang="en-US" sz="2400" b="0">
                <a:effectLst/>
                <a:latin typeface="Tahoma" panose="020B0604030504040204" pitchFamily="34" charset="0"/>
                <a:ea typeface="Tahoma" panose="020B0604030504040204" pitchFamily="34" charset="0"/>
                <a:cs typeface="Tahoma" panose="020B0604030504040204" pitchFamily="34" charset="0"/>
              </a:rPr>
              <a:t> dung, </a:t>
            </a:r>
            <a:r>
              <a:rPr lang="en-US" sz="2400" b="0" err="1">
                <a:effectLst/>
                <a:latin typeface="Tahoma" panose="020B0604030504040204" pitchFamily="34" charset="0"/>
                <a:ea typeface="Tahoma" panose="020B0604030504040204" pitchFamily="34" charset="0"/>
                <a:cs typeface="Tahoma" panose="020B0604030504040204" pitchFamily="34" charset="0"/>
              </a:rPr>
              <a:t>phương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pháp</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hình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thức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dạy</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học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và</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công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cụ</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kiểm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tra</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đánh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giá</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kết</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quả</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học</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tập</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của</a:t>
            </a:r>
            <a:r>
              <a:rPr lang="en-US" sz="2400" b="0">
                <a:effectLst/>
                <a:latin typeface="Tahoma" panose="020B0604030504040204" pitchFamily="34" charset="0"/>
                <a:ea typeface="Tahoma" panose="020B0604030504040204" pitchFamily="34" charset="0"/>
                <a:cs typeface="Tahoma" panose="020B0604030504040204" pitchFamily="34" charset="0"/>
              </a:rPr>
              <a:t> HS. </a:t>
            </a:r>
          </a:p>
          <a:p>
            <a:pPr marL="517525" marR="2540" indent="-461963" algn="just" defTabSz="1025525">
              <a:lnSpc>
                <a:spcPct val="127000"/>
              </a:lnSpc>
              <a:spcBef>
                <a:spcPts val="720"/>
              </a:spcBef>
              <a:spcAft>
                <a:spcPts val="720"/>
              </a:spcAft>
            </a:pPr>
            <a:r>
              <a:rPr lang="en-US" sz="2400" err="1">
                <a:effectLst/>
                <a:latin typeface="Tahoma" panose="020B0604030504040204" pitchFamily="34" charset="0"/>
                <a:ea typeface="Tahoma" panose="020B0604030504040204" pitchFamily="34" charset="0"/>
                <a:cs typeface="Tahoma" panose="020B0604030504040204" pitchFamily="34" charset="0"/>
              </a:rPr>
              <a:t>Phụ</a:t>
            </a:r>
            <a:r>
              <a:rPr lang="en-US" sz="2400">
                <a:effectLst/>
                <a:latin typeface="Tahoma" panose="020B0604030504040204" pitchFamily="34" charset="0"/>
                <a:ea typeface="Tahoma" panose="020B0604030504040204" pitchFamily="34" charset="0"/>
                <a:cs typeface="Tahoma" panose="020B0604030504040204" pitchFamily="34" charset="0"/>
              </a:rPr>
              <a:t> </a:t>
            </a:r>
            <a:r>
              <a:rPr lang="en-US" sz="2400" err="1">
                <a:effectLst/>
                <a:latin typeface="Tahoma" panose="020B0604030504040204" pitchFamily="34" charset="0"/>
                <a:ea typeface="Tahoma" panose="020B0604030504040204" pitchFamily="34" charset="0"/>
                <a:cs typeface="Tahoma" panose="020B0604030504040204" pitchFamily="34" charset="0"/>
              </a:rPr>
              <a:t>huynh</a:t>
            </a:r>
            <a:r>
              <a:rPr lang="en-US" sz="2400">
                <a:effectLst/>
                <a:latin typeface="Tahoma" panose="020B0604030504040204" pitchFamily="34" charset="0"/>
                <a:ea typeface="Tahoma" panose="020B0604030504040204" pitchFamily="34" charset="0"/>
                <a:cs typeface="Tahoma" panose="020B0604030504040204" pitchFamily="34" charset="0"/>
              </a:rPr>
              <a:t> HS </a:t>
            </a:r>
            <a:r>
              <a:rPr lang="en-US" sz="2400" b="0">
                <a:effectLst/>
                <a:latin typeface="Tahoma" panose="020B0604030504040204" pitchFamily="34" charset="0"/>
                <a:ea typeface="Tahoma" panose="020B0604030504040204" pitchFamily="34" charset="0"/>
                <a:cs typeface="Tahoma" panose="020B0604030504040204" pitchFamily="34" charset="0"/>
              </a:rPr>
              <a:t>có </a:t>
            </a:r>
            <a:r>
              <a:rPr lang="en-US" sz="2400" b="0" err="1">
                <a:effectLst/>
                <a:latin typeface="Tahoma" panose="020B0604030504040204" pitchFamily="34" charset="0"/>
                <a:ea typeface="Tahoma" panose="020B0604030504040204" pitchFamily="34" charset="0"/>
                <a:cs typeface="Tahoma" panose="020B0604030504040204" pitchFamily="34" charset="0"/>
              </a:rPr>
              <a:t>thể</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dùng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làm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tài</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liệu</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tham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khảo</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để</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hỗ</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trợ</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hướng</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dẫn</a:t>
            </a:r>
            <a:r>
              <a:rPr lang="en-US" sz="2400" b="0">
                <a:effectLst/>
                <a:latin typeface="Tahoma" panose="020B0604030504040204" pitchFamily="34" charset="0"/>
                <a:ea typeface="Tahoma" panose="020B0604030504040204" pitchFamily="34" charset="0"/>
                <a:cs typeface="Tahoma" panose="020B0604030504040204" pitchFamily="34" charset="0"/>
              </a:rPr>
              <a:t> con </a:t>
            </a:r>
            <a:r>
              <a:rPr lang="en-US" sz="2400" b="0" err="1">
                <a:effectLst/>
                <a:latin typeface="Tahoma" panose="020B0604030504040204" pitchFamily="34" charset="0"/>
                <a:ea typeface="Tahoma" panose="020B0604030504040204" pitchFamily="34" charset="0"/>
                <a:cs typeface="Tahoma" panose="020B0604030504040204" pitchFamily="34" charset="0"/>
              </a:rPr>
              <a:t>em</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mình</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tự</a:t>
            </a:r>
            <a:r>
              <a:rPr lang="en-US" sz="2400" b="0">
                <a:effectLst/>
                <a:latin typeface="Tahoma" panose="020B0604030504040204" pitchFamily="34" charset="0"/>
                <a:ea typeface="Tahoma" panose="020B0604030504040204" pitchFamily="34" charset="0"/>
                <a:cs typeface="Tahoma" panose="020B0604030504040204" pitchFamily="34" charset="0"/>
              </a:rPr>
              <a:t> </a:t>
            </a:r>
            <a:r>
              <a:rPr lang="en-US" sz="2400" b="0" err="1">
                <a:effectLst/>
                <a:latin typeface="Tahoma" panose="020B0604030504040204" pitchFamily="34" charset="0"/>
                <a:ea typeface="Tahoma" panose="020B0604030504040204" pitchFamily="34" charset="0"/>
                <a:cs typeface="Tahoma" panose="020B0604030504040204" pitchFamily="34" charset="0"/>
              </a:rPr>
              <a:t>học</a:t>
            </a:r>
            <a:r>
              <a:rPr lang="en-US" sz="2400" b="0">
                <a:effectLst/>
                <a:latin typeface="Tahoma" panose="020B0604030504040204" pitchFamily="34" charset="0"/>
                <a:ea typeface="Tahoma" panose="020B0604030504040204" pitchFamily="34" charset="0"/>
                <a:cs typeface="Tahoma" panose="020B0604030504040204" pitchFamily="34" charset="0"/>
              </a:rPr>
              <a:t> ở </a:t>
            </a:r>
            <a:r>
              <a:rPr lang="en-US" sz="2400" b="0" err="1">
                <a:effectLst/>
                <a:latin typeface="Tahoma" panose="020B0604030504040204" pitchFamily="34" charset="0"/>
                <a:ea typeface="Tahoma" panose="020B0604030504040204" pitchFamily="34" charset="0"/>
                <a:cs typeface="Tahoma" panose="020B0604030504040204" pitchFamily="34" charset="0"/>
              </a:rPr>
              <a:t>nhà</a:t>
            </a:r>
            <a:r>
              <a:rPr lang="en-US" sz="2400" b="0">
                <a:effectLst/>
                <a:latin typeface="Tahoma" panose="020B0604030504040204" pitchFamily="34" charset="0"/>
                <a:ea typeface="Tahoma" panose="020B0604030504040204" pitchFamily="34" charset="0"/>
                <a:cs typeface="Tahoma" panose="020B0604030504040204" pitchFamily="34" charset="0"/>
              </a:rPr>
              <a:t>. </a:t>
            </a:r>
          </a:p>
          <a:p>
            <a:pPr marL="517525" marR="2540" indent="-461963" algn="just" defTabSz="1025525">
              <a:lnSpc>
                <a:spcPct val="127000"/>
              </a:lnSpc>
              <a:spcBef>
                <a:spcPts val="720"/>
              </a:spcBef>
              <a:spcAft>
                <a:spcPts val="720"/>
              </a:spcAft>
            </a:pPr>
            <a:r>
              <a:rPr lang="vi-VN" sz="2400">
                <a:effectLst/>
                <a:latin typeface="Tahoma" panose="020B0604030504040204" pitchFamily="34" charset="0"/>
                <a:ea typeface="Tahoma" panose="020B0604030504040204" pitchFamily="34" charset="0"/>
                <a:cs typeface="Tahoma" panose="020B0604030504040204" pitchFamily="34" charset="0"/>
              </a:rPr>
              <a:t>Các cán bộ quản lí</a:t>
            </a:r>
            <a:r>
              <a:rPr lang="vi-VN" sz="2400" b="0">
                <a:effectLst/>
                <a:latin typeface="Tahoma" panose="020B0604030504040204" pitchFamily="34" charset="0"/>
                <a:ea typeface="Tahoma" panose="020B0604030504040204" pitchFamily="34" charset="0"/>
                <a:cs typeface="Tahoma" panose="020B0604030504040204" pitchFamily="34" charset="0"/>
              </a:rPr>
              <a:t> chuyên môn của các cơ sở giáo dục có thể tham khảo để giám sát chất lượng dạy và học Tin học </a:t>
            </a:r>
            <a:r>
              <a:rPr lang="en-US" sz="2400" b="0">
                <a:effectLst/>
                <a:latin typeface="Tahoma" panose="020B0604030504040204" pitchFamily="34" charset="0"/>
                <a:ea typeface="Tahoma" panose="020B0604030504040204" pitchFamily="34" charset="0"/>
                <a:cs typeface="Tahoma" panose="020B0604030504040204" pitchFamily="34" charset="0"/>
              </a:rPr>
              <a:t>4</a:t>
            </a:r>
            <a:r>
              <a:rPr lang="vi-VN" sz="2400" b="0">
                <a:effectLst/>
                <a:latin typeface="Tahoma" panose="020B0604030504040204" pitchFamily="34" charset="0"/>
                <a:ea typeface="Tahoma" panose="020B0604030504040204" pitchFamily="34" charset="0"/>
                <a:cs typeface="Tahoma" panose="020B0604030504040204" pitchFamily="34" charset="0"/>
              </a:rPr>
              <a:t>.</a:t>
            </a:r>
            <a:endParaRPr lang="vi-VN"/>
          </a:p>
        </p:txBody>
      </p:sp>
      <p:sp>
        <p:nvSpPr>
          <p:cNvPr id="4" name="Slide Number Placeholder 3"/>
          <p:cNvSpPr>
            <a:spLocks noGrp="1"/>
          </p:cNvSpPr>
          <p:nvPr>
            <p:ph type="sldNum" sz="quarter" idx="12"/>
          </p:nvPr>
        </p:nvSpPr>
        <p:spPr/>
        <p:txBody>
          <a:bodyPr/>
          <a:lstStyle/>
          <a:p>
            <a:fld id="{52431178-7916-45BC-8719-C674CF9E1E36}" type="slidenum">
              <a:rPr lang="en-US" smtClean="0"/>
              <a:pPr/>
              <a:t>15</a:t>
            </a:fld>
            <a:endParaRPr lang="en-US"/>
          </a:p>
        </p:txBody>
      </p:sp>
    </p:spTree>
    <p:extLst>
      <p:ext uri="{BB962C8B-B14F-4D97-AF65-F5344CB8AC3E}">
        <p14:creationId xmlns:p14="http://schemas.microsoft.com/office/powerpoint/2010/main" val="34397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4. ĐỔI MỚI VÊ CÁCH TIẾP CẬN BIÊN SOẠN</a:t>
            </a:r>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0" i="0" u="none" strike="noStrike" kern="1200" cap="none" spc="0" normalizeH="0" baseline="0" noProof="0" smtClean="0">
                <a:ln>
                  <a:noFill/>
                </a:ln>
                <a:solidFill>
                  <a:prstClr val="black"/>
                </a:solidFill>
                <a:effectLst/>
                <a:uLnTx/>
                <a:uFillTx/>
                <a:latin typeface="Segoe UI Semibold" pitchFamily="34" charset="0"/>
                <a:ea typeface="+mn-ea"/>
                <a:cs typeface="Segoe UI Semibold"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Semibold" pitchFamily="34" charset="0"/>
              <a:ea typeface="+mn-ea"/>
              <a:cs typeface="Segoe UI Semibold" pitchFamily="34" charset="0"/>
            </a:endParaRPr>
          </a:p>
        </p:txBody>
      </p:sp>
    </p:spTree>
    <p:extLst>
      <p:ext uri="{BB962C8B-B14F-4D97-AF65-F5344CB8AC3E}">
        <p14:creationId xmlns:p14="http://schemas.microsoft.com/office/powerpoint/2010/main" val="177578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ĐỔI MỚI VÊ CÁCH TIẾP CẬN BIÊN SOẠN</a:t>
            </a:r>
            <a:endParaRPr lang="en-US"/>
          </a:p>
        </p:txBody>
      </p:sp>
      <p:sp>
        <p:nvSpPr>
          <p:cNvPr id="3" name="Content Placeholder 2"/>
          <p:cNvSpPr>
            <a:spLocks noGrp="1"/>
          </p:cNvSpPr>
          <p:nvPr>
            <p:ph idx="1"/>
          </p:nvPr>
        </p:nvSpPr>
        <p:spPr>
          <a:xfrm>
            <a:off x="252413" y="908720"/>
            <a:ext cx="9217024" cy="5688632"/>
          </a:xfrm>
        </p:spPr>
        <p:txBody>
          <a:bodyPr>
            <a:normAutofit lnSpcReduction="10000"/>
          </a:bodyPr>
          <a:lstStyle/>
          <a:p>
            <a:r>
              <a:rPr lang="en-US" err="1"/>
              <a:t>Tiếp</a:t>
            </a:r>
            <a:r>
              <a:rPr lang="en-US"/>
              <a:t> </a:t>
            </a:r>
            <a:r>
              <a:rPr lang="en-US" err="1"/>
              <a:t>cận</a:t>
            </a:r>
            <a:r>
              <a:rPr lang="en-US"/>
              <a:t> </a:t>
            </a:r>
            <a:r>
              <a:rPr lang="en-US" err="1"/>
              <a:t>phát</a:t>
            </a:r>
            <a:r>
              <a:rPr lang="en-US"/>
              <a:t> </a:t>
            </a:r>
            <a:r>
              <a:rPr lang="en-US" err="1"/>
              <a:t>triển</a:t>
            </a:r>
            <a:r>
              <a:rPr lang="en-US"/>
              <a:t> </a:t>
            </a:r>
            <a:r>
              <a:rPr lang="en-US" err="1"/>
              <a:t>năng</a:t>
            </a:r>
            <a:r>
              <a:rPr lang="en-US"/>
              <a:t> </a:t>
            </a:r>
            <a:r>
              <a:rPr lang="en-US" err="1"/>
              <a:t>lực</a:t>
            </a:r>
            <a:endParaRPr lang="en-US"/>
          </a:p>
          <a:p>
            <a:pPr lvl="1"/>
            <a:r>
              <a:rPr lang="vi-VN" b="1"/>
              <a:t>Hình thành và phát triển phẩm chất chủ yếu</a:t>
            </a:r>
            <a:endParaRPr lang="en-US" b="1"/>
          </a:p>
          <a:p>
            <a:pPr lvl="2"/>
            <a:r>
              <a:rPr lang="en-US" err="1"/>
              <a:t>Các</a:t>
            </a:r>
            <a:r>
              <a:rPr lang="en-US"/>
              <a:t> </a:t>
            </a:r>
            <a:r>
              <a:rPr lang="en-US" err="1"/>
              <a:t>chủ</a:t>
            </a:r>
            <a:r>
              <a:rPr lang="en-US"/>
              <a:t> </a:t>
            </a:r>
            <a:r>
              <a:rPr lang="en-US" err="1"/>
              <a:t>đề</a:t>
            </a:r>
            <a:r>
              <a:rPr lang="en-US"/>
              <a:t>: D </a:t>
            </a:r>
            <a:r>
              <a:rPr lang="en-US" err="1"/>
              <a:t>và</a:t>
            </a:r>
            <a:r>
              <a:rPr lang="en-US"/>
              <a:t> E</a:t>
            </a:r>
            <a:r>
              <a:rPr lang="vi-VN"/>
              <a:t>.</a:t>
            </a:r>
            <a:endParaRPr lang="en-US"/>
          </a:p>
          <a:p>
            <a:pPr lvl="1"/>
            <a:r>
              <a:rPr lang="en-US" b="1" err="1"/>
              <a:t>Hình</a:t>
            </a:r>
            <a:r>
              <a:rPr lang="en-US" b="1"/>
              <a:t> </a:t>
            </a:r>
            <a:r>
              <a:rPr lang="en-US" b="1" err="1"/>
              <a:t>thành</a:t>
            </a:r>
            <a:r>
              <a:rPr lang="en-US" b="1"/>
              <a:t> </a:t>
            </a:r>
            <a:r>
              <a:rPr lang="en-US" b="1" err="1"/>
              <a:t>và</a:t>
            </a:r>
            <a:r>
              <a:rPr lang="en-US" b="1"/>
              <a:t> </a:t>
            </a:r>
            <a:r>
              <a:rPr lang="en-US" b="1" err="1"/>
              <a:t>phát</a:t>
            </a:r>
            <a:r>
              <a:rPr lang="en-US" b="1"/>
              <a:t> </a:t>
            </a:r>
            <a:r>
              <a:rPr lang="en-US" b="1" err="1"/>
              <a:t>triển</a:t>
            </a:r>
            <a:r>
              <a:rPr lang="en-US" b="1"/>
              <a:t> </a:t>
            </a:r>
            <a:r>
              <a:rPr lang="en-US" b="1" err="1"/>
              <a:t>năng</a:t>
            </a:r>
            <a:r>
              <a:rPr lang="en-US" b="1"/>
              <a:t> </a:t>
            </a:r>
            <a:r>
              <a:rPr lang="en-US" b="1" err="1"/>
              <a:t>lực</a:t>
            </a:r>
            <a:r>
              <a:rPr lang="en-US" b="1"/>
              <a:t> tin học thành tố</a:t>
            </a:r>
          </a:p>
          <a:p>
            <a:pPr lvl="2" algn="just">
              <a:spcAft>
                <a:spcPts val="300"/>
              </a:spcAft>
            </a:pPr>
            <a:r>
              <a:rPr lang="en-US" b="1" err="1"/>
              <a:t>NLb:</a:t>
            </a:r>
            <a:r>
              <a:rPr lang="en-US" err="1"/>
              <a:t>biểu</a:t>
            </a:r>
            <a:r>
              <a:rPr lang="en-US"/>
              <a:t> </a:t>
            </a:r>
            <a:r>
              <a:rPr lang="en-US" err="1"/>
              <a:t>hiện</a:t>
            </a:r>
            <a:r>
              <a:rPr lang="en-US"/>
              <a:t> qua </a:t>
            </a:r>
            <a:r>
              <a:rPr lang="en-US" err="1"/>
              <a:t>việc</a:t>
            </a:r>
            <a:r>
              <a:rPr lang="en-US"/>
              <a:t> </a:t>
            </a:r>
            <a:r>
              <a:rPr lang="en-US" err="1"/>
              <a:t>nêu</a:t>
            </a:r>
            <a:r>
              <a:rPr lang="en-US"/>
              <a:t> </a:t>
            </a:r>
            <a:r>
              <a:rPr lang="en-US" err="1"/>
              <a:t>được</a:t>
            </a:r>
            <a:r>
              <a:rPr lang="en-US"/>
              <a:t> </a:t>
            </a:r>
            <a:r>
              <a:rPr lang="en-US" err="1"/>
              <a:t>một</a:t>
            </a:r>
            <a:r>
              <a:rPr lang="en-US"/>
              <a:t> </a:t>
            </a:r>
            <a:r>
              <a:rPr lang="en-US" err="1"/>
              <a:t>vài</a:t>
            </a:r>
            <a:r>
              <a:rPr lang="en-US"/>
              <a:t> </a:t>
            </a:r>
            <a:r>
              <a:rPr lang="en-US" err="1"/>
              <a:t>ví</a:t>
            </a:r>
            <a:r>
              <a:rPr lang="en-US"/>
              <a:t> </a:t>
            </a:r>
            <a:r>
              <a:rPr lang="en-US" err="1"/>
              <a:t>dụ</a:t>
            </a:r>
            <a:r>
              <a:rPr lang="en-US"/>
              <a:t> </a:t>
            </a:r>
            <a:r>
              <a:rPr lang="en-US" err="1"/>
              <a:t>về</a:t>
            </a:r>
            <a:r>
              <a:rPr lang="en-US"/>
              <a:t> </a:t>
            </a:r>
            <a:r>
              <a:rPr lang="en-US" err="1"/>
              <a:t>phần</a:t>
            </a:r>
            <a:r>
              <a:rPr lang="en-US"/>
              <a:t> </a:t>
            </a:r>
            <a:r>
              <a:rPr lang="en-US" err="1"/>
              <a:t>mềm</a:t>
            </a:r>
            <a:r>
              <a:rPr lang="en-US"/>
              <a:t> </a:t>
            </a:r>
            <a:r>
              <a:rPr lang="en-US" err="1"/>
              <a:t>miễn</a:t>
            </a:r>
            <a:r>
              <a:rPr lang="en-US"/>
              <a:t> </a:t>
            </a:r>
            <a:r>
              <a:rPr lang="en-US" err="1"/>
              <a:t>phí</a:t>
            </a:r>
            <a:r>
              <a:rPr lang="en-US"/>
              <a:t> </a:t>
            </a:r>
            <a:r>
              <a:rPr lang="en-US" err="1"/>
              <a:t>và</a:t>
            </a:r>
            <a:r>
              <a:rPr lang="en-US"/>
              <a:t> </a:t>
            </a:r>
            <a:r>
              <a:rPr lang="en-US" err="1"/>
              <a:t>phần</a:t>
            </a:r>
            <a:r>
              <a:rPr lang="en-US"/>
              <a:t> </a:t>
            </a:r>
            <a:r>
              <a:rPr lang="en-US" err="1"/>
              <a:t>mềm</a:t>
            </a:r>
            <a:r>
              <a:rPr lang="en-US"/>
              <a:t> </a:t>
            </a:r>
            <a:r>
              <a:rPr lang="en-US" err="1"/>
              <a:t>không</a:t>
            </a:r>
            <a:r>
              <a:rPr lang="en-US"/>
              <a:t> </a:t>
            </a:r>
            <a:r>
              <a:rPr lang="en-US" err="1"/>
              <a:t>miễn</a:t>
            </a:r>
            <a:r>
              <a:rPr lang="en-US"/>
              <a:t> </a:t>
            </a:r>
            <a:r>
              <a:rPr lang="en-US" err="1"/>
              <a:t>phí</a:t>
            </a:r>
            <a:r>
              <a:rPr lang="en-US"/>
              <a:t>; </a:t>
            </a:r>
            <a:r>
              <a:rPr lang="en-US" err="1"/>
              <a:t>biết</a:t>
            </a:r>
            <a:r>
              <a:rPr lang="en-US"/>
              <a:t> </a:t>
            </a:r>
            <a:r>
              <a:rPr lang="en-US" err="1"/>
              <a:t>rằng</a:t>
            </a:r>
            <a:r>
              <a:rPr lang="en-US"/>
              <a:t> </a:t>
            </a:r>
            <a:r>
              <a:rPr lang="en-US" err="1"/>
              <a:t>chỉ</a:t>
            </a:r>
            <a:r>
              <a:rPr lang="en-US"/>
              <a:t> </a:t>
            </a:r>
            <a:r>
              <a:rPr lang="en-US" err="1"/>
              <a:t>được</a:t>
            </a:r>
            <a:r>
              <a:rPr lang="en-US"/>
              <a:t> </a:t>
            </a:r>
            <a:r>
              <a:rPr lang="en-US" err="1"/>
              <a:t>sử</a:t>
            </a:r>
            <a:r>
              <a:rPr lang="en-US"/>
              <a:t> </a:t>
            </a:r>
            <a:r>
              <a:rPr lang="en-US" err="1"/>
              <a:t>dụng</a:t>
            </a:r>
            <a:r>
              <a:rPr lang="en-US"/>
              <a:t> </a:t>
            </a:r>
            <a:r>
              <a:rPr lang="en-US" err="1"/>
              <a:t>phần</a:t>
            </a:r>
            <a:r>
              <a:rPr lang="en-US"/>
              <a:t> </a:t>
            </a:r>
            <a:r>
              <a:rPr lang="en-US" err="1"/>
              <a:t>mềm</a:t>
            </a:r>
            <a:r>
              <a:rPr lang="en-US"/>
              <a:t> </a:t>
            </a:r>
            <a:r>
              <a:rPr lang="en-US" err="1"/>
              <a:t>khi</a:t>
            </a:r>
            <a:r>
              <a:rPr lang="en-US"/>
              <a:t> </a:t>
            </a:r>
            <a:r>
              <a:rPr lang="en-US" err="1"/>
              <a:t>được</a:t>
            </a:r>
            <a:r>
              <a:rPr lang="en-US"/>
              <a:t> </a:t>
            </a:r>
            <a:r>
              <a:rPr lang="en-US" err="1"/>
              <a:t>phép</a:t>
            </a:r>
            <a:r>
              <a:rPr lang="en-US"/>
              <a:t>, </a:t>
            </a:r>
            <a:r>
              <a:rPr lang="en-US" err="1"/>
              <a:t>không</a:t>
            </a:r>
            <a:r>
              <a:rPr lang="en-US"/>
              <a:t> vi </a:t>
            </a:r>
            <a:r>
              <a:rPr lang="en-US" err="1"/>
              <a:t>phạm</a:t>
            </a:r>
            <a:r>
              <a:rPr lang="en-US"/>
              <a:t> </a:t>
            </a:r>
            <a:r>
              <a:rPr lang="en-US" err="1"/>
              <a:t>bản</a:t>
            </a:r>
            <a:r>
              <a:rPr lang="en-US"/>
              <a:t> </a:t>
            </a:r>
            <a:r>
              <a:rPr lang="en-US" err="1"/>
              <a:t>quyền</a:t>
            </a:r>
            <a:r>
              <a:rPr lang="en-US"/>
              <a:t>.</a:t>
            </a:r>
          </a:p>
          <a:p>
            <a:pPr lvl="2" algn="just">
              <a:spcAft>
                <a:spcPts val="300"/>
              </a:spcAft>
            </a:pPr>
            <a:r>
              <a:rPr lang="en-US" sz="2600" b="1" err="1"/>
              <a:t>NLc</a:t>
            </a:r>
            <a:r>
              <a:rPr lang="en-US" sz="2600" b="1"/>
              <a:t>: </a:t>
            </a:r>
            <a:r>
              <a:rPr lang="en-US" sz="2600"/>
              <a:t>biểu </a:t>
            </a:r>
            <a:r>
              <a:rPr lang="en-US" sz="2600" err="1"/>
              <a:t>hiện</a:t>
            </a:r>
            <a:r>
              <a:rPr lang="en-US" sz="2600"/>
              <a:t> qua </a:t>
            </a:r>
            <a:r>
              <a:rPr lang="en-US" sz="2600" err="1"/>
              <a:t>việc</a:t>
            </a:r>
            <a:r>
              <a:rPr lang="en-US" sz="2600"/>
              <a:t> HS </a:t>
            </a:r>
            <a:r>
              <a:rPr lang="en-US" sz="2600" err="1"/>
              <a:t>nhận</a:t>
            </a:r>
            <a:r>
              <a:rPr lang="en-US" sz="2600"/>
              <a:t> </a:t>
            </a:r>
            <a:r>
              <a:rPr lang="en-US" sz="2600" err="1"/>
              <a:t>ra</a:t>
            </a:r>
            <a:r>
              <a:rPr lang="en-US" sz="2600"/>
              <a:t> </a:t>
            </a:r>
            <a:r>
              <a:rPr lang="en-US" sz="2600" err="1"/>
              <a:t>được</a:t>
            </a:r>
            <a:r>
              <a:rPr lang="en-US" sz="2600"/>
              <a:t> </a:t>
            </a:r>
            <a:r>
              <a:rPr lang="en-US" sz="2600" err="1"/>
              <a:t>chương</a:t>
            </a:r>
            <a:r>
              <a:rPr lang="en-US" sz="2600"/>
              <a:t> </a:t>
            </a:r>
            <a:r>
              <a:rPr lang="en-US" sz="2600" err="1"/>
              <a:t>trình</a:t>
            </a:r>
            <a:r>
              <a:rPr lang="en-US" sz="2600"/>
              <a:t> </a:t>
            </a:r>
            <a:r>
              <a:rPr lang="en-US" sz="2600" err="1"/>
              <a:t>máy</a:t>
            </a:r>
            <a:r>
              <a:rPr lang="en-US" sz="2600"/>
              <a:t> </a:t>
            </a:r>
            <a:r>
              <a:rPr lang="en-US" sz="2600" err="1"/>
              <a:t>tính</a:t>
            </a:r>
            <a:r>
              <a:rPr lang="en-US" sz="2600"/>
              <a:t> qua </a:t>
            </a:r>
            <a:r>
              <a:rPr lang="en-US" sz="2600" err="1"/>
              <a:t>các</a:t>
            </a:r>
            <a:r>
              <a:rPr lang="en-US" sz="2600"/>
              <a:t> </a:t>
            </a:r>
            <a:r>
              <a:rPr lang="en-US" sz="2600" err="1"/>
              <a:t>tro</a:t>
            </a:r>
            <a:r>
              <a:rPr lang="en-US" sz="2600"/>
              <a:t>̀ </a:t>
            </a:r>
            <a:r>
              <a:rPr lang="en-US" sz="2600" err="1"/>
              <a:t>chơi</a:t>
            </a:r>
            <a:r>
              <a:rPr lang="en-US" sz="2600"/>
              <a:t>, </a:t>
            </a:r>
            <a:r>
              <a:rPr lang="en-US" sz="2600" err="1"/>
              <a:t>nêu</a:t>
            </a:r>
            <a:r>
              <a:rPr lang="en-US" sz="2600"/>
              <a:t> </a:t>
            </a:r>
            <a:r>
              <a:rPr lang="en-US" sz="2600" err="1"/>
              <a:t>được</a:t>
            </a:r>
            <a:r>
              <a:rPr lang="en-US" sz="2600"/>
              <a:t> ví dụ cụ </a:t>
            </a:r>
            <a:r>
              <a:rPr lang="en-US" sz="2600" err="1"/>
              <a:t>thê</a:t>
            </a:r>
            <a:r>
              <a:rPr lang="en-US" sz="2600"/>
              <a:t>̉ </a:t>
            </a:r>
            <a:r>
              <a:rPr lang="en-US" sz="2600" err="1"/>
              <a:t>vê</a:t>
            </a:r>
            <a:r>
              <a:rPr lang="en-US" sz="2600"/>
              <a:t>̀ </a:t>
            </a:r>
            <a:r>
              <a:rPr lang="en-US" sz="2600" err="1"/>
              <a:t>sư</a:t>
            </a:r>
            <a:r>
              <a:rPr lang="en-US" sz="2600"/>
              <a:t>̉ </a:t>
            </a:r>
            <a:r>
              <a:rPr lang="en-US" sz="2600" err="1"/>
              <a:t>dụng</a:t>
            </a:r>
            <a:r>
              <a:rPr lang="en-US" sz="2600"/>
              <a:t> </a:t>
            </a:r>
            <a:r>
              <a:rPr lang="en-US" sz="2600" err="1"/>
              <a:t>chương</a:t>
            </a:r>
            <a:r>
              <a:rPr lang="en-US" sz="2600"/>
              <a:t> </a:t>
            </a:r>
            <a:r>
              <a:rPr lang="en-US" sz="2600" err="1"/>
              <a:t>trình</a:t>
            </a:r>
            <a:r>
              <a:rPr lang="en-US" sz="2600"/>
              <a:t> </a:t>
            </a:r>
            <a:r>
              <a:rPr lang="en-US" sz="2600" err="1"/>
              <a:t>máy</a:t>
            </a:r>
            <a:r>
              <a:rPr lang="en-US" sz="2600"/>
              <a:t> </a:t>
            </a:r>
            <a:r>
              <a:rPr lang="en-US" sz="2600" err="1"/>
              <a:t>tính</a:t>
            </a:r>
            <a:r>
              <a:rPr lang="en-US" sz="2600"/>
              <a:t> </a:t>
            </a:r>
            <a:r>
              <a:rPr lang="en-US" sz="2600" err="1"/>
              <a:t>đê</a:t>
            </a:r>
            <a:r>
              <a:rPr lang="en-US" sz="2600"/>
              <a:t>̉ </a:t>
            </a:r>
            <a:r>
              <a:rPr lang="en-US" sz="2600" err="1"/>
              <a:t>diễn</a:t>
            </a:r>
            <a:r>
              <a:rPr lang="en-US" sz="2600"/>
              <a:t> tả ý </a:t>
            </a:r>
            <a:r>
              <a:rPr lang="en-US" sz="2600" err="1"/>
              <a:t>tưởng</a:t>
            </a:r>
            <a:r>
              <a:rPr lang="en-US" sz="2600"/>
              <a:t>, </a:t>
            </a:r>
            <a:r>
              <a:rPr lang="en-US" sz="2600" err="1"/>
              <a:t>câu</a:t>
            </a:r>
            <a:r>
              <a:rPr lang="en-US" sz="2600"/>
              <a:t> </a:t>
            </a:r>
            <a:r>
              <a:rPr lang="en-US" sz="2600" err="1"/>
              <a:t>chuyện</a:t>
            </a:r>
            <a:r>
              <a:rPr lang="en-US" sz="2600"/>
              <a:t> </a:t>
            </a:r>
            <a:r>
              <a:rPr lang="en-US" sz="2600" err="1"/>
              <a:t>theo</a:t>
            </a:r>
            <a:r>
              <a:rPr lang="en-US" sz="2600"/>
              <a:t> </a:t>
            </a:r>
            <a:r>
              <a:rPr lang="en-US" sz="2600" err="1"/>
              <a:t>từng</a:t>
            </a:r>
            <a:r>
              <a:rPr lang="en-US" sz="2600"/>
              <a:t> </a:t>
            </a:r>
            <a:r>
              <a:rPr lang="en-US" sz="2600" err="1"/>
              <a:t>bước</a:t>
            </a:r>
            <a:r>
              <a:rPr lang="en-US" sz="2600"/>
              <a:t>; </a:t>
            </a:r>
            <a:r>
              <a:rPr lang="en-US" sz="2600" err="1"/>
              <a:t>tự</a:t>
            </a:r>
            <a:r>
              <a:rPr lang="en-US" sz="2600"/>
              <a:t> </a:t>
            </a:r>
            <a:r>
              <a:rPr lang="en-US" sz="2600" err="1"/>
              <a:t>thiết</a:t>
            </a:r>
            <a:r>
              <a:rPr lang="en-US" sz="2600"/>
              <a:t> </a:t>
            </a:r>
            <a:r>
              <a:rPr lang="en-US" sz="2600" err="1"/>
              <a:t>lập</a:t>
            </a:r>
            <a:r>
              <a:rPr lang="en-US" sz="2600"/>
              <a:t> </a:t>
            </a:r>
            <a:r>
              <a:rPr lang="en-US" sz="2600" err="1"/>
              <a:t>va</a:t>
            </a:r>
            <a:r>
              <a:rPr lang="en-US" sz="2600"/>
              <a:t>̀ </a:t>
            </a:r>
            <a:r>
              <a:rPr lang="en-US" sz="2600" err="1"/>
              <a:t>tạo</a:t>
            </a:r>
            <a:r>
              <a:rPr lang="en-US" sz="2600"/>
              <a:t> </a:t>
            </a:r>
            <a:r>
              <a:rPr lang="en-US" sz="2600" err="1"/>
              <a:t>được</a:t>
            </a:r>
            <a:r>
              <a:rPr lang="en-US" sz="2600"/>
              <a:t> </a:t>
            </a:r>
            <a:r>
              <a:rPr lang="en-US" sz="2600" err="1"/>
              <a:t>chương</a:t>
            </a:r>
            <a:r>
              <a:rPr lang="en-US" sz="2600"/>
              <a:t> </a:t>
            </a:r>
            <a:r>
              <a:rPr lang="en-US" sz="2600" err="1"/>
              <a:t>trình</a:t>
            </a:r>
            <a:r>
              <a:rPr lang="en-US" sz="2600"/>
              <a:t> </a:t>
            </a:r>
            <a:r>
              <a:rPr lang="en-US" sz="2600" err="1"/>
              <a:t>đơn</a:t>
            </a:r>
            <a:r>
              <a:rPr lang="en-US" sz="2600"/>
              <a:t> </a:t>
            </a:r>
            <a:r>
              <a:rPr lang="en-US" sz="2600" err="1"/>
              <a:t>giản</a:t>
            </a:r>
            <a:r>
              <a:rPr lang="en-US" sz="2600"/>
              <a:t>, ví dụ </a:t>
            </a:r>
            <a:r>
              <a:rPr lang="en-US" sz="2600" err="1"/>
              <a:t>điều</a:t>
            </a:r>
            <a:r>
              <a:rPr lang="en-US" sz="2600"/>
              <a:t> </a:t>
            </a:r>
            <a:r>
              <a:rPr lang="en-US" sz="2600" err="1"/>
              <a:t>khiển</a:t>
            </a:r>
            <a:r>
              <a:rPr lang="en-US" sz="2600"/>
              <a:t> </a:t>
            </a:r>
            <a:r>
              <a:rPr lang="en-US" sz="2600" err="1"/>
              <a:t>một</a:t>
            </a:r>
            <a:r>
              <a:rPr lang="en-US" sz="2600"/>
              <a:t> </a:t>
            </a:r>
            <a:r>
              <a:rPr lang="en-US" sz="2600" err="1"/>
              <a:t>nhân</a:t>
            </a:r>
            <a:r>
              <a:rPr lang="en-US" sz="2600"/>
              <a:t> </a:t>
            </a:r>
            <a:r>
              <a:rPr lang="en-US" sz="2600" err="1"/>
              <a:t>vật</a:t>
            </a:r>
            <a:r>
              <a:rPr lang="en-US" sz="2600"/>
              <a:t> </a:t>
            </a:r>
            <a:r>
              <a:rPr lang="en-US" sz="2600" err="1"/>
              <a:t>chuyển</a:t>
            </a:r>
            <a:r>
              <a:rPr lang="en-US" sz="2600"/>
              <a:t> </a:t>
            </a:r>
            <a:r>
              <a:rPr lang="en-US" sz="2600" err="1"/>
              <a:t>động</a:t>
            </a:r>
            <a:r>
              <a:rPr lang="en-US" sz="2600"/>
              <a:t> </a:t>
            </a:r>
            <a:r>
              <a:rPr lang="en-US" sz="2600" err="1"/>
              <a:t>trên</a:t>
            </a:r>
            <a:r>
              <a:rPr lang="en-US" sz="2600"/>
              <a:t> </a:t>
            </a:r>
            <a:r>
              <a:rPr lang="en-US" sz="2600" err="1"/>
              <a:t>màn</a:t>
            </a:r>
            <a:r>
              <a:rPr lang="en-US" sz="2600"/>
              <a:t> </a:t>
            </a:r>
            <a:r>
              <a:rPr lang="en-US" sz="2600" err="1"/>
              <a:t>hình</a:t>
            </a:r>
            <a:r>
              <a:rPr lang="en-US" sz="2600"/>
              <a:t>.</a:t>
            </a:r>
          </a:p>
        </p:txBody>
      </p:sp>
      <p:sp>
        <p:nvSpPr>
          <p:cNvPr id="4" name="Slide Number Placeholder 3"/>
          <p:cNvSpPr>
            <a:spLocks noGrp="1"/>
          </p:cNvSpPr>
          <p:nvPr>
            <p:ph type="sldNum" sz="quarter" idx="12"/>
          </p:nvPr>
        </p:nvSpPr>
        <p:spPr/>
        <p:txBody>
          <a:bodyPr/>
          <a:lstStyle/>
          <a:p>
            <a:fld id="{52431178-7916-45BC-8719-C674CF9E1E36}" type="slidenum">
              <a:rPr lang="en-US" smtClean="0"/>
              <a:pPr/>
              <a:t>17</a:t>
            </a:fld>
            <a:endParaRPr lang="en-US"/>
          </a:p>
        </p:txBody>
      </p:sp>
    </p:spTree>
    <p:extLst>
      <p:ext uri="{BB962C8B-B14F-4D97-AF65-F5344CB8AC3E}">
        <p14:creationId xmlns:p14="http://schemas.microsoft.com/office/powerpoint/2010/main" val="246366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ĐỔI MỚI VÊ CÁCH TIẾP CẬN BIÊN SOẠN</a:t>
            </a:r>
            <a:endParaRPr lang="en-US"/>
          </a:p>
        </p:txBody>
      </p:sp>
      <p:sp>
        <p:nvSpPr>
          <p:cNvPr id="3" name="Content Placeholder 2"/>
          <p:cNvSpPr>
            <a:spLocks noGrp="1"/>
          </p:cNvSpPr>
          <p:nvPr>
            <p:ph idx="1"/>
          </p:nvPr>
        </p:nvSpPr>
        <p:spPr>
          <a:xfrm>
            <a:off x="252413" y="836712"/>
            <a:ext cx="9217024" cy="5760640"/>
          </a:xfrm>
        </p:spPr>
        <p:txBody>
          <a:bodyPr>
            <a:normAutofit/>
          </a:bodyPr>
          <a:lstStyle/>
          <a:p>
            <a:r>
              <a:rPr lang="en-US" err="1"/>
              <a:t>Tiếp</a:t>
            </a:r>
            <a:r>
              <a:rPr lang="en-US"/>
              <a:t> </a:t>
            </a:r>
            <a:r>
              <a:rPr lang="en-US" err="1"/>
              <a:t>cận</a:t>
            </a:r>
            <a:r>
              <a:rPr lang="en-US"/>
              <a:t> </a:t>
            </a:r>
            <a:r>
              <a:rPr lang="en-US" err="1"/>
              <a:t>phát</a:t>
            </a:r>
            <a:r>
              <a:rPr lang="en-US"/>
              <a:t> </a:t>
            </a:r>
            <a:r>
              <a:rPr lang="en-US" err="1"/>
              <a:t>triển</a:t>
            </a:r>
            <a:r>
              <a:rPr lang="en-US"/>
              <a:t> </a:t>
            </a:r>
            <a:r>
              <a:rPr lang="en-US" err="1"/>
              <a:t>năng</a:t>
            </a:r>
            <a:r>
              <a:rPr lang="en-US"/>
              <a:t> lực</a:t>
            </a:r>
          </a:p>
          <a:p>
            <a:pPr lvl="1"/>
            <a:r>
              <a:rPr lang="en-US" b="1"/>
              <a:t>Hình thành và phát triển năng lực chung (tiếp theo)</a:t>
            </a:r>
          </a:p>
          <a:p>
            <a:pPr lvl="2" algn="just">
              <a:spcAft>
                <a:spcPts val="300"/>
              </a:spcAft>
            </a:pPr>
            <a:r>
              <a:rPr lang="vi-VN" b="1"/>
              <a:t>NLd</a:t>
            </a:r>
            <a:r>
              <a:rPr lang="en-US" b="1"/>
              <a:t>:</a:t>
            </a:r>
            <a:r>
              <a:rPr lang="vi-VN" b="1"/>
              <a:t> </a:t>
            </a:r>
            <a:r>
              <a:rPr lang="vi-VN"/>
              <a:t>biểu hiện qua việc sử dụng được phần mềm tự luyện tập gõ bàn phím, sử dụng được công cụ đa phương tiện để tìm hiểu kiến thức liên quan đến bài học ở trường và khám phá, mở rộng hiểu biết trên Internet; tổ chức được ở mức đơn giản cây thư mục lưu trữ theo nhu cầu.</a:t>
            </a:r>
          </a:p>
          <a:p>
            <a:pPr lvl="2" algn="just">
              <a:spcAft>
                <a:spcPts val="300"/>
              </a:spcAft>
            </a:pPr>
            <a:r>
              <a:rPr lang="vi-VN" b="1"/>
              <a:t>Nle</a:t>
            </a:r>
            <a:r>
              <a:rPr lang="en-US" b="1"/>
              <a:t>:</a:t>
            </a:r>
            <a:r>
              <a:rPr lang="vi-VN"/>
              <a:t> biểu hiện qua việc qua việc sử dụng được các phần mềm và phần cứng thông dụng theo hướng dẫn để chia sẻ, trao đổi thông tin với bạn bè và người thân; trao đổi, thảo luận trong nhóm để thực hiện các nhiệm vụ học tập trong các hoạt động học.</a:t>
            </a:r>
            <a:endParaRPr lang="en-US" sz="2600"/>
          </a:p>
        </p:txBody>
      </p:sp>
      <p:sp>
        <p:nvSpPr>
          <p:cNvPr id="4" name="Slide Number Placeholder 3"/>
          <p:cNvSpPr>
            <a:spLocks noGrp="1"/>
          </p:cNvSpPr>
          <p:nvPr>
            <p:ph type="sldNum" sz="quarter" idx="12"/>
          </p:nvPr>
        </p:nvSpPr>
        <p:spPr/>
        <p:txBody>
          <a:bodyPr/>
          <a:lstStyle/>
          <a:p>
            <a:fld id="{52431178-7916-45BC-8719-C674CF9E1E36}" type="slidenum">
              <a:rPr lang="en-US" smtClean="0"/>
              <a:pPr/>
              <a:t>18</a:t>
            </a:fld>
            <a:endParaRPr lang="en-US"/>
          </a:p>
        </p:txBody>
      </p:sp>
    </p:spTree>
    <p:extLst>
      <p:ext uri="{BB962C8B-B14F-4D97-AF65-F5344CB8AC3E}">
        <p14:creationId xmlns:p14="http://schemas.microsoft.com/office/powerpoint/2010/main" val="38698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ĐỔI MỚI VÊ CÁCH TIẾP CẬN BIÊN SOẠN</a:t>
            </a:r>
            <a:endParaRPr lang="en-US"/>
          </a:p>
        </p:txBody>
      </p:sp>
      <p:sp>
        <p:nvSpPr>
          <p:cNvPr id="3" name="Content Placeholder 2"/>
          <p:cNvSpPr>
            <a:spLocks noGrp="1"/>
          </p:cNvSpPr>
          <p:nvPr>
            <p:ph idx="1"/>
          </p:nvPr>
        </p:nvSpPr>
        <p:spPr/>
        <p:txBody>
          <a:bodyPr>
            <a:normAutofit fontScale="92500" lnSpcReduction="10000"/>
          </a:bodyPr>
          <a:lstStyle/>
          <a:p>
            <a:pPr>
              <a:buFont typeface="+mj-lt"/>
              <a:buAutoNum type="arabicPeriod" startAt="2"/>
            </a:pPr>
            <a:r>
              <a:rPr lang="en-US" err="1"/>
              <a:t>Tiếp</a:t>
            </a:r>
            <a:r>
              <a:rPr lang="en-US"/>
              <a:t> cận hoạt động</a:t>
            </a:r>
          </a:p>
          <a:p>
            <a:pPr marL="342900" lvl="0" indent="-342900" algn="just">
              <a:lnSpc>
                <a:spcPct val="120000"/>
              </a:lnSpc>
              <a:spcBef>
                <a:spcPts val="300"/>
              </a:spcBef>
              <a:spcAft>
                <a:spcPts val="0"/>
              </a:spcAft>
              <a:buFont typeface="Symbol" panose="05050102010706020507" pitchFamily="18" charset="2"/>
              <a:buChar char=""/>
            </a:pPr>
            <a:r>
              <a:rPr lang="en-US" sz="2400" u="none" strike="noStrike">
                <a:solidFill>
                  <a:schemeClr val="tx1"/>
                </a:solidFill>
                <a:effectLst/>
                <a:ea typeface="Times New Roman" panose="02020603050405020304" pitchFamily="18" charset="0"/>
              </a:rPr>
              <a:t>Với HS</a:t>
            </a:r>
          </a:p>
          <a:p>
            <a:pPr marL="685800" lvl="1" indent="-457200" algn="just">
              <a:lnSpc>
                <a:spcPct val="120000"/>
              </a:lnSpc>
              <a:spcBef>
                <a:spcPts val="300"/>
              </a:spcBef>
              <a:buFont typeface="Arial" panose="020B0604020202020204" pitchFamily="34" charset="0"/>
              <a:buChar char="•"/>
            </a:pPr>
            <a:r>
              <a:rPr lang="en-US" b="0" u="none" strike="noStrike">
                <a:solidFill>
                  <a:schemeClr val="tx1"/>
                </a:solidFill>
                <a:effectLst/>
                <a:ea typeface="Times New Roman" panose="02020603050405020304" pitchFamily="18" charset="0"/>
              </a:rPr>
              <a:t>hoạt động khuyến khích HS </a:t>
            </a:r>
            <a:r>
              <a:rPr lang="en-US" b="1" u="none" strike="noStrike">
                <a:solidFill>
                  <a:schemeClr val="tx1"/>
                </a:solidFill>
                <a:effectLst/>
                <a:ea typeface="Times New Roman" panose="02020603050405020304" pitchFamily="18" charset="0"/>
              </a:rPr>
              <a:t>thể hiện mình</a:t>
            </a:r>
            <a:r>
              <a:rPr lang="en-US" b="0" u="none" strike="noStrike">
                <a:solidFill>
                  <a:schemeClr val="tx1"/>
                </a:solidFill>
                <a:effectLst/>
                <a:ea typeface="Times New Roman" panose="02020603050405020304" pitchFamily="18" charset="0"/>
              </a:rPr>
              <a:t>, mạnh dạn phát biểu ý kiến, trao đổi với bạn để kiến tạo kiến thức mới.</a:t>
            </a:r>
          </a:p>
          <a:p>
            <a:pPr marL="685800" lvl="1" indent="-457200" algn="just">
              <a:lnSpc>
                <a:spcPct val="120000"/>
              </a:lnSpc>
              <a:spcBef>
                <a:spcPts val="300"/>
              </a:spcBef>
              <a:buFont typeface="Arial" panose="020B0604020202020204" pitchFamily="34" charset="0"/>
              <a:buChar char="•"/>
            </a:pPr>
            <a:r>
              <a:rPr lang="en-US" b="0" u="none" strike="noStrike">
                <a:solidFill>
                  <a:schemeClr val="tx1"/>
                </a:solidFill>
                <a:effectLst/>
                <a:ea typeface="Times New Roman" panose="02020603050405020304" pitchFamily="18" charset="0"/>
              </a:rPr>
              <a:t>hoạt động khuyến khích HS </a:t>
            </a:r>
            <a:r>
              <a:rPr lang="en-US" b="1" u="none" strike="noStrike">
                <a:solidFill>
                  <a:schemeClr val="tx1"/>
                </a:solidFill>
                <a:effectLst/>
                <a:ea typeface="Times New Roman" panose="02020603050405020304" pitchFamily="18" charset="0"/>
              </a:rPr>
              <a:t>GQVĐ vừa sức </a:t>
            </a:r>
            <a:r>
              <a:rPr lang="en-US" b="0" u="none" strike="noStrike">
                <a:solidFill>
                  <a:schemeClr val="tx1"/>
                </a:solidFill>
                <a:effectLst/>
                <a:ea typeface="Times New Roman" panose="02020603050405020304" pitchFamily="18" charset="0"/>
              </a:rPr>
              <a:t>sẽ đem lại cho HS sự trải nghiệm tự khám phá, phát hiện ra một số thông tin mới, từ đó chiếm lĩnh tri thức mới</a:t>
            </a:r>
            <a:r>
              <a:rPr lang="en-US" sz="2200" b="0" u="none" strike="noStrike">
                <a:solidFill>
                  <a:schemeClr val="tx1"/>
                </a:solidFill>
                <a:effectLst/>
                <a:ea typeface="Times New Roman" panose="02020603050405020304" pitchFamily="18" charset="0"/>
              </a:rPr>
              <a:t>. </a:t>
            </a:r>
          </a:p>
          <a:p>
            <a:pPr marL="342900" indent="-342900" algn="just">
              <a:lnSpc>
                <a:spcPct val="120000"/>
              </a:lnSpc>
              <a:spcBef>
                <a:spcPts val="300"/>
              </a:spcBef>
              <a:buFont typeface="Symbol" panose="05050102010706020507" pitchFamily="18" charset="2"/>
              <a:buChar char=""/>
            </a:pPr>
            <a:r>
              <a:rPr lang="en-US" sz="2400">
                <a:solidFill>
                  <a:schemeClr val="tx1"/>
                </a:solidFill>
              </a:rPr>
              <a:t>Với GV</a:t>
            </a:r>
          </a:p>
          <a:p>
            <a:pPr marL="685800" lvl="1" indent="-457200" algn="just">
              <a:lnSpc>
                <a:spcPct val="120000"/>
              </a:lnSpc>
              <a:spcBef>
                <a:spcPts val="300"/>
              </a:spcBef>
              <a:spcAft>
                <a:spcPts val="0"/>
              </a:spcAft>
              <a:buFont typeface="Arial" panose="020B0604020202020204" pitchFamily="34" charset="0"/>
              <a:buChar char="•"/>
            </a:pPr>
            <a:r>
              <a:rPr lang="vi-VN"/>
              <a:t>Hỗ trợ cho GV </a:t>
            </a:r>
            <a:r>
              <a:rPr lang="vi-VN" b="1"/>
              <a:t>ý tưởng sư phạm </a:t>
            </a:r>
            <a:r>
              <a:rPr lang="en-US"/>
              <a:t>tổ chức </a:t>
            </a:r>
            <a:r>
              <a:rPr lang="vi-VN"/>
              <a:t>qua hoạt động để kiến tạo kiến thức mới cho HS, dẫn dắt HS tiếp thu kiến thức, kĩ năng mới một cách tự nhiên, dễ dàng hơn.</a:t>
            </a:r>
          </a:p>
          <a:p>
            <a:pPr marL="685800" lvl="1" indent="-457200" algn="just">
              <a:lnSpc>
                <a:spcPct val="120000"/>
              </a:lnSpc>
              <a:spcBef>
                <a:spcPts val="300"/>
              </a:spcBef>
              <a:spcAft>
                <a:spcPts val="0"/>
              </a:spcAft>
              <a:buFont typeface="Arial" panose="020B0604020202020204" pitchFamily="34" charset="0"/>
              <a:buChar char="•"/>
            </a:pPr>
            <a:r>
              <a:rPr lang="en-US"/>
              <a:t>H</a:t>
            </a:r>
            <a:r>
              <a:rPr lang="vi-VN"/>
              <a:t>ỗ trợ GV </a:t>
            </a:r>
            <a:r>
              <a:rPr lang="vi-VN" b="1"/>
              <a:t>bồi dưỡng ý thức tự học </a:t>
            </a:r>
            <a:r>
              <a:rPr lang="vi-VN"/>
              <a:t>cho HS và khuyến khích HS khám phá kiến thức mới cũng như tự đánh giá kết quả học tập của bản thân.</a:t>
            </a:r>
          </a:p>
        </p:txBody>
      </p:sp>
      <p:sp>
        <p:nvSpPr>
          <p:cNvPr id="4" name="Slide Number Placeholder 3"/>
          <p:cNvSpPr>
            <a:spLocks noGrp="1"/>
          </p:cNvSpPr>
          <p:nvPr>
            <p:ph type="sldNum" sz="quarter" idx="12"/>
          </p:nvPr>
        </p:nvSpPr>
        <p:spPr/>
        <p:txBody>
          <a:bodyPr/>
          <a:lstStyle/>
          <a:p>
            <a:fld id="{52431178-7916-45BC-8719-C674CF9E1E36}" type="slidenum">
              <a:rPr lang="en-US" smtClean="0"/>
              <a:pPr/>
              <a:t>19</a:t>
            </a:fld>
            <a:endParaRPr lang="en-US"/>
          </a:p>
        </p:txBody>
      </p:sp>
    </p:spTree>
    <p:extLst>
      <p:ext uri="{BB962C8B-B14F-4D97-AF65-F5344CB8AC3E}">
        <p14:creationId xmlns:p14="http://schemas.microsoft.com/office/powerpoint/2010/main" val="1006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VỀ TÁC GIẢ SGK 4 CÁNH DIỀU</a:t>
            </a:r>
          </a:p>
        </p:txBody>
      </p:sp>
      <p:sp>
        <p:nvSpPr>
          <p:cNvPr id="4" name="Slide Number Placeholder 3"/>
          <p:cNvSpPr>
            <a:spLocks noGrp="1"/>
          </p:cNvSpPr>
          <p:nvPr>
            <p:ph type="sldNum" sz="quarter" idx="12"/>
          </p:nvPr>
        </p:nvSpPr>
        <p:spPr/>
        <p:txBody>
          <a:bodyPr/>
          <a:lstStyle/>
          <a:p>
            <a:fld id="{52431178-7916-45BC-8719-C674CF9E1E36}" type="slidenum">
              <a:rPr lang="en-US" smtClean="0"/>
              <a:pPr/>
              <a:t>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6049023"/>
              </p:ext>
            </p:extLst>
          </p:nvPr>
        </p:nvGraphicFramePr>
        <p:xfrm>
          <a:off x="252413" y="580511"/>
          <a:ext cx="9073008" cy="60350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tblGrid>
              <a:tr h="2646295">
                <a:tc>
                  <a:txBody>
                    <a:bodyPr/>
                    <a:lstStyle/>
                    <a:p>
                      <a:endParaRPr lang="en-US"/>
                    </a:p>
                    <a:p>
                      <a:endParaRPr lang="en-US"/>
                    </a:p>
                    <a:p>
                      <a:endParaRPr lang="en-US"/>
                    </a:p>
                    <a:p>
                      <a:endParaRPr lang="en-US"/>
                    </a:p>
                    <a:p>
                      <a:endParaRPr lang="en-US"/>
                    </a:p>
                    <a:p>
                      <a:endParaRPr lang="en-US"/>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kern="1200">
                          <a:solidFill>
                            <a:srgbClr val="0000FF"/>
                          </a:solidFill>
                          <a:effectLst/>
                          <a:latin typeface="+mn-lt"/>
                          <a:ea typeface="+mn-ea"/>
                          <a:cs typeface="+mn-cs"/>
                        </a:rPr>
                        <a:t>NGND, PGS.TS.</a:t>
                      </a:r>
                      <a:r>
                        <a:rPr lang="en-US" sz="2400" b="1" kern="1200" baseline="0">
                          <a:solidFill>
                            <a:srgbClr val="0000FF"/>
                          </a:solidFill>
                          <a:effectLst/>
                          <a:latin typeface="+mn-lt"/>
                          <a:ea typeface="+mn-ea"/>
                          <a:cs typeface="+mn-cs"/>
                        </a:rPr>
                        <a:t> </a:t>
                      </a:r>
                      <a:r>
                        <a:rPr lang="en-US" sz="2400" b="1" kern="1200">
                          <a:solidFill>
                            <a:srgbClr val="0000FF"/>
                          </a:solidFill>
                          <a:effectLst/>
                          <a:latin typeface="+mn-lt"/>
                          <a:ea typeface="+mn-ea"/>
                          <a:cs typeface="+mn-cs"/>
                        </a:rPr>
                        <a:t>HỒ SĨ ĐÀM (</a:t>
                      </a:r>
                      <a:r>
                        <a:rPr lang="en-US" sz="2400" b="1" kern="1200" err="1">
                          <a:solidFill>
                            <a:srgbClr val="0000FF"/>
                          </a:solidFill>
                          <a:effectLst/>
                          <a:latin typeface="+mn-lt"/>
                          <a:ea typeface="+mn-ea"/>
                          <a:cs typeface="+mn-cs"/>
                        </a:rPr>
                        <a:t>Tổng</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Chủ</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biên</a:t>
                      </a:r>
                      <a:r>
                        <a:rPr lang="en-US" sz="2400" b="1" kern="1200">
                          <a:solidFill>
                            <a:srgbClr val="0000FF"/>
                          </a:solidFill>
                          <a:effectLst/>
                          <a:latin typeface="+mn-lt"/>
                          <a:ea typeface="+mn-ea"/>
                          <a:cs typeface="+mn-cs"/>
                        </a:rPr>
                        <a:t>)</a:t>
                      </a:r>
                    </a:p>
                    <a:p>
                      <a:pPr marL="285750" indent="-285750">
                        <a:buFont typeface="Arial" pitchFamily="34" charset="0"/>
                        <a:buChar char="•"/>
                      </a:pPr>
                      <a:r>
                        <a:rPr lang="en-US" sz="2400" kern="1200">
                          <a:solidFill>
                            <a:schemeClr val="tx1"/>
                          </a:solidFill>
                          <a:effectLst/>
                          <a:latin typeface="+mn-lt"/>
                          <a:ea typeface="+mn-ea"/>
                          <a:cs typeface="+mn-cs"/>
                        </a:rPr>
                        <a:t>TS. Tin </a:t>
                      </a:r>
                      <a:r>
                        <a:rPr lang="en-US" sz="2400" kern="1200" err="1">
                          <a:solidFill>
                            <a:schemeClr val="tx1"/>
                          </a:solidFill>
                          <a:effectLst/>
                          <a:latin typeface="+mn-lt"/>
                          <a:ea typeface="+mn-ea"/>
                          <a:cs typeface="+mn-cs"/>
                        </a:rPr>
                        <a:t>học</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Viện</a:t>
                      </a:r>
                      <a:r>
                        <a:rPr lang="en-US" sz="2400" kern="1200" baseline="0">
                          <a:solidFill>
                            <a:schemeClr val="tx1"/>
                          </a:solidFill>
                          <a:effectLst/>
                          <a:latin typeface="+mn-lt"/>
                          <a:ea typeface="+mn-ea"/>
                          <a:cs typeface="+mn-cs"/>
                        </a:rPr>
                        <a:t> HLKH Ba Lan</a:t>
                      </a:r>
                      <a:r>
                        <a:rPr lang="en-US" sz="2400" kern="1200">
                          <a:solidFill>
                            <a:schemeClr val="tx1"/>
                          </a:solidFill>
                          <a:effectLst/>
                          <a:latin typeface="+mn-lt"/>
                          <a:ea typeface="+mn-ea"/>
                          <a:cs typeface="+mn-cs"/>
                        </a:rPr>
                        <a:t>. </a:t>
                      </a:r>
                    </a:p>
                    <a:p>
                      <a:pPr marL="285750" indent="-285750">
                        <a:buFont typeface="Arial" pitchFamily="34" charset="0"/>
                        <a:buChar char="•"/>
                      </a:pPr>
                      <a:r>
                        <a:rPr lang="en-US" sz="2400" kern="1200" err="1">
                          <a:solidFill>
                            <a:schemeClr val="tx1"/>
                          </a:solidFill>
                          <a:effectLst/>
                          <a:latin typeface="+mn-lt"/>
                          <a:ea typeface="+mn-ea"/>
                          <a:cs typeface="+mn-cs"/>
                        </a:rPr>
                        <a:t>Giảng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viên</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cao</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cấp</a:t>
                      </a:r>
                      <a:r>
                        <a:rPr lang="en-US" sz="2400" kern="1200">
                          <a:solidFill>
                            <a:schemeClr val="tx1"/>
                          </a:solidFill>
                          <a:effectLst/>
                          <a:latin typeface="+mn-lt"/>
                          <a:ea typeface="+mn-ea"/>
                          <a:cs typeface="+mn-cs"/>
                        </a:rPr>
                        <a:t>,</a:t>
                      </a:r>
                      <a:r>
                        <a:rPr lang="en-US" sz="2400" kern="1200" baseline="0">
                          <a:solidFill>
                            <a:schemeClr val="tx1"/>
                          </a:solidFill>
                          <a:effectLst/>
                          <a:latin typeface="+mn-lt"/>
                          <a:ea typeface="+mn-ea"/>
                          <a:cs typeface="+mn-cs"/>
                        </a:rPr>
                        <a:t> </a:t>
                      </a:r>
                      <a:r>
                        <a:rPr lang="en-US" sz="2400" kern="1200">
                          <a:solidFill>
                            <a:schemeClr val="tx1"/>
                          </a:solidFill>
                          <a:effectLst/>
                          <a:latin typeface="+mn-lt"/>
                          <a:ea typeface="+mn-ea"/>
                          <a:cs typeface="+mn-cs"/>
                        </a:rPr>
                        <a:t>ĐH </a:t>
                      </a:r>
                      <a:r>
                        <a:rPr lang="en-US" sz="2400" kern="1200" err="1">
                          <a:solidFill>
                            <a:schemeClr val="tx1"/>
                          </a:solidFill>
                          <a:effectLst/>
                          <a:latin typeface="+mn-lt"/>
                          <a:ea typeface="+mn-ea"/>
                          <a:cs typeface="+mn-cs"/>
                        </a:rPr>
                        <a:t>Công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nghệ</a:t>
                      </a:r>
                      <a:r>
                        <a:rPr lang="en-US" sz="2400" kern="1200">
                          <a:solidFill>
                            <a:schemeClr val="tx1"/>
                          </a:solidFill>
                          <a:effectLst/>
                          <a:latin typeface="+mn-lt"/>
                          <a:ea typeface="+mn-ea"/>
                          <a:cs typeface="+mn-cs"/>
                        </a:rPr>
                        <a:t>, ĐHQGHN. </a:t>
                      </a:r>
                    </a:p>
                    <a:p>
                      <a:pPr marL="285750" indent="-285750">
                        <a:buFont typeface="Arial" pitchFamily="34" charset="0"/>
                        <a:buChar char="•"/>
                      </a:pPr>
                      <a:r>
                        <a:rPr lang="en-US" sz="2400" kern="1200">
                          <a:solidFill>
                            <a:schemeClr val="tx1"/>
                          </a:solidFill>
                          <a:effectLst/>
                          <a:latin typeface="+mn-lt"/>
                          <a:ea typeface="+mn-ea"/>
                          <a:cs typeface="+mn-cs"/>
                        </a:rPr>
                        <a:t>CB</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và</a:t>
                      </a:r>
                      <a:r>
                        <a:rPr lang="en-US" sz="2400" kern="1200" baseline="0">
                          <a:solidFill>
                            <a:schemeClr val="tx1"/>
                          </a:solidFill>
                          <a:effectLst/>
                          <a:latin typeface="+mn-lt"/>
                          <a:ea typeface="+mn-ea"/>
                          <a:cs typeface="+mn-cs"/>
                        </a:rPr>
                        <a:t> TG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bộ</a:t>
                      </a:r>
                      <a:r>
                        <a:rPr lang="en-US" sz="2400" kern="1200">
                          <a:solidFill>
                            <a:schemeClr val="tx1"/>
                          </a:solidFill>
                          <a:effectLst/>
                          <a:latin typeface="+mn-lt"/>
                          <a:ea typeface="+mn-ea"/>
                          <a:cs typeface="+mn-cs"/>
                        </a:rPr>
                        <a:t> SGK, SGV, SBT THPT 2006. </a:t>
                      </a:r>
                    </a:p>
                    <a:p>
                      <a:pPr marL="285750" indent="-285750">
                        <a:buFont typeface="Arial" pitchFamily="34" charset="0"/>
                        <a:buChar char="•"/>
                      </a:pPr>
                      <a:r>
                        <a:rPr lang="en-US" sz="2400" kern="1200" err="1">
                          <a:solidFill>
                            <a:schemeClr val="tx1"/>
                          </a:solidFill>
                          <a:effectLst/>
                          <a:latin typeface="+mn-lt"/>
                          <a:ea typeface="+mn-ea"/>
                          <a:cs typeface="+mn-cs"/>
                        </a:rPr>
                        <a:t>Chủ</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biên</a:t>
                      </a:r>
                      <a:r>
                        <a:rPr lang="en-US" sz="2400" kern="1200">
                          <a:solidFill>
                            <a:schemeClr val="tx1"/>
                          </a:solidFill>
                          <a:effectLst/>
                          <a:latin typeface="+mn-lt"/>
                          <a:ea typeface="+mn-ea"/>
                          <a:cs typeface="+mn-cs"/>
                        </a:rPr>
                        <a:t> </a:t>
                      </a:r>
                      <a:r>
                        <a:rPr lang="en-US" sz="2400" i="0" kern="1200">
                          <a:solidFill>
                            <a:schemeClr val="tx1"/>
                          </a:solidFill>
                          <a:effectLst/>
                          <a:latin typeface="+mn-lt"/>
                          <a:ea typeface="+mn-ea"/>
                          <a:cs typeface="+mn-cs"/>
                        </a:rPr>
                        <a:t>CTGD PT 2018 </a:t>
                      </a:r>
                      <a:r>
                        <a:rPr lang="en-US" sz="2400" kern="1200" err="1">
                          <a:solidFill>
                            <a:schemeClr val="tx1"/>
                          </a:solidFill>
                          <a:effectLst/>
                          <a:latin typeface="+mn-lt"/>
                          <a:ea typeface="+mn-ea"/>
                          <a:cs typeface="+mn-cs"/>
                        </a:rPr>
                        <a:t>môn</a:t>
                      </a:r>
                      <a:r>
                        <a:rPr lang="en-US" sz="2400" kern="1200">
                          <a:solidFill>
                            <a:schemeClr val="tx1"/>
                          </a:solidFill>
                          <a:effectLst/>
                          <a:latin typeface="+mn-lt"/>
                          <a:ea typeface="+mn-ea"/>
                          <a:cs typeface="+mn-cs"/>
                        </a:rPr>
                        <a:t> Tin </a:t>
                      </a:r>
                      <a:r>
                        <a:rPr lang="en-US" sz="2400" kern="1200" err="1">
                          <a:solidFill>
                            <a:schemeClr val="tx1"/>
                          </a:solidFill>
                          <a:effectLst/>
                          <a:latin typeface="+mn-lt"/>
                          <a:ea typeface="+mn-ea"/>
                          <a:cs typeface="+mn-cs"/>
                        </a:rPr>
                        <a:t>học</a:t>
                      </a:r>
                      <a:r>
                        <a:rPr lang="en-US" sz="2400" kern="1200">
                          <a:solidFill>
                            <a:schemeClr val="tx1"/>
                          </a:solidFill>
                          <a:effectLst/>
                          <a:latin typeface="+mn-lt"/>
                          <a:ea typeface="+mn-ea"/>
                          <a:cs typeface="+mn-cs"/>
                        </a:rPr>
                        <a:t>. </a:t>
                      </a:r>
                    </a:p>
                    <a:p>
                      <a:pPr marL="285750" indent="-285750">
                        <a:buFont typeface="Arial" pitchFamily="34" charset="0"/>
                        <a:buChar char="•"/>
                      </a:pPr>
                      <a:r>
                        <a:rPr lang="en-US" sz="2400" kern="1200">
                          <a:solidFill>
                            <a:schemeClr val="tx1"/>
                          </a:solidFill>
                          <a:effectLst/>
                          <a:latin typeface="+mn-lt"/>
                          <a:ea typeface="+mn-ea"/>
                          <a:cs typeface="+mn-cs"/>
                        </a:rPr>
                        <a:t>TCB </a:t>
                      </a:r>
                      <a:r>
                        <a:rPr lang="en-US" sz="2400" kern="1200" err="1">
                          <a:solidFill>
                            <a:schemeClr val="tx1"/>
                          </a:solidFill>
                          <a:effectLst/>
                          <a:latin typeface="+mn-lt"/>
                          <a:ea typeface="+mn-ea"/>
                          <a:cs typeface="+mn-cs"/>
                        </a:rPr>
                        <a:t>bộ</a:t>
                      </a:r>
                      <a:r>
                        <a:rPr lang="en-US" sz="2400" kern="1200">
                          <a:solidFill>
                            <a:schemeClr val="tx1"/>
                          </a:solidFill>
                          <a:effectLst/>
                          <a:latin typeface="+mn-lt"/>
                          <a:ea typeface="+mn-ea"/>
                          <a:cs typeface="+mn-cs"/>
                        </a:rPr>
                        <a:t> SGK, SGV, SBT </a:t>
                      </a:r>
                      <a:r>
                        <a:rPr lang="en-US" sz="2400" b="0" i="0" kern="1200">
                          <a:solidFill>
                            <a:schemeClr val="tx1"/>
                          </a:solidFill>
                          <a:effectLst/>
                          <a:latin typeface="+mn-lt"/>
                          <a:ea typeface="+mn-ea"/>
                          <a:cs typeface="+mn-cs"/>
                        </a:rPr>
                        <a:t>Tin </a:t>
                      </a:r>
                      <a:r>
                        <a:rPr lang="en-US" sz="2400" b="0" i="0" kern="1200" err="1">
                          <a:solidFill>
                            <a:schemeClr val="tx1"/>
                          </a:solidFill>
                          <a:effectLst/>
                          <a:latin typeface="+mn-lt"/>
                          <a:ea typeface="+mn-ea"/>
                          <a:cs typeface="+mn-cs"/>
                        </a:rPr>
                        <a:t>học</a:t>
                      </a:r>
                      <a:r>
                        <a:rPr lang="en-US" sz="2400" b="0" i="0" kern="1200">
                          <a:solidFill>
                            <a:schemeClr val="tx1"/>
                          </a:solidFill>
                          <a:effectLst/>
                          <a:latin typeface="+mn-lt"/>
                          <a:ea typeface="+mn-ea"/>
                          <a:cs typeface="+mn-cs"/>
                        </a:rPr>
                        <a:t> 3,</a:t>
                      </a:r>
                      <a:r>
                        <a:rPr lang="en-US" sz="2400" b="0" i="0" kern="1200" baseline="0">
                          <a:solidFill>
                            <a:schemeClr val="tx1"/>
                          </a:solidFill>
                          <a:effectLst/>
                          <a:latin typeface="+mn-lt"/>
                          <a:ea typeface="+mn-ea"/>
                          <a:cs typeface="+mn-cs"/>
                        </a:rPr>
                        <a:t> 4, </a:t>
                      </a:r>
                      <a:r>
                        <a:rPr lang="en-US" sz="2400" b="0" i="0" kern="1200">
                          <a:solidFill>
                            <a:schemeClr val="tx1"/>
                          </a:solidFill>
                          <a:effectLst/>
                          <a:latin typeface="+mn-lt"/>
                          <a:ea typeface="+mn-ea"/>
                          <a:cs typeface="+mn-cs"/>
                        </a:rPr>
                        <a:t>6, 7, 10, 11 </a:t>
                      </a:r>
                      <a:r>
                        <a:rPr lang="en-US" sz="2400" kern="1200" err="1">
                          <a:solidFill>
                            <a:schemeClr val="tx1"/>
                          </a:solidFill>
                          <a:effectLst/>
                          <a:latin typeface="+mn-lt"/>
                          <a:ea typeface="+mn-ea"/>
                          <a:cs typeface="+mn-cs"/>
                        </a:rPr>
                        <a:t>Cánh</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Diều</a:t>
                      </a:r>
                      <a:r>
                        <a:rPr lang="en-US" sz="2400" kern="1200">
                          <a:solidFill>
                            <a:schemeClr val="tx1"/>
                          </a:solidFill>
                          <a:effectLst/>
                          <a:latin typeface="+mn-lt"/>
                          <a:ea typeface="+mn-ea"/>
                          <a:cs typeface="+mn-cs"/>
                        </a:rPr>
                        <a:t>.</a:t>
                      </a:r>
                      <a:endParaRPr lang="en-US" sz="2400"/>
                    </a:p>
                  </a:txBody>
                  <a:tcPr/>
                </a:tc>
                <a:extLst>
                  <a:ext uri="{0D108BD9-81ED-4DB2-BD59-A6C34878D82A}">
                    <a16:rowId xmlns:a16="http://schemas.microsoft.com/office/drawing/2014/main" val="10000"/>
                  </a:ext>
                </a:extLst>
              </a:tr>
              <a:tr h="3365461">
                <a:tc>
                  <a:txBody>
                    <a:bodyPr/>
                    <a:lstStyle/>
                    <a:p>
                      <a:endParaRPr lang="en-US"/>
                    </a:p>
                    <a:p>
                      <a:endParaRPr lang="en-US"/>
                    </a:p>
                    <a:p>
                      <a:endParaRPr lang="en-US"/>
                    </a:p>
                    <a:p>
                      <a:endParaRPr lang="en-US"/>
                    </a:p>
                    <a:p>
                      <a:endParaRPr lang="en-US"/>
                    </a:p>
                    <a:p>
                      <a:endParaRPr lang="en-US"/>
                    </a:p>
                  </a:txBody>
                  <a:tcPr/>
                </a:tc>
                <a:tc>
                  <a:txBody>
                    <a:bodyPr/>
                    <a:lstStyle/>
                    <a:p>
                      <a:pPr marL="0" indent="0" algn="l" defTabSz="914400" rtl="0" eaLnBrk="1" latinLnBrk="0" hangingPunct="1">
                        <a:buFont typeface="Arial" pitchFamily="34" charset="0"/>
                        <a:buNone/>
                      </a:pPr>
                      <a:r>
                        <a:rPr lang="en-US" sz="2400" b="1" kern="1200">
                          <a:solidFill>
                            <a:srgbClr val="0000FF"/>
                          </a:solidFill>
                          <a:effectLst/>
                          <a:latin typeface="+mn-lt"/>
                          <a:ea typeface="+mn-ea"/>
                          <a:cs typeface="+mn-cs"/>
                        </a:rPr>
                        <a:t>NGUT, GS.TS. NGUYỄN THANH THUỶ (</a:t>
                      </a:r>
                      <a:r>
                        <a:rPr lang="en-US" sz="2400" b="1" kern="1200" err="1">
                          <a:solidFill>
                            <a:srgbClr val="0000FF"/>
                          </a:solidFill>
                          <a:effectLst/>
                          <a:latin typeface="+mn-lt"/>
                          <a:ea typeface="+mn-ea"/>
                          <a:cs typeface="+mn-cs"/>
                        </a:rPr>
                        <a:t>Chủ</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biên</a:t>
                      </a:r>
                      <a:r>
                        <a:rPr lang="en-US" sz="2400" b="1" kern="1200">
                          <a:solidFill>
                            <a:srgbClr val="0000FF"/>
                          </a:solidFill>
                          <a:effectLst/>
                          <a:latin typeface="+mn-lt"/>
                          <a:ea typeface="+mn-ea"/>
                          <a:cs typeface="+mn-cs"/>
                        </a:rPr>
                        <a:t>)</a:t>
                      </a:r>
                    </a:p>
                    <a:p>
                      <a:pPr marL="285750" indent="-285750" algn="l" defTabSz="914400" rtl="0" eaLnBrk="1" latinLnBrk="0" hangingPunct="1">
                        <a:buFont typeface="Arial" pitchFamily="34" charset="0"/>
                        <a:buChar char="•"/>
                      </a:pPr>
                      <a:r>
                        <a:rPr lang="en-US" sz="2400" kern="1200">
                          <a:solidFill>
                            <a:schemeClr val="tx1"/>
                          </a:solidFill>
                          <a:effectLst/>
                          <a:latin typeface="+mn-lt"/>
                          <a:ea typeface="+mn-ea"/>
                          <a:cs typeface="+mn-cs"/>
                        </a:rPr>
                        <a:t>TS. Tin</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học</a:t>
                      </a:r>
                      <a:r>
                        <a:rPr lang="en-US" sz="2400" kern="1200" baseline="0">
                          <a:solidFill>
                            <a:schemeClr val="tx1"/>
                          </a:solidFill>
                          <a:effectLst/>
                          <a:latin typeface="+mn-lt"/>
                          <a:ea typeface="+mn-ea"/>
                          <a:cs typeface="+mn-cs"/>
                        </a:rPr>
                        <a:t>, ĐHBKHN.</a:t>
                      </a:r>
                    </a:p>
                    <a:p>
                      <a:pPr marL="285750" indent="-285750" algn="l" defTabSz="914400" rtl="0" eaLnBrk="1" latinLnBrk="0" hangingPunct="1">
                        <a:buFont typeface="Arial" pitchFamily="34" charset="0"/>
                        <a:buChar char="•"/>
                      </a:pPr>
                      <a:r>
                        <a:rPr lang="en-US" sz="2400" kern="1200" err="1">
                          <a:solidFill>
                            <a:schemeClr val="tx1"/>
                          </a:solidFill>
                          <a:effectLst/>
                          <a:latin typeface="+mn-lt"/>
                          <a:ea typeface="+mn-ea"/>
                          <a:cs typeface="+mn-cs"/>
                        </a:rPr>
                        <a:t>Giảng</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viên</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cao</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cấp</a:t>
                      </a:r>
                      <a:r>
                        <a:rPr lang="en-US" sz="2400" kern="1200">
                          <a:solidFill>
                            <a:schemeClr val="tx1"/>
                          </a:solidFill>
                          <a:effectLst/>
                          <a:latin typeface="+mn-lt"/>
                          <a:ea typeface="+mn-ea"/>
                          <a:cs typeface="+mn-cs"/>
                        </a:rPr>
                        <a:t>, ĐH</a:t>
                      </a:r>
                      <a:r>
                        <a:rPr lang="en-US" sz="2400" kern="1200" baseline="0">
                          <a:solidFill>
                            <a:schemeClr val="tx1"/>
                          </a:solidFill>
                          <a:effectLst/>
                          <a:latin typeface="+mn-lt"/>
                          <a:ea typeface="+mn-ea"/>
                          <a:cs typeface="+mn-cs"/>
                        </a:rPr>
                        <a:t> </a:t>
                      </a:r>
                      <a:r>
                        <a:rPr lang="en-US" sz="2400" kern="1200" err="1">
                          <a:solidFill>
                            <a:schemeClr val="tx1"/>
                          </a:solidFill>
                          <a:effectLst/>
                          <a:latin typeface="+mn-lt"/>
                          <a:ea typeface="+mn-ea"/>
                          <a:cs typeface="+mn-cs"/>
                        </a:rPr>
                        <a:t>Công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nghệ</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nguyên</a:t>
                      </a:r>
                      <a:r>
                        <a:rPr lang="en-US" sz="2400" kern="1200">
                          <a:solidFill>
                            <a:schemeClr val="tx1"/>
                          </a:solidFill>
                          <a:effectLst/>
                          <a:latin typeface="+mn-lt"/>
                          <a:ea typeface="+mn-ea"/>
                          <a:cs typeface="+mn-cs"/>
                        </a:rPr>
                        <a:t> P. HT ĐH </a:t>
                      </a:r>
                      <a:r>
                        <a:rPr lang="en-US" sz="2400" kern="1200" err="1">
                          <a:solidFill>
                            <a:schemeClr val="tx1"/>
                          </a:solidFill>
                          <a:effectLst/>
                          <a:latin typeface="+mn-lt"/>
                          <a:ea typeface="+mn-ea"/>
                          <a:cs typeface="+mn-cs"/>
                        </a:rPr>
                        <a:t>Công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nghệ</a:t>
                      </a:r>
                      <a:r>
                        <a:rPr lang="en-US" sz="2400" kern="1200">
                          <a:solidFill>
                            <a:schemeClr val="tx1"/>
                          </a:solidFill>
                          <a:effectLst/>
                          <a:latin typeface="+mn-lt"/>
                          <a:ea typeface="+mn-ea"/>
                          <a:cs typeface="+mn-cs"/>
                        </a:rPr>
                        <a:t>, ĐHQGHN. </a:t>
                      </a:r>
                    </a:p>
                    <a:p>
                      <a:pPr marL="285750" indent="-285750" algn="l" defTabSz="914400" rtl="0" eaLnBrk="1" latinLnBrk="0" hangingPunct="1">
                        <a:buFont typeface="Arial" pitchFamily="34" charset="0"/>
                        <a:buChar char="•"/>
                      </a:pPr>
                      <a:r>
                        <a:rPr lang="en-US" sz="2400" kern="1200">
                          <a:solidFill>
                            <a:schemeClr val="tx1"/>
                          </a:solidFill>
                          <a:effectLst/>
                          <a:latin typeface="+mn-lt"/>
                          <a:ea typeface="+mn-ea"/>
                          <a:cs typeface="+mn-cs"/>
                        </a:rPr>
                        <a:t>CB </a:t>
                      </a:r>
                      <a:r>
                        <a:rPr lang="en-US" sz="2400" kern="1200" err="1">
                          <a:solidFill>
                            <a:schemeClr val="tx1"/>
                          </a:solidFill>
                          <a:effectLst/>
                          <a:latin typeface="+mn-lt"/>
                          <a:ea typeface="+mn-ea"/>
                          <a:cs typeface="+mn-cs"/>
                        </a:rPr>
                        <a:t>và</a:t>
                      </a:r>
                      <a:r>
                        <a:rPr lang="en-US" sz="2400" kern="1200">
                          <a:solidFill>
                            <a:schemeClr val="tx1"/>
                          </a:solidFill>
                          <a:effectLst/>
                          <a:latin typeface="+mn-lt"/>
                          <a:ea typeface="+mn-ea"/>
                          <a:cs typeface="+mn-cs"/>
                        </a:rPr>
                        <a:t> TG 10</a:t>
                      </a:r>
                      <a:r>
                        <a:rPr lang="en-US" sz="2400" kern="1200" baseline="0">
                          <a:solidFill>
                            <a:schemeClr val="tx1"/>
                          </a:solidFill>
                          <a:effectLst/>
                          <a:latin typeface="+mn-lt"/>
                          <a:ea typeface="+mn-ea"/>
                          <a:cs typeface="+mn-cs"/>
                        </a:rPr>
                        <a:t> </a:t>
                      </a:r>
                      <a:r>
                        <a:rPr lang="en-US" sz="2400" kern="1200" err="1">
                          <a:solidFill>
                            <a:schemeClr val="tx1"/>
                          </a:solidFill>
                          <a:effectLst/>
                          <a:latin typeface="+mn-lt"/>
                          <a:ea typeface="+mn-ea"/>
                          <a:cs typeface="+mn-cs"/>
                        </a:rPr>
                        <a:t>sách</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về</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trí</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tuệ</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nhân</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tạo</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ngôn</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ngữ</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lập</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trình</a:t>
                      </a:r>
                      <a:r>
                        <a:rPr lang="en-US" sz="2400" kern="1200">
                          <a:solidFill>
                            <a:schemeClr val="tx1"/>
                          </a:solidFill>
                          <a:effectLst/>
                          <a:latin typeface="+mn-lt"/>
                          <a:ea typeface="+mn-ea"/>
                          <a:cs typeface="+mn-cs"/>
                        </a:rPr>
                        <a:t> C, C++, </a:t>
                      </a:r>
                      <a:r>
                        <a:rPr lang="en-US" sz="2400" kern="1200" err="1">
                          <a:solidFill>
                            <a:schemeClr val="tx1"/>
                          </a:solidFill>
                          <a:effectLst/>
                          <a:latin typeface="+mn-lt"/>
                          <a:ea typeface="+mn-ea"/>
                          <a:cs typeface="+mn-cs"/>
                        </a:rPr>
                        <a:t>hệ</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thống</a:t>
                      </a:r>
                      <a:r>
                        <a:rPr lang="en-US" sz="2400" kern="1200">
                          <a:solidFill>
                            <a:schemeClr val="tx1"/>
                          </a:solidFill>
                          <a:effectLst/>
                          <a:latin typeface="+mn-lt"/>
                          <a:ea typeface="+mn-ea"/>
                          <a:cs typeface="+mn-cs"/>
                        </a:rPr>
                        <a:t> LINUX, </a:t>
                      </a:r>
                      <a:r>
                        <a:rPr lang="en-US" sz="2400" kern="1200" err="1">
                          <a:solidFill>
                            <a:schemeClr val="tx1"/>
                          </a:solidFill>
                          <a:effectLst/>
                          <a:latin typeface="+mn-lt"/>
                          <a:ea typeface="+mn-ea"/>
                          <a:cs typeface="+mn-cs"/>
                        </a:rPr>
                        <a:t>xử</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lí</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ảnh</a:t>
                      </a:r>
                      <a:r>
                        <a:rPr lang="en-US" sz="2400" kern="1200">
                          <a:solidFill>
                            <a:schemeClr val="tx1"/>
                          </a:solidFill>
                          <a:effectLst/>
                          <a:latin typeface="+mn-lt"/>
                          <a:ea typeface="+mn-ea"/>
                          <a:cs typeface="+mn-cs"/>
                        </a:rPr>
                        <a:t> (NXB KHKT).</a:t>
                      </a:r>
                    </a:p>
                    <a:p>
                      <a:pPr marL="285750" indent="-285750" algn="l" defTabSz="914400" rtl="0" eaLnBrk="1" latinLnBrk="0" hangingPunct="1">
                        <a:buFont typeface="Arial" pitchFamily="34" charset="0"/>
                        <a:buChar char="•"/>
                      </a:pPr>
                      <a:r>
                        <a:rPr lang="en-US" sz="2400" kern="1200" err="1">
                          <a:solidFill>
                            <a:schemeClr val="tx1"/>
                          </a:solidFill>
                          <a:effectLst/>
                          <a:latin typeface="+mn-lt"/>
                          <a:ea typeface="+mn-ea"/>
                          <a:cs typeface="+mn-cs"/>
                        </a:rPr>
                        <a:t>Chủ</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nhiệm</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nhiều</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đề</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tài</a:t>
                      </a:r>
                      <a:r>
                        <a:rPr lang="en-US" sz="2400" kern="1200">
                          <a:solidFill>
                            <a:schemeClr val="tx1"/>
                          </a:solidFill>
                          <a:effectLst/>
                          <a:latin typeface="+mn-lt"/>
                          <a:ea typeface="+mn-ea"/>
                          <a:cs typeface="+mn-cs"/>
                        </a:rPr>
                        <a:t> NCKH </a:t>
                      </a:r>
                      <a:r>
                        <a:rPr lang="en-US" sz="2400" kern="1200" err="1">
                          <a:solidFill>
                            <a:schemeClr val="tx1"/>
                          </a:solidFill>
                          <a:effectLst/>
                          <a:latin typeface="+mn-lt"/>
                          <a:ea typeface="+mn-ea"/>
                          <a:cs typeface="+mn-cs"/>
                        </a:rPr>
                        <a:t>các</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cấp</a:t>
                      </a:r>
                      <a:r>
                        <a:rPr lang="en-US" sz="2400" kern="1200">
                          <a:solidFill>
                            <a:schemeClr val="tx1"/>
                          </a:solidFill>
                          <a:effectLst/>
                          <a:latin typeface="+mn-lt"/>
                          <a:ea typeface="+mn-ea"/>
                          <a:cs typeface="+mn-cs"/>
                        </a:rPr>
                        <a:t>.</a:t>
                      </a:r>
                    </a:p>
                    <a:p>
                      <a:pPr marL="285750" indent="-285750" algn="l" defTabSz="914400" rtl="0" eaLnBrk="1" latinLnBrk="0" hangingPunct="1">
                        <a:buFont typeface="Arial" pitchFamily="34" charset="0"/>
                        <a:buChar char="•"/>
                      </a:pPr>
                      <a:r>
                        <a:rPr lang="en-US" sz="2400" kern="1200">
                          <a:solidFill>
                            <a:schemeClr val="tx1"/>
                          </a:solidFill>
                          <a:effectLst/>
                          <a:latin typeface="+mn-lt"/>
                          <a:ea typeface="+mn-ea"/>
                          <a:cs typeface="+mn-cs"/>
                        </a:rPr>
                        <a:t>CB </a:t>
                      </a:r>
                      <a:r>
                        <a:rPr lang="en-US" sz="2400" kern="1200" err="1">
                          <a:solidFill>
                            <a:schemeClr val="tx1"/>
                          </a:solidFill>
                          <a:effectLst/>
                          <a:latin typeface="+mn-lt"/>
                          <a:ea typeface="+mn-ea"/>
                          <a:cs typeface="+mn-cs"/>
                        </a:rPr>
                        <a:t>bộ</a:t>
                      </a:r>
                      <a:r>
                        <a:rPr lang="en-US" sz="2400" kern="1200">
                          <a:solidFill>
                            <a:schemeClr val="tx1"/>
                          </a:solidFill>
                          <a:effectLst/>
                          <a:latin typeface="+mn-lt"/>
                          <a:ea typeface="+mn-ea"/>
                          <a:cs typeface="+mn-cs"/>
                        </a:rPr>
                        <a:t> SGK, SGV </a:t>
                      </a:r>
                      <a:r>
                        <a:rPr lang="en-US" sz="2400" kern="1200" err="1">
                          <a:solidFill>
                            <a:schemeClr val="tx1"/>
                          </a:solidFill>
                          <a:effectLst/>
                          <a:latin typeface="+mn-lt"/>
                          <a:ea typeface="+mn-ea"/>
                          <a:cs typeface="+mn-cs"/>
                        </a:rPr>
                        <a:t>và</a:t>
                      </a:r>
                      <a:r>
                        <a:rPr lang="en-US" sz="2400" kern="1200">
                          <a:solidFill>
                            <a:schemeClr val="tx1"/>
                          </a:solidFill>
                          <a:effectLst/>
                          <a:latin typeface="+mn-lt"/>
                          <a:ea typeface="+mn-ea"/>
                          <a:cs typeface="+mn-cs"/>
                        </a:rPr>
                        <a:t> SBT </a:t>
                      </a:r>
                      <a:r>
                        <a:rPr lang="en-US" sz="2400" b="0" i="0" kern="1200">
                          <a:solidFill>
                            <a:schemeClr val="tx1"/>
                          </a:solidFill>
                          <a:effectLst/>
                          <a:latin typeface="+mn-lt"/>
                          <a:ea typeface="+mn-ea"/>
                          <a:cs typeface="+mn-cs"/>
                        </a:rPr>
                        <a:t>Tin </a:t>
                      </a:r>
                      <a:r>
                        <a:rPr lang="en-US" sz="2400" b="0" i="0" kern="1200" err="1">
                          <a:solidFill>
                            <a:schemeClr val="tx1"/>
                          </a:solidFill>
                          <a:effectLst/>
                          <a:latin typeface="+mn-lt"/>
                          <a:ea typeface="+mn-ea"/>
                          <a:cs typeface="+mn-cs"/>
                        </a:rPr>
                        <a:t>học</a:t>
                      </a:r>
                      <a:r>
                        <a:rPr lang="en-US" sz="2400" b="0" i="0" kern="1200">
                          <a:solidFill>
                            <a:schemeClr val="tx1"/>
                          </a:solidFill>
                          <a:effectLst/>
                          <a:latin typeface="+mn-lt"/>
                          <a:ea typeface="+mn-ea"/>
                          <a:cs typeface="+mn-cs"/>
                        </a:rPr>
                        <a:t> 3,</a:t>
                      </a:r>
                      <a:r>
                        <a:rPr lang="en-US" sz="2400" b="0" i="0" kern="1200" baseline="0">
                          <a:solidFill>
                            <a:schemeClr val="tx1"/>
                          </a:solidFill>
                          <a:effectLst/>
                          <a:latin typeface="+mn-lt"/>
                          <a:ea typeface="+mn-ea"/>
                          <a:cs typeface="+mn-cs"/>
                        </a:rPr>
                        <a:t> 4, </a:t>
                      </a:r>
                      <a:r>
                        <a:rPr lang="en-US" sz="2400" b="0" i="0" kern="1200" baseline="0" err="1">
                          <a:solidFill>
                            <a:schemeClr val="tx1"/>
                          </a:solidFill>
                          <a:effectLst/>
                          <a:latin typeface="+mn-lt"/>
                          <a:ea typeface="+mn-ea"/>
                          <a:cs typeface="+mn-cs"/>
                        </a:rPr>
                        <a:t>CĐề</a:t>
                      </a:r>
                      <a:r>
                        <a:rPr lang="en-US" sz="2400" b="0" i="0" kern="1200" baseline="0">
                          <a:solidFill>
                            <a:schemeClr val="tx1"/>
                          </a:solidFill>
                          <a:effectLst/>
                          <a:latin typeface="+mn-lt"/>
                          <a:ea typeface="+mn-ea"/>
                          <a:cs typeface="+mn-cs"/>
                        </a:rPr>
                        <a:t> KHMT </a:t>
                      </a:r>
                      <a:r>
                        <a:rPr lang="en-US" sz="2400" b="0" i="0" kern="1200">
                          <a:solidFill>
                            <a:schemeClr val="tx1"/>
                          </a:solidFill>
                          <a:effectLst/>
                          <a:latin typeface="+mn-lt"/>
                          <a:ea typeface="+mn-ea"/>
                          <a:cs typeface="+mn-cs"/>
                        </a:rPr>
                        <a:t>10 </a:t>
                      </a:r>
                      <a:r>
                        <a:rPr lang="en-US" sz="2400" kern="1200" err="1">
                          <a:solidFill>
                            <a:schemeClr val="tx1"/>
                          </a:solidFill>
                          <a:effectLst/>
                          <a:latin typeface="+mn-lt"/>
                          <a:ea typeface="+mn-ea"/>
                          <a:cs typeface="+mn-cs"/>
                        </a:rPr>
                        <a:t>Cánh</a:t>
                      </a:r>
                      <a:r>
                        <a:rPr lang="en-US" sz="2400" kern="1200" baseline="0">
                          <a:solidFill>
                            <a:schemeClr val="tx1"/>
                          </a:solidFill>
                          <a:effectLst/>
                          <a:latin typeface="+mn-lt"/>
                          <a:ea typeface="+mn-ea"/>
                          <a:cs typeface="+mn-cs"/>
                        </a:rPr>
                        <a:t> </a:t>
                      </a:r>
                      <a:r>
                        <a:rPr lang="en-US" sz="2400" kern="1200" baseline="0" err="1">
                          <a:solidFill>
                            <a:schemeClr val="tx1"/>
                          </a:solidFill>
                          <a:effectLst/>
                          <a:latin typeface="+mn-lt"/>
                          <a:ea typeface="+mn-ea"/>
                          <a:cs typeface="+mn-cs"/>
                        </a:rPr>
                        <a:t>Diều</a:t>
                      </a:r>
                      <a:r>
                        <a:rPr lang="en-US" sz="2400" kern="120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bl>
          </a:graphicData>
        </a:graphic>
      </p:graphicFrame>
      <p:pic>
        <p:nvPicPr>
          <p:cNvPr id="7" name="Picture 6" descr="A person speaking into a microphone&#10;&#10;Description automatically generated with medium confidence">
            <a:extLst>
              <a:ext uri="{FF2B5EF4-FFF2-40B4-BE49-F238E27FC236}">
                <a16:creationId xmlns:a16="http://schemas.microsoft.com/office/drawing/2014/main" id="{38F21F3A-7689-4622-BB05-8ED5A7F5A65B}"/>
              </a:ext>
            </a:extLst>
          </p:cNvPr>
          <p:cNvPicPr/>
          <p:nvPr/>
        </p:nvPicPr>
        <p:blipFill>
          <a:blip r:embed="rId2"/>
          <a:stretch>
            <a:fillRect/>
          </a:stretch>
        </p:blipFill>
        <p:spPr>
          <a:xfrm>
            <a:off x="324421" y="580511"/>
            <a:ext cx="1850601" cy="252028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35358" y="3351492"/>
            <a:ext cx="1850601" cy="2952329"/>
          </a:xfrm>
          <a:prstGeom prst="rect">
            <a:avLst/>
          </a:prstGeom>
        </p:spPr>
      </p:pic>
    </p:spTree>
    <p:extLst>
      <p:ext uri="{BB962C8B-B14F-4D97-AF65-F5344CB8AC3E}">
        <p14:creationId xmlns:p14="http://schemas.microsoft.com/office/powerpoint/2010/main" val="342943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ĐỔI MỚI VÊ CÁCH TIẾP CẬN BIÊN SOẠN</a:t>
            </a:r>
            <a:endParaRPr lang="en-US"/>
          </a:p>
        </p:txBody>
      </p:sp>
      <p:sp>
        <p:nvSpPr>
          <p:cNvPr id="3" name="Content Placeholder 2"/>
          <p:cNvSpPr>
            <a:spLocks noGrp="1"/>
          </p:cNvSpPr>
          <p:nvPr>
            <p:ph idx="1"/>
          </p:nvPr>
        </p:nvSpPr>
        <p:spPr/>
        <p:txBody>
          <a:bodyPr>
            <a:normAutofit lnSpcReduction="10000"/>
          </a:bodyPr>
          <a:lstStyle/>
          <a:p>
            <a:pPr>
              <a:buFont typeface="+mj-lt"/>
              <a:buAutoNum type="arabicPeriod" startAt="3"/>
            </a:pPr>
            <a:r>
              <a:rPr lang="en-US" err="1"/>
              <a:t>Tiếp</a:t>
            </a:r>
            <a:r>
              <a:rPr lang="en-US"/>
              <a:t> cận đối tượng</a:t>
            </a:r>
          </a:p>
          <a:p>
            <a:pPr marL="342900" lvl="0" indent="-342900" algn="just">
              <a:lnSpc>
                <a:spcPct val="120000"/>
              </a:lnSpc>
              <a:spcBef>
                <a:spcPts val="300"/>
              </a:spcBef>
              <a:spcAft>
                <a:spcPts val="0"/>
              </a:spcAft>
              <a:buFont typeface="Symbol" panose="05050102010706020507" pitchFamily="18" charset="2"/>
              <a:buChar char=""/>
            </a:pPr>
            <a:r>
              <a:rPr lang="en-US" sz="2400" u="none" strike="noStrike">
                <a:solidFill>
                  <a:schemeClr val="tx1"/>
                </a:solidFill>
                <a:effectLst/>
                <a:ea typeface="Times New Roman" panose="02020603050405020304" pitchFamily="18" charset="0"/>
              </a:rPr>
              <a:t>Tận dụng những trải nghiệm </a:t>
            </a:r>
            <a:r>
              <a:rPr lang="en-US" sz="2400" b="0" u="none" strike="noStrike">
                <a:solidFill>
                  <a:schemeClr val="tx1"/>
                </a:solidFill>
                <a:effectLst/>
                <a:ea typeface="Times New Roman" panose="02020603050405020304" pitchFamily="18" charset="0"/>
              </a:rPr>
              <a:t>HS đã có trong cuộc sống để xây dựng kiến thức mới, hình thành kĩ năng mới cho HS.</a:t>
            </a:r>
          </a:p>
          <a:p>
            <a:pPr marL="342900" lvl="0" indent="-342900" algn="just">
              <a:lnSpc>
                <a:spcPct val="120000"/>
              </a:lnSpc>
              <a:spcBef>
                <a:spcPts val="300"/>
              </a:spcBef>
              <a:spcAft>
                <a:spcPts val="0"/>
              </a:spcAft>
              <a:buFont typeface="Symbol" panose="05050102010706020507" pitchFamily="18" charset="2"/>
              <a:buChar char=""/>
            </a:pPr>
            <a:r>
              <a:rPr lang="en-US" sz="2400" b="0" u="none" strike="noStrike">
                <a:solidFill>
                  <a:schemeClr val="tx1"/>
                </a:solidFill>
                <a:effectLst/>
                <a:ea typeface="Times New Roman" panose="02020603050405020304" pitchFamily="18" charset="0"/>
              </a:rPr>
              <a:t>Đặc biệt coi trọng sự </a:t>
            </a:r>
            <a:r>
              <a:rPr lang="en-US" sz="2400" u="none" strike="noStrike">
                <a:solidFill>
                  <a:schemeClr val="tx1"/>
                </a:solidFill>
                <a:effectLst/>
                <a:ea typeface="Times New Roman" panose="02020603050405020304" pitchFamily="18" charset="0"/>
              </a:rPr>
              <a:t>phù hợp về tâm lí lứa tuổi</a:t>
            </a:r>
            <a:r>
              <a:rPr lang="en-US" sz="2400" b="0" u="none" strike="noStrike">
                <a:solidFill>
                  <a:schemeClr val="tx1"/>
                </a:solidFill>
                <a:effectLst/>
                <a:ea typeface="Times New Roman" panose="02020603050405020304" pitchFamily="18" charset="0"/>
              </a:rPr>
              <a:t>, các ví dụ, các tình huống, các minh hoạ đến từ đời sống gần gũi với các em, gắn kết với các môn học khác.</a:t>
            </a:r>
          </a:p>
          <a:p>
            <a:pPr marL="342900" lvl="0" indent="-342900" algn="just">
              <a:lnSpc>
                <a:spcPct val="120000"/>
              </a:lnSpc>
              <a:spcBef>
                <a:spcPts val="300"/>
              </a:spcBef>
              <a:spcAft>
                <a:spcPts val="0"/>
              </a:spcAft>
              <a:buFont typeface="Symbol" panose="05050102010706020507" pitchFamily="18" charset="2"/>
              <a:buChar char=""/>
            </a:pPr>
            <a:r>
              <a:rPr lang="en-US" sz="2400" b="0" u="none" strike="noStrike">
                <a:solidFill>
                  <a:schemeClr val="tx1"/>
                </a:solidFill>
                <a:effectLst/>
                <a:ea typeface="Times New Roman" panose="02020603050405020304" pitchFamily="18" charset="0"/>
              </a:rPr>
              <a:t>Coi trọng </a:t>
            </a:r>
            <a:r>
              <a:rPr lang="en-US" sz="2400" u="none" strike="noStrike">
                <a:solidFill>
                  <a:schemeClr val="tx1"/>
                </a:solidFill>
                <a:effectLst/>
                <a:ea typeface="Times New Roman" panose="02020603050405020304" pitchFamily="18" charset="0"/>
              </a:rPr>
              <a:t>phương pháp dạy học trực quan</a:t>
            </a:r>
            <a:r>
              <a:rPr lang="en-US" sz="2400" b="0" u="none" strike="noStrike">
                <a:solidFill>
                  <a:schemeClr val="tx1"/>
                </a:solidFill>
                <a:effectLst/>
                <a:ea typeface="Times New Roman" panose="02020603050405020304" pitchFamily="18" charset="0"/>
              </a:rPr>
              <a:t>, chuyển dần từ tư duy cụ thể sang tư duy trừu tượng. </a:t>
            </a:r>
          </a:p>
          <a:p>
            <a:pPr marL="342900" lvl="0" indent="-342900" algn="just">
              <a:lnSpc>
                <a:spcPct val="120000"/>
              </a:lnSpc>
              <a:spcBef>
                <a:spcPts val="300"/>
              </a:spcBef>
              <a:spcAft>
                <a:spcPts val="0"/>
              </a:spcAft>
              <a:buFont typeface="Symbol" panose="05050102010706020507" pitchFamily="18" charset="2"/>
              <a:buChar char=""/>
            </a:pPr>
            <a:r>
              <a:rPr lang="en-US" sz="2400" b="0" u="none" strike="noStrike">
                <a:solidFill>
                  <a:schemeClr val="tx1"/>
                </a:solidFill>
                <a:effectLst/>
                <a:ea typeface="Times New Roman" panose="02020603050405020304" pitchFamily="18" charset="0"/>
              </a:rPr>
              <a:t>Chọn lọc </a:t>
            </a:r>
            <a:r>
              <a:rPr lang="en-US" sz="2400" u="none" strike="noStrike">
                <a:solidFill>
                  <a:schemeClr val="tx1"/>
                </a:solidFill>
                <a:effectLst/>
                <a:ea typeface="Times New Roman" panose="02020603050405020304" pitchFamily="18" charset="0"/>
              </a:rPr>
              <a:t>văn phong và ngôn từ phù hợp </a:t>
            </a:r>
            <a:r>
              <a:rPr lang="en-US" sz="2400" b="0" u="none" strike="noStrike">
                <a:solidFill>
                  <a:schemeClr val="tx1"/>
                </a:solidFill>
                <a:effectLst/>
                <a:ea typeface="Times New Roman" panose="02020603050405020304" pitchFamily="18" charset="0"/>
              </a:rPr>
              <a:t>với lứa tuổi HS, chú ý tính chuẩn mực, trong sáng, đơn nghĩa. Các số liệu, thông tin, bảng biểu, hình ảnh,… trong SGK có trích dẫn nguồn gốc rõ ràng.</a:t>
            </a:r>
          </a:p>
          <a:p>
            <a:pPr marL="342900" lvl="0" indent="-342900" algn="just">
              <a:lnSpc>
                <a:spcPct val="120000"/>
              </a:lnSpc>
              <a:spcBef>
                <a:spcPts val="300"/>
              </a:spcBef>
              <a:spcAft>
                <a:spcPts val="0"/>
              </a:spcAft>
              <a:buFont typeface="Symbol" panose="05050102010706020507" pitchFamily="18" charset="2"/>
              <a:buChar char=""/>
            </a:pPr>
            <a:r>
              <a:rPr lang="en-US" sz="2400" u="none" strike="noStrike">
                <a:solidFill>
                  <a:schemeClr val="tx1"/>
                </a:solidFill>
                <a:effectLst/>
                <a:ea typeface="Times New Roman" panose="02020603050405020304" pitchFamily="18" charset="0"/>
              </a:rPr>
              <a:t>Kênh hình, kênh chữ hài hoà </a:t>
            </a:r>
            <a:r>
              <a:rPr lang="en-US" sz="2400" b="0" u="none" strike="noStrike">
                <a:solidFill>
                  <a:schemeClr val="tx1"/>
                </a:solidFill>
                <a:effectLst/>
                <a:ea typeface="Times New Roman" panose="02020603050405020304" pitchFamily="18" charset="0"/>
              </a:rPr>
              <a:t>phù hợp với HS lớp 4.</a:t>
            </a:r>
          </a:p>
        </p:txBody>
      </p:sp>
      <p:sp>
        <p:nvSpPr>
          <p:cNvPr id="4" name="Slide Number Placeholder 3"/>
          <p:cNvSpPr>
            <a:spLocks noGrp="1"/>
          </p:cNvSpPr>
          <p:nvPr>
            <p:ph type="sldNum" sz="quarter" idx="12"/>
          </p:nvPr>
        </p:nvSpPr>
        <p:spPr/>
        <p:txBody>
          <a:bodyPr/>
          <a:lstStyle/>
          <a:p>
            <a:fld id="{52431178-7916-45BC-8719-C674CF9E1E36}" type="slidenum">
              <a:rPr lang="en-US" smtClean="0"/>
              <a:pPr/>
              <a:t>20</a:t>
            </a:fld>
            <a:endParaRPr lang="en-US"/>
          </a:p>
        </p:txBody>
      </p:sp>
    </p:spTree>
    <p:extLst>
      <p:ext uri="{BB962C8B-B14F-4D97-AF65-F5344CB8AC3E}">
        <p14:creationId xmlns:p14="http://schemas.microsoft.com/office/powerpoint/2010/main" val="315680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ĐỔI MỚI VÊ CÁCH TIẾP CẬN BIÊN SOẠN</a:t>
            </a:r>
            <a:endParaRPr lang="en-US"/>
          </a:p>
        </p:txBody>
      </p:sp>
      <p:sp>
        <p:nvSpPr>
          <p:cNvPr id="3" name="Content Placeholder 2"/>
          <p:cNvSpPr>
            <a:spLocks noGrp="1"/>
          </p:cNvSpPr>
          <p:nvPr>
            <p:ph idx="1"/>
          </p:nvPr>
        </p:nvSpPr>
        <p:spPr>
          <a:xfrm>
            <a:off x="252413" y="980728"/>
            <a:ext cx="9217024" cy="5616624"/>
          </a:xfrm>
        </p:spPr>
        <p:txBody>
          <a:bodyPr>
            <a:normAutofit/>
          </a:bodyPr>
          <a:lstStyle/>
          <a:p>
            <a:pPr>
              <a:buFont typeface="+mj-lt"/>
              <a:buAutoNum type="arabicPeriod" startAt="4"/>
            </a:pPr>
            <a:r>
              <a:rPr lang="en-US" err="1"/>
              <a:t>Tiếp</a:t>
            </a:r>
            <a:r>
              <a:rPr lang="en-US"/>
              <a:t> cận hệ thống</a:t>
            </a:r>
          </a:p>
          <a:p>
            <a:pPr marL="342900" lvl="0" indent="-342900" algn="just">
              <a:lnSpc>
                <a:spcPct val="120000"/>
              </a:lnSpc>
              <a:spcBef>
                <a:spcPts val="300"/>
              </a:spcBef>
              <a:spcAft>
                <a:spcPts val="0"/>
              </a:spcAft>
              <a:buFont typeface="Symbol" panose="05050102010706020507" pitchFamily="18" charset="2"/>
              <a:buChar char=""/>
            </a:pPr>
            <a:r>
              <a:rPr lang="vi-VN" sz="2400" b="0" u="none" strike="noStrike">
                <a:solidFill>
                  <a:schemeClr val="tx1"/>
                </a:solidFill>
                <a:effectLst/>
                <a:ea typeface="Times New Roman" panose="02020603050405020304" pitchFamily="18" charset="0"/>
              </a:rPr>
              <a:t>Đảm bảo </a:t>
            </a:r>
            <a:r>
              <a:rPr lang="vi-VN" sz="2400" u="none" strike="noStrike">
                <a:solidFill>
                  <a:schemeClr val="tx1"/>
                </a:solidFill>
                <a:effectLst/>
                <a:ea typeface="Times New Roman" panose="02020603050405020304" pitchFamily="18" charset="0"/>
              </a:rPr>
              <a:t>tính liên thông </a:t>
            </a:r>
            <a:r>
              <a:rPr lang="vi-VN" sz="2400" b="0" u="none" strike="noStrike">
                <a:solidFill>
                  <a:schemeClr val="tx1"/>
                </a:solidFill>
                <a:effectLst/>
                <a:ea typeface="Times New Roman" panose="02020603050405020304" pitchFamily="18" charset="0"/>
              </a:rPr>
              <a:t>giữa các cấp học (nội môn, liên môn).</a:t>
            </a:r>
          </a:p>
          <a:p>
            <a:pPr marL="342900" lvl="0" indent="-342900" algn="just">
              <a:lnSpc>
                <a:spcPct val="120000"/>
              </a:lnSpc>
              <a:spcBef>
                <a:spcPts val="300"/>
              </a:spcBef>
              <a:spcAft>
                <a:spcPts val="0"/>
              </a:spcAft>
              <a:buFont typeface="Symbol" panose="05050102010706020507" pitchFamily="18" charset="2"/>
              <a:buChar char=""/>
            </a:pPr>
            <a:r>
              <a:rPr lang="vi-VN" sz="2400" b="0" u="none" strike="noStrike">
                <a:solidFill>
                  <a:schemeClr val="tx1"/>
                </a:solidFill>
                <a:effectLst/>
                <a:ea typeface="Times New Roman" panose="02020603050405020304" pitchFamily="18" charset="0"/>
              </a:rPr>
              <a:t>Đảm bảo </a:t>
            </a:r>
            <a:r>
              <a:rPr lang="vi-VN" sz="2400" u="none" strike="noStrike">
                <a:solidFill>
                  <a:schemeClr val="tx1"/>
                </a:solidFill>
                <a:effectLst/>
                <a:ea typeface="Times New Roman" panose="02020603050405020304" pitchFamily="18" charset="0"/>
              </a:rPr>
              <a:t>tính kế thừa và nhất quán </a:t>
            </a:r>
            <a:r>
              <a:rPr lang="vi-VN" sz="2400" b="0" u="none" strike="noStrike">
                <a:solidFill>
                  <a:schemeClr val="tx1"/>
                </a:solidFill>
                <a:effectLst/>
                <a:ea typeface="Times New Roman" panose="02020603050405020304" pitchFamily="18" charset="0"/>
              </a:rPr>
              <a:t>xuyên suốt từ lớp 4 đến lớp 12. </a:t>
            </a:r>
            <a:endParaRPr lang="en-US" sz="2400" b="0" u="none" strike="noStrike">
              <a:solidFill>
                <a:schemeClr val="tx1"/>
              </a:solidFill>
              <a:effectLst/>
              <a:ea typeface="Times New Roman" panose="02020603050405020304" pitchFamily="18" charset="0"/>
            </a:endParaRPr>
          </a:p>
          <a:p>
            <a:pPr marL="342900" lvl="0" indent="-342900" algn="just">
              <a:lnSpc>
                <a:spcPct val="120000"/>
              </a:lnSpc>
              <a:spcBef>
                <a:spcPts val="300"/>
              </a:spcBef>
              <a:spcAft>
                <a:spcPts val="0"/>
              </a:spcAft>
              <a:buFont typeface="Symbol" panose="05050102010706020507" pitchFamily="18" charset="2"/>
              <a:buChar char=""/>
            </a:pPr>
            <a:r>
              <a:rPr lang="vi-VN" sz="2400" b="0" u="none" strike="noStrike">
                <a:solidFill>
                  <a:schemeClr val="tx1"/>
                </a:solidFill>
                <a:effectLst/>
                <a:ea typeface="Times New Roman" panose="02020603050405020304" pitchFamily="18" charset="0"/>
              </a:rPr>
              <a:t>Sách biên soạn với các nguyên tắc sư phạm, xen kẽ nội dung lí thuyết với thực hành, trừu tượng với trực quan. Các khái niệm cốt lõi đã được hình thành từ tiểu học để phát triển dần ở các lớp tiếp theo. </a:t>
            </a:r>
          </a:p>
        </p:txBody>
      </p:sp>
      <p:sp>
        <p:nvSpPr>
          <p:cNvPr id="4" name="Slide Number Placeholder 3"/>
          <p:cNvSpPr>
            <a:spLocks noGrp="1"/>
          </p:cNvSpPr>
          <p:nvPr>
            <p:ph type="sldNum" sz="quarter" idx="12"/>
          </p:nvPr>
        </p:nvSpPr>
        <p:spPr/>
        <p:txBody>
          <a:bodyPr/>
          <a:lstStyle/>
          <a:p>
            <a:fld id="{52431178-7916-45BC-8719-C674CF9E1E36}" type="slidenum">
              <a:rPr lang="en-US" smtClean="0"/>
              <a:pPr/>
              <a:t>21</a:t>
            </a:fld>
            <a:endParaRPr lang="en-US"/>
          </a:p>
        </p:txBody>
      </p:sp>
    </p:spTree>
    <p:extLst>
      <p:ext uri="{BB962C8B-B14F-4D97-AF65-F5344CB8AC3E}">
        <p14:creationId xmlns:p14="http://schemas.microsoft.com/office/powerpoint/2010/main" val="3100398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5. TỔ CHỨC NỘI DUNG VÀ THỜI LƯỢNG</a:t>
            </a:r>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0" i="0" u="none" strike="noStrike" kern="1200" cap="none" spc="0" normalizeH="0" baseline="0" noProof="0" smtClean="0">
                <a:ln>
                  <a:noFill/>
                </a:ln>
                <a:solidFill>
                  <a:prstClr val="black"/>
                </a:solidFill>
                <a:effectLst/>
                <a:uLnTx/>
                <a:uFillTx/>
                <a:latin typeface="Segoe UI Semibold" pitchFamily="34" charset="0"/>
                <a:ea typeface="+mn-ea"/>
                <a:cs typeface="Segoe UI Semibold"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Semibold" pitchFamily="34" charset="0"/>
              <a:ea typeface="+mn-ea"/>
              <a:cs typeface="Segoe UI Semibold" pitchFamily="34" charset="0"/>
            </a:endParaRPr>
          </a:p>
        </p:txBody>
      </p:sp>
    </p:spTree>
    <p:extLst>
      <p:ext uri="{BB962C8B-B14F-4D97-AF65-F5344CB8AC3E}">
        <p14:creationId xmlns:p14="http://schemas.microsoft.com/office/powerpoint/2010/main" val="333789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Cấu trúc nội dung và thời lượng</a:t>
            </a:r>
          </a:p>
        </p:txBody>
      </p:sp>
      <p:sp>
        <p:nvSpPr>
          <p:cNvPr id="3" name="Content Placeholder 2"/>
          <p:cNvSpPr>
            <a:spLocks noGrp="1"/>
          </p:cNvSpPr>
          <p:nvPr>
            <p:ph idx="1"/>
          </p:nvPr>
        </p:nvSpPr>
        <p:spPr>
          <a:xfrm>
            <a:off x="612453" y="692696"/>
            <a:ext cx="8856984" cy="720080"/>
          </a:xfrm>
        </p:spPr>
        <p:txBody>
          <a:bodyPr/>
          <a:lstStyle/>
          <a:p>
            <a:pPr marL="0" indent="0">
              <a:buNone/>
            </a:pPr>
            <a:r>
              <a:rPr lang="vi-VN"/>
              <a:t>SGK gồm 6 chủ đề, chia thành 31 bài học</a:t>
            </a:r>
            <a:r>
              <a:rPr lang="en-US"/>
              <a:t> (31 </a:t>
            </a:r>
            <a:r>
              <a:rPr lang="en-US" err="1"/>
              <a:t>tiết</a:t>
            </a:r>
            <a:r>
              <a:rPr lang="en-US"/>
              <a:t>)</a:t>
            </a:r>
            <a:endParaRPr lang="vi-VN"/>
          </a:p>
          <a:p>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23</a:t>
            </a:fld>
            <a:endParaRPr lang="en-US"/>
          </a:p>
        </p:txBody>
      </p:sp>
      <p:graphicFrame>
        <p:nvGraphicFramePr>
          <p:cNvPr id="6" name="Table 5"/>
          <p:cNvGraphicFramePr>
            <a:graphicFrameLocks noGrp="1"/>
          </p:cNvGraphicFramePr>
          <p:nvPr/>
        </p:nvGraphicFramePr>
        <p:xfrm>
          <a:off x="612453" y="1484784"/>
          <a:ext cx="8496944" cy="4608510"/>
        </p:xfrm>
        <a:graphic>
          <a:graphicData uri="http://schemas.openxmlformats.org/drawingml/2006/table">
            <a:tbl>
              <a:tblPr firstRow="1" bandRow="1">
                <a:tableStyleId>{BDBED569-4797-4DF1-A0F4-6AAB3CD982D8}</a:tableStyleId>
              </a:tblPr>
              <a:tblGrid>
                <a:gridCol w="849627">
                  <a:extLst>
                    <a:ext uri="{9D8B030D-6E8A-4147-A177-3AD203B41FA5}">
                      <a16:colId xmlns:a16="http://schemas.microsoft.com/office/drawing/2014/main" val="20000"/>
                    </a:ext>
                  </a:extLst>
                </a:gridCol>
                <a:gridCol w="5669580">
                  <a:extLst>
                    <a:ext uri="{9D8B030D-6E8A-4147-A177-3AD203B41FA5}">
                      <a16:colId xmlns:a16="http://schemas.microsoft.com/office/drawing/2014/main" val="20001"/>
                    </a:ext>
                  </a:extLst>
                </a:gridCol>
                <a:gridCol w="1977737">
                  <a:extLst>
                    <a:ext uri="{9D8B030D-6E8A-4147-A177-3AD203B41FA5}">
                      <a16:colId xmlns:a16="http://schemas.microsoft.com/office/drawing/2014/main" val="20002"/>
                    </a:ext>
                  </a:extLst>
                </a:gridCol>
              </a:tblGrid>
              <a:tr h="488319">
                <a:tc>
                  <a:txBody>
                    <a:bodyPr/>
                    <a:lstStyle/>
                    <a:p>
                      <a:pPr algn="ctr"/>
                      <a:r>
                        <a:rPr lang="en-US" sz="2600"/>
                        <a:t>STT</a:t>
                      </a:r>
                    </a:p>
                  </a:txBody>
                  <a:tcPr>
                    <a:solidFill>
                      <a:schemeClr val="accent5">
                        <a:lumMod val="60000"/>
                        <a:lumOff val="40000"/>
                      </a:schemeClr>
                    </a:solidFill>
                  </a:tcPr>
                </a:tc>
                <a:tc>
                  <a:txBody>
                    <a:bodyPr/>
                    <a:lstStyle/>
                    <a:p>
                      <a:pPr algn="ctr"/>
                      <a:r>
                        <a:rPr lang="en-US" sz="2600"/>
                        <a:t>Chủ</a:t>
                      </a:r>
                      <a:r>
                        <a:rPr lang="en-US" sz="2600" baseline="0"/>
                        <a:t> đề</a:t>
                      </a:r>
                      <a:endParaRPr lang="en-US" sz="2600"/>
                    </a:p>
                  </a:txBody>
                  <a:tcPr>
                    <a:solidFill>
                      <a:schemeClr val="accent5">
                        <a:lumMod val="60000"/>
                        <a:lumOff val="40000"/>
                      </a:schemeClr>
                    </a:solidFill>
                  </a:tcPr>
                </a:tc>
                <a:tc>
                  <a:txBody>
                    <a:bodyPr/>
                    <a:lstStyle/>
                    <a:p>
                      <a:pPr algn="ctr"/>
                      <a:r>
                        <a:rPr lang="en-US" sz="2600"/>
                        <a:t>Số</a:t>
                      </a:r>
                      <a:r>
                        <a:rPr lang="en-US" sz="2600" baseline="0"/>
                        <a:t> bài</a:t>
                      </a:r>
                      <a:endParaRPr lang="en-US" sz="2600"/>
                    </a:p>
                  </a:txBody>
                  <a:tcPr>
                    <a:solidFill>
                      <a:schemeClr val="accent5">
                        <a:lumMod val="60000"/>
                        <a:lumOff val="40000"/>
                      </a:schemeClr>
                    </a:solidFill>
                  </a:tcPr>
                </a:tc>
                <a:extLst>
                  <a:ext uri="{0D108BD9-81ED-4DB2-BD59-A6C34878D82A}">
                    <a16:rowId xmlns:a16="http://schemas.microsoft.com/office/drawing/2014/main" val="10000"/>
                  </a:ext>
                </a:extLst>
              </a:tr>
              <a:tr h="488319">
                <a:tc>
                  <a:txBody>
                    <a:bodyPr/>
                    <a:lstStyle/>
                    <a:p>
                      <a:pPr algn="ctr"/>
                      <a:r>
                        <a:rPr lang="en-US" sz="2600"/>
                        <a:t>1</a:t>
                      </a:r>
                    </a:p>
                  </a:txBody>
                  <a:tcPr anchor="ctr">
                    <a:solidFill>
                      <a:schemeClr val="bg1">
                        <a:alpha val="20000"/>
                      </a:schemeClr>
                    </a:solidFill>
                  </a:tcPr>
                </a:tc>
                <a:tc>
                  <a:txBody>
                    <a:bodyPr/>
                    <a:lstStyle/>
                    <a:p>
                      <a:r>
                        <a:rPr lang="en-US" sz="2600"/>
                        <a:t>A. Máy</a:t>
                      </a:r>
                      <a:r>
                        <a:rPr lang="en-US" sz="2600" baseline="0"/>
                        <a:t> tính và em</a:t>
                      </a:r>
                      <a:endParaRPr lang="en-US" sz="2600"/>
                    </a:p>
                  </a:txBody>
                  <a:tcPr>
                    <a:solidFill>
                      <a:schemeClr val="bg1">
                        <a:alpha val="20000"/>
                      </a:schemeClr>
                    </a:solidFill>
                  </a:tcPr>
                </a:tc>
                <a:tc>
                  <a:txBody>
                    <a:bodyPr/>
                    <a:lstStyle/>
                    <a:p>
                      <a:pPr algn="ctr"/>
                      <a:r>
                        <a:rPr lang="en-US" sz="2600" b="1"/>
                        <a:t>4</a:t>
                      </a:r>
                    </a:p>
                  </a:txBody>
                  <a:tcPr anchor="ctr">
                    <a:solidFill>
                      <a:schemeClr val="bg1">
                        <a:alpha val="20000"/>
                      </a:schemeClr>
                    </a:solidFill>
                  </a:tcPr>
                </a:tc>
                <a:extLst>
                  <a:ext uri="{0D108BD9-81ED-4DB2-BD59-A6C34878D82A}">
                    <a16:rowId xmlns:a16="http://schemas.microsoft.com/office/drawing/2014/main" val="10001"/>
                  </a:ext>
                </a:extLst>
              </a:tr>
              <a:tr h="488319">
                <a:tc>
                  <a:txBody>
                    <a:bodyPr/>
                    <a:lstStyle/>
                    <a:p>
                      <a:pPr algn="ctr"/>
                      <a:r>
                        <a:rPr lang="en-US" sz="2600"/>
                        <a:t>2</a:t>
                      </a:r>
                    </a:p>
                  </a:txBody>
                  <a:tcPr anchor="ctr">
                    <a:solidFill>
                      <a:schemeClr val="accent5">
                        <a:lumMod val="20000"/>
                        <a:lumOff val="80000"/>
                      </a:schemeClr>
                    </a:solidFill>
                  </a:tcPr>
                </a:tc>
                <a:tc>
                  <a:txBody>
                    <a:bodyPr/>
                    <a:lstStyle/>
                    <a:p>
                      <a:r>
                        <a:rPr lang="en-US" sz="2600"/>
                        <a:t>B. Mạng</a:t>
                      </a:r>
                      <a:r>
                        <a:rPr lang="en-US" sz="2600" baseline="0"/>
                        <a:t> máy tính và Internet</a:t>
                      </a:r>
                      <a:endParaRPr lang="en-US" sz="2600"/>
                    </a:p>
                  </a:txBody>
                  <a:tcPr>
                    <a:solidFill>
                      <a:schemeClr val="accent5">
                        <a:lumMod val="20000"/>
                        <a:lumOff val="80000"/>
                      </a:schemeClr>
                    </a:solidFill>
                  </a:tcPr>
                </a:tc>
                <a:tc>
                  <a:txBody>
                    <a:bodyPr/>
                    <a:lstStyle/>
                    <a:p>
                      <a:pPr algn="ctr"/>
                      <a:r>
                        <a:rPr lang="en-US" sz="2600" b="1"/>
                        <a:t>2</a:t>
                      </a:r>
                    </a:p>
                  </a:txBody>
                  <a:tcPr anchor="ctr">
                    <a:solidFill>
                      <a:schemeClr val="accent5">
                        <a:lumMod val="20000"/>
                        <a:lumOff val="80000"/>
                      </a:schemeClr>
                    </a:solidFill>
                  </a:tcPr>
                </a:tc>
                <a:extLst>
                  <a:ext uri="{0D108BD9-81ED-4DB2-BD59-A6C34878D82A}">
                    <a16:rowId xmlns:a16="http://schemas.microsoft.com/office/drawing/2014/main" val="10002"/>
                  </a:ext>
                </a:extLst>
              </a:tr>
              <a:tr h="885078">
                <a:tc>
                  <a:txBody>
                    <a:bodyPr/>
                    <a:lstStyle/>
                    <a:p>
                      <a:pPr algn="ctr"/>
                      <a:r>
                        <a:rPr lang="en-US" sz="2600"/>
                        <a:t>3</a:t>
                      </a:r>
                    </a:p>
                  </a:txBody>
                  <a:tcPr anchor="ctr">
                    <a:solidFill>
                      <a:schemeClr val="bg1">
                        <a:alpha val="20000"/>
                      </a:schemeClr>
                    </a:solidFill>
                  </a:tcPr>
                </a:tc>
                <a:tc>
                  <a:txBody>
                    <a:bodyPr/>
                    <a:lstStyle/>
                    <a:p>
                      <a:r>
                        <a:rPr lang="en-US" sz="2600"/>
                        <a:t>C. </a:t>
                      </a:r>
                      <a:r>
                        <a:rPr lang="en-US" sz="2600" err="1"/>
                        <a:t>Tổ</a:t>
                      </a:r>
                      <a:r>
                        <a:rPr lang="en-US" sz="2600" baseline="0"/>
                        <a:t> </a:t>
                      </a:r>
                      <a:r>
                        <a:rPr lang="en-US" sz="2600" baseline="0" err="1"/>
                        <a:t>chức</a:t>
                      </a:r>
                      <a:r>
                        <a:rPr lang="en-US" sz="2600" baseline="0"/>
                        <a:t> </a:t>
                      </a:r>
                      <a:r>
                        <a:rPr lang="en-US" sz="2600" baseline="0" err="1"/>
                        <a:t>lưu</a:t>
                      </a:r>
                      <a:r>
                        <a:rPr lang="en-US" sz="2600" baseline="0"/>
                        <a:t> </a:t>
                      </a:r>
                      <a:r>
                        <a:rPr lang="en-US" sz="2600" baseline="0" err="1"/>
                        <a:t>trữ</a:t>
                      </a:r>
                      <a:r>
                        <a:rPr lang="en-US" sz="2600" baseline="0"/>
                        <a:t>, </a:t>
                      </a:r>
                      <a:r>
                        <a:rPr lang="en-US" sz="2600" baseline="0" err="1"/>
                        <a:t>tìm</a:t>
                      </a:r>
                      <a:r>
                        <a:rPr lang="en-US" sz="2600" baseline="0"/>
                        <a:t> </a:t>
                      </a:r>
                      <a:r>
                        <a:rPr lang="en-US" sz="2600" baseline="0" err="1"/>
                        <a:t>kiếm</a:t>
                      </a:r>
                      <a:r>
                        <a:rPr lang="en-US" sz="2600" baseline="0"/>
                        <a:t> </a:t>
                      </a:r>
                      <a:r>
                        <a:rPr lang="en-US" sz="2600" baseline="0" err="1"/>
                        <a:t>và</a:t>
                      </a:r>
                      <a:r>
                        <a:rPr lang="en-US" sz="2600" baseline="0"/>
                        <a:t> </a:t>
                      </a:r>
                      <a:r>
                        <a:rPr lang="en-US" sz="2600" baseline="0" err="1"/>
                        <a:t>trao</a:t>
                      </a:r>
                      <a:r>
                        <a:rPr lang="en-US" sz="2600" baseline="0"/>
                        <a:t> </a:t>
                      </a:r>
                      <a:r>
                        <a:rPr lang="en-US" sz="2600" baseline="0" err="1"/>
                        <a:t>đổi</a:t>
                      </a:r>
                      <a:r>
                        <a:rPr lang="en-US" sz="2600" baseline="0"/>
                        <a:t> </a:t>
                      </a:r>
                      <a:r>
                        <a:rPr lang="en-US" sz="2600" baseline="0" err="1"/>
                        <a:t>thông</a:t>
                      </a:r>
                      <a:r>
                        <a:rPr lang="en-US" sz="2600" baseline="0"/>
                        <a:t> tin</a:t>
                      </a:r>
                      <a:endParaRPr lang="en-US" sz="2600"/>
                    </a:p>
                  </a:txBody>
                  <a:tcPr>
                    <a:solidFill>
                      <a:schemeClr val="bg1">
                        <a:alpha val="20000"/>
                      </a:schemeClr>
                    </a:solidFill>
                  </a:tcPr>
                </a:tc>
                <a:tc>
                  <a:txBody>
                    <a:bodyPr/>
                    <a:lstStyle/>
                    <a:p>
                      <a:pPr algn="ctr"/>
                      <a:r>
                        <a:rPr lang="en-US" sz="2600" b="1"/>
                        <a:t>5</a:t>
                      </a:r>
                    </a:p>
                  </a:txBody>
                  <a:tcPr anchor="ctr">
                    <a:solidFill>
                      <a:schemeClr val="bg1">
                        <a:alpha val="20000"/>
                      </a:schemeClr>
                    </a:solidFill>
                  </a:tcPr>
                </a:tc>
                <a:extLst>
                  <a:ext uri="{0D108BD9-81ED-4DB2-BD59-A6C34878D82A}">
                    <a16:rowId xmlns:a16="http://schemas.microsoft.com/office/drawing/2014/main" val="10003"/>
                  </a:ext>
                </a:extLst>
              </a:tr>
              <a:tr h="885078">
                <a:tc>
                  <a:txBody>
                    <a:bodyPr/>
                    <a:lstStyle/>
                    <a:p>
                      <a:pPr algn="ctr"/>
                      <a:r>
                        <a:rPr lang="en-US" sz="2600"/>
                        <a:t>4</a:t>
                      </a:r>
                    </a:p>
                  </a:txBody>
                  <a:tcPr anchor="ctr">
                    <a:solidFill>
                      <a:schemeClr val="accent5">
                        <a:lumMod val="20000"/>
                        <a:lumOff val="80000"/>
                      </a:schemeClr>
                    </a:solidFill>
                  </a:tcPr>
                </a:tc>
                <a:tc>
                  <a:txBody>
                    <a:bodyPr/>
                    <a:lstStyle/>
                    <a:p>
                      <a:r>
                        <a:rPr lang="en-US" sz="2600"/>
                        <a:t>D. </a:t>
                      </a:r>
                      <a:r>
                        <a:rPr lang="en-US" sz="2600" err="1"/>
                        <a:t>Đạo</a:t>
                      </a:r>
                      <a:r>
                        <a:rPr lang="en-US" sz="2600" baseline="0"/>
                        <a:t> </a:t>
                      </a:r>
                      <a:r>
                        <a:rPr lang="en-US" sz="2600" baseline="0" err="1"/>
                        <a:t>đức</a:t>
                      </a:r>
                      <a:r>
                        <a:rPr lang="en-US" sz="2600" baseline="0"/>
                        <a:t>, </a:t>
                      </a:r>
                      <a:r>
                        <a:rPr lang="en-US" sz="2600" baseline="0" err="1"/>
                        <a:t>pháp</a:t>
                      </a:r>
                      <a:r>
                        <a:rPr lang="en-US" sz="2600" baseline="0"/>
                        <a:t> </a:t>
                      </a:r>
                      <a:r>
                        <a:rPr lang="en-US" sz="2600" baseline="0" err="1"/>
                        <a:t>luật</a:t>
                      </a:r>
                      <a:r>
                        <a:rPr lang="en-US" sz="2600" baseline="0"/>
                        <a:t> </a:t>
                      </a:r>
                      <a:r>
                        <a:rPr lang="en-US" sz="2600" baseline="0" err="1"/>
                        <a:t>và</a:t>
                      </a:r>
                      <a:r>
                        <a:rPr lang="en-US" sz="2600" baseline="0"/>
                        <a:t> </a:t>
                      </a:r>
                      <a:r>
                        <a:rPr lang="en-US" sz="2600" baseline="0" err="1"/>
                        <a:t>văn</a:t>
                      </a:r>
                      <a:r>
                        <a:rPr lang="en-US" sz="2600" baseline="0"/>
                        <a:t> </a:t>
                      </a:r>
                      <a:r>
                        <a:rPr lang="en-US" sz="2600" baseline="0" err="1"/>
                        <a:t>hóa</a:t>
                      </a:r>
                      <a:r>
                        <a:rPr lang="en-US" sz="2600" baseline="0"/>
                        <a:t> </a:t>
                      </a:r>
                      <a:r>
                        <a:rPr lang="en-US" sz="2600" baseline="0" err="1"/>
                        <a:t>trong</a:t>
                      </a:r>
                      <a:r>
                        <a:rPr lang="en-US" sz="2600" baseline="0"/>
                        <a:t> </a:t>
                      </a:r>
                      <a:r>
                        <a:rPr lang="en-US" sz="2600" baseline="0" err="1"/>
                        <a:t>môi</a:t>
                      </a:r>
                      <a:r>
                        <a:rPr lang="en-US" sz="2600" baseline="0"/>
                        <a:t> </a:t>
                      </a:r>
                      <a:r>
                        <a:rPr lang="en-US" sz="2600" baseline="0" err="1"/>
                        <a:t>trường</a:t>
                      </a:r>
                      <a:r>
                        <a:rPr lang="en-US" sz="2600" baseline="0"/>
                        <a:t> </a:t>
                      </a:r>
                      <a:r>
                        <a:rPr lang="en-US" sz="2600" baseline="0" err="1"/>
                        <a:t>số</a:t>
                      </a:r>
                      <a:endParaRPr lang="en-US" sz="2600"/>
                    </a:p>
                  </a:txBody>
                  <a:tcPr>
                    <a:solidFill>
                      <a:schemeClr val="accent5">
                        <a:lumMod val="20000"/>
                        <a:lumOff val="80000"/>
                      </a:schemeClr>
                    </a:solidFill>
                  </a:tcPr>
                </a:tc>
                <a:tc>
                  <a:txBody>
                    <a:bodyPr/>
                    <a:lstStyle/>
                    <a:p>
                      <a:pPr algn="ctr"/>
                      <a:r>
                        <a:rPr lang="en-US" sz="2600" b="1"/>
                        <a:t>1</a:t>
                      </a:r>
                    </a:p>
                  </a:txBody>
                  <a:tcPr anchor="ctr">
                    <a:solidFill>
                      <a:schemeClr val="accent5">
                        <a:lumMod val="20000"/>
                        <a:lumOff val="80000"/>
                      </a:schemeClr>
                    </a:solidFill>
                  </a:tcPr>
                </a:tc>
                <a:extLst>
                  <a:ext uri="{0D108BD9-81ED-4DB2-BD59-A6C34878D82A}">
                    <a16:rowId xmlns:a16="http://schemas.microsoft.com/office/drawing/2014/main" val="10004"/>
                  </a:ext>
                </a:extLst>
              </a:tr>
              <a:tr h="488319">
                <a:tc>
                  <a:txBody>
                    <a:bodyPr/>
                    <a:lstStyle/>
                    <a:p>
                      <a:pPr algn="ctr"/>
                      <a:r>
                        <a:rPr lang="en-US" sz="2600"/>
                        <a:t>5</a:t>
                      </a:r>
                    </a:p>
                  </a:txBody>
                  <a:tcPr anchor="ctr">
                    <a:solidFill>
                      <a:schemeClr val="bg1">
                        <a:alpha val="20000"/>
                      </a:schemeClr>
                    </a:solidFill>
                  </a:tcPr>
                </a:tc>
                <a:tc>
                  <a:txBody>
                    <a:bodyPr/>
                    <a:lstStyle/>
                    <a:p>
                      <a:r>
                        <a:rPr lang="en-US" sz="2600"/>
                        <a:t>E. Ứng</a:t>
                      </a:r>
                      <a:r>
                        <a:rPr lang="en-US" sz="2600" baseline="0"/>
                        <a:t> dụng Tin học</a:t>
                      </a:r>
                      <a:endParaRPr lang="en-US" sz="2600"/>
                    </a:p>
                  </a:txBody>
                  <a:tcPr>
                    <a:solidFill>
                      <a:schemeClr val="bg1">
                        <a:alpha val="20000"/>
                      </a:schemeClr>
                    </a:solidFill>
                  </a:tcPr>
                </a:tc>
                <a:tc>
                  <a:txBody>
                    <a:bodyPr/>
                    <a:lstStyle/>
                    <a:p>
                      <a:pPr algn="ctr"/>
                      <a:r>
                        <a:rPr lang="en-US" sz="2600" b="1"/>
                        <a:t>12</a:t>
                      </a:r>
                    </a:p>
                  </a:txBody>
                  <a:tcPr anchor="ctr">
                    <a:solidFill>
                      <a:schemeClr val="bg1">
                        <a:alpha val="20000"/>
                      </a:schemeClr>
                    </a:solidFill>
                  </a:tcPr>
                </a:tc>
                <a:extLst>
                  <a:ext uri="{0D108BD9-81ED-4DB2-BD59-A6C34878D82A}">
                    <a16:rowId xmlns:a16="http://schemas.microsoft.com/office/drawing/2014/main" val="10005"/>
                  </a:ext>
                </a:extLst>
              </a:tr>
              <a:tr h="885078">
                <a:tc>
                  <a:txBody>
                    <a:bodyPr/>
                    <a:lstStyle/>
                    <a:p>
                      <a:pPr algn="ctr"/>
                      <a:r>
                        <a:rPr lang="en-US" sz="2600"/>
                        <a:t>6</a:t>
                      </a:r>
                    </a:p>
                  </a:txBody>
                  <a:tcPr anchor="ctr"/>
                </a:tc>
                <a:tc>
                  <a:txBody>
                    <a:bodyPr/>
                    <a:lstStyle/>
                    <a:p>
                      <a:r>
                        <a:rPr lang="en-US" sz="2600"/>
                        <a:t>F. Giải</a:t>
                      </a:r>
                      <a:r>
                        <a:rPr lang="en-US" sz="2600" baseline="0"/>
                        <a:t> quyết vấn đề với sự hỗ trợ của máy tính</a:t>
                      </a:r>
                      <a:endParaRPr lang="en-US" sz="2600"/>
                    </a:p>
                  </a:txBody>
                  <a:tcPr/>
                </a:tc>
                <a:tc>
                  <a:txBody>
                    <a:bodyPr/>
                    <a:lstStyle/>
                    <a:p>
                      <a:pPr algn="ctr"/>
                      <a:r>
                        <a:rPr lang="en-US" sz="2600" b="1"/>
                        <a:t>7</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571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TỔ CHỨC NỘI DUNG VÀ THỜI LƯỢNG</a:t>
            </a:r>
            <a:endParaRPr lang="en-US"/>
          </a:p>
        </p:txBody>
      </p:sp>
      <p:sp>
        <p:nvSpPr>
          <p:cNvPr id="3" name="Content Placeholder 2"/>
          <p:cNvSpPr>
            <a:spLocks noGrp="1"/>
          </p:cNvSpPr>
          <p:nvPr>
            <p:ph idx="1"/>
          </p:nvPr>
        </p:nvSpPr>
        <p:spPr>
          <a:xfrm>
            <a:off x="252413" y="908720"/>
            <a:ext cx="9217024" cy="4464496"/>
          </a:xfrm>
        </p:spPr>
        <p:txBody>
          <a:bodyPr>
            <a:normAutofit/>
          </a:bodyPr>
          <a:lstStyle/>
          <a:p>
            <a:pPr marL="342900" lvl="0" indent="-342900" algn="just">
              <a:lnSpc>
                <a:spcPct val="120000"/>
              </a:lnSpc>
              <a:spcBef>
                <a:spcPts val="300"/>
              </a:spcBef>
              <a:spcAft>
                <a:spcPts val="0"/>
              </a:spcAft>
              <a:buFont typeface="Symbol" panose="05050102010706020507" pitchFamily="18" charset="2"/>
              <a:buChar char=""/>
            </a:pPr>
            <a:r>
              <a:rPr lang="en-US" sz="2400" b="0" u="none" strike="noStrike">
                <a:solidFill>
                  <a:schemeClr val="tx1"/>
                </a:solidFill>
                <a:effectLst/>
                <a:ea typeface="Times New Roman" panose="02020603050405020304" pitchFamily="18" charset="0"/>
              </a:rPr>
              <a:t>C</a:t>
            </a:r>
            <a:r>
              <a:rPr lang="vi-VN" sz="2400" b="0" u="none" strike="noStrike">
                <a:solidFill>
                  <a:schemeClr val="tx1"/>
                </a:solidFill>
                <a:effectLst/>
                <a:ea typeface="Times New Roman" panose="02020603050405020304" pitchFamily="18" charset="0"/>
              </a:rPr>
              <a:t>ó 7 bài thực hành.</a:t>
            </a:r>
          </a:p>
          <a:p>
            <a:pPr marL="342900" lvl="0" indent="-342900" algn="just">
              <a:lnSpc>
                <a:spcPct val="120000"/>
              </a:lnSpc>
              <a:spcBef>
                <a:spcPts val="300"/>
              </a:spcBef>
              <a:spcAft>
                <a:spcPts val="0"/>
              </a:spcAft>
              <a:buFont typeface="Symbol" panose="05050102010706020507" pitchFamily="18" charset="2"/>
              <a:buChar char=""/>
            </a:pPr>
            <a:r>
              <a:rPr lang="vi-VN" sz="2400" b="0" u="none" strike="noStrike">
                <a:solidFill>
                  <a:schemeClr val="tx1"/>
                </a:solidFill>
                <a:effectLst/>
                <a:ea typeface="Times New Roman" panose="02020603050405020304" pitchFamily="18" charset="0"/>
              </a:rPr>
              <a:t>Mỗi bài học dự kiến phù hợp dạy trong 1 tiết học, giúp GV linh hoạt trong tổ chức dạy học 1 tuần/1 tiết hoặc 1 tuần/2 tiết (tương ứng 2 bài học). </a:t>
            </a:r>
            <a:endParaRPr lang="en-US" sz="2400" b="0" u="none" strike="noStrike">
              <a:solidFill>
                <a:schemeClr val="tx1"/>
              </a:solidFill>
              <a:effectLst/>
              <a:ea typeface="Times New Roman" panose="02020603050405020304" pitchFamily="18" charset="0"/>
            </a:endParaRPr>
          </a:p>
          <a:p>
            <a:pPr marL="342900" lvl="0" indent="-342900" algn="just">
              <a:lnSpc>
                <a:spcPct val="120000"/>
              </a:lnSpc>
              <a:spcBef>
                <a:spcPts val="300"/>
              </a:spcBef>
              <a:spcAft>
                <a:spcPts val="0"/>
              </a:spcAft>
              <a:buFont typeface="Symbol" panose="05050102010706020507" pitchFamily="18" charset="2"/>
              <a:buChar char=""/>
            </a:pPr>
            <a:r>
              <a:rPr lang="en-US" sz="2400" b="0" u="none" strike="noStrike">
                <a:solidFill>
                  <a:schemeClr val="tx1"/>
                </a:solidFill>
                <a:effectLst/>
                <a:ea typeface="Times New Roman" panose="02020603050405020304" pitchFamily="18" charset="0"/>
              </a:rPr>
              <a:t>Có</a:t>
            </a:r>
            <a:r>
              <a:rPr lang="vi-VN" sz="2400" b="0" u="none" strike="noStrike">
                <a:solidFill>
                  <a:schemeClr val="tx1"/>
                </a:solidFill>
                <a:effectLst/>
                <a:ea typeface="Times New Roman" panose="02020603050405020304" pitchFamily="18" charset="0"/>
              </a:rPr>
              <a:t> 2 tiết dự phòng, sử dụng để ôn tập hoặc </a:t>
            </a:r>
            <a:r>
              <a:rPr lang="en-US" sz="2400" b="0" u="none" strike="noStrike">
                <a:solidFill>
                  <a:schemeClr val="tx1"/>
                </a:solidFill>
                <a:effectLst/>
                <a:ea typeface="Times New Roman" panose="02020603050405020304" pitchFamily="18" charset="0"/>
              </a:rPr>
              <a:t>KTĐG</a:t>
            </a:r>
            <a:r>
              <a:rPr lang="vi-VN" sz="2400" b="0" u="none" strike="noStrike">
                <a:solidFill>
                  <a:schemeClr val="tx1"/>
                </a:solidFill>
                <a:effectLst/>
                <a:ea typeface="Times New Roman" panose="02020603050405020304" pitchFamily="18" charset="0"/>
              </a:rPr>
              <a:t> hoặc dự phòng cho học bổ sung khi có sự cố nghỉ học, phải học bù.</a:t>
            </a:r>
          </a:p>
          <a:p>
            <a:pPr marL="342900" lvl="0" indent="-342900" algn="just">
              <a:lnSpc>
                <a:spcPct val="120000"/>
              </a:lnSpc>
              <a:spcBef>
                <a:spcPts val="300"/>
              </a:spcBef>
              <a:spcAft>
                <a:spcPts val="0"/>
              </a:spcAft>
              <a:buFont typeface="Symbol" panose="05050102010706020507" pitchFamily="18" charset="2"/>
              <a:buChar char=""/>
            </a:pPr>
            <a:r>
              <a:rPr lang="vi-VN" sz="2400" b="0" u="none" strike="noStrike">
                <a:solidFill>
                  <a:schemeClr val="tx1"/>
                </a:solidFill>
                <a:effectLst/>
                <a:ea typeface="Times New Roman" panose="02020603050405020304" pitchFamily="18" charset="0"/>
              </a:rPr>
              <a:t>Nội dung và dự kiến phân bổ thời lượng cho các bài như mô tả ở </a:t>
            </a:r>
            <a:r>
              <a:rPr lang="en-US" sz="2400" i="1" u="none" strike="noStrike">
                <a:solidFill>
                  <a:schemeClr val="tx1"/>
                </a:solidFill>
                <a:effectLst/>
                <a:ea typeface="Times New Roman" panose="02020603050405020304" pitchFamily="18" charset="0"/>
                <a:hlinkClick r:id="rId2" action="ppaction://hlinkfile"/>
              </a:rPr>
              <a:t>B</a:t>
            </a:r>
            <a:r>
              <a:rPr lang="vi-VN" sz="2400" i="1" u="none" strike="noStrike">
                <a:solidFill>
                  <a:schemeClr val="tx1"/>
                </a:solidFill>
                <a:effectLst/>
                <a:ea typeface="Times New Roman" panose="02020603050405020304" pitchFamily="18" charset="0"/>
                <a:hlinkClick r:id="rId2" action="ppaction://hlinkfile"/>
              </a:rPr>
              <a:t>ảng </a:t>
            </a:r>
            <a:r>
              <a:rPr lang="en-US" sz="2400" i="1" u="none" strike="noStrike">
                <a:solidFill>
                  <a:schemeClr val="tx1"/>
                </a:solidFill>
                <a:effectLst/>
                <a:ea typeface="Times New Roman" panose="02020603050405020304" pitchFamily="18" charset="0"/>
                <a:hlinkClick r:id="rId2" action="ppaction://hlinkfile"/>
              </a:rPr>
              <a:t>nội dung và thời lượng </a:t>
            </a:r>
            <a:r>
              <a:rPr lang="en-US" sz="2400" b="0" u="none" strike="noStrike">
                <a:solidFill>
                  <a:schemeClr val="tx1"/>
                </a:solidFill>
                <a:effectLst/>
                <a:ea typeface="Times New Roman" panose="02020603050405020304" pitchFamily="18" charset="0"/>
              </a:rPr>
              <a:t>(Tài liệu BDGV sử dụng SGK Tin học 4, CD)</a:t>
            </a:r>
            <a:endParaRPr lang="vi-VN" sz="2400" b="0" u="none" strike="noStrike">
              <a:solidFill>
                <a:schemeClr val="tx1"/>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2431178-7916-45BC-8719-C674CF9E1E36}" type="slidenum">
              <a:rPr lang="en-US" smtClean="0"/>
              <a:pPr/>
              <a:t>24</a:t>
            </a:fld>
            <a:endParaRPr lang="en-US"/>
          </a:p>
        </p:txBody>
      </p:sp>
    </p:spTree>
    <p:extLst>
      <p:ext uri="{BB962C8B-B14F-4D97-AF65-F5344CB8AC3E}">
        <p14:creationId xmlns:p14="http://schemas.microsoft.com/office/powerpoint/2010/main" val="415240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6. CẤU TRÚC BÀI HỌC</a:t>
            </a:r>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0" i="0" u="none" strike="noStrike" kern="1200" cap="none" spc="0" normalizeH="0" baseline="0" noProof="0" smtClean="0">
                <a:ln>
                  <a:noFill/>
                </a:ln>
                <a:solidFill>
                  <a:prstClr val="black"/>
                </a:solidFill>
                <a:effectLst/>
                <a:uLnTx/>
                <a:uFillTx/>
                <a:latin typeface="Segoe UI Semibold" pitchFamily="34" charset="0"/>
                <a:ea typeface="+mn-ea"/>
                <a:cs typeface="Segoe UI Semibold"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Semibold" pitchFamily="34" charset="0"/>
              <a:ea typeface="+mn-ea"/>
              <a:cs typeface="Segoe UI Semibold" pitchFamily="34" charset="0"/>
            </a:endParaRPr>
          </a:p>
        </p:txBody>
      </p:sp>
    </p:spTree>
    <p:extLst>
      <p:ext uri="{BB962C8B-B14F-4D97-AF65-F5344CB8AC3E}">
        <p14:creationId xmlns:p14="http://schemas.microsoft.com/office/powerpoint/2010/main" val="311473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CẤU TRÚC BÀI HỌC</a:t>
            </a:r>
            <a:endParaRPr lang="en-US"/>
          </a:p>
        </p:txBody>
      </p:sp>
      <p:sp>
        <p:nvSpPr>
          <p:cNvPr id="3" name="Content Placeholder 2"/>
          <p:cNvSpPr>
            <a:spLocks noGrp="1"/>
          </p:cNvSpPr>
          <p:nvPr>
            <p:ph idx="1"/>
          </p:nvPr>
        </p:nvSpPr>
        <p:spPr>
          <a:xfrm>
            <a:off x="180405" y="692696"/>
            <a:ext cx="9433048" cy="5904656"/>
          </a:xfrm>
        </p:spPr>
        <p:txBody>
          <a:bodyPr>
            <a:normAutofit fontScale="92500" lnSpcReduction="10000"/>
          </a:bodyPr>
          <a:lstStyle/>
          <a:p>
            <a:r>
              <a:rPr lang="en-US" err="1"/>
              <a:t>Mục</a:t>
            </a:r>
            <a:r>
              <a:rPr lang="en-US"/>
              <a:t> </a:t>
            </a:r>
            <a:r>
              <a:rPr lang="en-US" err="1"/>
              <a:t>tiêu</a:t>
            </a:r>
            <a:endParaRPr lang="en-US"/>
          </a:p>
          <a:p>
            <a:pPr lvl="1"/>
            <a:r>
              <a:rPr lang="en-US"/>
              <a:t>H</a:t>
            </a:r>
            <a:r>
              <a:rPr lang="vi-VN"/>
              <a:t>ướng đích và là căn cứ cho việc </a:t>
            </a:r>
            <a:r>
              <a:rPr lang="en-US" err="1"/>
              <a:t>kiểm</a:t>
            </a:r>
            <a:r>
              <a:rPr lang="en-US"/>
              <a:t> </a:t>
            </a:r>
            <a:r>
              <a:rPr lang="en-US" err="1"/>
              <a:t>tra</a:t>
            </a:r>
            <a:r>
              <a:rPr lang="en-US"/>
              <a:t> </a:t>
            </a:r>
            <a:r>
              <a:rPr lang="en-US" err="1"/>
              <a:t>kiến</a:t>
            </a:r>
            <a:r>
              <a:rPr lang="en-US"/>
              <a:t> </a:t>
            </a:r>
            <a:r>
              <a:rPr lang="en-US" err="1"/>
              <a:t>thức</a:t>
            </a:r>
            <a:r>
              <a:rPr lang="en-US"/>
              <a:t>, </a:t>
            </a:r>
            <a:r>
              <a:rPr lang="en-US" err="1"/>
              <a:t>kỹ</a:t>
            </a:r>
            <a:r>
              <a:rPr lang="en-US"/>
              <a:t> </a:t>
            </a:r>
            <a:r>
              <a:rPr lang="en-US" err="1"/>
              <a:t>năng</a:t>
            </a:r>
            <a:r>
              <a:rPr lang="vi-VN"/>
              <a:t>.</a:t>
            </a:r>
            <a:endParaRPr lang="en-US"/>
          </a:p>
          <a:p>
            <a:r>
              <a:rPr lang="en-US" err="1"/>
              <a:t>Mở</a:t>
            </a:r>
            <a:r>
              <a:rPr lang="en-US"/>
              <a:t> </a:t>
            </a:r>
            <a:r>
              <a:rPr lang="en-US" err="1"/>
              <a:t>đầu</a:t>
            </a:r>
            <a:r>
              <a:rPr lang="en-US"/>
              <a:t>/</a:t>
            </a:r>
            <a:r>
              <a:rPr lang="en-US" err="1"/>
              <a:t>Khởi</a:t>
            </a:r>
            <a:r>
              <a:rPr lang="en-US"/>
              <a:t> </a:t>
            </a:r>
            <a:r>
              <a:rPr lang="en-US" err="1"/>
              <a:t>động</a:t>
            </a:r>
            <a:r>
              <a:rPr lang="en-US"/>
              <a:t> </a:t>
            </a:r>
          </a:p>
          <a:p>
            <a:pPr lvl="1"/>
            <a:r>
              <a:rPr lang="en-US" err="1"/>
              <a:t>Gợi</a:t>
            </a:r>
            <a:r>
              <a:rPr lang="en-US"/>
              <a:t> </a:t>
            </a:r>
            <a:r>
              <a:rPr lang="en-US" err="1"/>
              <a:t>động</a:t>
            </a:r>
            <a:r>
              <a:rPr lang="en-US"/>
              <a:t> </a:t>
            </a:r>
            <a:r>
              <a:rPr lang="en-US" err="1"/>
              <a:t>cơ</a:t>
            </a:r>
            <a:r>
              <a:rPr lang="en-US"/>
              <a:t> </a:t>
            </a:r>
            <a:r>
              <a:rPr lang="en-US" err="1"/>
              <a:t>hướng</a:t>
            </a:r>
            <a:r>
              <a:rPr lang="en-US"/>
              <a:t> </a:t>
            </a:r>
            <a:r>
              <a:rPr lang="en-US" err="1"/>
              <a:t>đến</a:t>
            </a:r>
            <a:r>
              <a:rPr lang="en-US"/>
              <a:t> </a:t>
            </a:r>
            <a:r>
              <a:rPr lang="en-US" err="1"/>
              <a:t>mục</a:t>
            </a:r>
            <a:r>
              <a:rPr lang="en-US"/>
              <a:t> </a:t>
            </a:r>
            <a:r>
              <a:rPr lang="en-US" err="1"/>
              <a:t>tiêu</a:t>
            </a:r>
            <a:r>
              <a:rPr lang="en-US"/>
              <a:t> </a:t>
            </a:r>
            <a:r>
              <a:rPr lang="en-US" err="1"/>
              <a:t>hoặc</a:t>
            </a:r>
            <a:r>
              <a:rPr lang="en-US"/>
              <a:t> </a:t>
            </a:r>
            <a:r>
              <a:rPr lang="en-US" err="1"/>
              <a:t>nội</a:t>
            </a:r>
            <a:r>
              <a:rPr lang="en-US"/>
              <a:t> dung </a:t>
            </a:r>
            <a:r>
              <a:rPr lang="en-US" err="1"/>
              <a:t>của</a:t>
            </a:r>
            <a:r>
              <a:rPr lang="en-US"/>
              <a:t> </a:t>
            </a:r>
            <a:r>
              <a:rPr lang="en-US" err="1"/>
              <a:t>bài</a:t>
            </a:r>
            <a:r>
              <a:rPr lang="en-US"/>
              <a:t> </a:t>
            </a:r>
            <a:r>
              <a:rPr lang="en-US" err="1"/>
              <a:t>học</a:t>
            </a:r>
            <a:r>
              <a:rPr lang="en-US"/>
              <a:t>.</a:t>
            </a:r>
            <a:endParaRPr lang="vi-VN"/>
          </a:p>
          <a:p>
            <a:r>
              <a:rPr lang="vi-VN"/>
              <a:t>Các mục kiến thức</a:t>
            </a:r>
            <a:endParaRPr lang="en-US"/>
          </a:p>
          <a:p>
            <a:pPr lvl="1"/>
            <a:r>
              <a:rPr lang="en-US">
                <a:solidFill>
                  <a:srgbClr val="00B050"/>
                </a:solidFill>
              </a:rPr>
              <a:t>H</a:t>
            </a:r>
            <a:r>
              <a:rPr lang="vi-VN">
                <a:solidFill>
                  <a:srgbClr val="00B050"/>
                </a:solidFill>
              </a:rPr>
              <a:t>oạt động</a:t>
            </a:r>
            <a:r>
              <a:rPr lang="en-US">
                <a:solidFill>
                  <a:srgbClr val="00B050"/>
                </a:solidFill>
              </a:rPr>
              <a:t> </a:t>
            </a:r>
            <a:r>
              <a:rPr lang="vi-VN"/>
              <a:t>để cuốn hút HS tham gia vào quá trình kiến tạo kiến thức mới. </a:t>
            </a:r>
            <a:endParaRPr lang="en-US"/>
          </a:p>
          <a:p>
            <a:pPr lvl="1"/>
            <a:r>
              <a:rPr lang="vi-VN">
                <a:solidFill>
                  <a:srgbClr val="00B050"/>
                </a:solidFill>
              </a:rPr>
              <a:t>Câu chốt </a:t>
            </a:r>
            <a:r>
              <a:rPr lang="en-US" err="1">
                <a:solidFill>
                  <a:srgbClr val="00B050"/>
                </a:solidFill>
              </a:rPr>
              <a:t>cuối</a:t>
            </a:r>
            <a:r>
              <a:rPr lang="en-US">
                <a:solidFill>
                  <a:srgbClr val="00B050"/>
                </a:solidFill>
              </a:rPr>
              <a:t> </a:t>
            </a:r>
            <a:r>
              <a:rPr lang="en-US" err="1">
                <a:solidFill>
                  <a:srgbClr val="00B050"/>
                </a:solidFill>
              </a:rPr>
              <a:t>mục</a:t>
            </a:r>
            <a:r>
              <a:rPr lang="en-US">
                <a:solidFill>
                  <a:srgbClr val="00B050"/>
                </a:solidFill>
              </a:rPr>
              <a:t> </a:t>
            </a:r>
            <a:r>
              <a:rPr lang="vi-VN"/>
              <a:t>giúp kiến tạo và cung cấp kiến thức mới.</a:t>
            </a:r>
          </a:p>
          <a:p>
            <a:r>
              <a:rPr lang="vi-VN"/>
              <a:t>Luyện tập</a:t>
            </a:r>
            <a:endParaRPr lang="en-US"/>
          </a:p>
          <a:p>
            <a:pPr lvl="1"/>
            <a:r>
              <a:rPr lang="en-US"/>
              <a:t>Ô</a:t>
            </a:r>
            <a:r>
              <a:rPr lang="vi-VN"/>
              <a:t>n tập, củng cố</a:t>
            </a:r>
            <a:r>
              <a:rPr lang="en-US"/>
              <a:t> </a:t>
            </a:r>
            <a:r>
              <a:rPr lang="en-US" err="1"/>
              <a:t>kiến</a:t>
            </a:r>
            <a:r>
              <a:rPr lang="en-US"/>
              <a:t> </a:t>
            </a:r>
            <a:r>
              <a:rPr lang="en-US" err="1"/>
              <a:t>thức</a:t>
            </a:r>
            <a:r>
              <a:rPr lang="en-US"/>
              <a:t>.</a:t>
            </a:r>
          </a:p>
          <a:p>
            <a:r>
              <a:rPr lang="en-US" err="1"/>
              <a:t>Vận</a:t>
            </a:r>
            <a:r>
              <a:rPr lang="en-US"/>
              <a:t> </a:t>
            </a:r>
            <a:r>
              <a:rPr lang="en-US" err="1"/>
              <a:t>dụng</a:t>
            </a:r>
            <a:r>
              <a:rPr lang="en-US"/>
              <a:t> </a:t>
            </a:r>
          </a:p>
          <a:p>
            <a:pPr lvl="1"/>
            <a:r>
              <a:rPr lang="en-US"/>
              <a:t>V</a:t>
            </a:r>
            <a:r>
              <a:rPr lang="vi-VN"/>
              <a:t>ận dụng đơn giản các kiến thức và kỹ năng</a:t>
            </a:r>
            <a:r>
              <a:rPr lang="en-US"/>
              <a:t> </a:t>
            </a:r>
            <a:r>
              <a:rPr lang="en-US" err="1"/>
              <a:t>của</a:t>
            </a:r>
            <a:r>
              <a:rPr lang="vi-VN"/>
              <a:t> bài học.</a:t>
            </a:r>
          </a:p>
          <a:p>
            <a:r>
              <a:rPr lang="vi-VN"/>
              <a:t>Ghi nhớ</a:t>
            </a:r>
            <a:endParaRPr lang="en-US"/>
          </a:p>
          <a:p>
            <a:pPr lvl="1"/>
            <a:r>
              <a:rPr lang="en-US"/>
              <a:t>T</a:t>
            </a:r>
            <a:r>
              <a:rPr lang="vi-VN"/>
              <a:t>óm tắt cô đọng các kiến thức</a:t>
            </a:r>
            <a:r>
              <a:rPr lang="en-US"/>
              <a:t>,</a:t>
            </a:r>
            <a:r>
              <a:rPr lang="vi-VN"/>
              <a:t> kỹ năng mới có trong bài học.</a:t>
            </a:r>
          </a:p>
          <a:p>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26</a:t>
            </a:fld>
            <a:endParaRPr lang="en-US"/>
          </a:p>
        </p:txBody>
      </p:sp>
    </p:spTree>
    <p:extLst>
      <p:ext uri="{BB962C8B-B14F-4D97-AF65-F5344CB8AC3E}">
        <p14:creationId xmlns:p14="http://schemas.microsoft.com/office/powerpoint/2010/main" val="285125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Gợi</a:t>
            </a:r>
            <a:r>
              <a:rPr lang="en-US"/>
              <a:t> ý </a:t>
            </a:r>
            <a:r>
              <a:rPr lang="en-US" err="1"/>
              <a:t>sử</a:t>
            </a:r>
            <a:r>
              <a:rPr lang="en-US"/>
              <a:t> </a:t>
            </a:r>
            <a:r>
              <a:rPr lang="en-US" err="1"/>
              <a:t>dụng</a:t>
            </a:r>
            <a:r>
              <a:rPr lang="en-US"/>
              <a:t> </a:t>
            </a:r>
            <a:r>
              <a:rPr lang="en-US" err="1"/>
              <a:t>ngữ</a:t>
            </a:r>
            <a:r>
              <a:rPr lang="en-US"/>
              <a:t> </a:t>
            </a:r>
            <a:r>
              <a:rPr lang="en-US" err="1"/>
              <a:t>liệu</a:t>
            </a:r>
            <a:r>
              <a:rPr lang="en-US"/>
              <a:t> theo cấu trúc bài học</a:t>
            </a:r>
          </a:p>
        </p:txBody>
      </p:sp>
      <p:sp>
        <p:nvSpPr>
          <p:cNvPr id="3" name="Content Placeholder 2"/>
          <p:cNvSpPr>
            <a:spLocks noGrp="1"/>
          </p:cNvSpPr>
          <p:nvPr>
            <p:ph idx="1"/>
          </p:nvPr>
        </p:nvSpPr>
        <p:spPr/>
        <p:txBody>
          <a:bodyPr/>
          <a:lstStyle/>
          <a:p>
            <a:r>
              <a:rPr lang="en-US" err="1"/>
              <a:t>Phần</a:t>
            </a:r>
            <a:r>
              <a:rPr lang="en-US"/>
              <a:t> </a:t>
            </a:r>
            <a:r>
              <a:rPr lang="en-US" err="1"/>
              <a:t>mở</a:t>
            </a:r>
            <a:r>
              <a:rPr lang="en-US"/>
              <a:t> </a:t>
            </a:r>
            <a:r>
              <a:rPr lang="en-US" err="1"/>
              <a:t>đầu</a:t>
            </a:r>
            <a:r>
              <a:rPr lang="en-US"/>
              <a:t>/</a:t>
            </a:r>
            <a:r>
              <a:rPr lang="en-US" err="1"/>
              <a:t>khởi</a:t>
            </a:r>
            <a:r>
              <a:rPr lang="en-US"/>
              <a:t> </a:t>
            </a:r>
            <a:r>
              <a:rPr lang="en-US" err="1"/>
              <a:t>động</a:t>
            </a:r>
            <a:endParaRPr lang="en-US"/>
          </a:p>
          <a:p>
            <a:pPr lvl="1"/>
            <a:r>
              <a:rPr lang="en-US" err="1"/>
              <a:t>Để</a:t>
            </a:r>
            <a:r>
              <a:rPr lang="en-US"/>
              <a:t> </a:t>
            </a:r>
            <a:r>
              <a:rPr lang="en-US" err="1"/>
              <a:t>gợi</a:t>
            </a:r>
            <a:r>
              <a:rPr lang="en-US"/>
              <a:t> </a:t>
            </a:r>
            <a:r>
              <a:rPr lang="en-US" err="1"/>
              <a:t>động</a:t>
            </a:r>
            <a:r>
              <a:rPr lang="en-US"/>
              <a:t> </a:t>
            </a:r>
            <a:r>
              <a:rPr lang="en-US" err="1"/>
              <a:t>cơ</a:t>
            </a:r>
            <a:r>
              <a:rPr lang="en-US"/>
              <a:t>.</a:t>
            </a:r>
          </a:p>
          <a:p>
            <a:pPr lvl="1"/>
            <a:r>
              <a:rPr lang="en-US"/>
              <a:t>GV </a:t>
            </a:r>
            <a:r>
              <a:rPr lang="en-US" err="1"/>
              <a:t>có</a:t>
            </a:r>
            <a:r>
              <a:rPr lang="en-US"/>
              <a:t> </a:t>
            </a:r>
            <a:r>
              <a:rPr lang="en-US" err="1"/>
              <a:t>thể</a:t>
            </a:r>
            <a:r>
              <a:rPr lang="en-US"/>
              <a:t> </a:t>
            </a:r>
            <a:r>
              <a:rPr lang="en-US" err="1"/>
              <a:t>sử</a:t>
            </a:r>
            <a:r>
              <a:rPr lang="en-US"/>
              <a:t> </a:t>
            </a:r>
            <a:r>
              <a:rPr lang="en-US" err="1"/>
              <a:t>dụng</a:t>
            </a:r>
            <a:r>
              <a:rPr lang="en-US"/>
              <a:t> </a:t>
            </a:r>
            <a:r>
              <a:rPr lang="en-US" err="1"/>
              <a:t>các</a:t>
            </a:r>
            <a:r>
              <a:rPr lang="en-US"/>
              <a:t> </a:t>
            </a:r>
            <a:r>
              <a:rPr lang="en-US" err="1">
                <a:solidFill>
                  <a:srgbClr val="FF0000"/>
                </a:solidFill>
              </a:rPr>
              <a:t>kĩ</a:t>
            </a:r>
            <a:r>
              <a:rPr lang="en-US">
                <a:solidFill>
                  <a:srgbClr val="FF0000"/>
                </a:solidFill>
              </a:rPr>
              <a:t> </a:t>
            </a:r>
            <a:r>
              <a:rPr lang="en-US" err="1">
                <a:solidFill>
                  <a:srgbClr val="FF0000"/>
                </a:solidFill>
              </a:rPr>
              <a:t>thuật</a:t>
            </a:r>
            <a:r>
              <a:rPr lang="en-US">
                <a:solidFill>
                  <a:srgbClr val="FF0000"/>
                </a:solidFill>
              </a:rPr>
              <a:t> </a:t>
            </a:r>
            <a:r>
              <a:rPr lang="en-US" err="1">
                <a:solidFill>
                  <a:srgbClr val="FF0000"/>
                </a:solidFill>
              </a:rPr>
              <a:t>gợi</a:t>
            </a:r>
            <a:r>
              <a:rPr lang="en-US">
                <a:solidFill>
                  <a:srgbClr val="FF0000"/>
                </a:solidFill>
              </a:rPr>
              <a:t> </a:t>
            </a:r>
            <a:r>
              <a:rPr lang="en-US" err="1">
                <a:solidFill>
                  <a:srgbClr val="FF0000"/>
                </a:solidFill>
              </a:rPr>
              <a:t>động</a:t>
            </a:r>
            <a:r>
              <a:rPr lang="en-US">
                <a:solidFill>
                  <a:srgbClr val="FF0000"/>
                </a:solidFill>
              </a:rPr>
              <a:t> </a:t>
            </a:r>
            <a:r>
              <a:rPr lang="en-US" err="1">
                <a:solidFill>
                  <a:srgbClr val="FF0000"/>
                </a:solidFill>
              </a:rPr>
              <a:t>cơ</a:t>
            </a:r>
            <a:r>
              <a:rPr lang="en-US">
                <a:solidFill>
                  <a:srgbClr val="FF0000"/>
                </a:solidFill>
              </a:rPr>
              <a:t> </a:t>
            </a:r>
            <a:r>
              <a:rPr lang="en-US" err="1"/>
              <a:t>thể</a:t>
            </a:r>
            <a:r>
              <a:rPr lang="en-US"/>
              <a:t> </a:t>
            </a:r>
            <a:r>
              <a:rPr lang="en-US" err="1"/>
              <a:t>thay</a:t>
            </a:r>
            <a:r>
              <a:rPr lang="en-US"/>
              <a:t> </a:t>
            </a:r>
            <a:r>
              <a:rPr lang="en-US" err="1"/>
              <a:t>thế</a:t>
            </a:r>
            <a:r>
              <a:rPr lang="en-US"/>
              <a:t> </a:t>
            </a:r>
            <a:r>
              <a:rPr lang="en-US" err="1"/>
              <a:t>nội</a:t>
            </a:r>
            <a:r>
              <a:rPr lang="en-US"/>
              <a:t> dung </a:t>
            </a:r>
            <a:r>
              <a:rPr lang="en-US" err="1"/>
              <a:t>gợi</a:t>
            </a:r>
            <a:r>
              <a:rPr lang="en-US"/>
              <a:t> </a:t>
            </a:r>
            <a:r>
              <a:rPr lang="en-US" err="1"/>
              <a:t>động</a:t>
            </a:r>
            <a:r>
              <a:rPr lang="en-US"/>
              <a:t> </a:t>
            </a:r>
            <a:r>
              <a:rPr lang="en-US" err="1"/>
              <a:t>cơ</a:t>
            </a:r>
            <a:r>
              <a:rPr lang="en-US"/>
              <a:t> </a:t>
            </a:r>
            <a:r>
              <a:rPr lang="en-US" err="1"/>
              <a:t>trong</a:t>
            </a:r>
            <a:r>
              <a:rPr lang="en-US"/>
              <a:t> </a:t>
            </a:r>
            <a:r>
              <a:rPr lang="en-US" err="1"/>
              <a:t>bài</a:t>
            </a:r>
            <a:r>
              <a:rPr lang="en-US"/>
              <a:t> </a:t>
            </a:r>
            <a:r>
              <a:rPr lang="en-US" err="1"/>
              <a:t>học</a:t>
            </a:r>
            <a:r>
              <a:rPr lang="en-US"/>
              <a:t>.</a:t>
            </a:r>
          </a:p>
          <a:p>
            <a:r>
              <a:rPr lang="vi-VN"/>
              <a:t>Phần kiến thức mới </a:t>
            </a:r>
            <a:endParaRPr lang="en-US"/>
          </a:p>
          <a:p>
            <a:pPr lvl="1"/>
            <a:r>
              <a:rPr lang="en-US" err="1"/>
              <a:t>Mỗi</a:t>
            </a:r>
            <a:r>
              <a:rPr lang="en-US"/>
              <a:t> </a:t>
            </a:r>
            <a:r>
              <a:rPr lang="en-US" err="1"/>
              <a:t>bài</a:t>
            </a:r>
            <a:r>
              <a:rPr lang="en-US"/>
              <a:t> đ</a:t>
            </a:r>
            <a:r>
              <a:rPr lang="vi-VN"/>
              <a:t>ược chia thành</a:t>
            </a:r>
            <a:r>
              <a:rPr lang="en-US"/>
              <a:t> 2-3 </a:t>
            </a:r>
            <a:r>
              <a:rPr lang="vi-VN"/>
              <a:t>mục</a:t>
            </a:r>
            <a:r>
              <a:rPr lang="en-US"/>
              <a:t>. M</a:t>
            </a:r>
            <a:r>
              <a:rPr lang="vi-VN"/>
              <a:t>ỗi mục hình thành một đơn vị kiến thức nhỏ của bài học.</a:t>
            </a:r>
          </a:p>
          <a:p>
            <a:pPr lvl="1"/>
            <a:r>
              <a:rPr lang="vi-VN"/>
              <a:t>GV có thể thay đổi các </a:t>
            </a:r>
            <a:r>
              <a:rPr lang="vi-VN">
                <a:solidFill>
                  <a:srgbClr val="FF0000"/>
                </a:solidFill>
              </a:rPr>
              <a:t>hoạt động</a:t>
            </a:r>
            <a:r>
              <a:rPr lang="en-US">
                <a:solidFill>
                  <a:srgbClr val="FF0000"/>
                </a:solidFill>
              </a:rPr>
              <a:t> </a:t>
            </a:r>
            <a:r>
              <a:rPr lang="vi-VN"/>
              <a:t>để phù hợp hơn với đối tượng HS cụ thể.</a:t>
            </a:r>
          </a:p>
          <a:p>
            <a:pPr lvl="1"/>
            <a:r>
              <a:rPr lang="vi-VN"/>
              <a:t>GV sử dụng phần văn bản, đặc biệt các </a:t>
            </a:r>
            <a:r>
              <a:rPr lang="vi-VN">
                <a:solidFill>
                  <a:srgbClr val="FF0000"/>
                </a:solidFill>
              </a:rPr>
              <a:t>câu chốt </a:t>
            </a:r>
            <a:r>
              <a:rPr lang="vi-VN"/>
              <a:t>sau các mục để hình thành kiến thức mới cho HS. </a:t>
            </a:r>
          </a:p>
          <a:p>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27</a:t>
            </a:fld>
            <a:endParaRPr lang="en-US"/>
          </a:p>
        </p:txBody>
      </p:sp>
    </p:spTree>
    <p:extLst>
      <p:ext uri="{BB962C8B-B14F-4D97-AF65-F5344CB8AC3E}">
        <p14:creationId xmlns:p14="http://schemas.microsoft.com/office/powerpoint/2010/main" val="813974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Gợi ý sử dụng ngữ liệu theo cấu trúc bài học</a:t>
            </a:r>
          </a:p>
        </p:txBody>
      </p:sp>
      <p:sp>
        <p:nvSpPr>
          <p:cNvPr id="3" name="Content Placeholder 2"/>
          <p:cNvSpPr>
            <a:spLocks noGrp="1"/>
          </p:cNvSpPr>
          <p:nvPr>
            <p:ph idx="1"/>
          </p:nvPr>
        </p:nvSpPr>
        <p:spPr/>
        <p:txBody>
          <a:bodyPr/>
          <a:lstStyle/>
          <a:p>
            <a:pPr>
              <a:buFont typeface="+mj-lt"/>
              <a:buAutoNum type="arabicPeriod" startAt="3"/>
            </a:pPr>
            <a:r>
              <a:rPr lang="en-US" err="1"/>
              <a:t>Phần</a:t>
            </a:r>
            <a:r>
              <a:rPr lang="en-US"/>
              <a:t> </a:t>
            </a:r>
            <a:r>
              <a:rPr lang="en-US" err="1"/>
              <a:t>luyện</a:t>
            </a:r>
            <a:r>
              <a:rPr lang="en-US"/>
              <a:t> </a:t>
            </a:r>
            <a:r>
              <a:rPr lang="en-US" err="1"/>
              <a:t>tập</a:t>
            </a:r>
            <a:endParaRPr lang="en-US"/>
          </a:p>
          <a:p>
            <a:pPr lvl="1"/>
            <a:r>
              <a:rPr lang="en-US"/>
              <a:t>GV </a:t>
            </a:r>
            <a:r>
              <a:rPr lang="en-US" err="1"/>
              <a:t>có</a:t>
            </a:r>
            <a:r>
              <a:rPr lang="en-US"/>
              <a:t> </a:t>
            </a:r>
            <a:r>
              <a:rPr lang="en-US" err="1"/>
              <a:t>thể</a:t>
            </a:r>
            <a:r>
              <a:rPr lang="en-US"/>
              <a:t> </a:t>
            </a:r>
            <a:r>
              <a:rPr lang="en-US" err="1"/>
              <a:t>sử</a:t>
            </a:r>
            <a:r>
              <a:rPr lang="en-US"/>
              <a:t> </a:t>
            </a:r>
            <a:r>
              <a:rPr lang="en-US" err="1"/>
              <a:t>dụng</a:t>
            </a:r>
            <a:r>
              <a:rPr lang="en-US"/>
              <a:t> </a:t>
            </a:r>
            <a:r>
              <a:rPr lang="en-US" err="1"/>
              <a:t>hoạt</a:t>
            </a:r>
            <a:r>
              <a:rPr lang="en-US"/>
              <a:t> </a:t>
            </a:r>
            <a:r>
              <a:rPr lang="en-US" err="1"/>
              <a:t>động</a:t>
            </a:r>
            <a:r>
              <a:rPr lang="en-US"/>
              <a:t> </a:t>
            </a:r>
            <a:r>
              <a:rPr lang="en-US" err="1">
                <a:solidFill>
                  <a:srgbClr val="FF0000"/>
                </a:solidFill>
              </a:rPr>
              <a:t>nhận</a:t>
            </a:r>
            <a:r>
              <a:rPr lang="en-US">
                <a:solidFill>
                  <a:srgbClr val="FF0000"/>
                </a:solidFill>
              </a:rPr>
              <a:t> </a:t>
            </a:r>
            <a:r>
              <a:rPr lang="en-US" err="1">
                <a:solidFill>
                  <a:srgbClr val="FF0000"/>
                </a:solidFill>
              </a:rPr>
              <a:t>dạng</a:t>
            </a:r>
            <a:r>
              <a:rPr lang="en-US"/>
              <a:t> </a:t>
            </a:r>
            <a:r>
              <a:rPr lang="en-US" err="1"/>
              <a:t>và</a:t>
            </a:r>
            <a:r>
              <a:rPr lang="en-US"/>
              <a:t> </a:t>
            </a:r>
            <a:r>
              <a:rPr lang="en-US" err="1">
                <a:solidFill>
                  <a:srgbClr val="FF0000"/>
                </a:solidFill>
              </a:rPr>
              <a:t>thể</a:t>
            </a:r>
            <a:r>
              <a:rPr lang="en-US">
                <a:solidFill>
                  <a:srgbClr val="FF0000"/>
                </a:solidFill>
              </a:rPr>
              <a:t> </a:t>
            </a:r>
            <a:r>
              <a:rPr lang="en-US" err="1">
                <a:solidFill>
                  <a:srgbClr val="FF0000"/>
                </a:solidFill>
              </a:rPr>
              <a:t>hiện</a:t>
            </a:r>
            <a:r>
              <a:rPr lang="en-US">
                <a:solidFill>
                  <a:srgbClr val="FF0000"/>
                </a:solidFill>
              </a:rPr>
              <a:t> </a:t>
            </a:r>
            <a:r>
              <a:rPr lang="en-US" err="1"/>
              <a:t>để</a:t>
            </a:r>
            <a:r>
              <a:rPr lang="en-US"/>
              <a:t> </a:t>
            </a:r>
            <a:r>
              <a:rPr lang="en-US" err="1"/>
              <a:t>củng</a:t>
            </a:r>
            <a:r>
              <a:rPr lang="en-US"/>
              <a:t> </a:t>
            </a:r>
            <a:r>
              <a:rPr lang="en-US" err="1"/>
              <a:t>cố</a:t>
            </a:r>
            <a:r>
              <a:rPr lang="en-US"/>
              <a:t> </a:t>
            </a:r>
            <a:r>
              <a:rPr lang="en-US" err="1"/>
              <a:t>kiến</a:t>
            </a:r>
            <a:r>
              <a:rPr lang="en-US"/>
              <a:t> </a:t>
            </a:r>
            <a:r>
              <a:rPr lang="en-US" err="1"/>
              <a:t>thức</a:t>
            </a:r>
            <a:r>
              <a:rPr lang="en-US"/>
              <a:t> </a:t>
            </a:r>
            <a:r>
              <a:rPr lang="en-US" err="1"/>
              <a:t>trong</a:t>
            </a:r>
            <a:r>
              <a:rPr lang="en-US"/>
              <a:t> </a:t>
            </a:r>
            <a:r>
              <a:rPr lang="en-US" err="1"/>
              <a:t>bài</a:t>
            </a:r>
            <a:r>
              <a:rPr lang="en-US"/>
              <a:t> </a:t>
            </a:r>
            <a:r>
              <a:rPr lang="en-US" err="1"/>
              <a:t>học</a:t>
            </a:r>
            <a:r>
              <a:rPr lang="en-US"/>
              <a:t>.</a:t>
            </a:r>
          </a:p>
          <a:p>
            <a:pPr>
              <a:buAutoNum type="arabicPeriod" startAt="3"/>
            </a:pPr>
            <a:r>
              <a:rPr lang="vi-VN"/>
              <a:t>Phần </a:t>
            </a:r>
            <a:r>
              <a:rPr lang="en-US" err="1"/>
              <a:t>vận</a:t>
            </a:r>
            <a:r>
              <a:rPr lang="en-US"/>
              <a:t> </a:t>
            </a:r>
            <a:r>
              <a:rPr lang="en-US" err="1"/>
              <a:t>dụng</a:t>
            </a:r>
            <a:endParaRPr lang="en-US"/>
          </a:p>
          <a:p>
            <a:pPr lvl="1"/>
            <a:r>
              <a:rPr lang="en-US"/>
              <a:t>GV </a:t>
            </a:r>
            <a:r>
              <a:rPr lang="en-US" err="1"/>
              <a:t>có</a:t>
            </a:r>
            <a:r>
              <a:rPr lang="en-US"/>
              <a:t> </a:t>
            </a:r>
            <a:r>
              <a:rPr lang="en-US" err="1"/>
              <a:t>thể</a:t>
            </a:r>
            <a:r>
              <a:rPr lang="en-US"/>
              <a:t> </a:t>
            </a:r>
            <a:r>
              <a:rPr lang="en-US" err="1"/>
              <a:t>ra</a:t>
            </a:r>
            <a:r>
              <a:rPr lang="en-US"/>
              <a:t> </a:t>
            </a:r>
            <a:r>
              <a:rPr lang="en-US" err="1"/>
              <a:t>bài</a:t>
            </a:r>
            <a:r>
              <a:rPr lang="en-US"/>
              <a:t> </a:t>
            </a:r>
            <a:r>
              <a:rPr lang="en-US" err="1"/>
              <a:t>tập</a:t>
            </a:r>
            <a:r>
              <a:rPr lang="en-US"/>
              <a:t> </a:t>
            </a:r>
            <a:r>
              <a:rPr lang="en-US" err="1"/>
              <a:t>vận</a:t>
            </a:r>
            <a:r>
              <a:rPr lang="en-US"/>
              <a:t> </a:t>
            </a:r>
            <a:r>
              <a:rPr lang="en-US" err="1"/>
              <a:t>dụng</a:t>
            </a:r>
            <a:r>
              <a:rPr lang="en-US"/>
              <a:t> </a:t>
            </a:r>
            <a:r>
              <a:rPr lang="en-US" err="1"/>
              <a:t>tương</a:t>
            </a:r>
            <a:r>
              <a:rPr lang="en-US"/>
              <a:t> </a:t>
            </a:r>
            <a:r>
              <a:rPr lang="en-US" err="1"/>
              <a:t>tự</a:t>
            </a:r>
            <a:r>
              <a:rPr lang="en-US"/>
              <a:t> </a:t>
            </a:r>
            <a:r>
              <a:rPr lang="en-US" err="1"/>
              <a:t>bài</a:t>
            </a:r>
            <a:r>
              <a:rPr lang="en-US"/>
              <a:t> </a:t>
            </a:r>
            <a:r>
              <a:rPr lang="en-US" err="1"/>
              <a:t>tập</a:t>
            </a:r>
            <a:r>
              <a:rPr lang="en-US"/>
              <a:t> </a:t>
            </a:r>
            <a:r>
              <a:rPr lang="en-US" err="1"/>
              <a:t>đã</a:t>
            </a:r>
            <a:r>
              <a:rPr lang="en-US"/>
              <a:t> </a:t>
            </a:r>
            <a:r>
              <a:rPr lang="en-US" err="1"/>
              <a:t>có</a:t>
            </a:r>
            <a:r>
              <a:rPr lang="en-US"/>
              <a:t> </a:t>
            </a:r>
            <a:r>
              <a:rPr lang="en-US" err="1"/>
              <a:t>dựa</a:t>
            </a:r>
            <a:r>
              <a:rPr lang="en-US"/>
              <a:t> </a:t>
            </a:r>
            <a:r>
              <a:rPr lang="en-US" err="1"/>
              <a:t>trên</a:t>
            </a:r>
            <a:r>
              <a:rPr lang="en-US"/>
              <a:t> ý </a:t>
            </a:r>
            <a:r>
              <a:rPr lang="en-US" err="1"/>
              <a:t>nghĩa</a:t>
            </a:r>
            <a:r>
              <a:rPr lang="en-US"/>
              <a:t> </a:t>
            </a:r>
            <a:r>
              <a:rPr lang="en-US" err="1"/>
              <a:t>của</a:t>
            </a:r>
            <a:r>
              <a:rPr lang="en-US"/>
              <a:t> </a:t>
            </a:r>
            <a:r>
              <a:rPr lang="en-US" err="1"/>
              <a:t>vận</a:t>
            </a:r>
            <a:r>
              <a:rPr lang="en-US"/>
              <a:t> </a:t>
            </a:r>
            <a:r>
              <a:rPr lang="en-US" err="1"/>
              <a:t>dụng</a:t>
            </a:r>
            <a:r>
              <a:rPr lang="en-US"/>
              <a:t>: </a:t>
            </a:r>
            <a:r>
              <a:rPr lang="en-US" err="1"/>
              <a:t>gắn</a:t>
            </a:r>
            <a:r>
              <a:rPr lang="en-US"/>
              <a:t> </a:t>
            </a:r>
            <a:r>
              <a:rPr lang="en-US" err="1"/>
              <a:t>với</a:t>
            </a:r>
            <a:r>
              <a:rPr lang="en-US"/>
              <a:t> </a:t>
            </a:r>
            <a:r>
              <a:rPr lang="en-US" err="1"/>
              <a:t>thực</a:t>
            </a:r>
            <a:r>
              <a:rPr lang="en-US"/>
              <a:t> </a:t>
            </a:r>
            <a:r>
              <a:rPr lang="en-US" err="1"/>
              <a:t>tế</a:t>
            </a:r>
            <a:r>
              <a:rPr lang="en-US"/>
              <a:t>, </a:t>
            </a:r>
            <a:r>
              <a:rPr lang="en-US" err="1">
                <a:solidFill>
                  <a:srgbClr val="FF0000"/>
                </a:solidFill>
              </a:rPr>
              <a:t>tình</a:t>
            </a:r>
            <a:r>
              <a:rPr lang="en-US">
                <a:solidFill>
                  <a:srgbClr val="FF0000"/>
                </a:solidFill>
              </a:rPr>
              <a:t> </a:t>
            </a:r>
            <a:r>
              <a:rPr lang="en-US" err="1">
                <a:solidFill>
                  <a:srgbClr val="FF0000"/>
                </a:solidFill>
              </a:rPr>
              <a:t>huống</a:t>
            </a:r>
            <a:r>
              <a:rPr lang="en-US">
                <a:solidFill>
                  <a:srgbClr val="FF0000"/>
                </a:solidFill>
              </a:rPr>
              <a:t> </a:t>
            </a:r>
            <a:r>
              <a:rPr lang="en-US" err="1">
                <a:solidFill>
                  <a:srgbClr val="FF0000"/>
                </a:solidFill>
              </a:rPr>
              <a:t>mới</a:t>
            </a:r>
            <a:r>
              <a:rPr lang="en-US"/>
              <a:t>, </a:t>
            </a:r>
            <a:r>
              <a:rPr lang="en-US" err="1"/>
              <a:t>có</a:t>
            </a:r>
            <a:r>
              <a:rPr lang="en-US"/>
              <a:t> </a:t>
            </a:r>
            <a:r>
              <a:rPr lang="en-US" err="1"/>
              <a:t>hoặc</a:t>
            </a:r>
            <a:r>
              <a:rPr lang="en-US"/>
              <a:t> </a:t>
            </a:r>
            <a:r>
              <a:rPr lang="en-US" err="1"/>
              <a:t>không</a:t>
            </a:r>
            <a:r>
              <a:rPr lang="en-US"/>
              <a:t> </a:t>
            </a:r>
            <a:r>
              <a:rPr lang="en-US" err="1"/>
              <a:t>nêu</a:t>
            </a:r>
            <a:r>
              <a:rPr lang="en-US"/>
              <a:t> “</a:t>
            </a:r>
            <a:r>
              <a:rPr lang="en-US" err="1">
                <a:solidFill>
                  <a:srgbClr val="FF0000"/>
                </a:solidFill>
              </a:rPr>
              <a:t>công</a:t>
            </a:r>
            <a:r>
              <a:rPr lang="en-US">
                <a:solidFill>
                  <a:srgbClr val="FF0000"/>
                </a:solidFill>
              </a:rPr>
              <a:t> </a:t>
            </a:r>
            <a:r>
              <a:rPr lang="en-US" err="1">
                <a:solidFill>
                  <a:srgbClr val="FF0000"/>
                </a:solidFill>
              </a:rPr>
              <a:t>cụ</a:t>
            </a:r>
            <a:r>
              <a:rPr lang="en-US"/>
              <a:t>”.</a:t>
            </a:r>
            <a:endParaRPr lang="vi-VN"/>
          </a:p>
          <a:p>
            <a:pPr>
              <a:buAutoNum type="arabicPeriod" startAt="3"/>
            </a:pPr>
            <a:r>
              <a:rPr lang="en-US" err="1"/>
              <a:t>Phần</a:t>
            </a:r>
            <a:r>
              <a:rPr lang="en-US"/>
              <a:t> </a:t>
            </a:r>
            <a:r>
              <a:rPr lang="en-US" err="1"/>
              <a:t>ghi</a:t>
            </a:r>
            <a:r>
              <a:rPr lang="en-US"/>
              <a:t> </a:t>
            </a:r>
            <a:r>
              <a:rPr lang="en-US" err="1"/>
              <a:t>nhớ</a:t>
            </a:r>
            <a:r>
              <a:rPr lang="vi-VN"/>
              <a:t> </a:t>
            </a:r>
          </a:p>
          <a:p>
            <a:pPr lvl="1"/>
            <a:r>
              <a:rPr lang="vi-VN"/>
              <a:t>GV </a:t>
            </a:r>
            <a:r>
              <a:rPr lang="en-US"/>
              <a:t>có </a:t>
            </a:r>
            <a:r>
              <a:rPr lang="en-US" err="1"/>
              <a:t>thể</a:t>
            </a:r>
            <a:r>
              <a:rPr lang="en-US"/>
              <a:t> </a:t>
            </a:r>
            <a:r>
              <a:rPr lang="en-US" err="1"/>
              <a:t>tổ</a:t>
            </a:r>
            <a:r>
              <a:rPr lang="en-US"/>
              <a:t> </a:t>
            </a:r>
            <a:r>
              <a:rPr lang="en-US" err="1"/>
              <a:t>chức</a:t>
            </a:r>
            <a:r>
              <a:rPr lang="en-US"/>
              <a:t> </a:t>
            </a:r>
            <a:r>
              <a:rPr lang="en-US" err="1"/>
              <a:t>trò</a:t>
            </a:r>
            <a:r>
              <a:rPr lang="en-US"/>
              <a:t> </a:t>
            </a:r>
            <a:r>
              <a:rPr lang="en-US" err="1"/>
              <a:t>chơi</a:t>
            </a:r>
            <a:r>
              <a:rPr lang="en-US"/>
              <a:t> </a:t>
            </a:r>
            <a:r>
              <a:rPr lang="en-US" err="1"/>
              <a:t>với</a:t>
            </a:r>
            <a:r>
              <a:rPr lang="en-US"/>
              <a:t> </a:t>
            </a:r>
            <a:r>
              <a:rPr lang="en-US" err="1"/>
              <a:t>câu</a:t>
            </a:r>
            <a:r>
              <a:rPr lang="en-US"/>
              <a:t> </a:t>
            </a:r>
            <a:r>
              <a:rPr lang="en-US" err="1"/>
              <a:t>hỏi</a:t>
            </a:r>
            <a:r>
              <a:rPr lang="en-US"/>
              <a:t> </a:t>
            </a:r>
            <a:r>
              <a:rPr lang="en-US" err="1"/>
              <a:t>trắc</a:t>
            </a:r>
            <a:r>
              <a:rPr lang="en-US"/>
              <a:t> </a:t>
            </a:r>
            <a:r>
              <a:rPr lang="en-US" err="1"/>
              <a:t>nghiệm</a:t>
            </a:r>
            <a:r>
              <a:rPr lang="en-US"/>
              <a:t>.</a:t>
            </a:r>
          </a:p>
          <a:p>
            <a:pPr lvl="1"/>
            <a:r>
              <a:rPr lang="en-US" err="1"/>
              <a:t>Khai</a:t>
            </a:r>
            <a:r>
              <a:rPr lang="en-US"/>
              <a:t> </a:t>
            </a:r>
            <a:r>
              <a:rPr lang="en-US" err="1"/>
              <a:t>thác</a:t>
            </a:r>
            <a:r>
              <a:rPr lang="en-US"/>
              <a:t> </a:t>
            </a:r>
            <a:r>
              <a:rPr lang="en-US" err="1"/>
              <a:t>ứng</a:t>
            </a:r>
            <a:r>
              <a:rPr lang="en-US"/>
              <a:t> </a:t>
            </a:r>
            <a:r>
              <a:rPr lang="en-US" err="1"/>
              <a:t>dụng</a:t>
            </a:r>
            <a:r>
              <a:rPr lang="en-US"/>
              <a:t> CNTT.</a:t>
            </a:r>
            <a:endParaRPr lang="vi-VN"/>
          </a:p>
          <a:p>
            <a:pPr>
              <a:buAutoNum type="arabicPeriod" startAt="3"/>
            </a:pPr>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28</a:t>
            </a:fld>
            <a:endParaRPr lang="en-US"/>
          </a:p>
        </p:txBody>
      </p:sp>
    </p:spTree>
    <p:extLst>
      <p:ext uri="{BB962C8B-B14F-4D97-AF65-F5344CB8AC3E}">
        <p14:creationId xmlns:p14="http://schemas.microsoft.com/office/powerpoint/2010/main" val="3353981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7. MỘT SỐ ĐIỂM CẦN LƯU Ý</a:t>
            </a:r>
          </a:p>
        </p:txBody>
      </p:sp>
      <p:sp>
        <p:nvSpPr>
          <p:cNvPr id="3" name="Text Placeholder 2"/>
          <p:cNvSpPr>
            <a:spLocks noGrp="1"/>
          </p:cNvSpPr>
          <p:nvPr>
            <p:ph type="body" idx="1"/>
          </p:nvPr>
        </p:nvSpPr>
        <p:spPr/>
        <p:txBody>
          <a:bodyPr/>
          <a:lstStyle/>
          <a:p>
            <a:r>
              <a:rPr lang="en-US" b="1"/>
              <a:t>PHẦN CHUNG</a:t>
            </a: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53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VỀ TÁC GIẢ SGK 4 CD</a:t>
            </a:r>
          </a:p>
        </p:txBody>
      </p:sp>
      <p:sp>
        <p:nvSpPr>
          <p:cNvPr id="4" name="Slide Number Placeholder 3"/>
          <p:cNvSpPr>
            <a:spLocks noGrp="1"/>
          </p:cNvSpPr>
          <p:nvPr>
            <p:ph type="sldNum" sz="quarter" idx="12"/>
          </p:nvPr>
        </p:nvSpPr>
        <p:spPr/>
        <p:txBody>
          <a:bodyPr/>
          <a:lstStyle/>
          <a:p>
            <a:fld id="{52431178-7916-45BC-8719-C674CF9E1E36}" type="slidenum">
              <a:rPr lang="en-US" smtClean="0"/>
              <a:pPr/>
              <a:t>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8893863"/>
              </p:ext>
            </p:extLst>
          </p:nvPr>
        </p:nvGraphicFramePr>
        <p:xfrm>
          <a:off x="252413" y="692151"/>
          <a:ext cx="9217024" cy="6026543"/>
        </p:xfrm>
        <a:graphic>
          <a:graphicData uri="http://schemas.openxmlformats.org/drawingml/2006/table">
            <a:tbl>
              <a:tblPr firstRow="1" bandRow="1">
                <a:tableStyleId>{5940675A-B579-460E-94D1-54222C63F5DA}</a:tableStyleId>
              </a:tblPr>
              <a:tblGrid>
                <a:gridCol w="2032099">
                  <a:extLst>
                    <a:ext uri="{9D8B030D-6E8A-4147-A177-3AD203B41FA5}">
                      <a16:colId xmlns:a16="http://schemas.microsoft.com/office/drawing/2014/main" val="20000"/>
                    </a:ext>
                  </a:extLst>
                </a:gridCol>
                <a:gridCol w="7184925">
                  <a:extLst>
                    <a:ext uri="{9D8B030D-6E8A-4147-A177-3AD203B41FA5}">
                      <a16:colId xmlns:a16="http://schemas.microsoft.com/office/drawing/2014/main" val="20001"/>
                    </a:ext>
                  </a:extLst>
                </a:gridCol>
              </a:tblGrid>
              <a:tr h="2705306">
                <a:tc>
                  <a:txBody>
                    <a:bodyPr/>
                    <a:lstStyle/>
                    <a:p>
                      <a:endParaRPr lang="en-US"/>
                    </a:p>
                    <a:p>
                      <a:endParaRPr lang="en-US"/>
                    </a:p>
                    <a:p>
                      <a:endParaRPr lang="en-US"/>
                    </a:p>
                    <a:p>
                      <a:endParaRPr lang="en-US"/>
                    </a:p>
                    <a:p>
                      <a:endParaRPr lang="en-US"/>
                    </a:p>
                    <a:p>
                      <a:endParaRPr lang="en-US"/>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kern="1200">
                          <a:solidFill>
                            <a:srgbClr val="0000FF"/>
                          </a:solidFill>
                          <a:effectLst/>
                          <a:latin typeface="+mn-lt"/>
                          <a:ea typeface="+mn-ea"/>
                          <a:cs typeface="+mn-cs"/>
                        </a:rPr>
                        <a:t>NGUT, PGS.TS</a:t>
                      </a:r>
                      <a:r>
                        <a:rPr lang="en-US" sz="2400" b="1" kern="1200" baseline="0">
                          <a:solidFill>
                            <a:srgbClr val="0000FF"/>
                          </a:solidFill>
                          <a:effectLst/>
                          <a:latin typeface="+mn-lt"/>
                          <a:ea typeface="+mn-ea"/>
                          <a:cs typeface="+mn-cs"/>
                        </a:rPr>
                        <a:t> </a:t>
                      </a:r>
                      <a:r>
                        <a:rPr lang="en-US" sz="2400" b="1" kern="1200">
                          <a:solidFill>
                            <a:srgbClr val="0000FF"/>
                          </a:solidFill>
                          <a:effectLst/>
                          <a:latin typeface="+mn-lt"/>
                          <a:ea typeface="+mn-ea"/>
                          <a:cs typeface="+mn-cs"/>
                        </a:rPr>
                        <a:t>HỒ CẨM</a:t>
                      </a:r>
                      <a:r>
                        <a:rPr lang="en-US" sz="2400" b="1" kern="1200" baseline="0">
                          <a:solidFill>
                            <a:srgbClr val="0000FF"/>
                          </a:solidFill>
                          <a:effectLst/>
                          <a:latin typeface="+mn-lt"/>
                          <a:ea typeface="+mn-ea"/>
                          <a:cs typeface="+mn-cs"/>
                        </a:rPr>
                        <a:t> HÀ</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Tác</a:t>
                      </a:r>
                      <a:r>
                        <a:rPr lang="en-US" sz="2400" b="1" kern="1200" baseline="0">
                          <a:solidFill>
                            <a:srgbClr val="0000FF"/>
                          </a:solidFill>
                          <a:effectLst/>
                          <a:latin typeface="+mn-lt"/>
                          <a:ea typeface="+mn-ea"/>
                          <a:cs typeface="+mn-cs"/>
                        </a:rPr>
                        <a:t> </a:t>
                      </a:r>
                      <a:r>
                        <a:rPr lang="en-US" sz="2400" b="1" kern="1200" baseline="0" err="1">
                          <a:solidFill>
                            <a:srgbClr val="0000FF"/>
                          </a:solidFill>
                          <a:effectLst/>
                          <a:latin typeface="+mn-lt"/>
                          <a:ea typeface="+mn-ea"/>
                          <a:cs typeface="+mn-cs"/>
                        </a:rPr>
                        <a:t>giả</a:t>
                      </a:r>
                      <a:r>
                        <a:rPr lang="en-US" sz="2400" b="1" kern="1200">
                          <a:solidFill>
                            <a:srgbClr val="0000FF"/>
                          </a:solidFill>
                          <a:effectLst/>
                          <a:latin typeface="+mn-lt"/>
                          <a:ea typeface="+mn-ea"/>
                          <a:cs typeface="+mn-cs"/>
                        </a:rPr>
                        <a:t>)</a:t>
                      </a:r>
                    </a:p>
                    <a:p>
                      <a:pPr marL="285750" indent="-285750">
                        <a:buFont typeface="Arial" pitchFamily="34" charset="0"/>
                        <a:buChar char="•"/>
                      </a:pPr>
                      <a:r>
                        <a:rPr lang="en-US" sz="2200" kern="1200">
                          <a:solidFill>
                            <a:schemeClr val="tx1"/>
                          </a:solidFill>
                          <a:effectLst/>
                          <a:latin typeface="+mn-lt"/>
                          <a:ea typeface="+mn-ea"/>
                          <a:cs typeface="+mn-cs"/>
                        </a:rPr>
                        <a:t>TS. Tin</a:t>
                      </a:r>
                      <a:r>
                        <a:rPr lang="en-US" sz="2200" kern="1200" baseline="0">
                          <a:solidFill>
                            <a:schemeClr val="tx1"/>
                          </a:solidFill>
                          <a:effectLst/>
                          <a:latin typeface="+mn-lt"/>
                          <a:ea typeface="+mn-ea"/>
                          <a:cs typeface="+mn-cs"/>
                        </a:rPr>
                        <a:t> </a:t>
                      </a:r>
                      <a:r>
                        <a:rPr lang="en-US" sz="2200" kern="1200" baseline="0" err="1">
                          <a:solidFill>
                            <a:schemeClr val="tx1"/>
                          </a:solidFill>
                          <a:effectLst/>
                          <a:latin typeface="+mn-lt"/>
                          <a:ea typeface="+mn-ea"/>
                          <a:cs typeface="+mn-cs"/>
                        </a:rPr>
                        <a:t>học</a:t>
                      </a:r>
                      <a:r>
                        <a:rPr lang="en-US" sz="2000" kern="1200" baseline="0">
                          <a:solidFill>
                            <a:schemeClr val="tx1"/>
                          </a:solidFill>
                          <a:effectLst/>
                          <a:latin typeface="+mn-lt"/>
                          <a:ea typeface="+mn-ea"/>
                          <a:cs typeface="+mn-cs"/>
                        </a:rPr>
                        <a:t>, ĐHBKHN</a:t>
                      </a:r>
                      <a:r>
                        <a:rPr lang="en-US" sz="2200" kern="1200" baseline="0">
                          <a:solidFill>
                            <a:schemeClr val="tx1"/>
                          </a:solidFill>
                          <a:effectLst/>
                          <a:latin typeface="+mn-lt"/>
                          <a:ea typeface="+mn-ea"/>
                          <a:cs typeface="+mn-cs"/>
                        </a:rPr>
                        <a:t>.</a:t>
                      </a:r>
                      <a:endParaRPr lang="en-US" sz="2200" kern="1200">
                        <a:solidFill>
                          <a:schemeClr val="tx1"/>
                        </a:solidFill>
                        <a:effectLst/>
                        <a:latin typeface="+mn-lt"/>
                        <a:ea typeface="+mn-ea"/>
                        <a:cs typeface="+mn-cs"/>
                      </a:endParaRPr>
                    </a:p>
                    <a:p>
                      <a:pPr marL="285750" indent="-285750">
                        <a:buFont typeface="Arial" pitchFamily="34" charset="0"/>
                        <a:buChar char="•"/>
                      </a:pPr>
                      <a:r>
                        <a:rPr lang="en-US" sz="2200" kern="1200">
                          <a:solidFill>
                            <a:schemeClr val="tx1"/>
                          </a:solidFill>
                          <a:effectLst/>
                          <a:latin typeface="+mn-lt"/>
                          <a:ea typeface="+mn-ea"/>
                          <a:cs typeface="+mn-cs"/>
                        </a:rPr>
                        <a:t>GVCC, </a:t>
                      </a:r>
                      <a:r>
                        <a:rPr lang="en-US" sz="2200" kern="1200" err="1">
                          <a:solidFill>
                            <a:schemeClr val="tx1"/>
                          </a:solidFill>
                          <a:effectLst/>
                          <a:latin typeface="+mn-lt"/>
                          <a:ea typeface="+mn-ea"/>
                          <a:cs typeface="+mn-cs"/>
                        </a:rPr>
                        <a:t>nguyên</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Trưởng</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khoa</a:t>
                      </a:r>
                      <a:r>
                        <a:rPr lang="en-US" sz="2200" kern="1200">
                          <a:solidFill>
                            <a:schemeClr val="tx1"/>
                          </a:solidFill>
                          <a:effectLst/>
                          <a:latin typeface="+mn-lt"/>
                          <a:ea typeface="+mn-ea"/>
                          <a:cs typeface="+mn-cs"/>
                        </a:rPr>
                        <a:t> CNTT, ĐHSP</a:t>
                      </a:r>
                      <a:r>
                        <a:rPr lang="en-US" sz="2200" kern="1200" baseline="0">
                          <a:solidFill>
                            <a:schemeClr val="tx1"/>
                          </a:solidFill>
                          <a:effectLst/>
                          <a:latin typeface="+mn-lt"/>
                          <a:ea typeface="+mn-ea"/>
                          <a:cs typeface="+mn-cs"/>
                        </a:rPr>
                        <a:t> HN</a:t>
                      </a:r>
                      <a:r>
                        <a:rPr lang="en-US" sz="2200" kern="1200">
                          <a:solidFill>
                            <a:schemeClr val="tx1"/>
                          </a:solidFill>
                          <a:effectLst/>
                          <a:latin typeface="+mn-lt"/>
                          <a:ea typeface="+mn-ea"/>
                          <a:cs typeface="+mn-cs"/>
                        </a:rPr>
                        <a:t>. </a:t>
                      </a:r>
                    </a:p>
                    <a:p>
                      <a:pPr marL="285750" indent="-285750">
                        <a:buFont typeface="Arial" pitchFamily="34" charset="0"/>
                        <a:buChar char="•"/>
                      </a:pPr>
                      <a:r>
                        <a:rPr lang="en-US" sz="2200" kern="1200" err="1">
                          <a:solidFill>
                            <a:schemeClr val="tx1"/>
                          </a:solidFill>
                          <a:effectLst/>
                          <a:latin typeface="+mn-lt"/>
                          <a:ea typeface="+mn-ea"/>
                          <a:cs typeface="+mn-cs"/>
                        </a:rPr>
                        <a:t>Tác</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giả</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bộ</a:t>
                      </a:r>
                      <a:r>
                        <a:rPr lang="en-US" sz="2200" kern="1200">
                          <a:solidFill>
                            <a:schemeClr val="tx1"/>
                          </a:solidFill>
                          <a:effectLst/>
                          <a:latin typeface="+mn-lt"/>
                          <a:ea typeface="+mn-ea"/>
                          <a:cs typeface="+mn-cs"/>
                        </a:rPr>
                        <a:t> SGK, SGV, SBT THPT 2006. </a:t>
                      </a:r>
                      <a:r>
                        <a:rPr lang="en-US" sz="2200" kern="1200" err="1">
                          <a:solidFill>
                            <a:schemeClr val="tx1"/>
                          </a:solidFill>
                          <a:effectLst/>
                          <a:latin typeface="+mn-lt"/>
                          <a:ea typeface="+mn-ea"/>
                          <a:cs typeface="+mn-cs"/>
                        </a:rPr>
                        <a:t>Tác</a:t>
                      </a:r>
                      <a:r>
                        <a:rPr lang="en-US" sz="2200" kern="1200" baseline="0">
                          <a:solidFill>
                            <a:schemeClr val="tx1"/>
                          </a:solidFill>
                          <a:effectLst/>
                          <a:latin typeface="+mn-lt"/>
                          <a:ea typeface="+mn-ea"/>
                          <a:cs typeface="+mn-cs"/>
                        </a:rPr>
                        <a:t> </a:t>
                      </a:r>
                      <a:r>
                        <a:rPr lang="en-US" sz="2200" kern="1200" baseline="0" err="1">
                          <a:solidFill>
                            <a:schemeClr val="tx1"/>
                          </a:solidFill>
                          <a:effectLst/>
                          <a:latin typeface="+mn-lt"/>
                          <a:ea typeface="+mn-ea"/>
                          <a:cs typeface="+mn-cs"/>
                        </a:rPr>
                        <a:t>giả</a:t>
                      </a:r>
                      <a:r>
                        <a:rPr lang="en-US" sz="2200" kern="1200" baseline="0">
                          <a:solidFill>
                            <a:schemeClr val="tx1"/>
                          </a:solidFill>
                          <a:effectLst/>
                          <a:latin typeface="+mn-lt"/>
                          <a:ea typeface="+mn-ea"/>
                          <a:cs typeface="+mn-cs"/>
                        </a:rPr>
                        <a:t> CT GDPT 2018.</a:t>
                      </a:r>
                    </a:p>
                    <a:p>
                      <a:pPr marL="285750" indent="-285750">
                        <a:buFont typeface="Arial" pitchFamily="34" charset="0"/>
                        <a:buChar char="•"/>
                      </a:pPr>
                      <a:r>
                        <a:rPr lang="en-US" sz="2200" kern="1200">
                          <a:solidFill>
                            <a:schemeClr val="tx1"/>
                          </a:solidFill>
                          <a:effectLst/>
                          <a:latin typeface="+mn-lt"/>
                          <a:ea typeface="+mn-ea"/>
                          <a:cs typeface="+mn-cs"/>
                        </a:rPr>
                        <a:t>CB</a:t>
                      </a:r>
                      <a:r>
                        <a:rPr lang="en-US" sz="2200" kern="1200" baseline="0">
                          <a:solidFill>
                            <a:schemeClr val="tx1"/>
                          </a:solidFill>
                          <a:effectLst/>
                          <a:latin typeface="+mn-lt"/>
                          <a:ea typeface="+mn-ea"/>
                          <a:cs typeface="+mn-cs"/>
                        </a:rPr>
                        <a:t> </a:t>
                      </a:r>
                      <a:r>
                        <a:rPr lang="en-US" sz="2200" kern="1200" baseline="0" err="1">
                          <a:solidFill>
                            <a:schemeClr val="tx1"/>
                          </a:solidFill>
                          <a:effectLst/>
                          <a:latin typeface="+mn-lt"/>
                          <a:ea typeface="+mn-ea"/>
                          <a:cs typeface="+mn-cs"/>
                        </a:rPr>
                        <a:t>và</a:t>
                      </a:r>
                      <a:r>
                        <a:rPr lang="en-US" sz="2200" kern="1200" baseline="0">
                          <a:solidFill>
                            <a:schemeClr val="tx1"/>
                          </a:solidFill>
                          <a:effectLst/>
                          <a:latin typeface="+mn-lt"/>
                          <a:ea typeface="+mn-ea"/>
                          <a:cs typeface="+mn-cs"/>
                        </a:rPr>
                        <a:t> </a:t>
                      </a:r>
                      <a:r>
                        <a:rPr lang="en-US" sz="2200" kern="1200" baseline="0" err="1">
                          <a:solidFill>
                            <a:schemeClr val="tx1"/>
                          </a:solidFill>
                          <a:effectLst/>
                          <a:latin typeface="+mn-lt"/>
                          <a:ea typeface="+mn-ea"/>
                          <a:cs typeface="+mn-cs"/>
                        </a:rPr>
                        <a:t>tác</a:t>
                      </a:r>
                      <a:r>
                        <a:rPr lang="en-US" sz="2200" kern="1200" baseline="0">
                          <a:solidFill>
                            <a:schemeClr val="tx1"/>
                          </a:solidFill>
                          <a:effectLst/>
                          <a:latin typeface="+mn-lt"/>
                          <a:ea typeface="+mn-ea"/>
                          <a:cs typeface="+mn-cs"/>
                        </a:rPr>
                        <a:t> </a:t>
                      </a:r>
                      <a:r>
                        <a:rPr lang="en-US" sz="2200" kern="1200" baseline="0" err="1">
                          <a:solidFill>
                            <a:schemeClr val="tx1"/>
                          </a:solidFill>
                          <a:effectLst/>
                          <a:latin typeface="+mn-lt"/>
                          <a:ea typeface="+mn-ea"/>
                          <a:cs typeface="+mn-cs"/>
                        </a:rPr>
                        <a:t>giả</a:t>
                      </a:r>
                      <a:r>
                        <a:rPr lang="en-US" sz="2200" kern="1200" baseline="0">
                          <a:solidFill>
                            <a:schemeClr val="tx1"/>
                          </a:solidFill>
                          <a:effectLst/>
                          <a:latin typeface="+mn-lt"/>
                          <a:ea typeface="+mn-ea"/>
                          <a:cs typeface="+mn-cs"/>
                        </a:rPr>
                        <a:t> SGK, SGV, SBT </a:t>
                      </a:r>
                      <a:r>
                        <a:rPr lang="en-US" sz="2200" b="0" i="0" kern="1200">
                          <a:solidFill>
                            <a:schemeClr val="tx1"/>
                          </a:solidFill>
                          <a:effectLst/>
                          <a:latin typeface="+mn-lt"/>
                          <a:ea typeface="+mn-ea"/>
                          <a:cs typeface="+mn-cs"/>
                        </a:rPr>
                        <a:t>Tin </a:t>
                      </a:r>
                      <a:r>
                        <a:rPr lang="en-US" sz="2200" b="0" i="0" kern="1200" err="1">
                          <a:solidFill>
                            <a:schemeClr val="tx1"/>
                          </a:solidFill>
                          <a:effectLst/>
                          <a:latin typeface="+mn-lt"/>
                          <a:ea typeface="+mn-ea"/>
                          <a:cs typeface="+mn-cs"/>
                        </a:rPr>
                        <a:t>học</a:t>
                      </a:r>
                      <a:r>
                        <a:rPr lang="en-US" sz="2200" b="0" i="0" kern="1200">
                          <a:solidFill>
                            <a:schemeClr val="tx1"/>
                          </a:solidFill>
                          <a:effectLst/>
                          <a:latin typeface="+mn-lt"/>
                          <a:ea typeface="+mn-ea"/>
                          <a:cs typeface="+mn-cs"/>
                        </a:rPr>
                        <a:t> 3, 4, 6, 7, 10, 11</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Cánh</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Diều</a:t>
                      </a:r>
                      <a:r>
                        <a:rPr lang="en-US" sz="2200" kern="1200">
                          <a:solidFill>
                            <a:schemeClr val="tx1"/>
                          </a:solidFill>
                          <a:effectLst/>
                          <a:latin typeface="+mn-lt"/>
                          <a:ea typeface="+mn-ea"/>
                          <a:cs typeface="+mn-cs"/>
                        </a:rPr>
                        <a:t>. </a:t>
                      </a:r>
                    </a:p>
                    <a:p>
                      <a:pPr marL="285750" indent="-285750">
                        <a:buFont typeface="Arial" pitchFamily="34" charset="0"/>
                        <a:buChar char="•"/>
                      </a:pPr>
                      <a:r>
                        <a:rPr lang="en-US" sz="2200" kern="1200">
                          <a:solidFill>
                            <a:schemeClr val="tx1"/>
                          </a:solidFill>
                          <a:effectLst/>
                          <a:latin typeface="+mn-lt"/>
                          <a:ea typeface="+mn-ea"/>
                          <a:cs typeface="+mn-cs"/>
                        </a:rPr>
                        <a:t>CB </a:t>
                      </a:r>
                      <a:r>
                        <a:rPr lang="en-US" sz="2200" kern="1200" err="1">
                          <a:solidFill>
                            <a:schemeClr val="tx1"/>
                          </a:solidFill>
                          <a:effectLst/>
                          <a:latin typeface="+mn-lt"/>
                          <a:ea typeface="+mn-ea"/>
                          <a:cs typeface="+mn-cs"/>
                        </a:rPr>
                        <a:t>bộ</a:t>
                      </a:r>
                      <a:r>
                        <a:rPr lang="en-US" sz="2200" kern="1200">
                          <a:solidFill>
                            <a:schemeClr val="tx1"/>
                          </a:solidFill>
                          <a:effectLst/>
                          <a:latin typeface="+mn-lt"/>
                          <a:ea typeface="+mn-ea"/>
                          <a:cs typeface="+mn-cs"/>
                        </a:rPr>
                        <a:t> SGK </a:t>
                      </a:r>
                      <a:r>
                        <a:rPr lang="en-US" sz="2200" kern="1200" err="1">
                          <a:solidFill>
                            <a:schemeClr val="tx1"/>
                          </a:solidFill>
                          <a:effectLst/>
                          <a:latin typeface="+mn-lt"/>
                          <a:ea typeface="+mn-ea"/>
                          <a:cs typeface="+mn-cs"/>
                        </a:rPr>
                        <a:t>mô</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hình</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trường</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học</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mới</a:t>
                      </a:r>
                      <a:r>
                        <a:rPr lang="en-US" sz="2200" kern="1200">
                          <a:solidFill>
                            <a:schemeClr val="tx1"/>
                          </a:solidFill>
                          <a:effectLst/>
                          <a:latin typeface="+mn-lt"/>
                          <a:ea typeface="+mn-ea"/>
                          <a:cs typeface="+mn-cs"/>
                        </a:rPr>
                        <a:t> VNEN ở </a:t>
                      </a:r>
                      <a:r>
                        <a:rPr lang="en-US" sz="2200" kern="1200" err="1">
                          <a:solidFill>
                            <a:schemeClr val="tx1"/>
                          </a:solidFill>
                          <a:effectLst/>
                          <a:latin typeface="+mn-lt"/>
                          <a:ea typeface="+mn-ea"/>
                          <a:cs typeface="+mn-cs"/>
                        </a:rPr>
                        <a:t>cấp</a:t>
                      </a:r>
                      <a:r>
                        <a:rPr lang="en-US" sz="2200" kern="1200">
                          <a:solidFill>
                            <a:schemeClr val="tx1"/>
                          </a:solidFill>
                          <a:effectLst/>
                          <a:latin typeface="+mn-lt"/>
                          <a:ea typeface="+mn-ea"/>
                          <a:cs typeface="+mn-cs"/>
                        </a:rPr>
                        <a:t> THCS.</a:t>
                      </a:r>
                    </a:p>
                    <a:p>
                      <a:pPr marL="285750" indent="-285750">
                        <a:buFont typeface="Arial" pitchFamily="34" charset="0"/>
                        <a:buChar char="•"/>
                      </a:pPr>
                      <a:r>
                        <a:rPr lang="en-US" sz="2200" kern="1200">
                          <a:solidFill>
                            <a:schemeClr val="tx1"/>
                          </a:solidFill>
                          <a:effectLst/>
                          <a:latin typeface="+mn-lt"/>
                          <a:ea typeface="+mn-ea"/>
                          <a:cs typeface="+mn-cs"/>
                        </a:rPr>
                        <a:t>CB </a:t>
                      </a:r>
                      <a:r>
                        <a:rPr lang="en-US" sz="2200" kern="1200" err="1">
                          <a:solidFill>
                            <a:schemeClr val="tx1"/>
                          </a:solidFill>
                          <a:effectLst/>
                          <a:latin typeface="+mn-lt"/>
                          <a:ea typeface="+mn-ea"/>
                          <a:cs typeface="+mn-cs"/>
                        </a:rPr>
                        <a:t>và</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tác</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giả</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của</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nhiều</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sách</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tham</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khảo</a:t>
                      </a:r>
                      <a:r>
                        <a:rPr lang="en-US" sz="2200" kern="1200">
                          <a:solidFill>
                            <a:schemeClr val="tx1"/>
                          </a:solidFill>
                          <a:effectLst/>
                          <a:latin typeface="+mn-lt"/>
                          <a:ea typeface="+mn-ea"/>
                          <a:cs typeface="+mn-cs"/>
                        </a:rPr>
                        <a:t> ở </a:t>
                      </a:r>
                      <a:r>
                        <a:rPr lang="en-US" sz="2200" kern="1200" err="1">
                          <a:solidFill>
                            <a:schemeClr val="tx1"/>
                          </a:solidFill>
                          <a:effectLst/>
                          <a:latin typeface="+mn-lt"/>
                          <a:ea typeface="+mn-ea"/>
                          <a:cs typeface="+mn-cs"/>
                        </a:rPr>
                        <a:t>cấp</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học</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phổ</a:t>
                      </a:r>
                      <a:r>
                        <a:rPr lang="en-US" sz="2200" kern="1200">
                          <a:solidFill>
                            <a:schemeClr val="tx1"/>
                          </a:solidFill>
                          <a:effectLst/>
                          <a:latin typeface="+mn-lt"/>
                          <a:ea typeface="+mn-ea"/>
                          <a:cs typeface="+mn-cs"/>
                        </a:rPr>
                        <a:t> </a:t>
                      </a:r>
                      <a:r>
                        <a:rPr lang="en-US" sz="2200" kern="1200" err="1">
                          <a:solidFill>
                            <a:schemeClr val="tx1"/>
                          </a:solidFill>
                          <a:effectLst/>
                          <a:latin typeface="+mn-lt"/>
                          <a:ea typeface="+mn-ea"/>
                          <a:cs typeface="+mn-cs"/>
                        </a:rPr>
                        <a:t>thông</a:t>
                      </a:r>
                      <a:r>
                        <a:rPr lang="en-US" sz="2200" kern="1200">
                          <a:solidFill>
                            <a:schemeClr val="tx1"/>
                          </a:solidFill>
                          <a:effectLst/>
                          <a:latin typeface="+mn-lt"/>
                          <a:ea typeface="+mn-ea"/>
                          <a:cs typeface="+mn-cs"/>
                        </a:rPr>
                        <a:t>.</a:t>
                      </a:r>
                      <a:endParaRPr lang="en-US" sz="2200"/>
                    </a:p>
                  </a:txBody>
                  <a:tcPr/>
                </a:tc>
                <a:extLst>
                  <a:ext uri="{0D108BD9-81ED-4DB2-BD59-A6C34878D82A}">
                    <a16:rowId xmlns:a16="http://schemas.microsoft.com/office/drawing/2014/main" val="10000"/>
                  </a:ext>
                </a:extLst>
              </a:tr>
              <a:tr h="2551823">
                <a:tc>
                  <a:txBody>
                    <a:bodyPr/>
                    <a:lstStyle/>
                    <a:p>
                      <a:endParaRPr lang="en-US"/>
                    </a:p>
                    <a:p>
                      <a:endParaRPr lang="en-US"/>
                    </a:p>
                    <a:p>
                      <a:endParaRPr lang="en-US"/>
                    </a:p>
                    <a:p>
                      <a:endParaRPr lang="en-US"/>
                    </a:p>
                    <a:p>
                      <a:endParaRPr lang="en-US"/>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kern="1200">
                          <a:solidFill>
                            <a:srgbClr val="0000FF"/>
                          </a:solidFill>
                          <a:effectLst/>
                          <a:latin typeface="+mn-lt"/>
                          <a:ea typeface="+mn-ea"/>
                          <a:cs typeface="+mn-cs"/>
                        </a:rPr>
                        <a:t>TS NGUYỄN CHÍ TRUNG (</a:t>
                      </a:r>
                      <a:r>
                        <a:rPr lang="en-US" sz="2400" b="1" kern="1200" err="1">
                          <a:solidFill>
                            <a:srgbClr val="0000FF"/>
                          </a:solidFill>
                          <a:effectLst/>
                          <a:latin typeface="+mn-lt"/>
                          <a:ea typeface="+mn-ea"/>
                          <a:cs typeface="+mn-cs"/>
                        </a:rPr>
                        <a:t>Tác</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giả</a:t>
                      </a:r>
                      <a:r>
                        <a:rPr lang="en-US" sz="2400" b="1" kern="1200">
                          <a:solidFill>
                            <a:srgbClr val="0000FF"/>
                          </a:solidFill>
                          <a:effectLst/>
                          <a:latin typeface="+mn-lt"/>
                          <a:ea typeface="+mn-ea"/>
                          <a:cs typeface="+mn-cs"/>
                        </a:rPr>
                        <a:t>)</a:t>
                      </a:r>
                    </a:p>
                    <a:p>
                      <a:pPr marL="285750" indent="-285750" algn="l" defTabSz="914400" rtl="0" eaLnBrk="1" latinLnBrk="0" hangingPunct="1">
                        <a:buFont typeface="Arial" pitchFamily="34" charset="0"/>
                        <a:buChar char="•"/>
                      </a:pPr>
                      <a:r>
                        <a:rPr lang="en-US" sz="2400" kern="1200">
                          <a:solidFill>
                            <a:schemeClr val="tx1"/>
                          </a:solidFill>
                          <a:effectLst/>
                          <a:latin typeface="+mn-lt"/>
                          <a:ea typeface="+mn-ea"/>
                          <a:cs typeface="+mn-cs"/>
                        </a:rPr>
                        <a:t>TS KHGD, ĐHSP</a:t>
                      </a:r>
                      <a:r>
                        <a:rPr lang="en-US" sz="2400" kern="1200" baseline="0">
                          <a:solidFill>
                            <a:schemeClr val="tx1"/>
                          </a:solidFill>
                          <a:effectLst/>
                          <a:latin typeface="+mn-lt"/>
                          <a:ea typeface="+mn-ea"/>
                          <a:cs typeface="+mn-cs"/>
                        </a:rPr>
                        <a:t>HN</a:t>
                      </a:r>
                      <a:r>
                        <a:rPr lang="en-US" sz="2400" kern="1200">
                          <a:solidFill>
                            <a:schemeClr val="tx1"/>
                          </a:solidFill>
                          <a:effectLst/>
                          <a:latin typeface="+mn-lt"/>
                          <a:ea typeface="+mn-ea"/>
                          <a:cs typeface="+mn-cs"/>
                        </a:rPr>
                        <a:t>.</a:t>
                      </a:r>
                    </a:p>
                    <a:p>
                      <a:pPr marL="285750" indent="-285750" algn="l" defTabSz="914400" rtl="0" eaLnBrk="1" latinLnBrk="0" hangingPunct="1">
                        <a:buFont typeface="Arial" pitchFamily="34" charset="0"/>
                        <a:buChar char="•"/>
                      </a:pPr>
                      <a:r>
                        <a:rPr lang="en-US" sz="2400" kern="1200">
                          <a:solidFill>
                            <a:schemeClr val="tx1"/>
                          </a:solidFill>
                          <a:effectLst/>
                          <a:latin typeface="+mn-lt"/>
                          <a:ea typeface="+mn-ea"/>
                          <a:cs typeface="+mn-cs"/>
                        </a:rPr>
                        <a:t>GVC</a:t>
                      </a:r>
                      <a:r>
                        <a:rPr lang="en-US" sz="2400" kern="1200" baseline="0">
                          <a:solidFill>
                            <a:schemeClr val="tx1"/>
                          </a:solidFill>
                          <a:effectLst/>
                          <a:latin typeface="+mn-lt"/>
                          <a:ea typeface="+mn-ea"/>
                          <a:cs typeface="+mn-cs"/>
                        </a:rPr>
                        <a:t>, </a:t>
                      </a:r>
                      <a:r>
                        <a:rPr lang="en-US" sz="2400" kern="1200" err="1">
                          <a:solidFill>
                            <a:schemeClr val="tx1"/>
                          </a:solidFill>
                          <a:effectLst/>
                          <a:latin typeface="+mn-lt"/>
                          <a:ea typeface="+mn-ea"/>
                          <a:cs typeface="+mn-cs"/>
                        </a:rPr>
                        <a:t>Trưởng</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bộ</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môn</a:t>
                      </a:r>
                      <a:r>
                        <a:rPr lang="en-US" sz="2400" kern="1200">
                          <a:solidFill>
                            <a:schemeClr val="tx1"/>
                          </a:solidFill>
                          <a:effectLst/>
                          <a:latin typeface="+mn-lt"/>
                          <a:ea typeface="+mn-ea"/>
                          <a:cs typeface="+mn-cs"/>
                        </a:rPr>
                        <a:t> LL &amp; PPDH</a:t>
                      </a:r>
                      <a:r>
                        <a:rPr lang="en-US" sz="2400" kern="1200" baseline="0">
                          <a:solidFill>
                            <a:schemeClr val="tx1"/>
                          </a:solidFill>
                          <a:effectLst/>
                          <a:latin typeface="+mn-lt"/>
                          <a:ea typeface="+mn-ea"/>
                          <a:cs typeface="+mn-cs"/>
                        </a:rPr>
                        <a:t> </a:t>
                      </a:r>
                      <a:r>
                        <a:rPr lang="en-US" sz="2400" kern="1200" err="1">
                          <a:solidFill>
                            <a:schemeClr val="tx1"/>
                          </a:solidFill>
                          <a:effectLst/>
                          <a:latin typeface="+mn-lt"/>
                          <a:ea typeface="+mn-ea"/>
                          <a:cs typeface="+mn-cs"/>
                        </a:rPr>
                        <a:t>Khoa</a:t>
                      </a:r>
                      <a:r>
                        <a:rPr lang="en-US" sz="2400" kern="1200">
                          <a:solidFill>
                            <a:schemeClr val="tx1"/>
                          </a:solidFill>
                          <a:effectLst/>
                          <a:latin typeface="+mn-lt"/>
                          <a:ea typeface="+mn-ea"/>
                          <a:cs typeface="+mn-cs"/>
                        </a:rPr>
                        <a:t> CNTT,</a:t>
                      </a:r>
                      <a:r>
                        <a:rPr lang="en-US" sz="2400" kern="1200" baseline="0">
                          <a:solidFill>
                            <a:schemeClr val="tx1"/>
                          </a:solidFill>
                          <a:effectLst/>
                          <a:latin typeface="+mn-lt"/>
                          <a:ea typeface="+mn-ea"/>
                          <a:cs typeface="+mn-cs"/>
                        </a:rPr>
                        <a:t> ĐHSP HN.</a:t>
                      </a:r>
                      <a:endParaRPr lang="en-US" sz="2400" kern="1200">
                        <a:solidFill>
                          <a:schemeClr val="tx1"/>
                        </a:solidFill>
                        <a:effectLst/>
                        <a:latin typeface="+mn-lt"/>
                        <a:ea typeface="+mn-ea"/>
                        <a:cs typeface="+mn-cs"/>
                      </a:endParaRPr>
                    </a:p>
                    <a:p>
                      <a:pPr marL="285750" indent="-285750" algn="l" defTabSz="914400" rtl="0" eaLnBrk="1" latinLnBrk="0" hangingPunct="1">
                        <a:buFont typeface="Arial" pitchFamily="34" charset="0"/>
                        <a:buChar char="•"/>
                      </a:pPr>
                      <a:r>
                        <a:rPr lang="en-US" sz="2400" kern="1200" err="1">
                          <a:solidFill>
                            <a:schemeClr val="tx1"/>
                          </a:solidFill>
                          <a:effectLst/>
                          <a:latin typeface="+mn-lt"/>
                          <a:ea typeface="+mn-ea"/>
                          <a:cs typeface="+mn-cs"/>
                        </a:rPr>
                        <a:t>Tham</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gia</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thẩm</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định</a:t>
                      </a:r>
                      <a:r>
                        <a:rPr lang="en-US" sz="2400" kern="1200">
                          <a:solidFill>
                            <a:schemeClr val="tx1"/>
                          </a:solidFill>
                          <a:effectLst/>
                          <a:latin typeface="+mn-lt"/>
                          <a:ea typeface="+mn-ea"/>
                          <a:cs typeface="+mn-cs"/>
                        </a:rPr>
                        <a:t> CT GDPT 2018.</a:t>
                      </a:r>
                    </a:p>
                    <a:p>
                      <a:pPr marL="285750" indent="-285750" algn="l" defTabSz="914400" rtl="0" eaLnBrk="1" latinLnBrk="0" hangingPunct="1">
                        <a:buFont typeface="Arial" pitchFamily="34" charset="0"/>
                        <a:buChar char="•"/>
                      </a:pPr>
                      <a:r>
                        <a:rPr lang="en-US" sz="2400" kern="1200" err="1">
                          <a:solidFill>
                            <a:schemeClr val="tx1"/>
                          </a:solidFill>
                          <a:effectLst/>
                          <a:latin typeface="+mn-lt"/>
                          <a:ea typeface="+mn-ea"/>
                          <a:cs typeface="+mn-cs"/>
                        </a:rPr>
                        <a:t>Tác</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giả</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nhiều</a:t>
                      </a:r>
                      <a:r>
                        <a:rPr lang="en-US" sz="2400" kern="1200">
                          <a:solidFill>
                            <a:schemeClr val="tx1"/>
                          </a:solidFill>
                          <a:effectLst/>
                          <a:latin typeface="+mn-lt"/>
                          <a:ea typeface="+mn-ea"/>
                          <a:cs typeface="+mn-cs"/>
                        </a:rPr>
                        <a:t> SBT, STK </a:t>
                      </a:r>
                      <a:r>
                        <a:rPr lang="en-US" sz="2400" kern="1200" err="1">
                          <a:solidFill>
                            <a:schemeClr val="tx1"/>
                          </a:solidFill>
                          <a:effectLst/>
                          <a:latin typeface="+mn-lt"/>
                          <a:ea typeface="+mn-ea"/>
                          <a:cs typeface="+mn-cs"/>
                        </a:rPr>
                        <a:t>bậc</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phổ</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thông</a:t>
                      </a:r>
                      <a:r>
                        <a:rPr lang="en-US" sz="2400" kern="1200">
                          <a:solidFill>
                            <a:schemeClr val="tx1"/>
                          </a:solidFill>
                          <a:effectLst/>
                          <a:latin typeface="+mn-lt"/>
                          <a:ea typeface="+mn-ea"/>
                          <a:cs typeface="+mn-cs"/>
                        </a:rPr>
                        <a:t>.</a:t>
                      </a:r>
                    </a:p>
                    <a:p>
                      <a:pPr marL="285750" indent="-285750" algn="l" defTabSz="914400" rtl="0" eaLnBrk="1" latinLnBrk="0" hangingPunct="1">
                        <a:buFont typeface="Arial" pitchFamily="34" charset="0"/>
                        <a:buChar char="•"/>
                      </a:pPr>
                      <a:r>
                        <a:rPr lang="en-US" sz="2400" kern="1200" err="1">
                          <a:solidFill>
                            <a:schemeClr val="tx1"/>
                          </a:solidFill>
                          <a:effectLst/>
                          <a:latin typeface="+mn-lt"/>
                          <a:ea typeface="+mn-ea"/>
                          <a:cs typeface="+mn-cs"/>
                        </a:rPr>
                        <a:t>Tác</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giả</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bộ</a:t>
                      </a:r>
                      <a:r>
                        <a:rPr lang="en-US" sz="2400" kern="1200">
                          <a:solidFill>
                            <a:schemeClr val="tx1"/>
                          </a:solidFill>
                          <a:effectLst/>
                          <a:latin typeface="+mn-lt"/>
                          <a:ea typeface="+mn-ea"/>
                          <a:cs typeface="+mn-cs"/>
                        </a:rPr>
                        <a:t> SGK, SGV, SBT Tin </a:t>
                      </a:r>
                      <a:r>
                        <a:rPr lang="en-US" sz="2400" kern="1200" err="1">
                          <a:solidFill>
                            <a:schemeClr val="tx1"/>
                          </a:solidFill>
                          <a:effectLst/>
                          <a:latin typeface="+mn-lt"/>
                          <a:ea typeface="+mn-ea"/>
                          <a:cs typeface="+mn-cs"/>
                        </a:rPr>
                        <a:t>học</a:t>
                      </a:r>
                      <a:r>
                        <a:rPr lang="en-US" sz="2400" kern="1200">
                          <a:solidFill>
                            <a:schemeClr val="tx1"/>
                          </a:solidFill>
                          <a:effectLst/>
                          <a:latin typeface="+mn-lt"/>
                          <a:ea typeface="+mn-ea"/>
                          <a:cs typeface="+mn-cs"/>
                        </a:rPr>
                        <a:t> 3, 4, 6,</a:t>
                      </a:r>
                      <a:r>
                        <a:rPr lang="en-US" sz="2400" kern="1200" baseline="0">
                          <a:solidFill>
                            <a:schemeClr val="tx1"/>
                          </a:solidFill>
                          <a:effectLst/>
                          <a:latin typeface="+mn-lt"/>
                          <a:ea typeface="+mn-ea"/>
                          <a:cs typeface="+mn-cs"/>
                        </a:rPr>
                        <a:t> 10</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Cánh</a:t>
                      </a:r>
                      <a:r>
                        <a:rPr lang="en-US" sz="2400" kern="1200">
                          <a:solidFill>
                            <a:schemeClr val="tx1"/>
                          </a:solidFill>
                          <a:effectLst/>
                          <a:latin typeface="+mn-lt"/>
                          <a:ea typeface="+mn-ea"/>
                          <a:cs typeface="+mn-cs"/>
                        </a:rPr>
                        <a:t> </a:t>
                      </a:r>
                      <a:r>
                        <a:rPr lang="en-US" sz="2400" kern="1200" err="1">
                          <a:solidFill>
                            <a:schemeClr val="tx1"/>
                          </a:solidFill>
                          <a:effectLst/>
                          <a:latin typeface="+mn-lt"/>
                          <a:ea typeface="+mn-ea"/>
                          <a:cs typeface="+mn-cs"/>
                        </a:rPr>
                        <a:t>Diều</a:t>
                      </a:r>
                      <a:r>
                        <a:rPr lang="en-US" sz="2400" kern="120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bl>
          </a:graphicData>
        </a:graphic>
      </p:graphicFrame>
      <p:pic>
        <p:nvPicPr>
          <p:cNvPr id="9" name="Picture 8" descr="A picture containing person, outdoor, person&#10;&#10;Description automatically generated">
            <a:extLst>
              <a:ext uri="{FF2B5EF4-FFF2-40B4-BE49-F238E27FC236}">
                <a16:creationId xmlns:a16="http://schemas.microsoft.com/office/drawing/2014/main" id="{464D07B0-23D2-4860-987D-D43B9A248ACF}"/>
              </a:ext>
            </a:extLst>
          </p:cNvPr>
          <p:cNvPicPr/>
          <p:nvPr/>
        </p:nvPicPr>
        <p:blipFill>
          <a:blip r:embed="rId3"/>
          <a:stretch>
            <a:fillRect/>
          </a:stretch>
        </p:blipFill>
        <p:spPr>
          <a:xfrm>
            <a:off x="324421" y="764704"/>
            <a:ext cx="1872208" cy="2808312"/>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3463" r="1"/>
          <a:stretch/>
        </p:blipFill>
        <p:spPr bwMode="auto">
          <a:xfrm>
            <a:off x="256361" y="3933056"/>
            <a:ext cx="1940267" cy="2376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1654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MỘT SỐ ĐIỂM CẦN LƯU Ý</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908720"/>
            <a:ext cx="9217024" cy="4824536"/>
          </a:xfrm>
        </p:spPr>
        <p:txBody>
          <a:bodyPr>
            <a:normAutofit lnSpcReduction="10000"/>
          </a:bodyPr>
          <a:lstStyle/>
          <a:p>
            <a:pPr algn="just">
              <a:lnSpc>
                <a:spcPct val="115000"/>
              </a:lnSpc>
              <a:spcBef>
                <a:spcPts val="600"/>
              </a:spcBef>
              <a:spcAft>
                <a:spcPts val="600"/>
              </a:spcAft>
            </a:pPr>
            <a:r>
              <a:rPr lang="en-US" b="1">
                <a:solidFill>
                  <a:srgbClr val="000000"/>
                </a:solidFill>
                <a:effectLst/>
                <a:ea typeface="Times New Roman" panose="02020603050405020304" pitchFamily="18" charset="0"/>
              </a:rPr>
              <a:t>Về đổi mới tư duy</a:t>
            </a:r>
          </a:p>
          <a:p>
            <a:pPr algn="just">
              <a:lnSpc>
                <a:spcPct val="115000"/>
              </a:lnSpc>
              <a:spcBef>
                <a:spcPts val="600"/>
              </a:spcBef>
              <a:spcAft>
                <a:spcPts val="600"/>
              </a:spcAft>
              <a:buFont typeface="Wingdings" panose="05000000000000000000" pitchFamily="2" charset="2"/>
              <a:buChar char="§"/>
            </a:pPr>
            <a:r>
              <a:rPr lang="en-US" sz="2400" b="0">
                <a:solidFill>
                  <a:schemeClr val="tx1"/>
                </a:solidFill>
                <a:effectLst/>
                <a:ea typeface="Calibri" panose="020F0502020204030204" pitchFamily="34" charset="0"/>
              </a:rPr>
              <a:t>SGK mới chỉ là tài liệu tham khảo. Chỉ có CT mới có tính pháp lệnh, bắt buộc thực hiện. </a:t>
            </a:r>
            <a:endParaRPr lang="en-US" sz="2400" b="0">
              <a:solidFill>
                <a:schemeClr val="tx1"/>
              </a:solidFill>
              <a:ea typeface="Calibri" panose="020F0502020204030204" pitchFamily="34" charset="0"/>
            </a:endParaRPr>
          </a:p>
          <a:p>
            <a:pPr algn="just">
              <a:lnSpc>
                <a:spcPct val="115000"/>
              </a:lnSpc>
              <a:spcBef>
                <a:spcPts val="600"/>
              </a:spcBef>
              <a:spcAft>
                <a:spcPts val="600"/>
              </a:spcAft>
              <a:buFont typeface="Wingdings" panose="05000000000000000000" pitchFamily="2" charset="2"/>
              <a:buChar char="§"/>
            </a:pPr>
            <a:r>
              <a:rPr lang="en-US" sz="2400" b="0" spc="20">
                <a:solidFill>
                  <a:schemeClr val="tx1"/>
                </a:solidFill>
                <a:effectLst/>
                <a:ea typeface="Calibri" panose="020F0502020204030204" pitchFamily="34" charset="0"/>
              </a:rPr>
              <a:t>HS đạt được tất cả những YCCĐ đã đặt ra của chương trình cũng có nghĩa là HS có được những phẩm chất và năng lực mà giáo dục Tin học lấy làm mục tiêu.</a:t>
            </a:r>
          </a:p>
          <a:p>
            <a:pPr algn="just">
              <a:lnSpc>
                <a:spcPct val="115000"/>
              </a:lnSpc>
              <a:spcBef>
                <a:spcPts val="600"/>
              </a:spcBef>
              <a:spcAft>
                <a:spcPts val="600"/>
              </a:spcAft>
              <a:buFont typeface="Wingdings" panose="05000000000000000000" pitchFamily="2" charset="2"/>
              <a:buChar char="§"/>
            </a:pPr>
            <a:r>
              <a:rPr lang="en-US" sz="2400" b="0" spc="20">
                <a:solidFill>
                  <a:schemeClr val="tx1"/>
                </a:solidFill>
                <a:effectLst/>
                <a:ea typeface="Calibri" panose="020F0502020204030204" pitchFamily="34" charset="0"/>
              </a:rPr>
              <a:t>Tất cả các hoạt động từ thiết kế nội dung giáo dục, lựa chọn phương pháp dạy học, lựa chọn phương pháp đánh giá kết quả học tập đến biên </a:t>
            </a:r>
            <a:r>
              <a:rPr lang="en-US" sz="2400" b="0">
                <a:solidFill>
                  <a:schemeClr val="tx1"/>
                </a:solidFill>
                <a:effectLst/>
                <a:ea typeface="Calibri" panose="020F0502020204030204" pitchFamily="34" charset="0"/>
              </a:rPr>
              <a:t>soạn SGK chuẩn bị học liệu đều phải tham chiếu đến các YCCĐ.</a:t>
            </a:r>
          </a:p>
          <a:p>
            <a:pPr algn="just">
              <a:lnSpc>
                <a:spcPct val="115000"/>
              </a:lnSpc>
              <a:spcBef>
                <a:spcPts val="600"/>
              </a:spcBef>
              <a:spcAft>
                <a:spcPts val="600"/>
              </a:spcAft>
            </a:pPr>
            <a:endParaRPr lang="en-US" b="1">
              <a:solidFill>
                <a:srgbClr val="000000"/>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2431178-7916-45BC-8719-C674CF9E1E36}" type="slidenum">
              <a:rPr lang="en-US" smtClean="0"/>
              <a:pPr/>
              <a:t>30</a:t>
            </a:fld>
            <a:endParaRPr lang="en-US"/>
          </a:p>
        </p:txBody>
      </p:sp>
    </p:spTree>
    <p:extLst>
      <p:ext uri="{BB962C8B-B14F-4D97-AF65-F5344CB8AC3E}">
        <p14:creationId xmlns:p14="http://schemas.microsoft.com/office/powerpoint/2010/main" val="3380269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MỘT SỐ ĐIỂM CẦN LƯU Ý</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908720"/>
            <a:ext cx="9217024" cy="5328592"/>
          </a:xfrm>
        </p:spPr>
        <p:txBody>
          <a:bodyPr>
            <a:normAutofit lnSpcReduction="10000"/>
          </a:bodyPr>
          <a:lstStyle/>
          <a:p>
            <a:pPr algn="just">
              <a:lnSpc>
                <a:spcPct val="115000"/>
              </a:lnSpc>
              <a:spcBef>
                <a:spcPts val="600"/>
              </a:spcBef>
              <a:spcAft>
                <a:spcPts val="600"/>
              </a:spcAft>
              <a:buFont typeface="+mj-lt"/>
              <a:buAutoNum type="arabicPeriod" startAt="2"/>
            </a:pPr>
            <a:r>
              <a:rPr lang="en-US" b="1">
                <a:solidFill>
                  <a:srgbClr val="000000"/>
                </a:solidFill>
                <a:effectLst/>
                <a:ea typeface="Times New Roman" panose="02020603050405020304" pitchFamily="18" charset="0"/>
              </a:rPr>
              <a:t>Về tính mở của SGK</a:t>
            </a:r>
          </a:p>
          <a:p>
            <a:pPr algn="just">
              <a:lnSpc>
                <a:spcPct val="125000"/>
              </a:lnSpc>
              <a:spcBef>
                <a:spcPts val="600"/>
              </a:spcBef>
              <a:spcAft>
                <a:spcPts val="600"/>
              </a:spcAft>
              <a:buFont typeface="Wingdings" panose="05000000000000000000" pitchFamily="2" charset="2"/>
              <a:buChar char="§"/>
            </a:pPr>
            <a:r>
              <a:rPr lang="en-US" sz="2400" b="0" spc="20">
                <a:solidFill>
                  <a:schemeClr val="tx1"/>
                </a:solidFill>
              </a:rPr>
              <a:t>GV</a:t>
            </a:r>
            <a:r>
              <a:rPr lang="vi-VN" sz="2400" b="0" spc="20">
                <a:solidFill>
                  <a:schemeClr val="tx1"/>
                </a:solidFill>
              </a:rPr>
              <a:t> </a:t>
            </a:r>
            <a:r>
              <a:rPr lang="vi-VN" sz="2400" spc="20">
                <a:solidFill>
                  <a:schemeClr val="tx1"/>
                </a:solidFill>
              </a:rPr>
              <a:t>có thể thay thế</a:t>
            </a:r>
            <a:r>
              <a:rPr lang="vi-VN" sz="2400" b="0" spc="20">
                <a:solidFill>
                  <a:schemeClr val="tx1"/>
                </a:solidFill>
              </a:rPr>
              <a:t> nội dung các </a:t>
            </a:r>
            <a:r>
              <a:rPr lang="en-US" sz="2400" b="0" spc="20">
                <a:solidFill>
                  <a:schemeClr val="tx1"/>
                </a:solidFill>
              </a:rPr>
              <a:t>v</a:t>
            </a:r>
            <a:r>
              <a:rPr lang="vi-VN" sz="2400" b="0" spc="20">
                <a:solidFill>
                  <a:schemeClr val="tx1"/>
                </a:solidFill>
              </a:rPr>
              <a:t>í dụ, bài luyện</a:t>
            </a:r>
            <a:r>
              <a:rPr lang="en-US" sz="2400" b="0" spc="20">
                <a:solidFill>
                  <a:schemeClr val="tx1"/>
                </a:solidFill>
              </a:rPr>
              <a:t>; c</a:t>
            </a:r>
            <a:r>
              <a:rPr lang="vi-VN" sz="2400" b="0" spc="20">
                <a:solidFill>
                  <a:schemeClr val="tx1"/>
                </a:solidFill>
              </a:rPr>
              <a:t>ó thể sắp xếp, tổ chức lại các bài học, điều chỉnh phân bố thời lượng,… trên cơ sở đảm bảo được YCCĐ (các mục tiêu) của tất cả các bài học trong mỗi chủ đề.</a:t>
            </a:r>
            <a:endParaRPr lang="en-US" sz="2400" b="0" spc="20">
              <a:solidFill>
                <a:schemeClr val="tx1"/>
              </a:solidFill>
            </a:endParaRPr>
          </a:p>
          <a:p>
            <a:pPr algn="just">
              <a:lnSpc>
                <a:spcPct val="125000"/>
              </a:lnSpc>
              <a:spcBef>
                <a:spcPts val="600"/>
              </a:spcBef>
              <a:spcAft>
                <a:spcPts val="600"/>
              </a:spcAft>
              <a:buFont typeface="Wingdings" panose="05000000000000000000" pitchFamily="2" charset="2"/>
              <a:buChar char="§"/>
            </a:pPr>
            <a:r>
              <a:rPr lang="vi-VN" sz="2400" b="0" spc="20">
                <a:solidFill>
                  <a:schemeClr val="tx1"/>
                </a:solidFill>
              </a:rPr>
              <a:t>GV được </a:t>
            </a:r>
            <a:r>
              <a:rPr lang="vi-VN" sz="2400" spc="20">
                <a:solidFill>
                  <a:schemeClr val="tx1"/>
                </a:solidFill>
              </a:rPr>
              <a:t>quyền chọn phần mềm </a:t>
            </a:r>
            <a:r>
              <a:rPr lang="vi-VN" sz="2400" b="0" spc="20">
                <a:solidFill>
                  <a:schemeClr val="tx1"/>
                </a:solidFill>
              </a:rPr>
              <a:t>ứng dụng khác, tương đương</a:t>
            </a:r>
            <a:r>
              <a:rPr lang="en-US" sz="2400" b="0" spc="20">
                <a:solidFill>
                  <a:schemeClr val="tx1"/>
                </a:solidFill>
              </a:rPr>
              <a:t>, </a:t>
            </a:r>
            <a:r>
              <a:rPr lang="vi-VN" sz="2400" b="0" spc="20">
                <a:solidFill>
                  <a:schemeClr val="tx1"/>
                </a:solidFill>
              </a:rPr>
              <a:t>cập nhật, phổ biến hơn. </a:t>
            </a:r>
            <a:endParaRPr lang="en-US" sz="2400" b="0" spc="20">
              <a:solidFill>
                <a:schemeClr val="tx1"/>
              </a:solidFill>
            </a:endParaRPr>
          </a:p>
          <a:p>
            <a:pPr algn="just">
              <a:lnSpc>
                <a:spcPct val="125000"/>
              </a:lnSpc>
              <a:spcBef>
                <a:spcPts val="600"/>
              </a:spcBef>
              <a:spcAft>
                <a:spcPts val="600"/>
              </a:spcAft>
              <a:buFont typeface="Wingdings" panose="05000000000000000000" pitchFamily="2" charset="2"/>
              <a:buChar char="§"/>
            </a:pPr>
            <a:r>
              <a:rPr lang="en-US" sz="2400" b="0" spc="20">
                <a:solidFill>
                  <a:schemeClr val="tx1"/>
                </a:solidFill>
              </a:rPr>
              <a:t>GV nên </a:t>
            </a:r>
            <a:r>
              <a:rPr lang="en-US" sz="2400" spc="20">
                <a:solidFill>
                  <a:schemeClr val="tx1"/>
                </a:solidFill>
              </a:rPr>
              <a:t>tự tin, linh hoạt và phát huy sáng tạo </a:t>
            </a:r>
            <a:r>
              <a:rPr lang="en-US" sz="2400" b="0" spc="20">
                <a:solidFill>
                  <a:schemeClr val="tx1"/>
                </a:solidFill>
              </a:rPr>
              <a:t>trong lựa chọn tư liệu, thiết kế các hoạt động, tổ chức dạy học, áp dụng các công cụ, thang đánh giá,… với điều kiện là không chệch khỏi mục tiêu cũng như mức độ của các YCCĐ. </a:t>
            </a:r>
            <a:endParaRPr lang="en-US" b="1">
              <a:solidFill>
                <a:schemeClr val="tx1"/>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4930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MỘT SỐ ĐIỂM CẦN LƯU Ý</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908720"/>
            <a:ext cx="9217024" cy="5328592"/>
          </a:xfrm>
        </p:spPr>
        <p:txBody>
          <a:bodyPr>
            <a:normAutofit/>
          </a:bodyPr>
          <a:lstStyle/>
          <a:p>
            <a:pPr algn="just">
              <a:lnSpc>
                <a:spcPct val="115000"/>
              </a:lnSpc>
              <a:spcBef>
                <a:spcPts val="600"/>
              </a:spcBef>
              <a:spcAft>
                <a:spcPts val="600"/>
              </a:spcAft>
              <a:buFont typeface="+mj-lt"/>
              <a:buAutoNum type="arabicPeriod" startAt="3"/>
            </a:pPr>
            <a:r>
              <a:rPr lang="en-US" b="1">
                <a:solidFill>
                  <a:srgbClr val="000000"/>
                </a:solidFill>
                <a:effectLst/>
                <a:ea typeface="Times New Roman" panose="02020603050405020304" pitchFamily="18" charset="0"/>
              </a:rPr>
              <a:t>Về dạy học phân hóa</a:t>
            </a:r>
          </a:p>
          <a:p>
            <a:pPr algn="just">
              <a:lnSpc>
                <a:spcPct val="125000"/>
              </a:lnSpc>
              <a:spcBef>
                <a:spcPts val="600"/>
              </a:spcBef>
              <a:spcAft>
                <a:spcPts val="600"/>
              </a:spcAft>
              <a:buFont typeface="Wingdings" panose="05000000000000000000" pitchFamily="2" charset="2"/>
              <a:buChar char="§"/>
            </a:pPr>
            <a:r>
              <a:rPr lang="vi-VN" sz="2400" b="0" spc="20">
                <a:solidFill>
                  <a:schemeClr val="tx1"/>
                </a:solidFill>
              </a:rPr>
              <a:t>Chú ý khai thác các ví dụ và những câu hỏi mở có trong SGK, SBT; cung cấp thêm các bài tập có </a:t>
            </a:r>
            <a:r>
              <a:rPr lang="vi-VN" sz="2400" spc="20">
                <a:solidFill>
                  <a:schemeClr val="tx1"/>
                </a:solidFill>
              </a:rPr>
              <a:t>mức độ dễ, khó khác </a:t>
            </a:r>
            <a:r>
              <a:rPr lang="vi-VN" sz="2400" b="0" spc="20">
                <a:solidFill>
                  <a:schemeClr val="tx1"/>
                </a:solidFill>
              </a:rPr>
              <a:t>nhau nhằm lựa chọn, sử dụng để </a:t>
            </a:r>
            <a:r>
              <a:rPr lang="vi-VN" sz="2400" spc="20">
                <a:solidFill>
                  <a:schemeClr val="tx1"/>
                </a:solidFill>
              </a:rPr>
              <a:t>hướng dẫn riêng </a:t>
            </a:r>
            <a:r>
              <a:rPr lang="vi-VN" sz="2400" b="0" spc="20">
                <a:solidFill>
                  <a:schemeClr val="tx1"/>
                </a:solidFill>
              </a:rPr>
              <a:t>cho các đối tượng HS khác nhau. </a:t>
            </a:r>
            <a:endParaRPr lang="en-US" sz="2400" b="0" spc="20">
              <a:solidFill>
                <a:schemeClr val="tx1"/>
              </a:solidFill>
            </a:endParaRPr>
          </a:p>
          <a:p>
            <a:pPr algn="just">
              <a:lnSpc>
                <a:spcPct val="125000"/>
              </a:lnSpc>
              <a:spcBef>
                <a:spcPts val="600"/>
              </a:spcBef>
              <a:spcAft>
                <a:spcPts val="600"/>
              </a:spcAft>
              <a:buFont typeface="Wingdings" panose="05000000000000000000" pitchFamily="2" charset="2"/>
              <a:buChar char="§"/>
            </a:pPr>
            <a:r>
              <a:rPr lang="vi-VN" sz="2400" b="0" spc="20">
                <a:solidFill>
                  <a:schemeClr val="tx1"/>
                </a:solidFill>
              </a:rPr>
              <a:t>SGK và SBT đều là tài liệu tốt để GV </a:t>
            </a:r>
            <a:r>
              <a:rPr lang="vi-VN" sz="2400" spc="20">
                <a:solidFill>
                  <a:schemeClr val="tx1"/>
                </a:solidFill>
              </a:rPr>
              <a:t>bồi dưỡng ý thức tự học </a:t>
            </a:r>
            <a:r>
              <a:rPr lang="vi-VN" sz="2400" b="0" spc="20">
                <a:solidFill>
                  <a:schemeClr val="tx1"/>
                </a:solidFill>
              </a:rPr>
              <a:t>cho HS, khuyến khích HS tự khám phá, tự đánh giá, phát triển năng lực tuỳ theo khả năng cá nhân. </a:t>
            </a:r>
            <a:endParaRPr lang="en-US" b="1">
              <a:solidFill>
                <a:schemeClr val="tx1"/>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015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8. ĐỔI MỚI PPDH</a:t>
            </a:r>
          </a:p>
        </p:txBody>
      </p:sp>
      <p:sp>
        <p:nvSpPr>
          <p:cNvPr id="3" name="Text Placeholder 2"/>
          <p:cNvSpPr>
            <a:spLocks noGrp="1"/>
          </p:cNvSpPr>
          <p:nvPr>
            <p:ph type="body" idx="1"/>
          </p:nvPr>
        </p:nvSpPr>
        <p:spPr/>
        <p:txBody>
          <a:bodyPr/>
          <a:lstStyle/>
          <a:p>
            <a:r>
              <a:rPr lang="en-US" b="1"/>
              <a:t>PHẦN CHUNG</a:t>
            </a: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69076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kern="1200">
                <a:solidFill>
                  <a:srgbClr val="0070C0"/>
                </a:solidFill>
                <a:latin typeface="Arial" pitchFamily="34" charset="0"/>
                <a:ea typeface="+mj-ea"/>
                <a:cs typeface="Arial" pitchFamily="34" charset="0"/>
              </a:rPr>
              <a:t>ĐỔI MỚI PHƯƠNG PHÁP DẠY HỌC</a:t>
            </a:r>
          </a:p>
        </p:txBody>
      </p:sp>
      <p:sp>
        <p:nvSpPr>
          <p:cNvPr id="3" name="Content Placeholder 2"/>
          <p:cNvSpPr>
            <a:spLocks noGrp="1"/>
          </p:cNvSpPr>
          <p:nvPr>
            <p:ph idx="1"/>
          </p:nvPr>
        </p:nvSpPr>
        <p:spPr>
          <a:xfrm>
            <a:off x="252413" y="908720"/>
            <a:ext cx="9217024" cy="5328592"/>
          </a:xfrm>
        </p:spPr>
        <p:txBody>
          <a:bodyPr>
            <a:normAutofit/>
          </a:bodyPr>
          <a:lstStyle/>
          <a:p>
            <a:pPr algn="just">
              <a:lnSpc>
                <a:spcPct val="115000"/>
              </a:lnSpc>
              <a:spcBef>
                <a:spcPts val="600"/>
              </a:spcBef>
              <a:spcAft>
                <a:spcPts val="600"/>
              </a:spcAft>
              <a:buFont typeface="Arial" panose="020B0604020202020204" pitchFamily="34" charset="0"/>
              <a:buChar char="•"/>
            </a:pPr>
            <a:r>
              <a:rPr lang="vi-VN" b="0">
                <a:solidFill>
                  <a:srgbClr val="000000"/>
                </a:solidFill>
                <a:effectLst/>
                <a:ea typeface="Times New Roman" panose="02020603050405020304" pitchFamily="18" charset="0"/>
              </a:rPr>
              <a:t>Sử dụng kĩ thuật dạy học trực quan và phương pháp dạy thực hành</a:t>
            </a:r>
            <a:endParaRPr lang="en-US" b="0">
              <a:solidFill>
                <a:srgbClr val="000000"/>
              </a:solidFill>
              <a:effectLst/>
              <a:ea typeface="Times New Roman" panose="02020603050405020304" pitchFamily="18" charset="0"/>
            </a:endParaRPr>
          </a:p>
          <a:p>
            <a:pPr lvl="0" algn="just">
              <a:lnSpc>
                <a:spcPct val="115000"/>
              </a:lnSpc>
              <a:spcBef>
                <a:spcPts val="600"/>
              </a:spcBef>
              <a:spcAft>
                <a:spcPts val="600"/>
              </a:spcAft>
              <a:buFont typeface="Arial" panose="020B0604020202020204" pitchFamily="34" charset="0"/>
              <a:buChar char="•"/>
              <a:tabLst>
                <a:tab pos="270510" algn="l"/>
              </a:tabLst>
            </a:pPr>
            <a:r>
              <a:rPr lang="en-US" b="0">
                <a:solidFill>
                  <a:srgbClr val="000000"/>
                </a:solidFill>
              </a:rPr>
              <a:t>Triển khai phương pháp dạy học nêu và giải quyết vấn đề</a:t>
            </a:r>
          </a:p>
          <a:p>
            <a:pPr lvl="0" algn="just">
              <a:lnSpc>
                <a:spcPct val="115000"/>
              </a:lnSpc>
              <a:spcBef>
                <a:spcPts val="600"/>
              </a:spcBef>
              <a:spcAft>
                <a:spcPts val="600"/>
              </a:spcAft>
              <a:buFont typeface="Arial" panose="020B0604020202020204" pitchFamily="34" charset="0"/>
              <a:buChar char="•"/>
              <a:tabLst>
                <a:tab pos="270510" algn="l"/>
              </a:tabLst>
            </a:pPr>
            <a:r>
              <a:rPr lang="en-US" b="0">
                <a:solidFill>
                  <a:srgbClr val="000000"/>
                </a:solidFill>
              </a:rPr>
              <a:t>Khuyến khích HS tự khám phá</a:t>
            </a:r>
          </a:p>
          <a:p>
            <a:pPr algn="just">
              <a:lnSpc>
                <a:spcPct val="115000"/>
              </a:lnSpc>
              <a:spcBef>
                <a:spcPts val="600"/>
              </a:spcBef>
              <a:spcAft>
                <a:spcPts val="600"/>
              </a:spcAft>
              <a:buFont typeface="Arial" panose="020B0604020202020204" pitchFamily="34" charset="0"/>
              <a:buChar char="•"/>
              <a:tabLst>
                <a:tab pos="270510" algn="l"/>
              </a:tabLst>
            </a:pPr>
            <a:r>
              <a:rPr lang="en-US" b="0">
                <a:solidFill>
                  <a:srgbClr val="000000"/>
                </a:solidFill>
              </a:rPr>
              <a:t>Tăng cường thu nhận phản hồi từ HS và hướng dẫn HS tự đánh giá</a:t>
            </a:r>
          </a:p>
          <a:p>
            <a:pPr algn="just">
              <a:lnSpc>
                <a:spcPct val="115000"/>
              </a:lnSpc>
              <a:spcBef>
                <a:spcPts val="600"/>
              </a:spcBef>
              <a:spcAft>
                <a:spcPts val="600"/>
              </a:spcAft>
              <a:buFont typeface="Arial" panose="020B0604020202020204" pitchFamily="34" charset="0"/>
              <a:buChar char="•"/>
              <a:tabLst>
                <a:tab pos="270510" algn="l"/>
              </a:tabLst>
            </a:pPr>
            <a:r>
              <a:rPr lang="en-US" b="0">
                <a:solidFill>
                  <a:srgbClr val="000000"/>
                </a:solidFill>
              </a:rPr>
              <a:t>Thực hiện dạy học phân hoá để phát triển được năng lực của mọi HS</a:t>
            </a:r>
          </a:p>
          <a:p>
            <a:pPr marL="342900" lvl="0" indent="-342900" algn="just">
              <a:lnSpc>
                <a:spcPct val="120000"/>
              </a:lnSpc>
              <a:spcBef>
                <a:spcPts val="300"/>
              </a:spcBef>
              <a:spcAft>
                <a:spcPts val="1000"/>
              </a:spcAft>
              <a:buFont typeface="Symbol" panose="05050102010706020507" pitchFamily="18" charset="2"/>
              <a:buChar char=""/>
              <a:tabLst>
                <a:tab pos="27051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9151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9. KIỂM TRA ĐÁNH GIÁ ĐỊNH KÌ VÀ CUỐI NĂM</a:t>
            </a:r>
          </a:p>
        </p:txBody>
      </p:sp>
      <p:sp>
        <p:nvSpPr>
          <p:cNvPr id="3" name="Text Placeholder 2"/>
          <p:cNvSpPr>
            <a:spLocks noGrp="1"/>
          </p:cNvSpPr>
          <p:nvPr>
            <p:ph type="body" idx="1"/>
          </p:nvPr>
        </p:nvSpPr>
        <p:spPr/>
        <p:txBody>
          <a:bodyPr/>
          <a:lstStyle/>
          <a:p>
            <a:r>
              <a:rPr lang="en-US" b="1"/>
              <a:t>PHẦN CHUNG</a:t>
            </a: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93011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KIỂM TRA ĐÁNH GIÁ ĐỊNH KÌ VÀ CUỐI NĂM</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908720"/>
            <a:ext cx="9217024" cy="5328592"/>
          </a:xfrm>
        </p:spPr>
        <p:txBody>
          <a:bodyPr>
            <a:normAutofit/>
          </a:bodyPr>
          <a:lstStyle/>
          <a:p>
            <a:pPr algn="just">
              <a:lnSpc>
                <a:spcPct val="115000"/>
              </a:lnSpc>
              <a:spcBef>
                <a:spcPts val="600"/>
              </a:spcBef>
              <a:spcAft>
                <a:spcPts val="600"/>
              </a:spcAft>
              <a:buFont typeface="Arial" panose="020B0604020202020204" pitchFamily="34" charset="0"/>
              <a:buChar char="•"/>
            </a:pPr>
            <a:r>
              <a:rPr lang="en-US" sz="2400" b="0" i="1">
                <a:solidFill>
                  <a:schemeClr val="tx1"/>
                </a:solidFill>
                <a:effectLst/>
                <a:ea typeface="Calibri" panose="020F0502020204030204" pitchFamily="34" charset="0"/>
              </a:rPr>
              <a:t>Quy định đánh giá HS tiểu học</a:t>
            </a:r>
            <a:r>
              <a:rPr lang="en-US" sz="2400" b="0">
                <a:solidFill>
                  <a:schemeClr val="tx1"/>
                </a:solidFill>
                <a:effectLst/>
                <a:ea typeface="Calibri" panose="020F0502020204030204" pitchFamily="34" charset="0"/>
              </a:rPr>
              <a:t> và </a:t>
            </a:r>
            <a:r>
              <a:rPr lang="en-US" sz="2400" b="0" i="1">
                <a:solidFill>
                  <a:schemeClr val="tx1"/>
                </a:solidFill>
                <a:effectLst/>
                <a:ea typeface="Calibri" panose="020F0502020204030204" pitchFamily="34" charset="0"/>
              </a:rPr>
              <a:t>Quy định đánh giá hạnh kiểm học sinh tiểu học</a:t>
            </a:r>
            <a:r>
              <a:rPr lang="en-US" sz="2400" b="0">
                <a:solidFill>
                  <a:schemeClr val="tx1"/>
                </a:solidFill>
                <a:effectLst/>
                <a:ea typeface="Calibri" panose="020F0502020204030204" pitchFamily="34" charset="0"/>
              </a:rPr>
              <a:t> theo </a:t>
            </a:r>
            <a:r>
              <a:rPr lang="en-US" sz="2400">
                <a:solidFill>
                  <a:srgbClr val="FF0000"/>
                </a:solidFill>
                <a:effectLst/>
                <a:ea typeface="Calibri" panose="020F0502020204030204" pitchFamily="34" charset="0"/>
              </a:rPr>
              <a:t>Thông tư 27, ngày 4/9/2020.</a:t>
            </a:r>
          </a:p>
          <a:p>
            <a:pPr algn="just">
              <a:lnSpc>
                <a:spcPct val="115000"/>
              </a:lnSpc>
              <a:spcBef>
                <a:spcPts val="600"/>
              </a:spcBef>
              <a:spcAft>
                <a:spcPts val="600"/>
              </a:spcAft>
              <a:buFont typeface="Arial" panose="020B0604020202020204" pitchFamily="34" charset="0"/>
              <a:buChar char="•"/>
            </a:pPr>
            <a:r>
              <a:rPr lang="en-US" sz="2400" u="none" strike="noStrike" spc="-20">
                <a:solidFill>
                  <a:schemeClr val="tx1"/>
                </a:solidFill>
                <a:effectLst/>
                <a:ea typeface="Times New Roman" panose="02020603050405020304" pitchFamily="18" charset="0"/>
              </a:rPr>
              <a:t>Đánh giá thường xuyên </a:t>
            </a:r>
            <a:r>
              <a:rPr lang="en-US" sz="2400" b="0" u="none" strike="noStrike" spc="-20">
                <a:solidFill>
                  <a:schemeClr val="tx1"/>
                </a:solidFill>
                <a:effectLst/>
                <a:ea typeface="Times New Roman" panose="02020603050405020304" pitchFamily="18" charset="0"/>
              </a:rPr>
              <a:t>hay </a:t>
            </a:r>
            <a:r>
              <a:rPr lang="en-US" sz="2400" u="none" strike="noStrike" spc="-20">
                <a:solidFill>
                  <a:schemeClr val="tx1"/>
                </a:solidFill>
                <a:effectLst/>
                <a:ea typeface="Times New Roman" panose="02020603050405020304" pitchFamily="18" charset="0"/>
              </a:rPr>
              <a:t>định kì </a:t>
            </a:r>
            <a:r>
              <a:rPr lang="en-US" sz="2400" b="0" u="none" strike="noStrike" spc="-20">
                <a:solidFill>
                  <a:schemeClr val="tx1"/>
                </a:solidFill>
                <a:effectLst/>
                <a:ea typeface="Times New Roman" panose="02020603050405020304" pitchFamily="18" charset="0"/>
              </a:rPr>
              <a:t>đều bám sát năm thành phần của năng</a:t>
            </a:r>
            <a:r>
              <a:rPr lang="es-ES" sz="2400" b="0" u="none" strike="noStrike" spc="-20">
                <a:solidFill>
                  <a:schemeClr val="tx1"/>
                </a:solidFill>
                <a:effectLst/>
                <a:ea typeface="Calibri" panose="020F0502020204030204" pitchFamily="34" charset="0"/>
              </a:rPr>
              <a:t> lực tin học và các mạch kiến thức DL, ICT, CS, đồng thời cũng dựa vào các biểu hiện của </a:t>
            </a:r>
            <a:r>
              <a:rPr lang="en-US" sz="2400" b="0" u="none" strike="noStrike" spc="-20">
                <a:solidFill>
                  <a:schemeClr val="tx1"/>
                </a:solidFill>
                <a:effectLst/>
                <a:ea typeface="Times New Roman" panose="02020603050405020304" pitchFamily="18" charset="0"/>
              </a:rPr>
              <a:t>năm </a:t>
            </a:r>
            <a:r>
              <a:rPr lang="es-ES" sz="2400" b="0" u="none" strike="noStrike" spc="-20">
                <a:solidFill>
                  <a:schemeClr val="tx1"/>
                </a:solidFill>
                <a:effectLst/>
                <a:ea typeface="Calibri" panose="020F0502020204030204" pitchFamily="34" charset="0"/>
              </a:rPr>
              <a:t>phẩm chất chủ yếu và ba năng lực chung được xác định trong CT GDPT TT.</a:t>
            </a:r>
          </a:p>
          <a:p>
            <a:pPr algn="just">
              <a:lnSpc>
                <a:spcPct val="115000"/>
              </a:lnSpc>
              <a:spcBef>
                <a:spcPts val="600"/>
              </a:spcBef>
              <a:spcAft>
                <a:spcPts val="600"/>
              </a:spcAft>
              <a:buFont typeface="Arial" panose="020B0604020202020204" pitchFamily="34" charset="0"/>
              <a:buChar char="•"/>
            </a:pPr>
            <a:r>
              <a:rPr lang="es-ES" sz="2400" b="0" u="none" strike="noStrike">
                <a:solidFill>
                  <a:schemeClr val="tx1"/>
                </a:solidFill>
                <a:effectLst/>
                <a:ea typeface="Calibri" panose="020F0502020204030204" pitchFamily="34" charset="0"/>
              </a:rPr>
              <a:t>Xây dựng công cụ đánh giá phải dựa vào YCCĐ đã nêu trong chương trình môn học ở mỗi lớp, mỗi cấp học.</a:t>
            </a:r>
            <a:endParaRPr lang="en-US" sz="2400" b="0" u="none" strike="noStrike">
              <a:solidFill>
                <a:schemeClr val="tx1"/>
              </a:solidFill>
              <a:effectLst/>
              <a:ea typeface="Calibri" panose="020F0502020204030204" pitchFamily="34" charset="0"/>
            </a:endParaRPr>
          </a:p>
          <a:p>
            <a:pPr algn="just">
              <a:lnSpc>
                <a:spcPct val="115000"/>
              </a:lnSpc>
              <a:spcBef>
                <a:spcPts val="600"/>
              </a:spcBef>
              <a:spcAft>
                <a:spcPts val="600"/>
              </a:spcAft>
              <a:buFont typeface="Arial" panose="020B0604020202020204" pitchFamily="34" charset="0"/>
              <a:buChar char="•"/>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05320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KIỂM TRA ĐÁNH GIÁ ĐỊNH KÌ VÀ CUỐI NĂM</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1196752"/>
            <a:ext cx="9217024" cy="5040560"/>
          </a:xfrm>
        </p:spPr>
        <p:txBody>
          <a:bodyPr>
            <a:normAutofit/>
          </a:bodyPr>
          <a:lstStyle/>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Calibri" panose="020F0502020204030204" pitchFamily="34" charset="0"/>
              </a:rPr>
              <a:t>Coi trọng khả năng vận dụng kiến thức, kĩ năng làm ra sản phẩm trong đánh giá ở các chủ đề có trọng tâm là ICT. </a:t>
            </a:r>
          </a:p>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Calibri" panose="020F0502020204030204" pitchFamily="34" charset="0"/>
              </a:rPr>
              <a:t>Với các chủ đề có trọng tâm là CS, chú trọng đánh giá tư duy có tính hệ thống và năng lực sáng tạo. </a:t>
            </a:r>
          </a:p>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Calibri" panose="020F0502020204030204" pitchFamily="34" charset="0"/>
              </a:rPr>
              <a:t>Đánh giá mạch nội dung DL bằng cách xem xét HS xử lí tình huống cụ thể, phối hợp với quan sát thái độ, tình cảm, hành vi ứng xử của HS trong môi trường số. </a:t>
            </a:r>
            <a:endParaRPr lang="en-US" sz="2400" b="0" u="none" strike="noStrike">
              <a:solidFill>
                <a:schemeClr val="tx1"/>
              </a:solidFill>
              <a:effectLst/>
              <a:ea typeface="Calibri" panose="020F0502020204030204" pitchFamily="34" charset="0"/>
            </a:endParaRPr>
          </a:p>
          <a:p>
            <a:pPr algn="just">
              <a:lnSpc>
                <a:spcPct val="115000"/>
              </a:lnSpc>
              <a:spcBef>
                <a:spcPts val="600"/>
              </a:spcBef>
              <a:spcAft>
                <a:spcPts val="600"/>
              </a:spcAft>
              <a:buFont typeface="Arial" panose="020B0604020202020204" pitchFamily="34" charset="0"/>
              <a:buChar char="•"/>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61031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1175" lvl="2" algn="ctr" rtl="0">
              <a:spcBef>
                <a:spcPct val="0"/>
              </a:spcBef>
            </a:pPr>
            <a:r>
              <a:rPr lang="en-US" sz="2800" b="1">
                <a:solidFill>
                  <a:srgbClr val="0070C0"/>
                </a:solidFill>
              </a:rPr>
              <a:t>KIỂM TRA ĐÁNH GIÁ ĐỊNH KÌ VÀ CUỐI NĂM</a:t>
            </a:r>
            <a:endParaRPr lang="en-US" sz="2800" b="1" kern="1200">
              <a:solidFill>
                <a:srgbClr val="0070C0"/>
              </a:solidFill>
              <a:latin typeface="Arial" pitchFamily="34" charset="0"/>
              <a:ea typeface="+mj-ea"/>
              <a:cs typeface="Arial" pitchFamily="34" charset="0"/>
            </a:endParaRPr>
          </a:p>
        </p:txBody>
      </p:sp>
      <p:sp>
        <p:nvSpPr>
          <p:cNvPr id="3" name="Content Placeholder 2"/>
          <p:cNvSpPr>
            <a:spLocks noGrp="1"/>
          </p:cNvSpPr>
          <p:nvPr>
            <p:ph idx="1"/>
          </p:nvPr>
        </p:nvSpPr>
        <p:spPr>
          <a:xfrm>
            <a:off x="252413" y="1268760"/>
            <a:ext cx="9217024" cy="4968552"/>
          </a:xfrm>
        </p:spPr>
        <p:txBody>
          <a:bodyPr>
            <a:normAutofit/>
          </a:bodyPr>
          <a:lstStyle/>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Times New Roman" panose="02020603050405020304" pitchFamily="18" charset="0"/>
              </a:rPr>
              <a:t>Phải tạo điều kiện, khuyến khích HS tích cực tham gia đánh giá và tự đánh giá. Phải làm cho mỗi HS nhận thấy được mức độ tiến bộ của mình. </a:t>
            </a:r>
          </a:p>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Times New Roman" panose="02020603050405020304" pitchFamily="18" charset="0"/>
              </a:rPr>
              <a:t>Trong đánh giá thường xuyên nên tôn trọng đánh giá định tính, không được làm cho </a:t>
            </a:r>
            <a:r>
              <a:rPr lang="es-ES" sz="2400" b="0" u="none" strike="noStrike" spc="-20">
                <a:solidFill>
                  <a:schemeClr val="tx1"/>
                </a:solidFill>
                <a:effectLst/>
                <a:ea typeface="Times New Roman" panose="02020603050405020304" pitchFamily="18" charset="0"/>
              </a:rPr>
              <a:t>việc kiểm tra, đánh giá trở thành gánh nặng và HS học để đối phó với kiểm tra.</a:t>
            </a:r>
            <a:endParaRPr lang="en-US" sz="2400" b="0" u="none" strike="noStrike">
              <a:solidFill>
                <a:schemeClr val="tx1"/>
              </a:solidFill>
              <a:effectLst/>
              <a:ea typeface="Calibri" panose="020F0502020204030204" pitchFamily="34" charset="0"/>
            </a:endParaRPr>
          </a:p>
          <a:p>
            <a:pPr marL="342900" lvl="0" indent="-342900" algn="just">
              <a:lnSpc>
                <a:spcPct val="120000"/>
              </a:lnSpc>
              <a:spcBef>
                <a:spcPts val="600"/>
              </a:spcBef>
              <a:spcAft>
                <a:spcPts val="300"/>
              </a:spcAft>
              <a:buFont typeface="Symbol" panose="05050102010706020507" pitchFamily="18" charset="2"/>
              <a:buChar char=""/>
            </a:pPr>
            <a:r>
              <a:rPr lang="es-ES" sz="2400" b="0" u="none" strike="noStrike">
                <a:solidFill>
                  <a:schemeClr val="tx1"/>
                </a:solidFill>
                <a:effectLst/>
                <a:ea typeface="Calibri" panose="020F0502020204030204" pitchFamily="34" charset="0"/>
              </a:rPr>
              <a:t>Kết luận đánh giá của GV về năng lực tin học của mỗi HS dựa trên sự tổng hợp các kết quả đánh giá thường xuyên và kết quả đánh giá định kì. </a:t>
            </a:r>
            <a:endParaRPr lang="en-US" sz="2400" b="0" u="none" strike="noStrike">
              <a:solidFill>
                <a:schemeClr val="tx1"/>
              </a:solidFill>
              <a:effectLst/>
              <a:ea typeface="Calibri" panose="020F0502020204030204" pitchFamily="34" charset="0"/>
            </a:endParaRPr>
          </a:p>
          <a:p>
            <a:pPr algn="just">
              <a:lnSpc>
                <a:spcPct val="115000"/>
              </a:lnSpc>
              <a:spcBef>
                <a:spcPts val="600"/>
              </a:spcBef>
              <a:spcAft>
                <a:spcPts val="600"/>
              </a:spcAft>
              <a:buFont typeface="Arial" panose="020B0604020202020204" pitchFamily="34" charset="0"/>
              <a:buChar char="•"/>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37889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10. TÀI LIỆU THAM KHẢO BỔ TRỢ</a:t>
            </a:r>
          </a:p>
        </p:txBody>
      </p:sp>
      <p:sp>
        <p:nvSpPr>
          <p:cNvPr id="3" name="Text Placeholder 2"/>
          <p:cNvSpPr>
            <a:spLocks noGrp="1"/>
          </p:cNvSpPr>
          <p:nvPr>
            <p:ph type="body" idx="1"/>
          </p:nvPr>
        </p:nvSpPr>
        <p:spPr/>
        <p:txBody>
          <a:bodyPr/>
          <a:lstStyle/>
          <a:p>
            <a:r>
              <a:rPr lang="en-US" b="1"/>
              <a:t>PHẦN CHUNG</a:t>
            </a: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79824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VỀ TÁC GIẢ SGK 4 CD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31178-7916-45BC-8719-C674CF9E1E36}" type="slidenum">
              <a:rPr kumimoji="0" lang="en-US" sz="1200" b="1" i="0" u="none" strike="noStrike" kern="1200" cap="none" spc="0" normalizeH="0" baseline="0" noProof="0" smtClean="0">
                <a:ln>
                  <a:noFill/>
                </a:ln>
                <a:solidFill>
                  <a:srgbClr val="0070C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0070C0"/>
              </a:solidFill>
              <a:effectLst/>
              <a:uLnTx/>
              <a:uFillTx/>
              <a:latin typeface="Arial" pitchFamily="34" charset="0"/>
              <a:ea typeface="+mn-ea"/>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5767686"/>
              </p:ext>
            </p:extLst>
          </p:nvPr>
        </p:nvGraphicFramePr>
        <p:xfrm>
          <a:off x="252413" y="692150"/>
          <a:ext cx="9217024" cy="5852435"/>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2952874">
                <a:tc>
                  <a:txBody>
                    <a:bodyPr/>
                    <a:lstStyle/>
                    <a:p>
                      <a:endParaRPr lang="en-US"/>
                    </a:p>
                    <a:p>
                      <a:endParaRPr lang="en-US"/>
                    </a:p>
                    <a:p>
                      <a:endParaRPr lang="en-US"/>
                    </a:p>
                    <a:p>
                      <a:endParaRPr lang="en-US"/>
                    </a:p>
                    <a:p>
                      <a:endParaRPr lang="en-US"/>
                    </a:p>
                    <a:p>
                      <a:endParaRPr lang="en-US"/>
                    </a:p>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kern="1200">
                          <a:solidFill>
                            <a:srgbClr val="0000FF"/>
                          </a:solidFill>
                          <a:effectLst/>
                          <a:latin typeface="+mn-lt"/>
                          <a:ea typeface="+mn-ea"/>
                          <a:cs typeface="+mn-cs"/>
                        </a:rPr>
                        <a:t>TS</a:t>
                      </a:r>
                      <a:r>
                        <a:rPr lang="en-US" sz="2400" b="1" kern="1200" baseline="0">
                          <a:solidFill>
                            <a:srgbClr val="0000FF"/>
                          </a:solidFill>
                          <a:effectLst/>
                          <a:latin typeface="+mn-lt"/>
                          <a:ea typeface="+mn-ea"/>
                          <a:cs typeface="+mn-cs"/>
                        </a:rPr>
                        <a:t> </a:t>
                      </a:r>
                      <a:r>
                        <a:rPr lang="en-US" sz="2400" b="1" kern="1200" err="1">
                          <a:solidFill>
                            <a:srgbClr val="0000FF"/>
                          </a:solidFill>
                          <a:effectLst/>
                          <a:latin typeface="+mn-lt"/>
                          <a:ea typeface="+mn-ea"/>
                          <a:cs typeface="+mn-cs"/>
                        </a:rPr>
                        <a:t>ĐỖ</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THỊ</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BÍCH</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NGỌC</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Tác</a:t>
                      </a:r>
                      <a:r>
                        <a:rPr lang="en-US" sz="2400" b="1" kern="1200" baseline="0">
                          <a:solidFill>
                            <a:srgbClr val="0000FF"/>
                          </a:solidFill>
                          <a:effectLst/>
                          <a:latin typeface="+mn-lt"/>
                          <a:ea typeface="+mn-ea"/>
                          <a:cs typeface="+mn-cs"/>
                        </a:rPr>
                        <a:t> </a:t>
                      </a:r>
                      <a:r>
                        <a:rPr lang="en-US" sz="2400" b="1" kern="1200" baseline="0" err="1">
                          <a:solidFill>
                            <a:srgbClr val="0000FF"/>
                          </a:solidFill>
                          <a:effectLst/>
                          <a:latin typeface="+mn-lt"/>
                          <a:ea typeface="+mn-ea"/>
                          <a:cs typeface="+mn-cs"/>
                        </a:rPr>
                        <a:t>giả</a:t>
                      </a:r>
                      <a:r>
                        <a:rPr lang="en-US" sz="2400" b="1" kern="1200">
                          <a:solidFill>
                            <a:srgbClr val="0000FF"/>
                          </a:solidFill>
                          <a:effectLst/>
                          <a:latin typeface="+mn-lt"/>
                          <a:ea typeface="+mn-ea"/>
                          <a:cs typeface="+mn-cs"/>
                        </a:rPr>
                        <a:t>)</a:t>
                      </a:r>
                    </a:p>
                    <a:p>
                      <a:pPr marL="285750" indent="-285750" algn="l" defTabSz="914400" rtl="0" eaLnBrk="1" latinLnBrk="0" hangingPunct="1">
                        <a:buFont typeface="Arial" pitchFamily="34" charset="0"/>
                        <a:buChar char="•"/>
                      </a:pPr>
                      <a:r>
                        <a:rPr lang="vi-VN" sz="2400" kern="1200">
                          <a:solidFill>
                            <a:schemeClr val="tx1"/>
                          </a:solidFill>
                          <a:effectLst/>
                          <a:latin typeface="Arial" panose="020B0604020202020204" pitchFamily="34" charset="0"/>
                          <a:ea typeface="+mn-ea"/>
                          <a:cs typeface="Arial" panose="020B0604020202020204" pitchFamily="34" charset="0"/>
                        </a:rPr>
                        <a:t>TS. CNTT, Viện </a:t>
                      </a:r>
                      <a:r>
                        <a:rPr lang="en-US" sz="2400" kern="1200">
                          <a:solidFill>
                            <a:schemeClr val="tx1"/>
                          </a:solidFill>
                          <a:effectLst/>
                          <a:latin typeface="Arial" panose="020B0604020202020204" pitchFamily="34" charset="0"/>
                          <a:ea typeface="+mn-ea"/>
                          <a:cs typeface="Arial" panose="020B0604020202020204" pitchFamily="34" charset="0"/>
                        </a:rPr>
                        <a:t>KHCN </a:t>
                      </a:r>
                      <a:r>
                        <a:rPr lang="en-US" sz="2400" kern="1200" err="1">
                          <a:solidFill>
                            <a:schemeClr val="tx1"/>
                          </a:solidFill>
                          <a:effectLst/>
                          <a:latin typeface="Arial" panose="020B0604020202020204" pitchFamily="34" charset="0"/>
                          <a:ea typeface="+mn-ea"/>
                          <a:cs typeface="Arial" panose="020B0604020202020204" pitchFamily="34" charset="0"/>
                        </a:rPr>
                        <a:t>Tiên</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tiến</a:t>
                      </a:r>
                      <a:r>
                        <a:rPr lang="vi-VN" sz="2400" kern="1200">
                          <a:solidFill>
                            <a:schemeClr val="tx1"/>
                          </a:solidFill>
                          <a:effectLst/>
                          <a:latin typeface="Arial" panose="020B0604020202020204" pitchFamily="34" charset="0"/>
                          <a:ea typeface="+mn-ea"/>
                          <a:cs typeface="Arial" panose="020B0604020202020204" pitchFamily="34" charset="0"/>
                        </a:rPr>
                        <a:t> Nhật Bản (JAIST).</a:t>
                      </a:r>
                    </a:p>
                    <a:p>
                      <a:pPr marL="285750" indent="-285750" algn="l" defTabSz="914400" rtl="0" eaLnBrk="1" latinLnBrk="0" hangingPunct="1">
                        <a:buFont typeface="Arial" pitchFamily="34" charset="0"/>
                        <a:buChar char="•"/>
                      </a:pPr>
                      <a:r>
                        <a:rPr lang="vi-VN" sz="2400" kern="1200">
                          <a:solidFill>
                            <a:schemeClr val="tx1"/>
                          </a:solidFill>
                          <a:effectLst/>
                          <a:latin typeface="Arial" panose="020B0604020202020204" pitchFamily="34" charset="0"/>
                          <a:ea typeface="+mn-ea"/>
                          <a:cs typeface="Arial" panose="020B0604020202020204" pitchFamily="34" charset="0"/>
                        </a:rPr>
                        <a:t>G</a:t>
                      </a:r>
                      <a:r>
                        <a:rPr lang="en-US" sz="2400" kern="1200">
                          <a:solidFill>
                            <a:schemeClr val="tx1"/>
                          </a:solidFill>
                          <a:effectLst/>
                          <a:latin typeface="Arial" panose="020B0604020202020204" pitchFamily="34" charset="0"/>
                          <a:ea typeface="+mn-ea"/>
                          <a:cs typeface="Arial" panose="020B0604020202020204" pitchFamily="34" charset="0"/>
                        </a:rPr>
                        <a:t>VC</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vi-VN" sz="2400" kern="1200">
                          <a:solidFill>
                            <a:schemeClr val="tx1"/>
                          </a:solidFill>
                          <a:effectLst/>
                          <a:latin typeface="Arial" panose="020B0604020202020204" pitchFamily="34" charset="0"/>
                          <a:ea typeface="+mn-ea"/>
                          <a:cs typeface="Arial" panose="020B0604020202020204" pitchFamily="34" charset="0"/>
                        </a:rPr>
                        <a:t>Học viện Công nghệ Bưu chính Viễn thông.</a:t>
                      </a:r>
                    </a:p>
                    <a:p>
                      <a:pPr marL="285750" indent="-285750" algn="l" defTabSz="914400" rtl="0" eaLnBrk="1" latinLnBrk="0" hangingPunct="1">
                        <a:buFont typeface="Arial" pitchFamily="34" charset="0"/>
                        <a:buChar char="•"/>
                      </a:pPr>
                      <a:r>
                        <a:rPr lang="vi-VN" sz="2400" kern="1200">
                          <a:solidFill>
                            <a:schemeClr val="tx1"/>
                          </a:solidFill>
                          <a:effectLst/>
                          <a:latin typeface="Arial" panose="020B0604020202020204" pitchFamily="34" charset="0"/>
                          <a:ea typeface="+mn-ea"/>
                          <a:cs typeface="Arial" panose="020B0604020202020204" pitchFamily="34" charset="0"/>
                        </a:rPr>
                        <a:t>Tham gia nhiều đề tài NCKH các cấp. </a:t>
                      </a:r>
                    </a:p>
                    <a:p>
                      <a:pPr marL="285750" indent="-285750" algn="l" defTabSz="914400" rtl="0" eaLnBrk="1" latinLnBrk="0" hangingPunct="1">
                        <a:buFont typeface="Arial" pitchFamily="34" charset="0"/>
                        <a:buChar char="•"/>
                      </a:pPr>
                      <a:r>
                        <a:rPr lang="vi-VN" sz="2400" kern="1200">
                          <a:solidFill>
                            <a:schemeClr val="tx1"/>
                          </a:solidFill>
                          <a:effectLst/>
                          <a:latin typeface="Arial" panose="020B0604020202020204" pitchFamily="34" charset="0"/>
                          <a:ea typeface="+mn-ea"/>
                          <a:cs typeface="Arial" panose="020B0604020202020204" pitchFamily="34" charset="0"/>
                        </a:rPr>
                        <a:t>Nhiều năm kinh nghiệm giảng dạy lập trình cho </a:t>
                      </a:r>
                      <a:r>
                        <a:rPr lang="x-none" sz="2400" kern="1200">
                          <a:solidFill>
                            <a:schemeClr val="tx1"/>
                          </a:solidFill>
                          <a:effectLst/>
                          <a:latin typeface="Arial" panose="020B0604020202020204" pitchFamily="34" charset="0"/>
                          <a:ea typeface="+mn-ea"/>
                          <a:cs typeface="Arial" panose="020B0604020202020204" pitchFamily="34" charset="0"/>
                        </a:rPr>
                        <a:t>HS</a:t>
                      </a: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Tác</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gia</a:t>
                      </a:r>
                      <a:r>
                        <a:rPr lang="en-US" sz="2400" kern="1200">
                          <a:solidFill>
                            <a:schemeClr val="tx1"/>
                          </a:solidFill>
                          <a:effectLst/>
                          <a:latin typeface="Arial" panose="020B0604020202020204" pitchFamily="34" charset="0"/>
                          <a:ea typeface="+mn-ea"/>
                          <a:cs typeface="Arial" panose="020B0604020202020204" pitchFamily="34" charset="0"/>
                        </a:rPr>
                        <a:t>̉</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a:solidFill>
                            <a:schemeClr val="tx1"/>
                          </a:solidFill>
                          <a:effectLst/>
                          <a:latin typeface="Arial" panose="020B0604020202020204" pitchFamily="34" charset="0"/>
                          <a:ea typeface="+mn-ea"/>
                          <a:cs typeface="Arial" panose="020B0604020202020204" pitchFamily="34" charset="0"/>
                        </a:rPr>
                        <a:t>SGK, SGV, SBT Tin </a:t>
                      </a:r>
                      <a:r>
                        <a:rPr lang="en-US" sz="2400" kern="1200" err="1">
                          <a:solidFill>
                            <a:schemeClr val="tx1"/>
                          </a:solidFill>
                          <a:effectLst/>
                          <a:latin typeface="Arial" panose="020B0604020202020204" pitchFamily="34" charset="0"/>
                          <a:ea typeface="+mn-ea"/>
                          <a:cs typeface="Arial" panose="020B0604020202020204" pitchFamily="34" charset="0"/>
                        </a:rPr>
                        <a:t>học</a:t>
                      </a:r>
                      <a:r>
                        <a:rPr lang="en-US" sz="2400" kern="1200">
                          <a:solidFill>
                            <a:schemeClr val="tx1"/>
                          </a:solidFill>
                          <a:effectLst/>
                          <a:latin typeface="Arial" panose="020B0604020202020204" pitchFamily="34" charset="0"/>
                          <a:ea typeface="+mn-ea"/>
                          <a:cs typeface="Arial" panose="020B0604020202020204" pitchFamily="34" charset="0"/>
                        </a:rPr>
                        <a:t> 4</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Cánh</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Diều</a:t>
                      </a:r>
                      <a:r>
                        <a:rPr lang="en-US" sz="2400" kern="1200" baseline="0">
                          <a:solidFill>
                            <a:schemeClr val="tx1"/>
                          </a:solidFill>
                          <a:effectLst/>
                          <a:latin typeface="Arial" panose="020B0604020202020204" pitchFamily="34" charset="0"/>
                          <a:ea typeface="+mn-ea"/>
                          <a:cs typeface="Arial" panose="020B0604020202020204" pitchFamily="34" charset="0"/>
                        </a:rPr>
                        <a:t>.</a:t>
                      </a:r>
                      <a:endParaRPr lang="vi-VN" sz="2400" kern="120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2834915">
                <a:tc>
                  <a:txBody>
                    <a:bodyPr/>
                    <a:lstStyle/>
                    <a:p>
                      <a:endParaRPr lang="en-US"/>
                    </a:p>
                    <a:p>
                      <a:endParaRPr lang="en-US"/>
                    </a:p>
                    <a:p>
                      <a:endParaRPr lang="en-US"/>
                    </a:p>
                    <a:p>
                      <a:endParaRPr lang="en-US"/>
                    </a:p>
                    <a:p>
                      <a:endParaRPr lang="en-US"/>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400" b="1" kern="1200" err="1">
                          <a:solidFill>
                            <a:srgbClr val="0000FF"/>
                          </a:solidFill>
                          <a:effectLst/>
                          <a:latin typeface="+mn-lt"/>
                          <a:ea typeface="+mn-ea"/>
                          <a:cs typeface="+mn-cs"/>
                        </a:rPr>
                        <a:t>ThS</a:t>
                      </a:r>
                      <a:r>
                        <a:rPr lang="en-US" sz="2400" b="1" kern="1200">
                          <a:solidFill>
                            <a:srgbClr val="0000FF"/>
                          </a:solidFill>
                          <a:effectLst/>
                          <a:latin typeface="+mn-lt"/>
                          <a:ea typeface="+mn-ea"/>
                          <a:cs typeface="+mn-cs"/>
                        </a:rPr>
                        <a:t> NGUYỄN THỊ HỒNG (</a:t>
                      </a:r>
                      <a:r>
                        <a:rPr lang="en-US" sz="2400" b="1" kern="1200" err="1">
                          <a:solidFill>
                            <a:srgbClr val="0000FF"/>
                          </a:solidFill>
                          <a:effectLst/>
                          <a:latin typeface="+mn-lt"/>
                          <a:ea typeface="+mn-ea"/>
                          <a:cs typeface="+mn-cs"/>
                        </a:rPr>
                        <a:t>Tác</a:t>
                      </a:r>
                      <a:r>
                        <a:rPr lang="en-US" sz="2400" b="1" kern="1200">
                          <a:solidFill>
                            <a:srgbClr val="0000FF"/>
                          </a:solidFill>
                          <a:effectLst/>
                          <a:latin typeface="+mn-lt"/>
                          <a:ea typeface="+mn-ea"/>
                          <a:cs typeface="+mn-cs"/>
                        </a:rPr>
                        <a:t> </a:t>
                      </a:r>
                      <a:r>
                        <a:rPr lang="en-US" sz="2400" b="1" kern="1200" err="1">
                          <a:solidFill>
                            <a:srgbClr val="0000FF"/>
                          </a:solidFill>
                          <a:effectLst/>
                          <a:latin typeface="+mn-lt"/>
                          <a:ea typeface="+mn-ea"/>
                          <a:cs typeface="+mn-cs"/>
                        </a:rPr>
                        <a:t>giả</a:t>
                      </a:r>
                      <a:r>
                        <a:rPr lang="en-US" sz="2400" b="1" kern="1200">
                          <a:solidFill>
                            <a:srgbClr val="0000FF"/>
                          </a:solidFill>
                          <a:effectLst/>
                          <a:latin typeface="+mn-lt"/>
                          <a:ea typeface="+mn-ea"/>
                          <a:cs typeface="+mn-cs"/>
                        </a:rPr>
                        <a:t>)</a:t>
                      </a:r>
                      <a:endParaRPr lang="en-US" sz="2400" kern="1200">
                        <a:solidFill>
                          <a:schemeClr val="tx1"/>
                        </a:solidFill>
                        <a:effectLst/>
                        <a:latin typeface="+mn-lt"/>
                        <a:ea typeface="+mn-ea"/>
                        <a:cs typeface="+mn-cs"/>
                      </a:endParaRP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Thạc</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sĩ</a:t>
                      </a:r>
                      <a:r>
                        <a:rPr lang="en-US" sz="2400" kern="1200">
                          <a:solidFill>
                            <a:schemeClr val="tx1"/>
                          </a:solidFill>
                          <a:effectLst/>
                          <a:latin typeface="Arial" panose="020B0604020202020204" pitchFamily="34" charset="0"/>
                          <a:ea typeface="+mn-ea"/>
                          <a:cs typeface="Arial" panose="020B0604020202020204" pitchFamily="34" charset="0"/>
                        </a:rPr>
                        <a:t> LL&amp;PPDH Tin </a:t>
                      </a:r>
                      <a:r>
                        <a:rPr lang="en-US" sz="2400" kern="1200" err="1">
                          <a:solidFill>
                            <a:schemeClr val="tx1"/>
                          </a:solidFill>
                          <a:effectLst/>
                          <a:latin typeface="Arial" panose="020B0604020202020204" pitchFamily="34" charset="0"/>
                          <a:ea typeface="+mn-ea"/>
                          <a:cs typeface="Arial" panose="020B0604020202020204" pitchFamily="34" charset="0"/>
                        </a:rPr>
                        <a:t>học</a:t>
                      </a:r>
                      <a:r>
                        <a:rPr lang="en-US" sz="2400" kern="1200">
                          <a:solidFill>
                            <a:schemeClr val="tx1"/>
                          </a:solidFill>
                          <a:effectLst/>
                          <a:latin typeface="Arial" panose="020B0604020202020204" pitchFamily="34" charset="0"/>
                          <a:ea typeface="+mn-ea"/>
                          <a:cs typeface="Arial" panose="020B0604020202020204" pitchFamily="34" charset="0"/>
                        </a:rPr>
                        <a:t>, ĐHSP HN</a:t>
                      </a: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Giảng</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viên</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khoa</a:t>
                      </a:r>
                      <a:r>
                        <a:rPr lang="en-US" sz="2400" kern="1200">
                          <a:solidFill>
                            <a:schemeClr val="tx1"/>
                          </a:solidFill>
                          <a:effectLst/>
                          <a:latin typeface="Arial" panose="020B0604020202020204" pitchFamily="34" charset="0"/>
                          <a:ea typeface="+mn-ea"/>
                          <a:cs typeface="Arial" panose="020B0604020202020204" pitchFamily="34" charset="0"/>
                        </a:rPr>
                        <a:t> CNTT,</a:t>
                      </a:r>
                      <a:r>
                        <a:rPr lang="en-US" sz="2400" kern="1200" baseline="0">
                          <a:solidFill>
                            <a:schemeClr val="tx1"/>
                          </a:solidFill>
                          <a:effectLst/>
                          <a:latin typeface="Arial" panose="020B0604020202020204" pitchFamily="34" charset="0"/>
                          <a:ea typeface="+mn-ea"/>
                          <a:cs typeface="Arial" panose="020B0604020202020204" pitchFamily="34" charset="0"/>
                        </a:rPr>
                        <a:t> ĐHSP HN</a:t>
                      </a: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Tác</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gia</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sách</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nghiệp</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vụ</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a:solidFill>
                            <a:schemeClr val="tx1"/>
                          </a:solidFill>
                          <a:effectLst/>
                          <a:latin typeface="Arial" panose="020B0604020202020204" pitchFamily="34" charset="0"/>
                          <a:ea typeface="+mn-ea"/>
                          <a:cs typeface="Arial" panose="020B0604020202020204" pitchFamily="34" charset="0"/>
                        </a:rPr>
                        <a:t>SP </a:t>
                      </a:r>
                      <a:r>
                        <a:rPr lang="en-US" sz="2400" kern="1200" err="1">
                          <a:solidFill>
                            <a:schemeClr val="tx1"/>
                          </a:solidFill>
                          <a:effectLst/>
                          <a:latin typeface="Arial" panose="020B0604020202020204" pitchFamily="34" charset="0"/>
                          <a:ea typeface="+mn-ea"/>
                          <a:cs typeface="Arial" panose="020B0604020202020204" pitchFamily="34" charset="0"/>
                        </a:rPr>
                        <a:t>cho</a:t>
                      </a:r>
                      <a:r>
                        <a:rPr lang="en-US" sz="2400" kern="1200" baseline="0">
                          <a:solidFill>
                            <a:schemeClr val="tx1"/>
                          </a:solidFill>
                          <a:effectLst/>
                          <a:latin typeface="Arial" panose="020B0604020202020204" pitchFamily="34" charset="0"/>
                          <a:ea typeface="+mn-ea"/>
                          <a:cs typeface="Arial" panose="020B0604020202020204" pitchFamily="34" charset="0"/>
                        </a:rPr>
                        <a:t> GV</a:t>
                      </a:r>
                      <a:endParaRPr lang="en-US" sz="2400" kern="1200">
                        <a:solidFill>
                          <a:schemeClr val="tx1"/>
                        </a:solidFill>
                        <a:effectLst/>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Tác</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giả</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tài</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liệu</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tập</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huấn</a:t>
                      </a:r>
                      <a:r>
                        <a:rPr lang="en-US" sz="2400" kern="1200">
                          <a:solidFill>
                            <a:schemeClr val="tx1"/>
                          </a:solidFill>
                          <a:effectLst/>
                          <a:latin typeface="Arial" panose="020B0604020202020204" pitchFamily="34" charset="0"/>
                          <a:ea typeface="+mn-ea"/>
                          <a:cs typeface="Arial" panose="020B0604020202020204" pitchFamily="34" charset="0"/>
                        </a:rPr>
                        <a:t> GV </a:t>
                      </a:r>
                      <a:r>
                        <a:rPr lang="en-US" sz="2400" kern="1200" err="1">
                          <a:solidFill>
                            <a:schemeClr val="tx1"/>
                          </a:solidFill>
                          <a:effectLst/>
                          <a:latin typeface="Arial" panose="020B0604020202020204" pitchFamily="34" charset="0"/>
                          <a:ea typeface="+mn-ea"/>
                          <a:cs typeface="Arial" panose="020B0604020202020204" pitchFamily="34" charset="0"/>
                        </a:rPr>
                        <a:t>về kiểm tra đánh giá</a:t>
                      </a:r>
                      <a:endParaRPr lang="en-US" sz="2400" kern="1200">
                        <a:solidFill>
                          <a:schemeClr val="tx1"/>
                        </a:solidFill>
                        <a:effectLst/>
                        <a:latin typeface="Arial" panose="020B0604020202020204" pitchFamily="34" charset="0"/>
                        <a:ea typeface="+mn-ea"/>
                        <a:cs typeface="Arial" panose="020B0604020202020204" pitchFamily="34" charset="0"/>
                      </a:endParaRPr>
                    </a:p>
                    <a:p>
                      <a:pPr marL="285750" indent="-285750" algn="l" defTabSz="914400" rtl="0" eaLnBrk="1" latinLnBrk="0" hangingPunct="1">
                        <a:buFont typeface="Arial" pitchFamily="34" charset="0"/>
                        <a:buChar char="•"/>
                      </a:pPr>
                      <a:r>
                        <a:rPr lang="en-US" sz="2400" kern="1200" err="1">
                          <a:solidFill>
                            <a:schemeClr val="tx1"/>
                          </a:solidFill>
                          <a:effectLst/>
                          <a:latin typeface="Arial" panose="020B0604020202020204" pitchFamily="34" charset="0"/>
                          <a:ea typeface="+mn-ea"/>
                          <a:cs typeface="Arial" panose="020B0604020202020204" pitchFamily="34" charset="0"/>
                        </a:rPr>
                        <a:t>Tác</a:t>
                      </a:r>
                      <a:r>
                        <a:rPr lang="en-US" sz="2400" kern="1200">
                          <a:solidFill>
                            <a:schemeClr val="tx1"/>
                          </a:solidFill>
                          <a:effectLst/>
                          <a:latin typeface="Arial" panose="020B0604020202020204" pitchFamily="34" charset="0"/>
                          <a:ea typeface="+mn-ea"/>
                          <a:cs typeface="Arial" panose="020B0604020202020204" pitchFamily="34" charset="0"/>
                        </a:rPr>
                        <a:t> </a:t>
                      </a:r>
                      <a:r>
                        <a:rPr lang="en-US" sz="2400" kern="1200" err="1">
                          <a:solidFill>
                            <a:schemeClr val="tx1"/>
                          </a:solidFill>
                          <a:effectLst/>
                          <a:latin typeface="Arial" panose="020B0604020202020204" pitchFamily="34" charset="0"/>
                          <a:ea typeface="+mn-ea"/>
                          <a:cs typeface="Arial" panose="020B0604020202020204" pitchFamily="34" charset="0"/>
                        </a:rPr>
                        <a:t>gia</a:t>
                      </a:r>
                      <a:r>
                        <a:rPr lang="en-US" sz="2400" kern="1200">
                          <a:solidFill>
                            <a:schemeClr val="tx1"/>
                          </a:solidFill>
                          <a:effectLst/>
                          <a:latin typeface="Arial" panose="020B0604020202020204" pitchFamily="34" charset="0"/>
                          <a:ea typeface="+mn-ea"/>
                          <a:cs typeface="Arial" panose="020B0604020202020204" pitchFamily="34" charset="0"/>
                        </a:rPr>
                        <a:t>̉</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a:solidFill>
                            <a:schemeClr val="tx1"/>
                          </a:solidFill>
                          <a:effectLst/>
                          <a:latin typeface="Arial" panose="020B0604020202020204" pitchFamily="34" charset="0"/>
                          <a:ea typeface="+mn-ea"/>
                          <a:cs typeface="Arial" panose="020B0604020202020204" pitchFamily="34" charset="0"/>
                        </a:rPr>
                        <a:t>SGK, SGV, SBT Tin </a:t>
                      </a:r>
                      <a:r>
                        <a:rPr lang="en-US" sz="2400" kern="1200" err="1">
                          <a:solidFill>
                            <a:schemeClr val="tx1"/>
                          </a:solidFill>
                          <a:effectLst/>
                          <a:latin typeface="Arial" panose="020B0604020202020204" pitchFamily="34" charset="0"/>
                          <a:ea typeface="+mn-ea"/>
                          <a:cs typeface="Arial" panose="020B0604020202020204" pitchFamily="34" charset="0"/>
                        </a:rPr>
                        <a:t>học</a:t>
                      </a:r>
                      <a:r>
                        <a:rPr lang="en-US" sz="2400" kern="1200">
                          <a:solidFill>
                            <a:schemeClr val="tx1"/>
                          </a:solidFill>
                          <a:effectLst/>
                          <a:latin typeface="Arial" panose="020B0604020202020204" pitchFamily="34" charset="0"/>
                          <a:ea typeface="+mn-ea"/>
                          <a:cs typeface="Arial" panose="020B0604020202020204" pitchFamily="34" charset="0"/>
                        </a:rPr>
                        <a:t> 4</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Cánh</a:t>
                      </a:r>
                      <a:r>
                        <a:rPr lang="en-US" sz="2400" kern="1200" baseline="0">
                          <a:solidFill>
                            <a:schemeClr val="tx1"/>
                          </a:solidFill>
                          <a:effectLst/>
                          <a:latin typeface="Arial" panose="020B0604020202020204" pitchFamily="34" charset="0"/>
                          <a:ea typeface="+mn-ea"/>
                          <a:cs typeface="Arial" panose="020B0604020202020204" pitchFamily="34" charset="0"/>
                        </a:rPr>
                        <a:t> </a:t>
                      </a:r>
                      <a:r>
                        <a:rPr lang="en-US" sz="2400" kern="1200" baseline="0" err="1">
                          <a:solidFill>
                            <a:schemeClr val="tx1"/>
                          </a:solidFill>
                          <a:effectLst/>
                          <a:latin typeface="Arial" panose="020B0604020202020204" pitchFamily="34" charset="0"/>
                          <a:ea typeface="+mn-ea"/>
                          <a:cs typeface="Arial" panose="020B0604020202020204" pitchFamily="34" charset="0"/>
                        </a:rPr>
                        <a:t>Diều</a:t>
                      </a:r>
                      <a:r>
                        <a:rPr lang="en-US" sz="2400" kern="1200" baseline="0">
                          <a:solidFill>
                            <a:schemeClr val="tx1"/>
                          </a:solidFill>
                          <a:effectLst/>
                          <a:latin typeface="Arial" panose="020B0604020202020204" pitchFamily="34" charset="0"/>
                          <a:ea typeface="+mn-ea"/>
                          <a:cs typeface="Arial" panose="020B0604020202020204" pitchFamily="34" charset="0"/>
                        </a:rPr>
                        <a:t>.</a:t>
                      </a:r>
                      <a:endParaRPr lang="en-US" sz="2400" kern="120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pic>
        <p:nvPicPr>
          <p:cNvPr id="5" name="Picture 4">
            <a:extLst>
              <a:ext uri="{FF2B5EF4-FFF2-40B4-BE49-F238E27FC236}">
                <a16:creationId xmlns:a16="http://schemas.microsoft.com/office/drawing/2014/main" id="{003CBE3C-61E4-2F48-B77D-4710377BF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42" y="836712"/>
            <a:ext cx="1669156" cy="2492896"/>
          </a:xfrm>
          <a:prstGeom prst="rect">
            <a:avLst/>
          </a:prstGeom>
        </p:spPr>
      </p:pic>
      <p:pic>
        <p:nvPicPr>
          <p:cNvPr id="7" name="Picture 6" descr="A picture containing tree, outdoor, person&#10;&#10;Description automatically generated">
            <a:extLst>
              <a:ext uri="{FF2B5EF4-FFF2-40B4-BE49-F238E27FC236}">
                <a16:creationId xmlns:a16="http://schemas.microsoft.com/office/drawing/2014/main" id="{96910EDA-83FB-1BD3-96FB-877DDBA38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58" t="22990" r="19556" b="1979"/>
          <a:stretch/>
        </p:blipFill>
        <p:spPr>
          <a:xfrm>
            <a:off x="276136" y="3955815"/>
            <a:ext cx="1896769" cy="2160020"/>
          </a:xfrm>
          <a:prstGeom prst="rect">
            <a:avLst/>
          </a:prstGeom>
        </p:spPr>
      </p:pic>
    </p:spTree>
    <p:extLst>
      <p:ext uri="{BB962C8B-B14F-4D97-AF65-F5344CB8AC3E}">
        <p14:creationId xmlns:p14="http://schemas.microsoft.com/office/powerpoint/2010/main" val="2146725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TÀI LIỆU THAM KHẢO BỔ TRỢ</a:t>
            </a:r>
            <a:endParaRPr lang="en-US"/>
          </a:p>
        </p:txBody>
      </p:sp>
      <p:sp>
        <p:nvSpPr>
          <p:cNvPr id="3" name="Content Placeholder 2"/>
          <p:cNvSpPr>
            <a:spLocks noGrp="1"/>
          </p:cNvSpPr>
          <p:nvPr>
            <p:ph idx="1"/>
          </p:nvPr>
        </p:nvSpPr>
        <p:spPr/>
        <p:txBody>
          <a:bodyPr>
            <a:normAutofit/>
          </a:bodyPr>
          <a:lstStyle/>
          <a:p>
            <a:r>
              <a:rPr lang="en-US" b="1">
                <a:effectLst/>
                <a:ea typeface="Times New Roman" panose="02020603050405020304" pitchFamily="18" charset="0"/>
              </a:rPr>
              <a:t>Sách giáo viên</a:t>
            </a:r>
          </a:p>
          <a:p>
            <a:pPr algn="just">
              <a:lnSpc>
                <a:spcPct val="120000"/>
              </a:lnSpc>
              <a:spcBef>
                <a:spcPts val="720"/>
              </a:spcBef>
              <a:spcAft>
                <a:spcPts val="720"/>
              </a:spcAft>
              <a:buFont typeface="Arial" panose="020B0604020202020204" pitchFamily="34" charset="0"/>
              <a:buChar char="•"/>
              <a:tabLst>
                <a:tab pos="270510" algn="l"/>
              </a:tabLst>
            </a:pPr>
            <a:r>
              <a:rPr lang="vi-VN"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 </a:t>
            </a:r>
            <a:r>
              <a:rPr lang="en-US"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Những vấn đề chung</a:t>
            </a:r>
            <a:r>
              <a:rPr lang="en-US"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hái quát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 môn Tin học ở cấp Tiểu học</a:t>
            </a:r>
            <a:r>
              <a:rPr lang="en-US" sz="2400" b="0">
                <a:solidFill>
                  <a:schemeClr val="tx1"/>
                </a:solidFill>
                <a:latin typeface="Times New Roman" panose="02020603050405020304" pitchFamily="18" charset="0"/>
                <a:ea typeface="Calibri" panose="020F0502020204030204" pitchFamily="34" charset="0"/>
                <a:cs typeface="Times New Roman" panose="02020603050405020304" pitchFamily="18" charset="0"/>
              </a:rPr>
              <a:t>; M</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ột số lưu ý về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YCCĐ</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và nội dung giáo dục Tin học lớp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iới thiệu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học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với một số điểm mới</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Bef>
                <a:spcPts val="720"/>
              </a:spcBef>
              <a:spcAft>
                <a:spcPts val="720"/>
              </a:spcAft>
              <a:buFont typeface="Arial" panose="020B0604020202020204" pitchFamily="34" charset="0"/>
              <a:buChar char="•"/>
            </a:pPr>
            <a:r>
              <a:rPr lang="vi-VN"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Phần </a:t>
            </a:r>
            <a:r>
              <a:rPr lang="en-US"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vi-VN" sz="24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Những vấn đề cụ thể</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gồm những hướng dẫn khái niệm mới không dễ tiếp thu đối với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 thích và lưu ý về mức độ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YCCĐ; </a:t>
            </a:r>
            <a:r>
              <a:rPr lang="vi-VN"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 thức </a:t>
            </a:r>
            <a:r>
              <a:rPr lang="en-US" sz="24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bổ trợ; Mục tiêu của chủ đề, các YCCĐ. </a:t>
            </a:r>
          </a:p>
          <a:p>
            <a:pPr algn="just">
              <a:lnSpc>
                <a:spcPct val="120000"/>
              </a:lnSpc>
              <a:spcBef>
                <a:spcPts val="720"/>
              </a:spcBef>
              <a:spcAft>
                <a:spcPts val="720"/>
              </a:spcAft>
              <a:buFont typeface="Arial" panose="020B0604020202020204" pitchFamily="34" charset="0"/>
              <a:buChar char="•"/>
            </a:pPr>
            <a:r>
              <a:rPr lang="vi-VN"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 từng bài học, có </a:t>
            </a:r>
            <a:r>
              <a:rPr lang="en-US"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 có gợi ý về PPDH, </a:t>
            </a:r>
            <a:r>
              <a:rPr lang="vi-VN"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 </a:t>
            </a:r>
            <a:r>
              <a:rPr lang="en-US"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KTĐG TX, cuối cùng là mục đáp án, hướng dẫn trả lời tất cả các câu hỏi có trong các </a:t>
            </a:r>
            <a:r>
              <a:rPr lang="en-US" sz="2400" b="0" i="1"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 động</a:t>
            </a:r>
            <a:r>
              <a:rPr lang="en-US"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1"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Luyện tập</a:t>
            </a:r>
            <a:r>
              <a:rPr lang="en-US"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i="1"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Vận dụng</a:t>
            </a:r>
            <a:r>
              <a:rPr lang="en-US" sz="2400" b="0" spc="-1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trong SGK. </a:t>
            </a:r>
            <a:endParaRPr lang="en-US" sz="2400">
              <a:solidFill>
                <a:schemeClr val="tx1"/>
              </a:solidFill>
            </a:endParaRPr>
          </a:p>
        </p:txBody>
      </p:sp>
      <p:sp>
        <p:nvSpPr>
          <p:cNvPr id="4" name="Slide Number Placeholder 3"/>
          <p:cNvSpPr>
            <a:spLocks noGrp="1"/>
          </p:cNvSpPr>
          <p:nvPr>
            <p:ph type="sldNum" sz="quarter" idx="12"/>
          </p:nvPr>
        </p:nvSpPr>
        <p:spPr/>
        <p:txBody>
          <a:bodyPr/>
          <a:lstStyle/>
          <a:p>
            <a:fld id="{52431178-7916-45BC-8719-C674CF9E1E36}" type="slidenum">
              <a:rPr lang="en-US" smtClean="0"/>
              <a:pPr/>
              <a:t>40</a:t>
            </a:fld>
            <a:endParaRPr lang="en-US"/>
          </a:p>
        </p:txBody>
      </p:sp>
    </p:spTree>
    <p:extLst>
      <p:ext uri="{BB962C8B-B14F-4D97-AF65-F5344CB8AC3E}">
        <p14:creationId xmlns:p14="http://schemas.microsoft.com/office/powerpoint/2010/main" val="4044184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TÀI LIỆU THAM KHẢO BỔ TRỢ</a:t>
            </a:r>
            <a:endParaRPr lang="en-US"/>
          </a:p>
        </p:txBody>
      </p:sp>
      <p:sp>
        <p:nvSpPr>
          <p:cNvPr id="3" name="Content Placeholder 2"/>
          <p:cNvSpPr>
            <a:spLocks noGrp="1"/>
          </p:cNvSpPr>
          <p:nvPr>
            <p:ph idx="1"/>
          </p:nvPr>
        </p:nvSpPr>
        <p:spPr>
          <a:xfrm>
            <a:off x="252413" y="908720"/>
            <a:ext cx="9217024" cy="5688632"/>
          </a:xfrm>
        </p:spPr>
        <p:txBody>
          <a:bodyPr>
            <a:normAutofit/>
          </a:bodyPr>
          <a:lstStyle/>
          <a:p>
            <a:pPr>
              <a:buFont typeface="+mj-lt"/>
              <a:buAutoNum type="arabicPeriod" startAt="2"/>
            </a:pPr>
            <a:r>
              <a:rPr lang="en-US" b="1">
                <a:effectLst/>
                <a:ea typeface="Times New Roman" panose="02020603050405020304" pitchFamily="18" charset="0"/>
              </a:rPr>
              <a:t>Sách bài tập</a:t>
            </a:r>
          </a:p>
          <a:p>
            <a:pPr algn="just">
              <a:lnSpc>
                <a:spcPct val="115000"/>
              </a:lnSpc>
              <a:spcBef>
                <a:spcPts val="300"/>
              </a:spcBef>
              <a:spcAft>
                <a:spcPts val="300"/>
              </a:spcAft>
              <a:buFont typeface="Arial" panose="020B0604020202020204" pitchFamily="34" charset="0"/>
              <a:buChar char="•"/>
            </a:pPr>
            <a:r>
              <a:rPr lang="en-US" sz="2400" i="1">
                <a:solidFill>
                  <a:schemeClr val="tx1"/>
                </a:solidFill>
                <a:effectLst/>
                <a:ea typeface="Calibri" panose="020F0502020204030204" pitchFamily="34" charset="0"/>
              </a:rPr>
              <a:t>Phần I. Câu hỏi và bài tập</a:t>
            </a:r>
            <a:r>
              <a:rPr lang="en-US" sz="2400" b="0">
                <a:solidFill>
                  <a:schemeClr val="tx1"/>
                </a:solidFill>
                <a:effectLst/>
                <a:ea typeface="Calibri" panose="020F0502020204030204" pitchFamily="34" charset="0"/>
              </a:rPr>
              <a:t>: (1) Tóm tắt nội dung bài học; (2) Câu hỏi và bài tập. Bài tập có thể ở các dạng: trắc nghiệm; tự luận; thực hành</a:t>
            </a:r>
            <a:r>
              <a:rPr lang="en-US" sz="2400" b="0" spc="-20">
                <a:solidFill>
                  <a:schemeClr val="tx1"/>
                </a:solidFill>
                <a:effectLst/>
                <a:ea typeface="Calibri" panose="020F0502020204030204" pitchFamily="34" charset="0"/>
              </a:rPr>
              <a:t>. Mỗi bài tập được đánh số thứ tự theo chủ đề, trước các chữ số là chữ cái in hoa – tên chủ đề tương ứng.</a:t>
            </a:r>
            <a:endParaRPr lang="en-US" sz="2400" b="0">
              <a:solidFill>
                <a:schemeClr val="tx1"/>
              </a:solidFill>
              <a:effectLst/>
              <a:ea typeface="Calibri" panose="020F0502020204030204" pitchFamily="34" charset="0"/>
            </a:endParaRPr>
          </a:p>
          <a:p>
            <a:pPr algn="just">
              <a:lnSpc>
                <a:spcPct val="115000"/>
              </a:lnSpc>
              <a:spcBef>
                <a:spcPts val="300"/>
              </a:spcBef>
              <a:spcAft>
                <a:spcPts val="300"/>
              </a:spcAft>
              <a:buFont typeface="Arial" panose="020B0604020202020204" pitchFamily="34" charset="0"/>
              <a:buChar char="•"/>
            </a:pPr>
            <a:r>
              <a:rPr lang="en-US" sz="2400" i="1">
                <a:solidFill>
                  <a:schemeClr val="tx1"/>
                </a:solidFill>
                <a:effectLst/>
                <a:ea typeface="Calibri" panose="020F0502020204030204" pitchFamily="34" charset="0"/>
              </a:rPr>
              <a:t>Phần II. Hướng dẫn trả lời Câu hỏi và bài tập:</a:t>
            </a:r>
            <a:r>
              <a:rPr lang="en-US" sz="2400">
                <a:solidFill>
                  <a:schemeClr val="tx1"/>
                </a:solidFill>
                <a:effectLst/>
                <a:ea typeface="Calibri" panose="020F0502020204030204" pitchFamily="34" charset="0"/>
              </a:rPr>
              <a:t> </a:t>
            </a:r>
            <a:r>
              <a:rPr lang="en-US" sz="2400" b="0">
                <a:solidFill>
                  <a:schemeClr val="tx1"/>
                </a:solidFill>
                <a:effectLst/>
                <a:ea typeface="Calibri" panose="020F0502020204030204" pitchFamily="34" charset="0"/>
              </a:rPr>
              <a:t>HS cần chủ </a:t>
            </a:r>
            <a:r>
              <a:rPr lang="en-US" sz="2400" b="0" spc="20">
                <a:solidFill>
                  <a:schemeClr val="tx1"/>
                </a:solidFill>
                <a:effectLst/>
                <a:ea typeface="Calibri" panose="020F0502020204030204" pitchFamily="34" charset="0"/>
              </a:rPr>
              <a:t>động và nỗ lực tự thực hiện các câu hỏi và bài tập trước (ở </a:t>
            </a:r>
            <a:r>
              <a:rPr lang="en-US" sz="2400" b="0" i="1" spc="20">
                <a:solidFill>
                  <a:schemeClr val="tx1"/>
                </a:solidFill>
                <a:effectLst/>
                <a:ea typeface="Calibri" panose="020F0502020204030204" pitchFamily="34" charset="0"/>
              </a:rPr>
              <a:t>Phần I</a:t>
            </a:r>
            <a:r>
              <a:rPr lang="en-US" sz="2400" b="0" spc="20">
                <a:solidFill>
                  <a:schemeClr val="tx1"/>
                </a:solidFill>
                <a:effectLst/>
                <a:ea typeface="Calibri" panose="020F0502020204030204" pitchFamily="34" charset="0"/>
              </a:rPr>
              <a:t>). Nội dung tương ứng ở </a:t>
            </a:r>
            <a:r>
              <a:rPr lang="en-US" sz="2400" b="0" i="1" spc="20">
                <a:solidFill>
                  <a:schemeClr val="tx1"/>
                </a:solidFill>
                <a:effectLst/>
                <a:ea typeface="Calibri" panose="020F0502020204030204" pitchFamily="34" charset="0"/>
              </a:rPr>
              <a:t>Phần II</a:t>
            </a:r>
            <a:r>
              <a:rPr lang="en-US" sz="2400" b="0" spc="20">
                <a:solidFill>
                  <a:schemeClr val="tx1"/>
                </a:solidFill>
                <a:effectLst/>
                <a:ea typeface="Calibri" panose="020F0502020204030204" pitchFamily="34" charset="0"/>
              </a:rPr>
              <a:t> là những hướng dẫn làm bài </a:t>
            </a:r>
            <a:r>
              <a:rPr lang="en-US" sz="2400" b="0">
                <a:solidFill>
                  <a:schemeClr val="tx1"/>
                </a:solidFill>
                <a:effectLst/>
                <a:ea typeface="Calibri" panose="020F0502020204030204" pitchFamily="34" charset="0"/>
              </a:rPr>
              <a:t>để gợi ý cho HS hoặc để HS đối sánh, kiểm tra lại kết quả làm bài của bản thân.</a:t>
            </a:r>
          </a:p>
        </p:txBody>
      </p:sp>
      <p:sp>
        <p:nvSpPr>
          <p:cNvPr id="4" name="Slide Number Placeholder 3"/>
          <p:cNvSpPr>
            <a:spLocks noGrp="1"/>
          </p:cNvSpPr>
          <p:nvPr>
            <p:ph type="sldNum" sz="quarter" idx="12"/>
          </p:nvPr>
        </p:nvSpPr>
        <p:spPr/>
        <p:txBody>
          <a:bodyPr/>
          <a:lstStyle/>
          <a:p>
            <a:fld id="{52431178-7916-45BC-8719-C674CF9E1E36}" type="slidenum">
              <a:rPr lang="en-US" smtClean="0"/>
              <a:pPr/>
              <a:t>41</a:t>
            </a:fld>
            <a:endParaRPr lang="en-US"/>
          </a:p>
        </p:txBody>
      </p:sp>
    </p:spTree>
    <p:extLst>
      <p:ext uri="{BB962C8B-B14F-4D97-AF65-F5344CB8AC3E}">
        <p14:creationId xmlns:p14="http://schemas.microsoft.com/office/powerpoint/2010/main" val="2190476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960" y="4406909"/>
            <a:ext cx="8263573" cy="1542371"/>
          </a:xfrm>
        </p:spPr>
        <p:txBody>
          <a:bodyPr/>
          <a:lstStyle/>
          <a:p>
            <a:r>
              <a:rPr lang="en-US" b="0"/>
              <a:t>GV Sử dụng trực tiếp tài liệu tập huấn và ĐƯỢC MINH HỌA TRÊN SGK</a:t>
            </a:r>
          </a:p>
        </p:txBody>
      </p:sp>
      <p:sp>
        <p:nvSpPr>
          <p:cNvPr id="3" name="Text Placeholder 2"/>
          <p:cNvSpPr>
            <a:spLocks noGrp="1"/>
          </p:cNvSpPr>
          <p:nvPr>
            <p:ph type="body" idx="1"/>
          </p:nvPr>
        </p:nvSpPr>
        <p:spPr/>
        <p:txBody>
          <a:bodyPr>
            <a:normAutofit/>
          </a:bodyPr>
          <a:lstStyle/>
          <a:p>
            <a:r>
              <a:rPr lang="en-US" b="1"/>
              <a:t>PHẦN 2. NHỮNG VẤN ĐỀ CỤ THỂ</a:t>
            </a:r>
          </a:p>
        </p:txBody>
      </p:sp>
      <p:sp>
        <p:nvSpPr>
          <p:cNvPr id="4" name="Slide Number Placeholder 3"/>
          <p:cNvSpPr>
            <a:spLocks noGrp="1"/>
          </p:cNvSpPr>
          <p:nvPr>
            <p:ph type="sldNum" sz="quarter" idx="12"/>
          </p:nvPr>
        </p:nvSpPr>
        <p:spPr/>
        <p:txBody>
          <a:bodyPr/>
          <a:lstStyle/>
          <a:p>
            <a:fld id="{52431178-7916-45BC-8719-C674CF9E1E36}" type="slidenum">
              <a:rPr lang="en-US" smtClean="0"/>
              <a:t>42</a:t>
            </a:fld>
            <a:endParaRPr lang="en-US"/>
          </a:p>
        </p:txBody>
      </p:sp>
    </p:spTree>
    <p:extLst>
      <p:ext uri="{BB962C8B-B14F-4D97-AF65-F5344CB8AC3E}">
        <p14:creationId xmlns:p14="http://schemas.microsoft.com/office/powerpoint/2010/main" val="107466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4000">
              <a:schemeClr val="accent6">
                <a:lumMod val="20000"/>
                <a:lumOff val="80000"/>
              </a:schemeClr>
            </a:gs>
            <a:gs pos="0">
              <a:srgbClr val="03D4A8">
                <a:alpha val="0"/>
                <a:lumMod val="0"/>
                <a:lumOff val="100000"/>
              </a:srgbClr>
            </a:gs>
            <a:gs pos="99000">
              <a:srgbClr val="C8F5F8"/>
            </a:gs>
            <a:gs pos="100000">
              <a:srgbClr val="90EBF0"/>
            </a:gs>
            <a:gs pos="100000">
              <a:srgbClr val="21D6E0"/>
            </a:gs>
            <a:gs pos="100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8865" y="2780928"/>
            <a:ext cx="8263573" cy="2304256"/>
          </a:xfrm>
        </p:spPr>
        <p:txBody>
          <a:bodyPr/>
          <a:lstStyle/>
          <a:p>
            <a:pPr algn="ctr"/>
            <a:r>
              <a:rPr lang="en-US" sz="4000"/>
              <a:t>Xin CẢM ƠN CÁC THẦY CÔ </a:t>
            </a:r>
          </a:p>
        </p:txBody>
      </p:sp>
      <p:sp>
        <p:nvSpPr>
          <p:cNvPr id="3" name="Text Placeholder 2"/>
          <p:cNvSpPr>
            <a:spLocks noGrp="1"/>
          </p:cNvSpPr>
          <p:nvPr>
            <p:ph type="body" idx="1"/>
          </p:nvPr>
        </p:nvSpPr>
        <p:spPr>
          <a:xfrm>
            <a:off x="767959" y="1484784"/>
            <a:ext cx="8263573" cy="576064"/>
          </a:xfrm>
        </p:spPr>
        <p:txBody>
          <a:bodyPr/>
          <a:lstStyle/>
          <a:p>
            <a:pPr algn="ctr"/>
            <a:r>
              <a:rPr lang="en-US"/>
              <a:t>BDGV sử dụng SGK Tin học 4, Cánh Diều</a:t>
            </a:r>
          </a:p>
        </p:txBody>
      </p:sp>
      <p:sp>
        <p:nvSpPr>
          <p:cNvPr id="4" name="Slide Number Placeholder 3"/>
          <p:cNvSpPr>
            <a:spLocks noGrp="1"/>
          </p:cNvSpPr>
          <p:nvPr>
            <p:ph type="sldNum" sz="quarter" idx="12"/>
          </p:nvPr>
        </p:nvSpPr>
        <p:spPr/>
        <p:txBody>
          <a:bodyPr/>
          <a:lstStyle/>
          <a:p>
            <a:fld id="{52431178-7916-45BC-8719-C674CF9E1E3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63792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ĐẶC ĐIỂM CỦA NHÓM TÁC GIẢ</a:t>
            </a:r>
          </a:p>
        </p:txBody>
      </p:sp>
      <p:sp>
        <p:nvSpPr>
          <p:cNvPr id="3" name="Content Placeholder 2"/>
          <p:cNvSpPr>
            <a:spLocks noGrp="1"/>
          </p:cNvSpPr>
          <p:nvPr>
            <p:ph idx="1"/>
          </p:nvPr>
        </p:nvSpPr>
        <p:spPr>
          <a:xfrm>
            <a:off x="252413" y="908720"/>
            <a:ext cx="9217024" cy="5040560"/>
          </a:xfrm>
        </p:spPr>
        <p:txBody>
          <a:bodyPr>
            <a:normAutofit/>
          </a:bodyPr>
          <a:lstStyle/>
          <a:p>
            <a:pPr lvl="1" algn="just">
              <a:buFont typeface="Arial" panose="020B0604020202020204" pitchFamily="34" charset="0"/>
              <a:buChar char="•"/>
            </a:pPr>
            <a:r>
              <a:rPr lang="vi-VN" sz="2800"/>
              <a:t>Hiểu và nắm rõ Chương trình môn Tin học.</a:t>
            </a:r>
            <a:endParaRPr lang="en-US" sz="2800"/>
          </a:p>
          <a:p>
            <a:pPr lvl="1" algn="just">
              <a:buFont typeface="Arial" panose="020B0604020202020204" pitchFamily="34" charset="0"/>
              <a:buChar char="•"/>
            </a:pPr>
            <a:r>
              <a:rPr lang="en-US" sz="2800" err="1"/>
              <a:t>Hiểu</a:t>
            </a:r>
            <a:r>
              <a:rPr lang="en-US" sz="2800"/>
              <a:t> </a:t>
            </a:r>
            <a:r>
              <a:rPr lang="en-US" sz="2800" err="1"/>
              <a:t>và</a:t>
            </a:r>
            <a:r>
              <a:rPr lang="en-US" sz="2800"/>
              <a:t> </a:t>
            </a:r>
            <a:r>
              <a:rPr lang="en-US" sz="2800" err="1"/>
              <a:t>nắm</a:t>
            </a:r>
            <a:r>
              <a:rPr lang="en-US" sz="2800"/>
              <a:t> </a:t>
            </a:r>
            <a:r>
              <a:rPr lang="en-US" sz="2800" err="1"/>
              <a:t>rõ</a:t>
            </a:r>
            <a:r>
              <a:rPr lang="en-US" sz="2800"/>
              <a:t> </a:t>
            </a:r>
            <a:r>
              <a:rPr lang="vi-VN" sz="2800"/>
              <a:t>các yêu cầu </a:t>
            </a:r>
            <a:r>
              <a:rPr lang="en-US" sz="2800" err="1"/>
              <a:t>của</a:t>
            </a:r>
            <a:r>
              <a:rPr lang="en-US" sz="2800"/>
              <a:t> </a:t>
            </a:r>
            <a:r>
              <a:rPr lang="vi-VN" sz="2800"/>
              <a:t>SGK.</a:t>
            </a:r>
            <a:endParaRPr lang="en-US" sz="2800"/>
          </a:p>
          <a:p>
            <a:pPr lvl="1" algn="just">
              <a:buFont typeface="Arial" panose="020B0604020202020204" pitchFamily="34" charset="0"/>
              <a:buChar char="•"/>
            </a:pPr>
            <a:r>
              <a:rPr lang="vi-VN" sz="2800"/>
              <a:t>Có trình độ chuyên môn ngành Tin học.</a:t>
            </a:r>
            <a:endParaRPr lang="en-US" sz="2800"/>
          </a:p>
          <a:p>
            <a:pPr marL="457200" lvl="1" indent="0" algn="just">
              <a:buNone/>
            </a:pPr>
            <a:endParaRPr lang="en-US" sz="2800"/>
          </a:p>
          <a:p>
            <a:pPr lvl="1" algn="just">
              <a:buFont typeface="Arial" panose="020B0604020202020204" pitchFamily="34" charset="0"/>
              <a:buChar char="•"/>
            </a:pPr>
            <a:r>
              <a:rPr lang="en-US" sz="2800" err="1">
                <a:solidFill>
                  <a:srgbClr val="00B050"/>
                </a:solidFill>
              </a:rPr>
              <a:t>Có</a:t>
            </a:r>
            <a:r>
              <a:rPr lang="en-US" sz="2800">
                <a:solidFill>
                  <a:srgbClr val="00B050"/>
                </a:solidFill>
              </a:rPr>
              <a:t> </a:t>
            </a:r>
            <a:r>
              <a:rPr lang="vi-VN" sz="2800">
                <a:solidFill>
                  <a:srgbClr val="00B050"/>
                </a:solidFill>
              </a:rPr>
              <a:t>trải nghiệm viết SGK.</a:t>
            </a:r>
          </a:p>
          <a:p>
            <a:pPr lvl="1" algn="just">
              <a:buFont typeface="Arial" panose="020B0604020202020204" pitchFamily="34" charset="0"/>
              <a:buChar char="•"/>
            </a:pPr>
            <a:r>
              <a:rPr lang="vi-VN" sz="2800">
                <a:solidFill>
                  <a:srgbClr val="FF0000"/>
                </a:solidFill>
              </a:rPr>
              <a:t>Có nghiệp vụ sư phạm.</a:t>
            </a:r>
            <a:endParaRPr lang="en-US" sz="2800">
              <a:solidFill>
                <a:srgbClr val="FF0000"/>
              </a:solidFill>
            </a:endParaRPr>
          </a:p>
          <a:p>
            <a:pPr lvl="1" algn="just">
              <a:buFont typeface="Arial" panose="020B0604020202020204" pitchFamily="34" charset="0"/>
              <a:buChar char="•"/>
            </a:pPr>
            <a:r>
              <a:rPr lang="en-US" sz="2800" err="1">
                <a:solidFill>
                  <a:srgbClr val="FF0000"/>
                </a:solidFill>
              </a:rPr>
              <a:t>Có</a:t>
            </a:r>
            <a:r>
              <a:rPr lang="vi-VN" sz="2800">
                <a:solidFill>
                  <a:srgbClr val="FF0000"/>
                </a:solidFill>
              </a:rPr>
              <a:t> trải nghiệm với </a:t>
            </a:r>
            <a:r>
              <a:rPr lang="en-US" sz="2800" err="1">
                <a:solidFill>
                  <a:srgbClr val="FF0000"/>
                </a:solidFill>
              </a:rPr>
              <a:t>Giáo</a:t>
            </a:r>
            <a:r>
              <a:rPr lang="en-US" sz="2800">
                <a:solidFill>
                  <a:srgbClr val="FF0000"/>
                </a:solidFill>
              </a:rPr>
              <a:t> </a:t>
            </a:r>
            <a:r>
              <a:rPr lang="en-US" sz="2800" err="1">
                <a:solidFill>
                  <a:srgbClr val="FF0000"/>
                </a:solidFill>
              </a:rPr>
              <a:t>dục</a:t>
            </a:r>
            <a:r>
              <a:rPr lang="en-US" sz="2800">
                <a:solidFill>
                  <a:srgbClr val="FF0000"/>
                </a:solidFill>
              </a:rPr>
              <a:t> </a:t>
            </a:r>
            <a:r>
              <a:rPr lang="vi-VN" sz="2800">
                <a:solidFill>
                  <a:srgbClr val="FF0000"/>
                </a:solidFill>
              </a:rPr>
              <a:t>tiểu học.</a:t>
            </a:r>
            <a:endParaRPr lang="en-US" sz="2800">
              <a:solidFill>
                <a:srgbClr val="FF0000"/>
              </a:solidFill>
            </a:endParaRPr>
          </a:p>
          <a:p>
            <a:pPr lvl="1" algn="just">
              <a:buFont typeface="Arial" panose="020B0604020202020204" pitchFamily="34" charset="0"/>
              <a:buChar char="•"/>
            </a:pPr>
            <a:endParaRPr lang="vi-VN" sz="2800">
              <a:solidFill>
                <a:srgbClr val="FF0000"/>
              </a:solidFill>
            </a:endParaRPr>
          </a:p>
          <a:p>
            <a:pPr lvl="1" algn="just">
              <a:buFont typeface="Arial" panose="020B0604020202020204" pitchFamily="34" charset="0"/>
              <a:buChar char="•"/>
            </a:pPr>
            <a:r>
              <a:rPr lang="vi-VN" sz="2800">
                <a:solidFill>
                  <a:srgbClr val="7030A0"/>
                </a:solidFill>
              </a:rPr>
              <a:t>Tâm huyết, trách nhiệm với</a:t>
            </a:r>
            <a:r>
              <a:rPr lang="en-US" sz="2800">
                <a:solidFill>
                  <a:srgbClr val="7030A0"/>
                </a:solidFill>
              </a:rPr>
              <a:t> </a:t>
            </a:r>
            <a:r>
              <a:rPr lang="en-US" sz="2800" err="1">
                <a:solidFill>
                  <a:srgbClr val="7030A0"/>
                </a:solidFill>
              </a:rPr>
              <a:t>Giáo</a:t>
            </a:r>
            <a:r>
              <a:rPr lang="en-US" sz="2800">
                <a:solidFill>
                  <a:srgbClr val="7030A0"/>
                </a:solidFill>
              </a:rPr>
              <a:t> </a:t>
            </a:r>
            <a:r>
              <a:rPr lang="en-US" sz="2800" err="1">
                <a:solidFill>
                  <a:srgbClr val="7030A0"/>
                </a:solidFill>
              </a:rPr>
              <a:t>dục</a:t>
            </a:r>
            <a:r>
              <a:rPr lang="en-US" sz="2800">
                <a:solidFill>
                  <a:srgbClr val="7030A0"/>
                </a:solidFill>
              </a:rPr>
              <a:t> </a:t>
            </a:r>
            <a:r>
              <a:rPr lang="en-US" sz="2800" err="1">
                <a:solidFill>
                  <a:srgbClr val="7030A0"/>
                </a:solidFill>
              </a:rPr>
              <a:t>phổ</a:t>
            </a:r>
            <a:r>
              <a:rPr lang="en-US" sz="2800">
                <a:solidFill>
                  <a:srgbClr val="7030A0"/>
                </a:solidFill>
              </a:rPr>
              <a:t> </a:t>
            </a:r>
            <a:r>
              <a:rPr lang="en-US" sz="2800" err="1">
                <a:solidFill>
                  <a:srgbClr val="7030A0"/>
                </a:solidFill>
              </a:rPr>
              <a:t>thông</a:t>
            </a:r>
            <a:r>
              <a:rPr lang="vi-VN" sz="2800"/>
              <a:t>.</a:t>
            </a:r>
            <a:endParaRPr lang="en-US" sz="2800"/>
          </a:p>
        </p:txBody>
      </p:sp>
      <p:sp>
        <p:nvSpPr>
          <p:cNvPr id="4" name="Slide Number Placeholder 3"/>
          <p:cNvSpPr>
            <a:spLocks noGrp="1"/>
          </p:cNvSpPr>
          <p:nvPr>
            <p:ph type="sldNum" sz="quarter" idx="12"/>
          </p:nvPr>
        </p:nvSpPr>
        <p:spPr/>
        <p:txBody>
          <a:bodyPr/>
          <a:lstStyle/>
          <a:p>
            <a:fld id="{52431178-7916-45BC-8719-C674CF9E1E36}" type="slidenum">
              <a:rPr lang="en-US" smtClean="0"/>
              <a:pPr/>
              <a:t>5</a:t>
            </a:fld>
            <a:endParaRPr lang="en-US"/>
          </a:p>
        </p:txBody>
      </p:sp>
    </p:spTree>
    <p:extLst>
      <p:ext uri="{BB962C8B-B14F-4D97-AF65-F5344CB8AC3E}">
        <p14:creationId xmlns:p14="http://schemas.microsoft.com/office/powerpoint/2010/main" val="50581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 </a:t>
            </a:r>
            <a:r>
              <a:rPr lang="en-US" err="1"/>
              <a:t>Mục</a:t>
            </a:r>
            <a:r>
              <a:rPr lang="en-US"/>
              <a:t> ĐÍCH</a:t>
            </a:r>
          </a:p>
        </p:txBody>
      </p:sp>
      <p:sp>
        <p:nvSpPr>
          <p:cNvPr id="3" name="Text Placeholder 2"/>
          <p:cNvSpPr>
            <a:spLocks noGrp="1"/>
          </p:cNvSpPr>
          <p:nvPr>
            <p:ph type="body" idx="1"/>
          </p:nvPr>
        </p:nvSpPr>
        <p:spPr/>
        <p:txBody>
          <a:bodyPr/>
          <a:lstStyle/>
          <a:p>
            <a:r>
              <a:rPr lang="en-US" b="1"/>
              <a:t>PHẦN 1. HƯỚNG DẪN CHUNG</a:t>
            </a:r>
          </a:p>
        </p:txBody>
      </p:sp>
      <p:sp>
        <p:nvSpPr>
          <p:cNvPr id="4" name="Slide Number Placeholder 3"/>
          <p:cNvSpPr>
            <a:spLocks noGrp="1"/>
          </p:cNvSpPr>
          <p:nvPr>
            <p:ph type="sldNum" sz="quarter" idx="12"/>
          </p:nvPr>
        </p:nvSpPr>
        <p:spPr/>
        <p:txBody>
          <a:bodyPr/>
          <a:lstStyle/>
          <a:p>
            <a:fld id="{52431178-7916-45BC-8719-C674CF9E1E36}" type="slidenum">
              <a:rPr lang="en-US" smtClean="0"/>
              <a:t>6</a:t>
            </a:fld>
            <a:endParaRPr lang="en-US"/>
          </a:p>
        </p:txBody>
      </p:sp>
    </p:spTree>
    <p:extLst>
      <p:ext uri="{BB962C8B-B14F-4D97-AF65-F5344CB8AC3E}">
        <p14:creationId xmlns:p14="http://schemas.microsoft.com/office/powerpoint/2010/main" val="167483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ĐÍCH CỦA SGK TIN HỌC 4 CD</a:t>
            </a:r>
          </a:p>
        </p:txBody>
      </p:sp>
      <p:sp>
        <p:nvSpPr>
          <p:cNvPr id="3" name="Content Placeholder 2"/>
          <p:cNvSpPr>
            <a:spLocks noGrp="1"/>
          </p:cNvSpPr>
          <p:nvPr>
            <p:ph idx="1"/>
          </p:nvPr>
        </p:nvSpPr>
        <p:spPr>
          <a:xfrm>
            <a:off x="252413" y="692696"/>
            <a:ext cx="9217024" cy="1008112"/>
          </a:xfrm>
        </p:spPr>
        <p:txBody>
          <a:bodyPr/>
          <a:lstStyle/>
          <a:p>
            <a:r>
              <a:rPr lang="en-US" err="1"/>
              <a:t>Đáp</a:t>
            </a:r>
            <a:r>
              <a:rPr lang="en-US"/>
              <a:t> </a:t>
            </a:r>
            <a:r>
              <a:rPr lang="en-US" err="1"/>
              <a:t>ứng</a:t>
            </a:r>
            <a:r>
              <a:rPr lang="en-US"/>
              <a:t> </a:t>
            </a:r>
            <a:r>
              <a:rPr lang="en-US" err="1"/>
              <a:t>được</a:t>
            </a:r>
            <a:r>
              <a:rPr lang="en-US"/>
              <a:t> </a:t>
            </a:r>
            <a:r>
              <a:rPr lang="en-US" err="1"/>
              <a:t>yêu</a:t>
            </a:r>
            <a:r>
              <a:rPr lang="en-US"/>
              <a:t> </a:t>
            </a:r>
            <a:r>
              <a:rPr lang="en-US" err="1"/>
              <a:t>cầu</a:t>
            </a:r>
            <a:r>
              <a:rPr lang="en-US"/>
              <a:t> </a:t>
            </a:r>
            <a:r>
              <a:rPr lang="en-US" err="1"/>
              <a:t>của</a:t>
            </a:r>
            <a:r>
              <a:rPr lang="en-US"/>
              <a:t> CT </a:t>
            </a:r>
            <a:r>
              <a:rPr lang="en-US" err="1"/>
              <a:t>môn</a:t>
            </a:r>
            <a:r>
              <a:rPr lang="en-US"/>
              <a:t> Tin </a:t>
            </a:r>
            <a:r>
              <a:rPr lang="en-US" err="1"/>
              <a:t>học</a:t>
            </a:r>
            <a:r>
              <a:rPr lang="en-US"/>
              <a:t> 2018</a:t>
            </a:r>
          </a:p>
          <a:p>
            <a:pPr marL="971550" lvl="1" indent="-514350">
              <a:buFont typeface="+mj-lt"/>
              <a:buAutoNum type="alphaLcParenR"/>
            </a:pPr>
            <a:r>
              <a:rPr lang="en-US" err="1"/>
              <a:t>Hình</a:t>
            </a:r>
            <a:r>
              <a:rPr lang="en-US"/>
              <a:t> </a:t>
            </a:r>
            <a:r>
              <a:rPr lang="en-US" err="1"/>
              <a:t>thành</a:t>
            </a:r>
            <a:r>
              <a:rPr lang="en-US"/>
              <a:t> </a:t>
            </a:r>
            <a:r>
              <a:rPr lang="en-US" err="1"/>
              <a:t>và</a:t>
            </a:r>
            <a:r>
              <a:rPr lang="en-US"/>
              <a:t> </a:t>
            </a:r>
            <a:r>
              <a:rPr lang="en-US" err="1"/>
              <a:t>phát</a:t>
            </a:r>
            <a:r>
              <a:rPr lang="en-US"/>
              <a:t> </a:t>
            </a:r>
            <a:r>
              <a:rPr lang="en-US" err="1"/>
              <a:t>triển</a:t>
            </a:r>
            <a:r>
              <a:rPr lang="en-US"/>
              <a:t> </a:t>
            </a:r>
            <a:r>
              <a:rPr lang="en-US" err="1"/>
              <a:t>năng</a:t>
            </a:r>
            <a:r>
              <a:rPr lang="en-US"/>
              <a:t> </a:t>
            </a:r>
            <a:r>
              <a:rPr lang="en-US" err="1"/>
              <a:t>lực</a:t>
            </a:r>
            <a:r>
              <a:rPr lang="en-US"/>
              <a:t> tin </a:t>
            </a:r>
            <a:r>
              <a:rPr lang="en-US" err="1"/>
              <a:t>học</a:t>
            </a:r>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7</a:t>
            </a:fld>
            <a:endParaRPr lang="en-US"/>
          </a:p>
        </p:txBody>
      </p:sp>
      <p:grpSp>
        <p:nvGrpSpPr>
          <p:cNvPr id="25" name="Group 24"/>
          <p:cNvGrpSpPr/>
          <p:nvPr/>
        </p:nvGrpSpPr>
        <p:grpSpPr>
          <a:xfrm>
            <a:off x="675205" y="2057196"/>
            <a:ext cx="8153689" cy="3299333"/>
            <a:chOff x="675205" y="2057196"/>
            <a:chExt cx="8153689" cy="3299333"/>
          </a:xfrm>
        </p:grpSpPr>
        <p:sp>
          <p:nvSpPr>
            <p:cNvPr id="11" name="TextBox 10"/>
            <p:cNvSpPr txBox="1"/>
            <p:nvPr/>
          </p:nvSpPr>
          <p:spPr>
            <a:xfrm>
              <a:off x="2340645" y="2105244"/>
              <a:ext cx="648824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err="1"/>
                <a:t>NLa</a:t>
              </a:r>
              <a:r>
                <a:rPr lang="en-US" sz="2400"/>
                <a:t>. </a:t>
              </a:r>
              <a:r>
                <a:rPr lang="en-US" sz="2400" err="1"/>
                <a:t>Sử</a:t>
              </a:r>
              <a:r>
                <a:rPr lang="en-US" sz="2400"/>
                <a:t> </a:t>
              </a:r>
              <a:r>
                <a:rPr lang="en-US" sz="2400" err="1"/>
                <a:t>dụng</a:t>
              </a:r>
              <a:r>
                <a:rPr lang="en-US" sz="2400"/>
                <a:t> </a:t>
              </a:r>
              <a:r>
                <a:rPr lang="en-US" sz="2400" err="1"/>
                <a:t>và</a:t>
              </a:r>
              <a:r>
                <a:rPr lang="en-US" sz="2400"/>
                <a:t> </a:t>
              </a:r>
              <a:r>
                <a:rPr lang="en-US" sz="2400" err="1"/>
                <a:t>quản</a:t>
              </a:r>
              <a:r>
                <a:rPr lang="en-US" sz="2400"/>
                <a:t> </a:t>
              </a:r>
              <a:r>
                <a:rPr lang="en-US" sz="2400" err="1"/>
                <a:t>lí</a:t>
              </a:r>
              <a:r>
                <a:rPr lang="en-US" sz="2400"/>
                <a:t> </a:t>
              </a:r>
              <a:r>
                <a:rPr lang="en-US" sz="2400" err="1"/>
                <a:t>các</a:t>
              </a:r>
              <a:r>
                <a:rPr lang="en-US" sz="2400"/>
                <a:t> </a:t>
              </a:r>
              <a:r>
                <a:rPr lang="en-US" sz="2400" err="1"/>
                <a:t>phương</a:t>
              </a:r>
              <a:r>
                <a:rPr lang="en-US" sz="2400"/>
                <a:t> </a:t>
              </a:r>
              <a:r>
                <a:rPr lang="en-US" sz="2400" err="1"/>
                <a:t>tiện</a:t>
              </a:r>
              <a:r>
                <a:rPr lang="en-US" sz="2400"/>
                <a:t> ICT</a:t>
              </a:r>
            </a:p>
          </p:txBody>
        </p:sp>
        <p:sp>
          <p:nvSpPr>
            <p:cNvPr id="13" name="TextBox 12"/>
            <p:cNvSpPr txBox="1"/>
            <p:nvPr/>
          </p:nvSpPr>
          <p:spPr>
            <a:xfrm>
              <a:off x="2340645" y="2794798"/>
              <a:ext cx="648824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err="1"/>
                <a:t>NLb</a:t>
              </a:r>
              <a:r>
                <a:rPr lang="en-US" sz="2400"/>
                <a:t>. </a:t>
              </a:r>
              <a:r>
                <a:rPr lang="en-US" sz="2400" err="1"/>
                <a:t>Ứng</a:t>
              </a:r>
              <a:r>
                <a:rPr lang="en-US" sz="2400"/>
                <a:t> </a:t>
              </a:r>
              <a:r>
                <a:rPr lang="en-US" sz="2400" err="1"/>
                <a:t>xử</a:t>
              </a:r>
              <a:r>
                <a:rPr lang="en-US" sz="2400"/>
                <a:t> </a:t>
              </a:r>
              <a:r>
                <a:rPr lang="en-US" sz="2400" err="1"/>
                <a:t>phù</a:t>
              </a:r>
              <a:r>
                <a:rPr lang="en-US" sz="2400"/>
                <a:t> </a:t>
              </a:r>
              <a:r>
                <a:rPr lang="en-US" sz="2400" err="1"/>
                <a:t>hợp</a:t>
              </a:r>
              <a:r>
                <a:rPr lang="en-US" sz="2400"/>
                <a:t> </a:t>
              </a:r>
              <a:r>
                <a:rPr lang="en-US" sz="2400" err="1"/>
                <a:t>trong</a:t>
              </a:r>
              <a:r>
                <a:rPr lang="en-US" sz="2400"/>
                <a:t> </a:t>
              </a:r>
              <a:r>
                <a:rPr lang="en-US" sz="2400" err="1"/>
                <a:t>môi</a:t>
              </a:r>
              <a:r>
                <a:rPr lang="en-US" sz="2400"/>
                <a:t> </a:t>
              </a:r>
              <a:r>
                <a:rPr lang="en-US" sz="2400" err="1"/>
                <a:t>trường</a:t>
              </a:r>
              <a:r>
                <a:rPr lang="en-US" sz="2400"/>
                <a:t> </a:t>
              </a:r>
              <a:r>
                <a:rPr lang="en-US" sz="2400" err="1"/>
                <a:t>số</a:t>
              </a:r>
              <a:endParaRPr lang="en-US" sz="2400"/>
            </a:p>
          </p:txBody>
        </p:sp>
        <p:sp>
          <p:nvSpPr>
            <p:cNvPr id="15" name="TextBox 14"/>
            <p:cNvSpPr txBox="1"/>
            <p:nvPr/>
          </p:nvSpPr>
          <p:spPr>
            <a:xfrm>
              <a:off x="2340645" y="3476031"/>
              <a:ext cx="648824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a:t>NLc. Giải quyết vấn đề với sự hỗ trợ của máy tính</a:t>
              </a:r>
            </a:p>
          </p:txBody>
        </p:sp>
        <p:sp>
          <p:nvSpPr>
            <p:cNvPr id="17" name="TextBox 16"/>
            <p:cNvSpPr txBox="1"/>
            <p:nvPr/>
          </p:nvSpPr>
          <p:spPr>
            <a:xfrm>
              <a:off x="2340645" y="4124104"/>
              <a:ext cx="648824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err="1"/>
                <a:t>NLd</a:t>
              </a:r>
              <a:r>
                <a:rPr lang="en-US" sz="2400"/>
                <a:t>. </a:t>
              </a:r>
              <a:r>
                <a:rPr lang="en-US" sz="2400" err="1"/>
                <a:t>Ứng</a:t>
              </a:r>
              <a:r>
                <a:rPr lang="en-US" sz="2400"/>
                <a:t> </a:t>
              </a:r>
              <a:r>
                <a:rPr lang="en-US" sz="2400" err="1"/>
                <a:t>dụng</a:t>
              </a:r>
              <a:r>
                <a:rPr lang="en-US" sz="2400"/>
                <a:t> ICT </a:t>
              </a:r>
              <a:r>
                <a:rPr lang="en-US" sz="2400" err="1"/>
                <a:t>trong</a:t>
              </a:r>
              <a:r>
                <a:rPr lang="en-US" sz="2400"/>
                <a:t> </a:t>
              </a:r>
              <a:r>
                <a:rPr lang="en-US" sz="2400" err="1"/>
                <a:t>học</a:t>
              </a:r>
              <a:r>
                <a:rPr lang="en-US" sz="2400"/>
                <a:t> </a:t>
              </a:r>
              <a:r>
                <a:rPr lang="en-US" sz="2400" err="1"/>
                <a:t>và</a:t>
              </a:r>
              <a:r>
                <a:rPr lang="en-US" sz="2400"/>
                <a:t> </a:t>
              </a:r>
              <a:r>
                <a:rPr lang="en-US" sz="2400" err="1"/>
                <a:t>tự</a:t>
              </a:r>
              <a:r>
                <a:rPr lang="en-US" sz="2400"/>
                <a:t> </a:t>
              </a:r>
              <a:r>
                <a:rPr lang="en-US" sz="2400" err="1"/>
                <a:t>học</a:t>
              </a:r>
              <a:endParaRPr lang="en-US" sz="2400"/>
            </a:p>
          </p:txBody>
        </p:sp>
        <p:sp>
          <p:nvSpPr>
            <p:cNvPr id="18" name="TextBox 17"/>
            <p:cNvSpPr txBox="1"/>
            <p:nvPr/>
          </p:nvSpPr>
          <p:spPr>
            <a:xfrm>
              <a:off x="2340645" y="4787741"/>
              <a:ext cx="648824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a:t>NLe. Hợp tác trong môi trường số</a:t>
              </a:r>
            </a:p>
          </p:txBody>
        </p:sp>
        <p:sp>
          <p:nvSpPr>
            <p:cNvPr id="19" name="Rounded Rectangle 18"/>
            <p:cNvSpPr/>
            <p:nvPr/>
          </p:nvSpPr>
          <p:spPr>
            <a:xfrm>
              <a:off x="675205" y="2057196"/>
              <a:ext cx="1080120" cy="32993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t>NĂNG LỰC TIN HỌC</a:t>
              </a:r>
            </a:p>
          </p:txBody>
        </p:sp>
        <p:sp>
          <p:nvSpPr>
            <p:cNvPr id="20" name="Right Arrow 19"/>
            <p:cNvSpPr/>
            <p:nvPr/>
          </p:nvSpPr>
          <p:spPr>
            <a:xfrm>
              <a:off x="1764581" y="2220661"/>
              <a:ext cx="576064" cy="230833"/>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ight Arrow 20"/>
            <p:cNvSpPr/>
            <p:nvPr/>
          </p:nvSpPr>
          <p:spPr>
            <a:xfrm>
              <a:off x="1764581" y="2900984"/>
              <a:ext cx="576064" cy="230833"/>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Right Arrow 21"/>
            <p:cNvSpPr/>
            <p:nvPr/>
          </p:nvSpPr>
          <p:spPr>
            <a:xfrm>
              <a:off x="1764581" y="3572380"/>
              <a:ext cx="576064" cy="230833"/>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3" name="Right Arrow 22"/>
            <p:cNvSpPr/>
            <p:nvPr/>
          </p:nvSpPr>
          <p:spPr>
            <a:xfrm>
              <a:off x="1764581" y="4182593"/>
              <a:ext cx="576064" cy="23083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 name="Right Arrow 23"/>
            <p:cNvSpPr/>
            <p:nvPr/>
          </p:nvSpPr>
          <p:spPr>
            <a:xfrm>
              <a:off x="1764581" y="4907356"/>
              <a:ext cx="576064" cy="230833"/>
            </a:xfrm>
            <a:prstGeom prst="right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
        <p:nvSpPr>
          <p:cNvPr id="26" name="Action Button: End 25">
            <a:hlinkClick r:id="" action="ppaction://noaction" highlightClick="1"/>
          </p:cNvPr>
          <p:cNvSpPr/>
          <p:nvPr/>
        </p:nvSpPr>
        <p:spPr>
          <a:xfrm>
            <a:off x="8317309" y="6165304"/>
            <a:ext cx="720080" cy="216024"/>
          </a:xfrm>
          <a:prstGeom prst="actionButtonE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000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ĐÍCH CỦA SGK TIN HỌC 4 CD</a:t>
            </a:r>
          </a:p>
        </p:txBody>
      </p:sp>
      <p:sp>
        <p:nvSpPr>
          <p:cNvPr id="3" name="Content Placeholder 2"/>
          <p:cNvSpPr>
            <a:spLocks noGrp="1"/>
          </p:cNvSpPr>
          <p:nvPr>
            <p:ph idx="1"/>
          </p:nvPr>
        </p:nvSpPr>
        <p:spPr>
          <a:xfrm>
            <a:off x="252413" y="692696"/>
            <a:ext cx="9217024" cy="1224136"/>
          </a:xfrm>
        </p:spPr>
        <p:txBody>
          <a:bodyPr>
            <a:normAutofit/>
          </a:bodyPr>
          <a:lstStyle/>
          <a:p>
            <a:r>
              <a:rPr lang="en-US" err="1"/>
              <a:t>Đáp</a:t>
            </a:r>
            <a:r>
              <a:rPr lang="en-US"/>
              <a:t> </a:t>
            </a:r>
            <a:r>
              <a:rPr lang="en-US" err="1"/>
              <a:t>ứng</a:t>
            </a:r>
            <a:r>
              <a:rPr lang="en-US"/>
              <a:t> </a:t>
            </a:r>
            <a:r>
              <a:rPr lang="en-US" err="1"/>
              <a:t>được</a:t>
            </a:r>
            <a:r>
              <a:rPr lang="en-US"/>
              <a:t> </a:t>
            </a:r>
            <a:r>
              <a:rPr lang="en-US" err="1"/>
              <a:t>yêu</a:t>
            </a:r>
            <a:r>
              <a:rPr lang="en-US"/>
              <a:t> </a:t>
            </a:r>
            <a:r>
              <a:rPr lang="en-US" err="1"/>
              <a:t>cầu</a:t>
            </a:r>
            <a:r>
              <a:rPr lang="en-US"/>
              <a:t> </a:t>
            </a:r>
            <a:r>
              <a:rPr lang="en-US" err="1"/>
              <a:t>của</a:t>
            </a:r>
            <a:r>
              <a:rPr lang="en-US"/>
              <a:t> CT </a:t>
            </a:r>
            <a:r>
              <a:rPr lang="en-US" err="1"/>
              <a:t>môn</a:t>
            </a:r>
            <a:r>
              <a:rPr lang="en-US"/>
              <a:t> Tin </a:t>
            </a:r>
            <a:r>
              <a:rPr lang="en-US" err="1"/>
              <a:t>học</a:t>
            </a:r>
            <a:r>
              <a:rPr lang="en-US"/>
              <a:t> 2018</a:t>
            </a:r>
          </a:p>
          <a:p>
            <a:pPr lvl="1"/>
            <a:r>
              <a:rPr lang="en-US"/>
              <a:t>NL tin </a:t>
            </a:r>
            <a:r>
              <a:rPr lang="en-US" err="1"/>
              <a:t>học</a:t>
            </a:r>
            <a:r>
              <a:rPr lang="en-US"/>
              <a:t> </a:t>
            </a:r>
            <a:r>
              <a:rPr lang="en-US" err="1"/>
              <a:t>được</a:t>
            </a:r>
            <a:r>
              <a:rPr lang="en-US"/>
              <a:t> </a:t>
            </a:r>
            <a:r>
              <a:rPr lang="en-US" err="1"/>
              <a:t>hình</a:t>
            </a:r>
            <a:r>
              <a:rPr lang="en-US"/>
              <a:t> </a:t>
            </a:r>
            <a:r>
              <a:rPr lang="en-US" err="1"/>
              <a:t>thành</a:t>
            </a:r>
            <a:r>
              <a:rPr lang="en-US"/>
              <a:t> </a:t>
            </a:r>
            <a:r>
              <a:rPr lang="en-US" err="1"/>
              <a:t>và</a:t>
            </a:r>
            <a:r>
              <a:rPr lang="en-US"/>
              <a:t> </a:t>
            </a:r>
            <a:r>
              <a:rPr lang="en-US" err="1"/>
              <a:t>phát</a:t>
            </a:r>
            <a:r>
              <a:rPr lang="en-US"/>
              <a:t> </a:t>
            </a:r>
            <a:r>
              <a:rPr lang="en-US" err="1"/>
              <a:t>triển</a:t>
            </a:r>
            <a:r>
              <a:rPr lang="en-US"/>
              <a:t> </a:t>
            </a:r>
            <a:r>
              <a:rPr lang="en-US" err="1"/>
              <a:t>từ</a:t>
            </a:r>
            <a:r>
              <a:rPr lang="en-US"/>
              <a:t> 6 </a:t>
            </a:r>
            <a:r>
              <a:rPr lang="en-US" err="1"/>
              <a:t>chủ</a:t>
            </a:r>
            <a:r>
              <a:rPr lang="en-US"/>
              <a:t> </a:t>
            </a:r>
            <a:r>
              <a:rPr lang="en-US" err="1"/>
              <a:t>đề</a:t>
            </a:r>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8</a:t>
            </a:fld>
            <a:endParaRPr lang="en-US"/>
          </a:p>
        </p:txBody>
      </p:sp>
      <p:sp>
        <p:nvSpPr>
          <p:cNvPr id="11" name="TextBox 10"/>
          <p:cNvSpPr txBox="1"/>
          <p:nvPr/>
        </p:nvSpPr>
        <p:spPr>
          <a:xfrm>
            <a:off x="2346830" y="1826363"/>
            <a:ext cx="648824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a:solidFill>
                  <a:srgbClr val="FF0000"/>
                </a:solidFill>
              </a:rPr>
              <a:t>A. </a:t>
            </a:r>
            <a:r>
              <a:rPr lang="en-US" sz="2400" b="1">
                <a:solidFill>
                  <a:prstClr val="black"/>
                </a:solidFill>
              </a:rPr>
              <a:t>MÁY TÍNH VÀ EM</a:t>
            </a:r>
          </a:p>
        </p:txBody>
      </p:sp>
      <p:sp>
        <p:nvSpPr>
          <p:cNvPr id="13" name="TextBox 12"/>
          <p:cNvSpPr txBox="1"/>
          <p:nvPr/>
        </p:nvSpPr>
        <p:spPr>
          <a:xfrm>
            <a:off x="2340645" y="2414541"/>
            <a:ext cx="648824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a:solidFill>
                  <a:srgbClr val="FF0000"/>
                </a:solidFill>
              </a:rPr>
              <a:t>B. </a:t>
            </a:r>
            <a:r>
              <a:rPr lang="en-US" sz="2400" b="1">
                <a:solidFill>
                  <a:prstClr val="black"/>
                </a:solidFill>
              </a:rPr>
              <a:t>MẠNG MÁY TÍNH VÀ INTERNET</a:t>
            </a:r>
          </a:p>
        </p:txBody>
      </p:sp>
      <p:sp>
        <p:nvSpPr>
          <p:cNvPr id="15" name="TextBox 14"/>
          <p:cNvSpPr txBox="1"/>
          <p:nvPr/>
        </p:nvSpPr>
        <p:spPr>
          <a:xfrm>
            <a:off x="2346830" y="3026890"/>
            <a:ext cx="6488249"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a:solidFill>
                  <a:prstClr val="black"/>
                </a:solidFill>
              </a:defRPr>
            </a:lvl1pPr>
          </a:lstStyle>
          <a:p>
            <a:r>
              <a:rPr lang="en-US" b="1">
                <a:solidFill>
                  <a:srgbClr val="FF0000"/>
                </a:solidFill>
              </a:rPr>
              <a:t>C. </a:t>
            </a:r>
            <a:r>
              <a:rPr lang="en-US" b="1"/>
              <a:t>TỔ CHỨC LƯU TRỮ, TÌM KIẾM VÀ TRAO ĐỔI </a:t>
            </a:r>
          </a:p>
          <a:p>
            <a:r>
              <a:rPr lang="en-US" b="1"/>
              <a:t>     THÔNG TIN</a:t>
            </a:r>
          </a:p>
        </p:txBody>
      </p:sp>
      <p:sp>
        <p:nvSpPr>
          <p:cNvPr id="17" name="TextBox 16"/>
          <p:cNvSpPr txBox="1"/>
          <p:nvPr/>
        </p:nvSpPr>
        <p:spPr>
          <a:xfrm>
            <a:off x="2340645" y="3997927"/>
            <a:ext cx="648824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a:solidFill>
                  <a:prstClr val="black"/>
                </a:solidFill>
              </a:defRPr>
            </a:lvl1pPr>
          </a:lstStyle>
          <a:p>
            <a:r>
              <a:rPr lang="en-US" b="1">
                <a:solidFill>
                  <a:srgbClr val="FF0000"/>
                </a:solidFill>
              </a:rPr>
              <a:t>D. </a:t>
            </a:r>
            <a:r>
              <a:rPr lang="en-US" b="1"/>
              <a:t>ĐẠO ĐỨC, PHÁP LUẬT VÀ VĂN HÓA TRONG </a:t>
            </a:r>
          </a:p>
          <a:p>
            <a:r>
              <a:rPr lang="en-US" b="1"/>
              <a:t>     MÔI TRƯỜNG SỐ</a:t>
            </a:r>
          </a:p>
        </p:txBody>
      </p:sp>
      <p:sp>
        <p:nvSpPr>
          <p:cNvPr id="18" name="TextBox 17"/>
          <p:cNvSpPr txBox="1"/>
          <p:nvPr/>
        </p:nvSpPr>
        <p:spPr>
          <a:xfrm>
            <a:off x="2340645" y="4983559"/>
            <a:ext cx="648824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a:defRPr sz="2400">
                <a:solidFill>
                  <a:prstClr val="black"/>
                </a:solidFill>
              </a:defRPr>
            </a:lvl1pPr>
          </a:lstStyle>
          <a:p>
            <a:r>
              <a:rPr lang="en-US" b="1">
                <a:solidFill>
                  <a:srgbClr val="FF0000"/>
                </a:solidFill>
              </a:rPr>
              <a:t>E.</a:t>
            </a:r>
            <a:r>
              <a:rPr lang="en-US"/>
              <a:t> </a:t>
            </a:r>
            <a:r>
              <a:rPr lang="en-US" b="1"/>
              <a:t>ỨNG DỤNG TIN HỌC</a:t>
            </a:r>
          </a:p>
        </p:txBody>
      </p:sp>
      <p:sp>
        <p:nvSpPr>
          <p:cNvPr id="19" name="Rounded Rectangle 18"/>
          <p:cNvSpPr/>
          <p:nvPr/>
        </p:nvSpPr>
        <p:spPr>
          <a:xfrm>
            <a:off x="675205" y="1826363"/>
            <a:ext cx="1080120" cy="45549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a:solidFill>
                  <a:prstClr val="black"/>
                </a:solidFill>
              </a:rPr>
              <a:t>CÁC CHỦ ĐỀ TIN HỌC TIỂU HỌC</a:t>
            </a:r>
          </a:p>
        </p:txBody>
      </p:sp>
      <p:sp>
        <p:nvSpPr>
          <p:cNvPr id="20" name="Right Arrow 19"/>
          <p:cNvSpPr/>
          <p:nvPr/>
        </p:nvSpPr>
        <p:spPr>
          <a:xfrm>
            <a:off x="1764581" y="1986121"/>
            <a:ext cx="576064" cy="23083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1" name="Right Arrow 20"/>
          <p:cNvSpPr/>
          <p:nvPr/>
        </p:nvSpPr>
        <p:spPr>
          <a:xfrm>
            <a:off x="1764581" y="2564904"/>
            <a:ext cx="576064" cy="230833"/>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2" name="Right Arrow 21"/>
          <p:cNvSpPr/>
          <p:nvPr/>
        </p:nvSpPr>
        <p:spPr>
          <a:xfrm>
            <a:off x="1764581" y="3309226"/>
            <a:ext cx="576064" cy="23083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3" name="Right Arrow 22"/>
          <p:cNvSpPr/>
          <p:nvPr/>
        </p:nvSpPr>
        <p:spPr>
          <a:xfrm>
            <a:off x="1764581" y="4298009"/>
            <a:ext cx="576064" cy="230833"/>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4" name="Right Arrow 23"/>
          <p:cNvSpPr/>
          <p:nvPr/>
        </p:nvSpPr>
        <p:spPr>
          <a:xfrm>
            <a:off x="1764581" y="5098974"/>
            <a:ext cx="576064" cy="230833"/>
          </a:xfrm>
          <a:prstGeom prst="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27" name="TextBox 26"/>
          <p:cNvSpPr txBox="1"/>
          <p:nvPr/>
        </p:nvSpPr>
        <p:spPr>
          <a:xfrm>
            <a:off x="2340645" y="5550331"/>
            <a:ext cx="648824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sz="2400">
                <a:solidFill>
                  <a:prstClr val="black"/>
                </a:solidFill>
              </a:defRPr>
            </a:lvl1pPr>
          </a:lstStyle>
          <a:p>
            <a:r>
              <a:rPr lang="en-US" b="1">
                <a:solidFill>
                  <a:srgbClr val="FF0000"/>
                </a:solidFill>
              </a:rPr>
              <a:t>F. </a:t>
            </a:r>
            <a:r>
              <a:rPr lang="en-US" b="1"/>
              <a:t>GIẢI QUYẾT VẤN ĐỀ VỚI SỰ TRỢ GIÚP CỦA </a:t>
            </a:r>
          </a:p>
          <a:p>
            <a:r>
              <a:rPr lang="en-US" b="1"/>
              <a:t>    MÁY TÍNH</a:t>
            </a:r>
          </a:p>
        </p:txBody>
      </p:sp>
      <p:sp>
        <p:nvSpPr>
          <p:cNvPr id="29" name="Right Arrow 28"/>
          <p:cNvSpPr/>
          <p:nvPr/>
        </p:nvSpPr>
        <p:spPr>
          <a:xfrm>
            <a:off x="1755325" y="5850412"/>
            <a:ext cx="576064" cy="230833"/>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7247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ĐÍCH CỦA SGK TIN HỌC 4 CD</a:t>
            </a:r>
          </a:p>
        </p:txBody>
      </p:sp>
      <p:sp>
        <p:nvSpPr>
          <p:cNvPr id="3" name="Content Placeholder 2"/>
          <p:cNvSpPr>
            <a:spLocks noGrp="1"/>
          </p:cNvSpPr>
          <p:nvPr>
            <p:ph idx="1"/>
          </p:nvPr>
        </p:nvSpPr>
        <p:spPr/>
        <p:txBody>
          <a:bodyPr/>
          <a:lstStyle/>
          <a:p>
            <a:r>
              <a:rPr lang="en-US" err="1"/>
              <a:t>Đáp</a:t>
            </a:r>
            <a:r>
              <a:rPr lang="en-US"/>
              <a:t> </a:t>
            </a:r>
            <a:r>
              <a:rPr lang="en-US" err="1"/>
              <a:t>ứng</a:t>
            </a:r>
            <a:r>
              <a:rPr lang="en-US"/>
              <a:t> </a:t>
            </a:r>
            <a:r>
              <a:rPr lang="en-US" err="1"/>
              <a:t>được</a:t>
            </a:r>
            <a:r>
              <a:rPr lang="en-US"/>
              <a:t> </a:t>
            </a:r>
            <a:r>
              <a:rPr lang="en-US" err="1"/>
              <a:t>yêu</a:t>
            </a:r>
            <a:r>
              <a:rPr lang="en-US"/>
              <a:t> </a:t>
            </a:r>
            <a:r>
              <a:rPr lang="en-US" err="1"/>
              <a:t>cầu</a:t>
            </a:r>
            <a:r>
              <a:rPr lang="en-US"/>
              <a:t> </a:t>
            </a:r>
            <a:r>
              <a:rPr lang="en-US" err="1"/>
              <a:t>của</a:t>
            </a:r>
            <a:r>
              <a:rPr lang="en-US"/>
              <a:t> CT </a:t>
            </a:r>
            <a:r>
              <a:rPr lang="en-US" err="1"/>
              <a:t>môn</a:t>
            </a:r>
            <a:r>
              <a:rPr lang="en-US"/>
              <a:t> Tin </a:t>
            </a:r>
            <a:r>
              <a:rPr lang="en-US" err="1"/>
              <a:t>học</a:t>
            </a:r>
            <a:r>
              <a:rPr lang="en-US"/>
              <a:t> 2018</a:t>
            </a:r>
          </a:p>
          <a:p>
            <a:pPr marL="971550" lvl="1" indent="-514350">
              <a:buFont typeface="+mj-lt"/>
              <a:buAutoNum type="alphaLcParenR" startAt="2"/>
            </a:pPr>
            <a:r>
              <a:rPr lang="en-US" err="1"/>
              <a:t>Hình</a:t>
            </a:r>
            <a:r>
              <a:rPr lang="en-US"/>
              <a:t> </a:t>
            </a:r>
            <a:r>
              <a:rPr lang="en-US" err="1"/>
              <a:t>thành</a:t>
            </a:r>
            <a:r>
              <a:rPr lang="en-US"/>
              <a:t> </a:t>
            </a:r>
            <a:r>
              <a:rPr lang="en-US" err="1"/>
              <a:t>và</a:t>
            </a:r>
            <a:r>
              <a:rPr lang="en-US"/>
              <a:t> </a:t>
            </a:r>
            <a:r>
              <a:rPr lang="en-US" err="1"/>
              <a:t>phát</a:t>
            </a:r>
            <a:r>
              <a:rPr lang="en-US"/>
              <a:t> </a:t>
            </a:r>
            <a:r>
              <a:rPr lang="en-US" err="1"/>
              <a:t>triển</a:t>
            </a:r>
            <a:r>
              <a:rPr lang="en-US"/>
              <a:t> 05 </a:t>
            </a:r>
            <a:r>
              <a:rPr lang="en-US" err="1"/>
              <a:t>phẩm</a:t>
            </a:r>
            <a:r>
              <a:rPr lang="en-US"/>
              <a:t> </a:t>
            </a:r>
            <a:r>
              <a:rPr lang="en-US" err="1"/>
              <a:t>chất</a:t>
            </a:r>
            <a:r>
              <a:rPr lang="en-US"/>
              <a:t> </a:t>
            </a:r>
            <a:r>
              <a:rPr lang="en-US" err="1"/>
              <a:t>chủ</a:t>
            </a:r>
            <a:r>
              <a:rPr lang="en-US"/>
              <a:t> </a:t>
            </a:r>
            <a:r>
              <a:rPr lang="en-US" err="1"/>
              <a:t>yếu</a:t>
            </a:r>
            <a:r>
              <a:rPr lang="en-US"/>
              <a:t> </a:t>
            </a:r>
          </a:p>
          <a:p>
            <a:pPr marL="1482725" lvl="2" indent="-514350"/>
            <a:r>
              <a:rPr lang="en-US" err="1"/>
              <a:t>Yêu</a:t>
            </a:r>
            <a:r>
              <a:rPr lang="en-US"/>
              <a:t> </a:t>
            </a:r>
            <a:r>
              <a:rPr lang="en-US" err="1"/>
              <a:t>nước</a:t>
            </a:r>
            <a:endParaRPr lang="en-US"/>
          </a:p>
          <a:p>
            <a:pPr marL="1482725" lvl="2" indent="-514350"/>
            <a:r>
              <a:rPr lang="en-US" err="1"/>
              <a:t>Nhân</a:t>
            </a:r>
            <a:r>
              <a:rPr lang="en-US"/>
              <a:t> </a:t>
            </a:r>
            <a:r>
              <a:rPr lang="en-US" err="1"/>
              <a:t>ái</a:t>
            </a:r>
            <a:endParaRPr lang="en-US"/>
          </a:p>
          <a:p>
            <a:pPr marL="1482725" lvl="2" indent="-514350"/>
            <a:r>
              <a:rPr lang="en-US" err="1">
                <a:solidFill>
                  <a:srgbClr val="FF0000"/>
                </a:solidFill>
              </a:rPr>
              <a:t>Chăm</a:t>
            </a:r>
            <a:r>
              <a:rPr lang="en-US">
                <a:solidFill>
                  <a:srgbClr val="FF0000"/>
                </a:solidFill>
              </a:rPr>
              <a:t> </a:t>
            </a:r>
            <a:r>
              <a:rPr lang="en-US" err="1">
                <a:solidFill>
                  <a:srgbClr val="FF0000"/>
                </a:solidFill>
              </a:rPr>
              <a:t>chỉ</a:t>
            </a:r>
            <a:endParaRPr lang="en-US">
              <a:solidFill>
                <a:srgbClr val="FF0000"/>
              </a:solidFill>
            </a:endParaRPr>
          </a:p>
          <a:p>
            <a:pPr marL="1482725" lvl="2" indent="-514350"/>
            <a:r>
              <a:rPr lang="en-US" err="1"/>
              <a:t>Trung</a:t>
            </a:r>
            <a:r>
              <a:rPr lang="en-US"/>
              <a:t> </a:t>
            </a:r>
            <a:r>
              <a:rPr lang="en-US" err="1"/>
              <a:t>thực</a:t>
            </a:r>
            <a:endParaRPr lang="en-US"/>
          </a:p>
          <a:p>
            <a:pPr marL="1482725" lvl="2" indent="-514350"/>
            <a:r>
              <a:rPr lang="en-US" err="1">
                <a:solidFill>
                  <a:srgbClr val="FF0000"/>
                </a:solidFill>
              </a:rPr>
              <a:t>Trách</a:t>
            </a:r>
            <a:r>
              <a:rPr lang="en-US">
                <a:solidFill>
                  <a:srgbClr val="FF0000"/>
                </a:solidFill>
              </a:rPr>
              <a:t> </a:t>
            </a:r>
            <a:r>
              <a:rPr lang="en-US" err="1">
                <a:solidFill>
                  <a:srgbClr val="FF0000"/>
                </a:solidFill>
              </a:rPr>
              <a:t>nhiệm</a:t>
            </a:r>
            <a:endParaRPr lang="en-US">
              <a:solidFill>
                <a:srgbClr val="FF0000"/>
              </a:solidFill>
            </a:endParaRPr>
          </a:p>
          <a:p>
            <a:pPr marL="971550" lvl="1" indent="-514350">
              <a:buFont typeface="+mj-lt"/>
              <a:buAutoNum type="alphaLcParenR" startAt="2"/>
            </a:pPr>
            <a:r>
              <a:rPr lang="en-US" err="1"/>
              <a:t>Hình</a:t>
            </a:r>
            <a:r>
              <a:rPr lang="en-US"/>
              <a:t> </a:t>
            </a:r>
            <a:r>
              <a:rPr lang="en-US" err="1"/>
              <a:t>thành</a:t>
            </a:r>
            <a:r>
              <a:rPr lang="en-US"/>
              <a:t> </a:t>
            </a:r>
            <a:r>
              <a:rPr lang="en-US" err="1"/>
              <a:t>và</a:t>
            </a:r>
            <a:r>
              <a:rPr lang="en-US"/>
              <a:t> </a:t>
            </a:r>
            <a:r>
              <a:rPr lang="en-US" err="1"/>
              <a:t>phát</a:t>
            </a:r>
            <a:r>
              <a:rPr lang="en-US"/>
              <a:t> </a:t>
            </a:r>
            <a:r>
              <a:rPr lang="en-US" err="1"/>
              <a:t>triển</a:t>
            </a:r>
            <a:r>
              <a:rPr lang="en-US"/>
              <a:t> 03 </a:t>
            </a:r>
            <a:r>
              <a:rPr lang="en-US" err="1"/>
              <a:t>năng</a:t>
            </a:r>
            <a:r>
              <a:rPr lang="en-US"/>
              <a:t> </a:t>
            </a:r>
            <a:r>
              <a:rPr lang="en-US" err="1"/>
              <a:t>lực</a:t>
            </a:r>
            <a:r>
              <a:rPr lang="en-US"/>
              <a:t> </a:t>
            </a:r>
            <a:r>
              <a:rPr lang="en-US" err="1"/>
              <a:t>cốt</a:t>
            </a:r>
            <a:r>
              <a:rPr lang="en-US"/>
              <a:t> </a:t>
            </a:r>
            <a:r>
              <a:rPr lang="en-US" err="1"/>
              <a:t>lõi</a:t>
            </a:r>
            <a:endParaRPr lang="en-US"/>
          </a:p>
          <a:p>
            <a:pPr marL="1482725" lvl="2" indent="-514350"/>
            <a:r>
              <a:rPr lang="en-US" err="1"/>
              <a:t>Tự</a:t>
            </a:r>
            <a:r>
              <a:rPr lang="en-US"/>
              <a:t> </a:t>
            </a:r>
            <a:r>
              <a:rPr lang="en-US" err="1"/>
              <a:t>chủ</a:t>
            </a:r>
            <a:r>
              <a:rPr lang="en-US"/>
              <a:t> </a:t>
            </a:r>
            <a:r>
              <a:rPr lang="en-US" err="1"/>
              <a:t>và</a:t>
            </a:r>
            <a:r>
              <a:rPr lang="en-US"/>
              <a:t> </a:t>
            </a:r>
            <a:r>
              <a:rPr lang="en-US" err="1"/>
              <a:t>tự</a:t>
            </a:r>
            <a:r>
              <a:rPr lang="en-US"/>
              <a:t> </a:t>
            </a:r>
            <a:r>
              <a:rPr lang="en-US" err="1"/>
              <a:t>học</a:t>
            </a:r>
            <a:endParaRPr lang="en-US"/>
          </a:p>
          <a:p>
            <a:pPr marL="1482725" lvl="2" indent="-514350"/>
            <a:r>
              <a:rPr lang="en-US" err="1">
                <a:solidFill>
                  <a:srgbClr val="FF0000"/>
                </a:solidFill>
              </a:rPr>
              <a:t>Giải</a:t>
            </a:r>
            <a:r>
              <a:rPr lang="en-US">
                <a:solidFill>
                  <a:srgbClr val="FF0000"/>
                </a:solidFill>
              </a:rPr>
              <a:t> </a:t>
            </a:r>
            <a:r>
              <a:rPr lang="en-US" err="1">
                <a:solidFill>
                  <a:srgbClr val="FF0000"/>
                </a:solidFill>
              </a:rPr>
              <a:t>quyết</a:t>
            </a:r>
            <a:r>
              <a:rPr lang="en-US">
                <a:solidFill>
                  <a:srgbClr val="FF0000"/>
                </a:solidFill>
              </a:rPr>
              <a:t> </a:t>
            </a:r>
            <a:r>
              <a:rPr lang="en-US" err="1">
                <a:solidFill>
                  <a:srgbClr val="FF0000"/>
                </a:solidFill>
              </a:rPr>
              <a:t>vấn</a:t>
            </a:r>
            <a:r>
              <a:rPr lang="en-US">
                <a:solidFill>
                  <a:srgbClr val="FF0000"/>
                </a:solidFill>
              </a:rPr>
              <a:t> </a:t>
            </a:r>
            <a:r>
              <a:rPr lang="en-US" err="1">
                <a:solidFill>
                  <a:srgbClr val="FF0000"/>
                </a:solidFill>
              </a:rPr>
              <a:t>đề</a:t>
            </a:r>
            <a:r>
              <a:rPr lang="en-US">
                <a:solidFill>
                  <a:srgbClr val="FF0000"/>
                </a:solidFill>
              </a:rPr>
              <a:t> </a:t>
            </a:r>
            <a:r>
              <a:rPr lang="en-US" err="1">
                <a:solidFill>
                  <a:srgbClr val="FF0000"/>
                </a:solidFill>
              </a:rPr>
              <a:t>và</a:t>
            </a:r>
            <a:r>
              <a:rPr lang="en-US">
                <a:solidFill>
                  <a:srgbClr val="FF0000"/>
                </a:solidFill>
              </a:rPr>
              <a:t> </a:t>
            </a:r>
            <a:r>
              <a:rPr lang="en-US" err="1">
                <a:solidFill>
                  <a:srgbClr val="FF0000"/>
                </a:solidFill>
              </a:rPr>
              <a:t>sáng</a:t>
            </a:r>
            <a:r>
              <a:rPr lang="en-US">
                <a:solidFill>
                  <a:srgbClr val="FF0000"/>
                </a:solidFill>
              </a:rPr>
              <a:t> </a:t>
            </a:r>
            <a:r>
              <a:rPr lang="en-US" err="1">
                <a:solidFill>
                  <a:srgbClr val="FF0000"/>
                </a:solidFill>
              </a:rPr>
              <a:t>tạo</a:t>
            </a:r>
            <a:endParaRPr lang="en-US">
              <a:solidFill>
                <a:srgbClr val="FF0000"/>
              </a:solidFill>
            </a:endParaRPr>
          </a:p>
          <a:p>
            <a:pPr marL="1482725" lvl="2" indent="-514350"/>
            <a:r>
              <a:rPr lang="en-US" err="1"/>
              <a:t>Giao</a:t>
            </a:r>
            <a:r>
              <a:rPr lang="en-US"/>
              <a:t> </a:t>
            </a:r>
            <a:r>
              <a:rPr lang="en-US" err="1"/>
              <a:t>tiếp</a:t>
            </a:r>
            <a:r>
              <a:rPr lang="en-US"/>
              <a:t> </a:t>
            </a:r>
            <a:r>
              <a:rPr lang="en-US" err="1"/>
              <a:t>và</a:t>
            </a:r>
            <a:r>
              <a:rPr lang="en-US"/>
              <a:t> </a:t>
            </a:r>
            <a:r>
              <a:rPr lang="en-US" err="1"/>
              <a:t>hợp</a:t>
            </a:r>
            <a:r>
              <a:rPr lang="en-US"/>
              <a:t> </a:t>
            </a:r>
            <a:r>
              <a:rPr lang="en-US" err="1"/>
              <a:t>tác</a:t>
            </a:r>
            <a:endParaRPr lang="en-US"/>
          </a:p>
          <a:p>
            <a:pPr marL="971550" lvl="1" indent="-514350">
              <a:buFont typeface="+mj-lt"/>
              <a:buAutoNum type="alphaLcParenR" startAt="2"/>
            </a:pPr>
            <a:endParaRPr lang="en-US"/>
          </a:p>
        </p:txBody>
      </p:sp>
      <p:sp>
        <p:nvSpPr>
          <p:cNvPr id="4" name="Slide Number Placeholder 3"/>
          <p:cNvSpPr>
            <a:spLocks noGrp="1"/>
          </p:cNvSpPr>
          <p:nvPr>
            <p:ph type="sldNum" sz="quarter" idx="12"/>
          </p:nvPr>
        </p:nvSpPr>
        <p:spPr/>
        <p:txBody>
          <a:bodyPr/>
          <a:lstStyle/>
          <a:p>
            <a:fld id="{52431178-7916-45BC-8719-C674CF9E1E36}" type="slidenum">
              <a:rPr lang="en-US" smtClean="0"/>
              <a:pPr/>
              <a:t>9</a:t>
            </a:fld>
            <a:endParaRPr lang="en-US"/>
          </a:p>
        </p:txBody>
      </p:sp>
    </p:spTree>
    <p:extLst>
      <p:ext uri="{BB962C8B-B14F-4D97-AF65-F5344CB8AC3E}">
        <p14:creationId xmlns:p14="http://schemas.microsoft.com/office/powerpoint/2010/main" val="224126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TotalTime>
  <Words>4052</Words>
  <Application>Microsoft Office PowerPoint</Application>
  <PresentationFormat>Custom</PresentationFormat>
  <Paragraphs>338</Paragraphs>
  <Slides>43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Calibri</vt:lpstr>
      <vt:lpstr>Segoe UI Semibold</vt:lpstr>
      <vt:lpstr>Symbol</vt:lpstr>
      <vt:lpstr>Tahoma</vt:lpstr>
      <vt:lpstr>Times New Roman</vt:lpstr>
      <vt:lpstr>Wingdings</vt:lpstr>
      <vt:lpstr>Office Theme</vt:lpstr>
      <vt:lpstr>1_Office Theme</vt:lpstr>
      <vt:lpstr>TÀI LIỆU TẬP HUẤN SỬ DỤNG SÁCH GIÁO KHOA TIN HỌC 4  CÁNH DIỀU</vt:lpstr>
      <vt:lpstr>VỀ TÁC GIẢ SGK 4 CÁNH DIỀU</vt:lpstr>
      <vt:lpstr>VỀ TÁC GIẢ SGK 4 CD</vt:lpstr>
      <vt:lpstr>VỀ TÁC GIẢ SGK 4 CD</vt:lpstr>
      <vt:lpstr>ĐẶC ĐIỂM CỦA NHÓM TÁC GIẢ</vt:lpstr>
      <vt:lpstr>1. Mục ĐÍCH</vt:lpstr>
      <vt:lpstr>MỤC ĐÍCH CỦA SGK TIN HỌC 4 CD</vt:lpstr>
      <vt:lpstr>MỤC ĐÍCH CỦA SGK TIN HỌC 4 CD</vt:lpstr>
      <vt:lpstr>MỤC ĐÍCH CỦA SGK TIN HỌC 4 CD</vt:lpstr>
      <vt:lpstr>MỤC ĐÍCH CỦA SGK TIN HỌC 4 CD</vt:lpstr>
      <vt:lpstr>MỤC ĐÍCH CỦA SGK TIN HỌC 4 CD</vt:lpstr>
      <vt:lpstr>2. CÁC ĐỊNH HƯỚNG CHÍNH</vt:lpstr>
      <vt:lpstr>CÁC ĐỊNH HƯỚNG CHÍNH</vt:lpstr>
      <vt:lpstr>3. ĐỐI TƯỢNG, PHẠM VI Sử DỤNG</vt:lpstr>
      <vt:lpstr>ĐỐI TƯỢNG, PHẠM VI SỬ DỤNG</vt:lpstr>
      <vt:lpstr>4. ĐỔI MỚI VÊ CÁCH TIẾP CẬN BIÊN SOẠN</vt:lpstr>
      <vt:lpstr>ĐỔI MỚI VÊ CÁCH TIẾP CẬN BIÊN SOẠN</vt:lpstr>
      <vt:lpstr>ĐỔI MỚI VÊ CÁCH TIẾP CẬN BIÊN SOẠN</vt:lpstr>
      <vt:lpstr>ĐỔI MỚI VÊ CÁCH TIẾP CẬN BIÊN SOẠN</vt:lpstr>
      <vt:lpstr>ĐỔI MỚI VÊ CÁCH TIẾP CẬN BIÊN SOẠN</vt:lpstr>
      <vt:lpstr>ĐỔI MỚI VÊ CÁCH TIẾP CẬN BIÊN SOẠN</vt:lpstr>
      <vt:lpstr>5. TỔ CHỨC NỘI DUNG VÀ THỜI LƯỢNG</vt:lpstr>
      <vt:lpstr>Cấu trúc nội dung và thời lượng</vt:lpstr>
      <vt:lpstr>TỔ CHỨC NỘI DUNG VÀ THỜI LƯỢNG</vt:lpstr>
      <vt:lpstr>6. CẤU TRÚC BÀI HỌC</vt:lpstr>
      <vt:lpstr>CẤU TRÚC BÀI HỌC</vt:lpstr>
      <vt:lpstr>Gợi ý sử dụng ngữ liệu theo cấu trúc bài học</vt:lpstr>
      <vt:lpstr>Gợi ý sử dụng ngữ liệu theo cấu trúc bài học</vt:lpstr>
      <vt:lpstr>7. MỘT SỐ ĐIỂM CẦN LƯU Ý</vt:lpstr>
      <vt:lpstr>MỘT SỐ ĐIỂM CẦN LƯU Ý</vt:lpstr>
      <vt:lpstr>MỘT SỐ ĐIỂM CẦN LƯU Ý</vt:lpstr>
      <vt:lpstr>MỘT SỐ ĐIỂM CẦN LƯU Ý</vt:lpstr>
      <vt:lpstr>8. ĐỔI MỚI PPDH</vt:lpstr>
      <vt:lpstr>ĐỔI MỚI PHƯƠNG PHÁP DẠY HỌC</vt:lpstr>
      <vt:lpstr>9. KIỂM TRA ĐÁNH GIÁ ĐỊNH KÌ VÀ CUỐI NĂM</vt:lpstr>
      <vt:lpstr>KIỂM TRA ĐÁNH GIÁ ĐỊNH KÌ VÀ CUỐI NĂM</vt:lpstr>
      <vt:lpstr>KIỂM TRA ĐÁNH GIÁ ĐỊNH KÌ VÀ CUỐI NĂM</vt:lpstr>
      <vt:lpstr>KIỂM TRA ĐÁNH GIÁ ĐỊNH KÌ VÀ CUỐI NĂM</vt:lpstr>
      <vt:lpstr>10. TÀI LIỆU THAM KHẢO BỔ TRỢ</vt:lpstr>
      <vt:lpstr>TÀI LIỆU THAM KHẢO BỔ TRỢ</vt:lpstr>
      <vt:lpstr>TÀI LIỆU THAM KHẢO BỔ TRỢ</vt:lpstr>
      <vt:lpstr>GV Sử dụng trực tiếp tài liệu tập huấn và ĐƯỢC MINH HỌA TRÊN SGK</vt:lpstr>
      <vt:lpstr>Xin CẢM ƠN CÁC THẦY CÔ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NguyenChiTrung</dc:creator>
  <cp:lastModifiedBy>ms.tranthihien@gmail.com</cp:lastModifiedBy>
  <cp:revision>158</cp:revision>
  <dcterms:created xsi:type="dcterms:W3CDTF">2021-12-11T04:30:07Z</dcterms:created>
  <dcterms:modified xsi:type="dcterms:W3CDTF">2023-06-02T10:17:15Z</dcterms:modified>
</cp:coreProperties>
</file>