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6"/>
  </p:notesMasterIdLst>
  <p:sldIdLst>
    <p:sldId id="1333" r:id="rId2"/>
    <p:sldId id="1318" r:id="rId3"/>
    <p:sldId id="1165" r:id="rId4"/>
    <p:sldId id="1307" r:id="rId5"/>
    <p:sldId id="1320" r:id="rId6"/>
    <p:sldId id="1321" r:id="rId7"/>
    <p:sldId id="1324" r:id="rId8"/>
    <p:sldId id="1323" r:id="rId9"/>
    <p:sldId id="1325" r:id="rId10"/>
    <p:sldId id="1303" r:id="rId11"/>
    <p:sldId id="1328" r:id="rId12"/>
    <p:sldId id="1330" r:id="rId13"/>
    <p:sldId id="1331" r:id="rId14"/>
    <p:sldId id="133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0686" autoAdjust="0"/>
  </p:normalViewPr>
  <p:slideViewPr>
    <p:cSldViewPr>
      <p:cViewPr>
        <p:scale>
          <a:sx n="73" d="100"/>
          <a:sy n="73" d="100"/>
        </p:scale>
        <p:origin x="-654"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fld id="{70951B6A-88F5-4A0A-8784-CC211F7B3F52}" type="slidenum">
              <a:rPr lang="vi-VN" altLang="vi-VN" sz="1200">
                <a:cs typeface="Arial" panose="020B0604020202020204" pitchFamily="34" charset="0"/>
              </a:rPr>
              <a:pPr/>
              <a:t>1</a:t>
            </a:fld>
            <a:endParaRPr lang="vi-VN" altLang="vi-VN" sz="1200">
              <a:cs typeface="Arial" panose="020B0604020202020204" pitchFamily="34" charset="0"/>
            </a:endParaRPr>
          </a:p>
        </p:txBody>
      </p:sp>
    </p:spTree>
    <p:extLst>
      <p:ext uri="{BB962C8B-B14F-4D97-AF65-F5344CB8AC3E}">
        <p14:creationId xmlns:p14="http://schemas.microsoft.com/office/powerpoint/2010/main" val="82614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10</a:t>
            </a:fld>
            <a:endParaRPr lang="en-US"/>
          </a:p>
        </p:txBody>
      </p:sp>
    </p:spTree>
    <p:extLst>
      <p:ext uri="{BB962C8B-B14F-4D97-AF65-F5344CB8AC3E}">
        <p14:creationId xmlns:p14="http://schemas.microsoft.com/office/powerpoint/2010/main" val="305559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70.png"/><Relationship Id="rId5" Type="http://schemas.microsoft.com/office/2007/relationships/hdphoto" Target="../media/hdphoto9.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32.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1.gif"/><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5.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5.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10.png"/><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microsoft.com/office/2007/relationships/hdphoto" Target="../media/hdphoto7.wdp"/><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8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609414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8"/>
            <a:ext cx="11275469" cy="40938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573133" y="842538"/>
            <a:ext cx="11045735" cy="4049507"/>
          </a:xfrm>
          <a:prstGeom prst="rect">
            <a:avLst/>
          </a:prstGeom>
          <a:noFill/>
          <a:ln>
            <a:noFill/>
          </a:ln>
          <a:effectLst/>
        </p:spPr>
        <p:txBody>
          <a:bodyPr wrap="square">
            <a:spAutoFit/>
          </a:bodyPr>
          <a:lstStyle/>
          <a:p>
            <a:pPr marL="457200" marR="0" indent="-457200">
              <a:lnSpc>
                <a:spcPct val="107000"/>
              </a:lnSpc>
              <a:spcBef>
                <a:spcPts val="0"/>
              </a:spcBef>
              <a:spcAft>
                <a:spcPts val="0"/>
              </a:spcAft>
              <a:buAutoNum type="arabicPeriod"/>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Ở TN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mở</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đầu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cùng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kéo</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nhưng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kế</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phía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(VD: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cùng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kế</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sang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phải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chỉ</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kẽ</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sẽ</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giống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a:solidFill>
                  <a:srgbClr val="000000"/>
                </a:solidFill>
                <a:effectLst/>
                <a:latin typeface="Arial" panose="020B0604020202020204" pitchFamily="34" charset="0"/>
                <a:ea typeface="Times New Roman" panose="02020603050405020304" pitchFamily="18" charset="0"/>
              </a:rPr>
              <a:t>hay </a:t>
            </a:r>
            <a:r>
              <a:rPr lang="en-US" sz="2500" dirty="0" err="1">
                <a:solidFill>
                  <a:srgbClr val="000000"/>
                </a:solidFill>
                <a:effectLst/>
                <a:latin typeface="Arial" panose="020B0604020202020204" pitchFamily="34" charset="0"/>
                <a:ea typeface="Times New Roman" panose="02020603050405020304" pitchFamily="18" charset="0"/>
              </a:rPr>
              <a:t>khác</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nhau</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Làm</a:t>
            </a:r>
            <a:r>
              <a:rPr lang="en-US" sz="2500" dirty="0">
                <a:solidFill>
                  <a:srgbClr val="000000"/>
                </a:solidFill>
                <a:effectLst/>
                <a:latin typeface="Arial" panose="020B0604020202020204" pitchFamily="34" charset="0"/>
                <a:ea typeface="Times New Roman" panose="02020603050405020304" pitchFamily="18" charset="0"/>
              </a:rPr>
              <a:t> TN </a:t>
            </a:r>
            <a:r>
              <a:rPr lang="en-US" sz="2500" dirty="0" err="1">
                <a:solidFill>
                  <a:srgbClr val="000000"/>
                </a:solidFill>
                <a:effectLst/>
                <a:latin typeface="Arial" panose="020B0604020202020204" pitchFamily="34" charset="0"/>
                <a:ea typeface="Times New Roman" panose="02020603050405020304" pitchFamily="18" charset="0"/>
              </a:rPr>
              <a:t>kiểm</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tra</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dự</a:t>
            </a:r>
            <a:r>
              <a:rPr lang="en-US" sz="2500" dirty="0">
                <a:solidFill>
                  <a:srgbClr val="000000"/>
                </a:solidFill>
                <a:effectLst/>
                <a:latin typeface="Arial" panose="020B0604020202020204" pitchFamily="34" charset="0"/>
                <a:ea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rPr>
              <a:t>đoán</a:t>
            </a:r>
            <a:r>
              <a:rPr lang="en-US" sz="2500" dirty="0">
                <a:solidFill>
                  <a:srgbClr val="000000"/>
                </a:solidFill>
                <a:effectLst/>
                <a:latin typeface="Arial" panose="020B0604020202020204" pitchFamily="34" charset="0"/>
                <a:ea typeface="Times New Roman" panose="02020603050405020304" pitchFamily="18" charset="0"/>
              </a:rPr>
              <a:t> </a:t>
            </a:r>
          </a:p>
          <a:p>
            <a:pPr marL="406400" marR="0" indent="-40640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thêm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VD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thảo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tỏ</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luôn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cặp</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mất</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indent="-342900">
              <a:lnSpc>
                <a:spcPct val="107000"/>
              </a:lnSpc>
              <a:spcBef>
                <a:spcPts val="0"/>
              </a:spcBef>
              <a:spcAft>
                <a:spcPts val="0"/>
              </a:spcAft>
              <a:buFontTx/>
              <a:buChar char="-"/>
            </a:pP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tác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ngược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indent="-342900">
              <a:lnSpc>
                <a:spcPct val="107000"/>
              </a:lnSpc>
              <a:spcBef>
                <a:spcPts val="0"/>
              </a:spcBef>
              <a:spcAft>
                <a:spcPts val="0"/>
              </a:spcAft>
              <a:buFontTx/>
              <a:buChar char="-"/>
            </a:pP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chúng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đặt</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Cặp</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cùng</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2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300" dirty="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sp>
        <p:nvSpPr>
          <p:cNvPr id="2" name="TextBox 1">
            <a:extLst>
              <a:ext uri="{FF2B5EF4-FFF2-40B4-BE49-F238E27FC236}">
                <a16:creationId xmlns=""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pic>
        <p:nvPicPr>
          <p:cNvPr id="13" name="Picture 12" descr="Text&#10;&#10;Description automatically generated">
            <a:extLst>
              <a:ext uri="{FF2B5EF4-FFF2-40B4-BE49-F238E27FC236}">
                <a16:creationId xmlns="" xmlns:a16="http://schemas.microsoft.com/office/drawing/2014/main" id="{A9920860-41CC-E3CA-5CAE-7FBABA5996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69872" y="5004433"/>
            <a:ext cx="7185328" cy="1699755"/>
          </a:xfrm>
          <a:prstGeom prst="rect">
            <a:avLst/>
          </a:prstGeom>
          <a:ln>
            <a:noFill/>
          </a:ln>
          <a:effectLst>
            <a:softEdge rad="112500"/>
          </a:effectLst>
        </p:spPr>
      </p:pic>
    </p:spTree>
    <p:extLst>
      <p:ext uri="{BB962C8B-B14F-4D97-AF65-F5344CB8AC3E}">
        <p14:creationId xmlns:p14="http://schemas.microsoft.com/office/powerpoint/2010/main" val="28590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972800" cy="129740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231901" y="761999"/>
            <a:ext cx="10134599"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ô tô chuyển động trên mặt đường, nếu lực do ô tô tác dụng lên mặt đường có độ lớn bằng lực mà mặt đường đẩy ô tô thì tại sao chúng không “khử nhau"?</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1" name="Picture 10" descr="A blue car on a white background&#10;&#10;Description automatically generated with medium confidence">
            <a:extLst>
              <a:ext uri="{FF2B5EF4-FFF2-40B4-BE49-F238E27FC236}">
                <a16:creationId xmlns="" xmlns:a16="http://schemas.microsoft.com/office/drawing/2014/main" id="{B85F0E06-6467-FB68-8131-696A5773B35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2732" r="97814">
                        <a14:foregroundMark x1="2732" y1="59127" x2="2732" y2="59127"/>
                        <a14:foregroundMark x1="11475" y1="37302" x2="11475" y2="37302"/>
                        <a14:foregroundMark x1="25546" y1="31746" x2="25546" y2="31746"/>
                        <a14:foregroundMark x1="96038" y1="38492" x2="96448" y2="38889"/>
                        <a14:foregroundMark x1="97404" y1="63095" x2="97814" y2="67857"/>
                        <a14:foregroundMark x1="24317" y1="29762" x2="25137" y2="29762"/>
                      </a14:backgroundRemoval>
                    </a14:imgEffect>
                  </a14:imgLayer>
                </a14:imgProps>
              </a:ext>
              <a:ext uri="{28A0092B-C50C-407E-A947-70E740481C1C}">
                <a14:useLocalDpi xmlns:a14="http://schemas.microsoft.com/office/drawing/2010/main"/>
              </a:ext>
            </a:extLst>
          </a:blip>
          <a:srcRect/>
          <a:stretch/>
        </p:blipFill>
        <p:spPr>
          <a:xfrm>
            <a:off x="1068980" y="2572972"/>
            <a:ext cx="7573297" cy="2478629"/>
          </a:xfrm>
          <a:prstGeom prst="rect">
            <a:avLst/>
          </a:prstGeom>
        </p:spPr>
      </p:pic>
      <p:sp>
        <p:nvSpPr>
          <p:cNvPr id="12" name="TextBox 11">
            <a:extLst>
              <a:ext uri="{FF2B5EF4-FFF2-40B4-BE49-F238E27FC236}">
                <a16:creationId xmlns="" xmlns:a16="http://schemas.microsoft.com/office/drawing/2014/main" id="{D89A8A28-8CC1-80A5-1EC3-56030703AB61}"/>
              </a:ext>
            </a:extLst>
          </p:cNvPr>
          <p:cNvSpPr txBox="1"/>
          <p:nvPr/>
        </p:nvSpPr>
        <p:spPr>
          <a:xfrm>
            <a:off x="3061338" y="5410200"/>
            <a:ext cx="2952485" cy="769441"/>
          </a:xfrm>
          <a:prstGeom prst="rect">
            <a:avLst/>
          </a:prstGeom>
          <a:noFill/>
        </p:spPr>
        <p:txBody>
          <a:bodyPr wrap="square">
            <a:spAutoFit/>
          </a:bodyPr>
          <a:lstStyle/>
          <a:p>
            <a:pPr marL="0" marR="0" algn="just">
              <a:spcBef>
                <a:spcPts val="0"/>
              </a:spcBef>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 do mặt đường đẩy ô tô về phía trước</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cxnSp>
        <p:nvCxnSpPr>
          <p:cNvPr id="13" name="Straight Arrow Connector 12">
            <a:extLst>
              <a:ext uri="{FF2B5EF4-FFF2-40B4-BE49-F238E27FC236}">
                <a16:creationId xmlns="" xmlns:a16="http://schemas.microsoft.com/office/drawing/2014/main" id="{CA94771C-0944-4A0D-04A0-8F2DC614D694}"/>
              </a:ext>
            </a:extLst>
          </p:cNvPr>
          <p:cNvCxnSpPr>
            <a:cxnSpLocks/>
          </p:cNvCxnSpPr>
          <p:nvPr/>
        </p:nvCxnSpPr>
        <p:spPr>
          <a:xfrm>
            <a:off x="7335223" y="5051600"/>
            <a:ext cx="183827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41E07A42-959B-6018-C023-FE5DEE331A00}"/>
              </a:ext>
            </a:extLst>
          </p:cNvPr>
          <p:cNvCxnSpPr>
            <a:cxnSpLocks/>
          </p:cNvCxnSpPr>
          <p:nvPr/>
        </p:nvCxnSpPr>
        <p:spPr>
          <a:xfrm flipH="1">
            <a:off x="5430223" y="4915912"/>
            <a:ext cx="1905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37B850EB-20C8-1925-ADDD-06A270A03FB0}"/>
                  </a:ext>
                </a:extLst>
              </p:cNvPr>
              <p:cNvSpPr txBox="1"/>
              <p:nvPr/>
            </p:nvSpPr>
            <p:spPr>
              <a:xfrm>
                <a:off x="4314338" y="4915912"/>
                <a:ext cx="1600200" cy="6101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a:rPr>
                          </m:ctrlPr>
                        </m:accPr>
                        <m:e>
                          <m:r>
                            <a:rPr lang="en-US" sz="3000" b="1" i="1" smtClean="0">
                              <a:solidFill>
                                <a:srgbClr val="FF0000"/>
                              </a:solidFill>
                              <a:latin typeface="Cambria Math" panose="02040503050406030204" pitchFamily="18" charset="0"/>
                            </a:rPr>
                            <m:t>𝑭</m:t>
                          </m:r>
                        </m:e>
                      </m:acc>
                    </m:oMath>
                  </m:oMathPara>
                </a14:m>
                <a:endParaRPr lang="en-US" sz="3000" b="1">
                  <a:solidFill>
                    <a:srgbClr val="FF0000"/>
                  </a:solidFill>
                </a:endParaRPr>
              </a:p>
            </p:txBody>
          </p:sp>
        </mc:Choice>
        <mc:Fallback xmlns="">
          <p:sp>
            <p:nvSpPr>
              <p:cNvPr id="15" name="TextBox 14">
                <a:extLst>
                  <a:ext uri="{FF2B5EF4-FFF2-40B4-BE49-F238E27FC236}">
                    <a16:creationId xmlns:a16="http://schemas.microsoft.com/office/drawing/2014/main" id="{37B850EB-20C8-1925-ADDD-06A270A03FB0}"/>
                  </a:ext>
                </a:extLst>
              </p:cNvPr>
              <p:cNvSpPr txBox="1">
                <a:spLocks noRot="1" noChangeAspect="1" noMove="1" noResize="1" noEditPoints="1" noAdjustHandles="1" noChangeArrowheads="1" noChangeShapeType="1" noTextEdit="1"/>
              </p:cNvSpPr>
              <p:nvPr/>
            </p:nvSpPr>
            <p:spPr>
              <a:xfrm>
                <a:off x="4314338" y="4915912"/>
                <a:ext cx="1600200" cy="6101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0E0AD8D2-82E6-D44C-76D4-AFAFB504E089}"/>
                  </a:ext>
                </a:extLst>
              </p:cNvPr>
              <p:cNvSpPr txBox="1"/>
              <p:nvPr/>
            </p:nvSpPr>
            <p:spPr>
              <a:xfrm>
                <a:off x="8247677" y="4957344"/>
                <a:ext cx="1600200" cy="6482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B050"/>
                              </a:solidFill>
                              <a:latin typeface="Cambria Math"/>
                            </a:rPr>
                          </m:ctrlPr>
                        </m:accPr>
                        <m:e>
                          <m:r>
                            <a:rPr lang="en-US" sz="3000" b="1" i="1" smtClean="0">
                              <a:solidFill>
                                <a:srgbClr val="00B050"/>
                              </a:solidFill>
                              <a:latin typeface="Cambria Math" panose="02040503050406030204" pitchFamily="18" charset="0"/>
                            </a:rPr>
                            <m:t>𝑭</m:t>
                          </m:r>
                          <m:r>
                            <a:rPr lang="en-US" sz="3000" b="1" i="1" smtClean="0">
                              <a:solidFill>
                                <a:srgbClr val="00B050"/>
                              </a:solidFill>
                              <a:latin typeface="Cambria Math" panose="02040503050406030204" pitchFamily="18" charset="0"/>
                            </a:rPr>
                            <m:t>′</m:t>
                          </m:r>
                        </m:e>
                      </m:acc>
                    </m:oMath>
                  </m:oMathPara>
                </a14:m>
                <a:endParaRPr lang="en-US" sz="3000" b="1">
                  <a:solidFill>
                    <a:srgbClr val="00B050"/>
                  </a:solidFill>
                </a:endParaRPr>
              </a:p>
            </p:txBody>
          </p:sp>
        </mc:Choice>
        <mc:Fallback xmlns="">
          <p:sp>
            <p:nvSpPr>
              <p:cNvPr id="16" name="TextBox 15">
                <a:extLst>
                  <a:ext uri="{FF2B5EF4-FFF2-40B4-BE49-F238E27FC236}">
                    <a16:creationId xmlns:a16="http://schemas.microsoft.com/office/drawing/2014/main" id="{0E0AD8D2-82E6-D44C-76D4-AFAFB504E089}"/>
                  </a:ext>
                </a:extLst>
              </p:cNvPr>
              <p:cNvSpPr txBox="1">
                <a:spLocks noRot="1" noChangeAspect="1" noMove="1" noResize="1" noEditPoints="1" noAdjustHandles="1" noChangeArrowheads="1" noChangeShapeType="1" noTextEdit="1"/>
              </p:cNvSpPr>
              <p:nvPr/>
            </p:nvSpPr>
            <p:spPr>
              <a:xfrm>
                <a:off x="8247677" y="4957344"/>
                <a:ext cx="1600200" cy="648254"/>
              </a:xfrm>
              <a:prstGeom prst="rect">
                <a:avLst/>
              </a:prstGeom>
              <a:blipFill>
                <a:blip r:embed="rId7"/>
                <a:stretch>
                  <a:fillRect/>
                </a:stretch>
              </a:blipFill>
            </p:spPr>
            <p:txBody>
              <a:bodyPr/>
              <a:lstStyle/>
              <a:p>
                <a:r>
                  <a:rPr lang="en-US">
                    <a:noFill/>
                  </a:rPr>
                  <a:t> </a:t>
                </a:r>
              </a:p>
            </p:txBody>
          </p:sp>
        </mc:Fallback>
      </mc:AlternateContent>
      <p:sp>
        <p:nvSpPr>
          <p:cNvPr id="2" name="Oval 1">
            <a:extLst>
              <a:ext uri="{FF2B5EF4-FFF2-40B4-BE49-F238E27FC236}">
                <a16:creationId xmlns="" xmlns:a16="http://schemas.microsoft.com/office/drawing/2014/main" id="{1AEEA8A6-F828-13B6-16B1-6F8D2E908C7A}"/>
              </a:ext>
            </a:extLst>
          </p:cNvPr>
          <p:cNvSpPr/>
          <p:nvPr/>
        </p:nvSpPr>
        <p:spPr>
          <a:xfrm>
            <a:off x="7295784" y="4867065"/>
            <a:ext cx="95616" cy="991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CB12211E-C5CD-A09A-2386-379B038D7226}"/>
              </a:ext>
            </a:extLst>
          </p:cNvPr>
          <p:cNvSpPr/>
          <p:nvPr/>
        </p:nvSpPr>
        <p:spPr>
          <a:xfrm>
            <a:off x="7309223" y="4995081"/>
            <a:ext cx="95616" cy="991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A94F6C59-81FE-45A8-72B4-0BBFEE4B422C}"/>
              </a:ext>
            </a:extLst>
          </p:cNvPr>
          <p:cNvSpPr txBox="1"/>
          <p:nvPr/>
        </p:nvSpPr>
        <p:spPr>
          <a:xfrm>
            <a:off x="7535463" y="5497876"/>
            <a:ext cx="3248866" cy="769441"/>
          </a:xfrm>
          <a:prstGeom prst="rect">
            <a:avLst/>
          </a:prstGeom>
          <a:noFill/>
        </p:spPr>
        <p:txBody>
          <a:bodyPr wrap="square">
            <a:spAutoFit/>
          </a:bodyPr>
          <a:lstStyle/>
          <a:p>
            <a:pPr marL="0" marR="0" algn="ctr">
              <a:spcBef>
                <a:spcPts val="0"/>
              </a:spcBef>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 do ô tô tác dụng lên mặt đường về phía sau</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301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972800" cy="89486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231901" y="761999"/>
            <a:ext cx="10134599"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Giải thích tại sao các vận động viên khi bơi tới mép hồ bơi và quay lại thi dùng chân đẩy mạnh vào vách hồ bơi để di chuyển nhanh hơn.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20" name="Picture 19">
            <a:extLst>
              <a:ext uri="{FF2B5EF4-FFF2-40B4-BE49-F238E27FC236}">
                <a16:creationId xmlns="" xmlns:a16="http://schemas.microsoft.com/office/drawing/2014/main" id="{A1F77437-992C-89B1-1FB9-45964197A0AD}"/>
              </a:ext>
            </a:extLst>
          </p:cNvPr>
          <p:cNvPicPr>
            <a:picLocks noChangeAspect="1"/>
          </p:cNvPicPr>
          <p:nvPr/>
        </p:nvPicPr>
        <p:blipFill>
          <a:blip r:embed="rId4"/>
          <a:stretch>
            <a:fillRect/>
          </a:stretch>
        </p:blipFill>
        <p:spPr>
          <a:xfrm>
            <a:off x="1905000" y="1720869"/>
            <a:ext cx="8574857" cy="4183900"/>
          </a:xfrm>
          <a:prstGeom prst="rect">
            <a:avLst/>
          </a:prstGeom>
        </p:spPr>
      </p:pic>
      <p:sp>
        <p:nvSpPr>
          <p:cNvPr id="21" name="TextBox 20">
            <a:extLst>
              <a:ext uri="{FF2B5EF4-FFF2-40B4-BE49-F238E27FC236}">
                <a16:creationId xmlns="" xmlns:a16="http://schemas.microsoft.com/office/drawing/2014/main" id="{8E1AE00D-5626-2390-15AD-D926CF901248}"/>
              </a:ext>
            </a:extLst>
          </p:cNvPr>
          <p:cNvSpPr txBox="1"/>
          <p:nvPr/>
        </p:nvSpPr>
        <p:spPr>
          <a:xfrm>
            <a:off x="1488155" y="5968779"/>
            <a:ext cx="9672889" cy="769441"/>
          </a:xfrm>
          <a:prstGeom prst="rect">
            <a:avLst/>
          </a:prstGeom>
          <a:noFill/>
        </p:spPr>
        <p:txBody>
          <a:bodyPr wrap="square">
            <a:spAutoFit/>
          </a:bodyPr>
          <a:lstStyle/>
          <a:p>
            <a:pPr algn="ctr" defTabSz="1095375">
              <a:spcBef>
                <a:spcPts val="1200"/>
              </a:spcBef>
              <a:spcAft>
                <a:spcPts val="5400"/>
              </a:spcAft>
              <a:buClr>
                <a:schemeClr val="tx2"/>
              </a:buClr>
              <a:buSzPct val="95000"/>
            </a:pPr>
            <a:r>
              <a:rPr lang="en-US" sz="2200" kern="0">
                <a:latin typeface="Arial" panose="020B0604020202020204" pitchFamily="34" charset="0"/>
                <a:cs typeface="Arial" panose="020B0604020202020204" pitchFamily="34" charset="0"/>
              </a:rPr>
              <a:t>Chân tác dụng vào t</a:t>
            </a:r>
            <a:r>
              <a:rPr lang="vi-VN" sz="2200" kern="0">
                <a:latin typeface="Arial" panose="020B0604020202020204" pitchFamily="34" charset="0"/>
                <a:cs typeface="Arial" panose="020B0604020202020204" pitchFamily="34" charset="0"/>
              </a:rPr>
              <a:t>ư</a:t>
            </a:r>
            <a:r>
              <a:rPr lang="en-US" sz="2200" kern="0">
                <a:latin typeface="Arial" panose="020B0604020202020204" pitchFamily="34" charset="0"/>
                <a:cs typeface="Arial" panose="020B0604020202020204" pitchFamily="34" charset="0"/>
              </a:rPr>
              <a:t>ờng 1 lực F về phía sau, thì t</a:t>
            </a:r>
            <a:r>
              <a:rPr lang="vi-VN" sz="2200" kern="0">
                <a:latin typeface="Arial" panose="020B0604020202020204" pitchFamily="34" charset="0"/>
                <a:cs typeface="Arial" panose="020B0604020202020204" pitchFamily="34" charset="0"/>
              </a:rPr>
              <a:t>ư</a:t>
            </a:r>
            <a:r>
              <a:rPr lang="en-US" sz="2200" kern="0">
                <a:latin typeface="Arial" panose="020B0604020202020204" pitchFamily="34" charset="0"/>
                <a:cs typeface="Arial" panose="020B0604020202020204" pitchFamily="34" charset="0"/>
              </a:rPr>
              <a:t>ờng sẽ tác dụng vào chân 1 phản lực F’ theo chiều ng</a:t>
            </a:r>
            <a:r>
              <a:rPr lang="vi-VN" sz="2200" kern="0">
                <a:latin typeface="Arial" panose="020B0604020202020204" pitchFamily="34" charset="0"/>
                <a:cs typeface="Arial" panose="020B0604020202020204" pitchFamily="34" charset="0"/>
              </a:rPr>
              <a:t>ư</a:t>
            </a:r>
            <a:r>
              <a:rPr lang="en-US" sz="2200" kern="0">
                <a:latin typeface="Arial" panose="020B0604020202020204" pitchFamily="34" charset="0"/>
                <a:cs typeface="Arial" panose="020B0604020202020204" pitchFamily="34" charset="0"/>
              </a:rPr>
              <a:t>ợc lại, lực này đẩy chân h</a:t>
            </a:r>
            <a:r>
              <a:rPr lang="vi-VN" sz="2200" kern="0">
                <a:latin typeface="Arial" panose="020B0604020202020204" pitchFamily="34" charset="0"/>
                <a:cs typeface="Arial" panose="020B0604020202020204" pitchFamily="34" charset="0"/>
              </a:rPr>
              <a:t>ư</a:t>
            </a:r>
            <a:r>
              <a:rPr lang="en-US" sz="2200" kern="0">
                <a:latin typeface="Arial" panose="020B0604020202020204" pitchFamily="34" charset="0"/>
                <a:cs typeface="Arial" panose="020B0604020202020204" pitchFamily="34" charset="0"/>
              </a:rPr>
              <a:t>ớng về tr</a:t>
            </a:r>
            <a:r>
              <a:rPr lang="vi-VN" sz="2200" kern="0">
                <a:latin typeface="Arial" panose="020B0604020202020204" pitchFamily="34" charset="0"/>
                <a:cs typeface="Arial" panose="020B0604020202020204" pitchFamily="34" charset="0"/>
              </a:rPr>
              <a:t>ư</a:t>
            </a:r>
            <a:r>
              <a:rPr lang="en-US" sz="2200" kern="0">
                <a:latin typeface="Arial" panose="020B0604020202020204" pitchFamily="34" charset="0"/>
                <a:cs typeface="Arial" panose="020B0604020202020204" pitchFamily="34" charset="0"/>
              </a:rPr>
              <a:t>ớc</a:t>
            </a:r>
            <a:endParaRPr lang="en-US" sz="2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80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 xmlns:a16="http://schemas.microsoft.com/office/drawing/2014/main" id="{4E8F817D-905D-49E9-8367-8B786323AE06}"/>
              </a:ext>
            </a:extLst>
          </p:cNvPr>
          <p:cNvSpPr txBox="1"/>
          <p:nvPr/>
        </p:nvSpPr>
        <p:spPr>
          <a:xfrm>
            <a:off x="1243796" y="764319"/>
            <a:ext cx="9735309" cy="861774"/>
          </a:xfrm>
          <a:prstGeom prst="rect">
            <a:avLst/>
          </a:prstGeom>
          <a:noFill/>
        </p:spPr>
        <p:txBody>
          <a:bodyPr wrap="square">
            <a:spAutoFit/>
          </a:bodyPr>
          <a:lstStyle/>
          <a:p>
            <a:pPr algn="ctr" rtl="0">
              <a:spcBef>
                <a:spcPts val="0"/>
              </a:spcBef>
              <a:spcAft>
                <a:spcPts val="500"/>
              </a:spcAft>
            </a:pPr>
            <a:r>
              <a:rPr lang="vi-VN" sz="2500" b="0" i="0">
                <a:solidFill>
                  <a:srgbClr val="0070C0"/>
                </a:solidFill>
                <a:effectLst/>
                <a:latin typeface="Arial" panose="020B0604020202020204" pitchFamily="34" charset="0"/>
              </a:rPr>
              <a:t>Hãy tìm hiểu và trình bày những hiện tượng trong đời sống liên quan đến định luật III Newton.</a:t>
            </a:r>
            <a:endParaRPr lang="vi-VN" sz="2500">
              <a:solidFill>
                <a:srgbClr val="0070C0"/>
              </a:solidFill>
              <a:effectLst/>
            </a:endParaRPr>
          </a:p>
        </p:txBody>
      </p:sp>
      <p:sp>
        <p:nvSpPr>
          <p:cNvPr id="25" name="Rectangle: Rounded Corners 24">
            <a:extLst>
              <a:ext uri="{FF2B5EF4-FFF2-40B4-BE49-F238E27FC236}">
                <a16:creationId xmlns="" xmlns:a16="http://schemas.microsoft.com/office/drawing/2014/main" id="{FF954BD4-90BC-4035-9E6F-31BFACDB0E82}"/>
              </a:ext>
            </a:extLst>
          </p:cNvPr>
          <p:cNvSpPr/>
          <p:nvPr/>
        </p:nvSpPr>
        <p:spPr>
          <a:xfrm>
            <a:off x="685800" y="751181"/>
            <a:ext cx="11346149" cy="905926"/>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up of a human brain&#10;&#10;Description automatically generated with low confidence">
            <a:extLst>
              <a:ext uri="{FF2B5EF4-FFF2-40B4-BE49-F238E27FC236}">
                <a16:creationId xmlns="" xmlns:a16="http://schemas.microsoft.com/office/drawing/2014/main" id="{CE79AAE7-A03D-4117-ADE0-B916D17B91D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4717" b="98585" l="0" r="100000">
                        <a14:foregroundMark x1="49609" y1="4717" x2="49609" y2="4717"/>
                        <a14:foregroundMark x1="35938" y1="99057" x2="35938" y2="99057"/>
                      </a14:backgroundRemoval>
                    </a14:imgEffect>
                  </a14:imgLayer>
                </a14:imgProps>
              </a:ext>
              <a:ext uri="{28A0092B-C50C-407E-A947-70E740481C1C}">
                <a14:useLocalDpi xmlns:a14="http://schemas.microsoft.com/office/drawing/2010/main"/>
              </a:ext>
            </a:extLst>
          </a:blip>
          <a:srcRect t="-7362"/>
          <a:stretch/>
        </p:blipFill>
        <p:spPr>
          <a:xfrm flipH="1">
            <a:off x="121951" y="193252"/>
            <a:ext cx="1066800" cy="944478"/>
          </a:xfrm>
          <a:prstGeom prst="rect">
            <a:avLst/>
          </a:prstGeom>
        </p:spPr>
      </p:pic>
      <p:pic>
        <p:nvPicPr>
          <p:cNvPr id="13" name="Picture 12" descr="A picture containing tree, vessel, colorful&#10;&#10;Description automatically generated">
            <a:extLst>
              <a:ext uri="{FF2B5EF4-FFF2-40B4-BE49-F238E27FC236}">
                <a16:creationId xmlns="" xmlns:a16="http://schemas.microsoft.com/office/drawing/2014/main" id="{347EB855-1853-4700-8492-4250CE123C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159" y="1849307"/>
            <a:ext cx="3200136" cy="3588937"/>
          </a:xfrm>
          <a:prstGeom prst="rect">
            <a:avLst/>
          </a:prstGeom>
        </p:spPr>
      </p:pic>
      <p:pic>
        <p:nvPicPr>
          <p:cNvPr id="14" name="Picture 13" descr="A picture containing arthropod, salamander&#10;&#10;Description automatically generated">
            <a:extLst>
              <a:ext uri="{FF2B5EF4-FFF2-40B4-BE49-F238E27FC236}">
                <a16:creationId xmlns="" xmlns:a16="http://schemas.microsoft.com/office/drawing/2014/main" id="{41BB3807-7968-4104-B147-3636834494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200" y="1857190"/>
            <a:ext cx="1946089" cy="3620631"/>
          </a:xfrm>
          <a:prstGeom prst="rect">
            <a:avLst/>
          </a:prstGeom>
        </p:spPr>
      </p:pic>
      <p:pic>
        <p:nvPicPr>
          <p:cNvPr id="16" name="Picture 4" descr="empty-blue-rectangle">
            <a:extLst>
              <a:ext uri="{FF2B5EF4-FFF2-40B4-BE49-F238E27FC236}">
                <a16:creationId xmlns="" xmlns:a16="http://schemas.microsoft.com/office/drawing/2014/main" id="{F9BB973C-000D-4A14-A716-B4D666931A13}"/>
              </a:ext>
            </a:extLst>
          </p:cNvPr>
          <p:cNvPicPr>
            <a:picLocks noChangeAspect="1" noChangeArrowheads="1"/>
          </p:cNvPicPr>
          <p:nvPr/>
        </p:nvPicPr>
        <p:blipFill>
          <a:blip r:embed="rId6"/>
          <a:srcRect/>
          <a:stretch>
            <a:fillRect/>
          </a:stretch>
        </p:blipFill>
        <p:spPr bwMode="auto">
          <a:xfrm>
            <a:off x="419100" y="5616993"/>
            <a:ext cx="5676900" cy="1047756"/>
          </a:xfrm>
          <a:prstGeom prst="rect">
            <a:avLst/>
          </a:prstGeom>
          <a:noFill/>
          <a:ln w="9525">
            <a:noFill/>
            <a:miter lim="800000"/>
            <a:headEnd/>
            <a:tailEnd/>
          </a:ln>
        </p:spPr>
      </p:pic>
      <p:sp>
        <p:nvSpPr>
          <p:cNvPr id="17" name="Text Box 7">
            <a:extLst>
              <a:ext uri="{FF2B5EF4-FFF2-40B4-BE49-F238E27FC236}">
                <a16:creationId xmlns="" xmlns:a16="http://schemas.microsoft.com/office/drawing/2014/main" id="{06B6BCAE-088A-4545-B26A-A65EC7C84A4B}"/>
              </a:ext>
            </a:extLst>
          </p:cNvPr>
          <p:cNvSpPr txBox="1">
            <a:spLocks noChangeArrowheads="1"/>
          </p:cNvSpPr>
          <p:nvPr/>
        </p:nvSpPr>
        <p:spPr bwMode="auto">
          <a:xfrm>
            <a:off x="685800" y="5597524"/>
            <a:ext cx="5067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cs typeface="Arial" panose="020B0604020202020204" pitchFamily="34" charset="0"/>
              </a:rPr>
              <a:t>Khi vây cá quẩy tác dụng vào nước một lực về phía sau, nước cũng tác dụng lại vây cá một phản lực vào vây đẩy cá đi tới.</a:t>
            </a:r>
          </a:p>
        </p:txBody>
      </p:sp>
      <p:pic>
        <p:nvPicPr>
          <p:cNvPr id="18" name="Picture 17" descr="A picture containing water, outdoor, lake, swimming&#10;&#10;Description automatically generated">
            <a:extLst>
              <a:ext uri="{FF2B5EF4-FFF2-40B4-BE49-F238E27FC236}">
                <a16:creationId xmlns="" xmlns:a16="http://schemas.microsoft.com/office/drawing/2014/main" id="{90F50924-97A4-4A4F-BF6C-D7EE04E03F8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39392" y="1764255"/>
            <a:ext cx="5624008" cy="3745589"/>
          </a:xfrm>
          <a:prstGeom prst="rect">
            <a:avLst/>
          </a:prstGeom>
          <a:ln>
            <a:noFill/>
          </a:ln>
          <a:effectLst>
            <a:softEdge rad="112500"/>
          </a:effectLst>
        </p:spPr>
      </p:pic>
      <p:pic>
        <p:nvPicPr>
          <p:cNvPr id="21" name="Picture 4" descr="empty-blue-rectangle">
            <a:extLst>
              <a:ext uri="{FF2B5EF4-FFF2-40B4-BE49-F238E27FC236}">
                <a16:creationId xmlns="" xmlns:a16="http://schemas.microsoft.com/office/drawing/2014/main" id="{F6387D7A-56AB-4B09-A7C7-BA9C9C36AB6B}"/>
              </a:ext>
            </a:extLst>
          </p:cNvPr>
          <p:cNvPicPr>
            <a:picLocks noChangeAspect="1" noChangeArrowheads="1"/>
          </p:cNvPicPr>
          <p:nvPr/>
        </p:nvPicPr>
        <p:blipFill>
          <a:blip r:embed="rId6"/>
          <a:srcRect/>
          <a:stretch>
            <a:fillRect/>
          </a:stretch>
        </p:blipFill>
        <p:spPr bwMode="auto">
          <a:xfrm>
            <a:off x="6215296" y="5562600"/>
            <a:ext cx="5816654" cy="1050103"/>
          </a:xfrm>
          <a:prstGeom prst="rect">
            <a:avLst/>
          </a:prstGeom>
          <a:noFill/>
          <a:ln w="9525">
            <a:noFill/>
            <a:miter lim="800000"/>
            <a:headEnd/>
            <a:tailEnd/>
          </a:ln>
        </p:spPr>
      </p:pic>
      <p:sp>
        <p:nvSpPr>
          <p:cNvPr id="22" name="Text Box 7">
            <a:extLst>
              <a:ext uri="{FF2B5EF4-FFF2-40B4-BE49-F238E27FC236}">
                <a16:creationId xmlns="" xmlns:a16="http://schemas.microsoft.com/office/drawing/2014/main" id="{686A3397-DFA4-4FEF-8C7C-2A8C243F7222}"/>
              </a:ext>
            </a:extLst>
          </p:cNvPr>
          <p:cNvSpPr txBox="1">
            <a:spLocks noChangeArrowheads="1"/>
          </p:cNvSpPr>
          <p:nvPr/>
        </p:nvSpPr>
        <p:spPr bwMode="auto">
          <a:xfrm>
            <a:off x="6438899" y="5633039"/>
            <a:ext cx="53340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dirty="0">
                <a:cs typeface="Arial" panose="020B0604020202020204" pitchFamily="34" charset="0"/>
              </a:rPr>
              <a:t>Khi </a:t>
            </a:r>
            <a:r>
              <a:rPr lang="en-US" altLang="en-US" sz="2000" dirty="0" err="1">
                <a:cs typeface="Arial" panose="020B0604020202020204" pitchFamily="34" charset="0"/>
              </a:rPr>
              <a:t>mái</a:t>
            </a:r>
            <a:r>
              <a:rPr lang="en-US" altLang="en-US" sz="2000" dirty="0">
                <a:cs typeface="Arial" panose="020B0604020202020204" pitchFamily="34" charset="0"/>
              </a:rPr>
              <a:t> </a:t>
            </a:r>
            <a:r>
              <a:rPr lang="en-US" altLang="en-US" sz="2000" dirty="0" err="1">
                <a:cs typeface="Arial" panose="020B0604020202020204" pitchFamily="34" charset="0"/>
              </a:rPr>
              <a:t>chèo</a:t>
            </a:r>
            <a:r>
              <a:rPr lang="en-US" altLang="en-US" sz="2000" dirty="0">
                <a:cs typeface="Arial" panose="020B0604020202020204" pitchFamily="34" charset="0"/>
              </a:rPr>
              <a:t> </a:t>
            </a:r>
            <a:r>
              <a:rPr lang="en-US" altLang="en-US" sz="2000" dirty="0" err="1">
                <a:cs typeface="Arial" panose="020B0604020202020204" pitchFamily="34" charset="0"/>
              </a:rPr>
              <a:t>tác</a:t>
            </a:r>
            <a:r>
              <a:rPr lang="en-US" altLang="en-US" sz="2000" dirty="0">
                <a:cs typeface="Arial" panose="020B0604020202020204" pitchFamily="34" charset="0"/>
              </a:rPr>
              <a:t> </a:t>
            </a:r>
            <a:r>
              <a:rPr lang="en-US" altLang="en-US" sz="2000" dirty="0" err="1">
                <a:cs typeface="Arial" panose="020B0604020202020204" pitchFamily="34" charset="0"/>
              </a:rPr>
              <a:t>dụng</a:t>
            </a:r>
            <a:r>
              <a:rPr lang="en-US" altLang="en-US" sz="2000" dirty="0">
                <a:cs typeface="Arial" panose="020B0604020202020204" pitchFamily="34" charset="0"/>
              </a:rPr>
              <a:t> </a:t>
            </a:r>
            <a:r>
              <a:rPr lang="en-US" altLang="en-US" sz="2000" dirty="0" err="1">
                <a:cs typeface="Arial" panose="020B0604020202020204" pitchFamily="34" charset="0"/>
              </a:rPr>
              <a:t>vào</a:t>
            </a:r>
            <a:r>
              <a:rPr lang="en-US" altLang="en-US" sz="2000" dirty="0">
                <a:cs typeface="Arial" panose="020B0604020202020204" pitchFamily="34" charset="0"/>
              </a:rPr>
              <a:t> </a:t>
            </a:r>
            <a:r>
              <a:rPr lang="en-US" altLang="en-US" sz="2000" dirty="0" err="1">
                <a:cs typeface="Arial" panose="020B0604020202020204" pitchFamily="34" charset="0"/>
              </a:rPr>
              <a:t>nước</a:t>
            </a:r>
            <a:r>
              <a:rPr lang="en-US" altLang="en-US" sz="2000" dirty="0">
                <a:cs typeface="Arial" panose="020B0604020202020204" pitchFamily="34" charset="0"/>
              </a:rPr>
              <a:t> </a:t>
            </a:r>
            <a:r>
              <a:rPr lang="en-US" altLang="en-US" sz="2000" dirty="0" err="1">
                <a:cs typeface="Arial" panose="020B0604020202020204" pitchFamily="34" charset="0"/>
              </a:rPr>
              <a:t>một</a:t>
            </a:r>
            <a:r>
              <a:rPr lang="en-US" altLang="en-US" sz="2000" dirty="0">
                <a:cs typeface="Arial" panose="020B0604020202020204" pitchFamily="34" charset="0"/>
              </a:rPr>
              <a:t> </a:t>
            </a:r>
            <a:r>
              <a:rPr lang="en-US" altLang="en-US" sz="2000" dirty="0" err="1">
                <a:cs typeface="Arial" panose="020B0604020202020204" pitchFamily="34" charset="0"/>
              </a:rPr>
              <a:t>lực</a:t>
            </a:r>
            <a:r>
              <a:rPr lang="en-US" altLang="en-US" sz="2000" dirty="0">
                <a:cs typeface="Arial" panose="020B0604020202020204" pitchFamily="34" charset="0"/>
              </a:rPr>
              <a:t> </a:t>
            </a:r>
            <a:r>
              <a:rPr lang="en-US" altLang="en-US" sz="2000" dirty="0" err="1">
                <a:cs typeface="Arial" panose="020B0604020202020204" pitchFamily="34" charset="0"/>
              </a:rPr>
              <a:t>về</a:t>
            </a:r>
            <a:r>
              <a:rPr lang="en-US" altLang="en-US" sz="2000" dirty="0">
                <a:cs typeface="Arial" panose="020B0604020202020204" pitchFamily="34" charset="0"/>
              </a:rPr>
              <a:t> </a:t>
            </a:r>
            <a:r>
              <a:rPr lang="en-US" altLang="en-US" sz="2000" dirty="0" err="1">
                <a:cs typeface="Arial" panose="020B0604020202020204" pitchFamily="34" charset="0"/>
              </a:rPr>
              <a:t>phía</a:t>
            </a:r>
            <a:r>
              <a:rPr lang="en-US" altLang="en-US" sz="2000" dirty="0">
                <a:cs typeface="Arial" panose="020B0604020202020204" pitchFamily="34" charset="0"/>
              </a:rPr>
              <a:t> </a:t>
            </a:r>
            <a:r>
              <a:rPr lang="en-US" altLang="en-US" sz="2000" dirty="0" err="1">
                <a:cs typeface="Arial" panose="020B0604020202020204" pitchFamily="34" charset="0"/>
              </a:rPr>
              <a:t>sau</a:t>
            </a:r>
            <a:r>
              <a:rPr lang="en-US" altLang="en-US" sz="2000" dirty="0">
                <a:cs typeface="Arial" panose="020B0604020202020204" pitchFamily="34" charset="0"/>
              </a:rPr>
              <a:t>, </a:t>
            </a:r>
            <a:r>
              <a:rPr lang="en-US" altLang="en-US" sz="2000" dirty="0" err="1">
                <a:cs typeface="Arial" panose="020B0604020202020204" pitchFamily="34" charset="0"/>
              </a:rPr>
              <a:t>nước</a:t>
            </a:r>
            <a:r>
              <a:rPr lang="en-US" altLang="en-US" sz="2000" dirty="0">
                <a:cs typeface="Arial" panose="020B0604020202020204" pitchFamily="34" charset="0"/>
              </a:rPr>
              <a:t> </a:t>
            </a:r>
            <a:r>
              <a:rPr lang="en-US" altLang="en-US" sz="2000" dirty="0" err="1">
                <a:cs typeface="Arial" panose="020B0604020202020204" pitchFamily="34" charset="0"/>
              </a:rPr>
              <a:t>cũng</a:t>
            </a:r>
            <a:r>
              <a:rPr lang="en-US" altLang="en-US" sz="2000" dirty="0">
                <a:cs typeface="Arial" panose="020B0604020202020204" pitchFamily="34" charset="0"/>
              </a:rPr>
              <a:t> </a:t>
            </a:r>
            <a:r>
              <a:rPr lang="en-US" altLang="en-US" sz="2000" dirty="0" err="1">
                <a:cs typeface="Arial" panose="020B0604020202020204" pitchFamily="34" charset="0"/>
              </a:rPr>
              <a:t>tác</a:t>
            </a:r>
            <a:r>
              <a:rPr lang="en-US" altLang="en-US" sz="2000" dirty="0">
                <a:cs typeface="Arial" panose="020B0604020202020204" pitchFamily="34" charset="0"/>
              </a:rPr>
              <a:t> </a:t>
            </a:r>
            <a:r>
              <a:rPr lang="en-US" altLang="en-US" sz="2000" dirty="0" err="1">
                <a:cs typeface="Arial" panose="020B0604020202020204" pitchFamily="34" charset="0"/>
              </a:rPr>
              <a:t>dụng</a:t>
            </a:r>
            <a:r>
              <a:rPr lang="en-US" altLang="en-US" sz="2000" dirty="0">
                <a:cs typeface="Arial" panose="020B0604020202020204" pitchFamily="34" charset="0"/>
              </a:rPr>
              <a:t> </a:t>
            </a:r>
            <a:r>
              <a:rPr lang="en-US" altLang="en-US" sz="2000" dirty="0" err="1">
                <a:cs typeface="Arial" panose="020B0604020202020204" pitchFamily="34" charset="0"/>
              </a:rPr>
              <a:t>lại</a:t>
            </a:r>
            <a:r>
              <a:rPr lang="en-US" altLang="en-US" sz="2000" dirty="0">
                <a:cs typeface="Arial" panose="020B0604020202020204" pitchFamily="34" charset="0"/>
              </a:rPr>
              <a:t> </a:t>
            </a:r>
            <a:r>
              <a:rPr lang="en-US" altLang="en-US" sz="2000" dirty="0" err="1">
                <a:cs typeface="Arial" panose="020B0604020202020204" pitchFamily="34" charset="0"/>
              </a:rPr>
              <a:t>một</a:t>
            </a:r>
            <a:r>
              <a:rPr lang="en-US" altLang="en-US" sz="2000" dirty="0">
                <a:cs typeface="Arial" panose="020B0604020202020204" pitchFamily="34" charset="0"/>
              </a:rPr>
              <a:t> </a:t>
            </a:r>
            <a:r>
              <a:rPr lang="en-US" altLang="en-US" sz="2000" dirty="0" err="1">
                <a:cs typeface="Arial" panose="020B0604020202020204" pitchFamily="34" charset="0"/>
              </a:rPr>
              <a:t>phản</a:t>
            </a:r>
            <a:r>
              <a:rPr lang="en-US" altLang="en-US" sz="2000" dirty="0">
                <a:cs typeface="Arial" panose="020B0604020202020204" pitchFamily="34" charset="0"/>
              </a:rPr>
              <a:t> </a:t>
            </a:r>
            <a:r>
              <a:rPr lang="en-US" altLang="en-US" sz="2000" dirty="0" err="1">
                <a:cs typeface="Arial" panose="020B0604020202020204" pitchFamily="34" charset="0"/>
              </a:rPr>
              <a:t>lực</a:t>
            </a:r>
            <a:r>
              <a:rPr lang="en-US" altLang="en-US" sz="2000" dirty="0">
                <a:cs typeface="Arial" panose="020B0604020202020204" pitchFamily="34" charset="0"/>
              </a:rPr>
              <a:t> </a:t>
            </a:r>
            <a:r>
              <a:rPr lang="en-US" altLang="en-US" sz="2000" dirty="0" err="1">
                <a:cs typeface="Arial" panose="020B0604020202020204" pitchFamily="34" charset="0"/>
              </a:rPr>
              <a:t>vào</a:t>
            </a:r>
            <a:r>
              <a:rPr lang="en-US" altLang="en-US" sz="2000" dirty="0">
                <a:cs typeface="Arial" panose="020B0604020202020204" pitchFamily="34" charset="0"/>
              </a:rPr>
              <a:t> </a:t>
            </a:r>
            <a:r>
              <a:rPr lang="en-US" altLang="en-US" sz="2000" dirty="0" err="1">
                <a:cs typeface="Arial" panose="020B0604020202020204" pitchFamily="34" charset="0"/>
              </a:rPr>
              <a:t>mái</a:t>
            </a:r>
            <a:r>
              <a:rPr lang="en-US" altLang="en-US" sz="2000" dirty="0">
                <a:cs typeface="Arial" panose="020B0604020202020204" pitchFamily="34" charset="0"/>
              </a:rPr>
              <a:t> </a:t>
            </a:r>
            <a:r>
              <a:rPr lang="en-US" altLang="en-US" sz="2000" dirty="0" err="1">
                <a:cs typeface="Arial" panose="020B0604020202020204" pitchFamily="34" charset="0"/>
              </a:rPr>
              <a:t>chèo</a:t>
            </a:r>
            <a:r>
              <a:rPr lang="en-US" altLang="en-US" sz="2000" dirty="0">
                <a:cs typeface="Arial" panose="020B0604020202020204" pitchFamily="34" charset="0"/>
              </a:rPr>
              <a:t> </a:t>
            </a:r>
            <a:r>
              <a:rPr lang="en-US" altLang="en-US" sz="2000" dirty="0" err="1">
                <a:cs typeface="Arial" panose="020B0604020202020204" pitchFamily="34" charset="0"/>
              </a:rPr>
              <a:t>đẩy</a:t>
            </a:r>
            <a:r>
              <a:rPr lang="en-US" altLang="en-US" sz="2000" dirty="0">
                <a:cs typeface="Arial" panose="020B0604020202020204" pitchFamily="34" charset="0"/>
              </a:rPr>
              <a:t> </a:t>
            </a:r>
            <a:r>
              <a:rPr lang="en-US" altLang="en-US" sz="2000" dirty="0" err="1">
                <a:cs typeface="Arial" panose="020B0604020202020204" pitchFamily="34" charset="0"/>
              </a:rPr>
              <a:t>thuyền</a:t>
            </a:r>
            <a:r>
              <a:rPr lang="en-US" altLang="en-US" sz="2000" dirty="0">
                <a:cs typeface="Arial" panose="020B0604020202020204" pitchFamily="34" charset="0"/>
              </a:rPr>
              <a:t> </a:t>
            </a:r>
            <a:r>
              <a:rPr lang="en-US" altLang="en-US" sz="2000" dirty="0" err="1">
                <a:cs typeface="Arial" panose="020B0604020202020204" pitchFamily="34" charset="0"/>
              </a:rPr>
              <a:t>đi</a:t>
            </a:r>
            <a:r>
              <a:rPr lang="en-US" altLang="en-US" sz="2000" dirty="0">
                <a:cs typeface="Arial" panose="020B0604020202020204" pitchFamily="34" charset="0"/>
              </a:rPr>
              <a:t> </a:t>
            </a:r>
            <a:r>
              <a:rPr lang="en-US" altLang="en-US" sz="2000" dirty="0" err="1">
                <a:cs typeface="Arial" panose="020B0604020202020204" pitchFamily="34" charset="0"/>
              </a:rPr>
              <a:t>tới</a:t>
            </a:r>
            <a:r>
              <a:rPr lang="en-US" altLang="en-US" sz="2000" dirty="0">
                <a:cs typeface="Arial" panose="020B0604020202020204" pitchFamily="34" charset="0"/>
              </a:rPr>
              <a:t>.</a:t>
            </a:r>
          </a:p>
        </p:txBody>
      </p:sp>
    </p:spTree>
    <p:extLst>
      <p:ext uri="{BB962C8B-B14F-4D97-AF65-F5344CB8AC3E}">
        <p14:creationId xmlns:p14="http://schemas.microsoft.com/office/powerpoint/2010/main" val="22387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 xmlns:a16="http://schemas.microsoft.com/office/drawing/2014/main" id="{4E8F817D-905D-49E9-8367-8B786323AE06}"/>
              </a:ext>
            </a:extLst>
          </p:cNvPr>
          <p:cNvSpPr txBox="1"/>
          <p:nvPr/>
        </p:nvSpPr>
        <p:spPr>
          <a:xfrm>
            <a:off x="1243796" y="764319"/>
            <a:ext cx="9735309" cy="861774"/>
          </a:xfrm>
          <a:prstGeom prst="rect">
            <a:avLst/>
          </a:prstGeom>
          <a:noFill/>
        </p:spPr>
        <p:txBody>
          <a:bodyPr wrap="square">
            <a:spAutoFit/>
          </a:bodyPr>
          <a:lstStyle/>
          <a:p>
            <a:pPr algn="ctr" rtl="0">
              <a:spcBef>
                <a:spcPts val="0"/>
              </a:spcBef>
              <a:spcAft>
                <a:spcPts val="500"/>
              </a:spcAft>
            </a:pPr>
            <a:r>
              <a:rPr lang="vi-VN" sz="2500" b="0" i="0">
                <a:solidFill>
                  <a:srgbClr val="0070C0"/>
                </a:solidFill>
                <a:effectLst/>
                <a:latin typeface="Arial" panose="020B0604020202020204" pitchFamily="34" charset="0"/>
              </a:rPr>
              <a:t>Hãy tìm hiểu và trình bày những hiện tượng trong đời sống liên quan đến định luật III Newton.</a:t>
            </a:r>
            <a:endParaRPr lang="vi-VN" sz="2500">
              <a:solidFill>
                <a:srgbClr val="0070C0"/>
              </a:solidFill>
              <a:effectLst/>
            </a:endParaRPr>
          </a:p>
        </p:txBody>
      </p:sp>
      <p:sp>
        <p:nvSpPr>
          <p:cNvPr id="25" name="Rectangle: Rounded Corners 24">
            <a:extLst>
              <a:ext uri="{FF2B5EF4-FFF2-40B4-BE49-F238E27FC236}">
                <a16:creationId xmlns="" xmlns:a16="http://schemas.microsoft.com/office/drawing/2014/main" id="{FF954BD4-90BC-4035-9E6F-31BFACDB0E82}"/>
              </a:ext>
            </a:extLst>
          </p:cNvPr>
          <p:cNvSpPr/>
          <p:nvPr/>
        </p:nvSpPr>
        <p:spPr>
          <a:xfrm>
            <a:off x="685800" y="751181"/>
            <a:ext cx="11346149" cy="905926"/>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up of a human brain&#10;&#10;Description automatically generated with low confidence">
            <a:extLst>
              <a:ext uri="{FF2B5EF4-FFF2-40B4-BE49-F238E27FC236}">
                <a16:creationId xmlns="" xmlns:a16="http://schemas.microsoft.com/office/drawing/2014/main" id="{CE79AAE7-A03D-4117-ADE0-B916D17B91D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4717" b="98585" l="0" r="100000">
                        <a14:foregroundMark x1="49609" y1="4717" x2="49609" y2="4717"/>
                        <a14:foregroundMark x1="35938" y1="99057" x2="35938" y2="99057"/>
                      </a14:backgroundRemoval>
                    </a14:imgEffect>
                  </a14:imgLayer>
                </a14:imgProps>
              </a:ext>
              <a:ext uri="{28A0092B-C50C-407E-A947-70E740481C1C}">
                <a14:useLocalDpi xmlns:a14="http://schemas.microsoft.com/office/drawing/2010/main"/>
              </a:ext>
            </a:extLst>
          </a:blip>
          <a:srcRect t="-7362"/>
          <a:stretch/>
        </p:blipFill>
        <p:spPr>
          <a:xfrm flipH="1">
            <a:off x="121951" y="193252"/>
            <a:ext cx="1066800" cy="944478"/>
          </a:xfrm>
          <a:prstGeom prst="rect">
            <a:avLst/>
          </a:prstGeom>
        </p:spPr>
      </p:pic>
      <p:pic>
        <p:nvPicPr>
          <p:cNvPr id="15" name="Content Placeholder 3" descr="A picture containing smoke, outdoor, steam, weapon&#10;&#10;Description automatically generated">
            <a:extLst>
              <a:ext uri="{FF2B5EF4-FFF2-40B4-BE49-F238E27FC236}">
                <a16:creationId xmlns="" xmlns:a16="http://schemas.microsoft.com/office/drawing/2014/main" id="{B0B483B5-9AAE-FA73-31A0-B38ADD7971D0}"/>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705110" y="1778381"/>
            <a:ext cx="6095980" cy="4079398"/>
          </a:xfrm>
          <a:prstGeom prst="rect">
            <a:avLst/>
          </a:prstGeom>
          <a:ln>
            <a:noFill/>
          </a:ln>
          <a:effectLst>
            <a:softEdge rad="112500"/>
          </a:effectLst>
        </p:spPr>
      </p:pic>
      <p:cxnSp>
        <p:nvCxnSpPr>
          <p:cNvPr id="19" name="Straight Arrow Connector 18">
            <a:extLst>
              <a:ext uri="{FF2B5EF4-FFF2-40B4-BE49-F238E27FC236}">
                <a16:creationId xmlns="" xmlns:a16="http://schemas.microsoft.com/office/drawing/2014/main" id="{38C84105-74A2-0FAA-242F-FF1FDCCF3019}"/>
              </a:ext>
            </a:extLst>
          </p:cNvPr>
          <p:cNvCxnSpPr>
            <a:cxnSpLocks/>
          </p:cNvCxnSpPr>
          <p:nvPr/>
        </p:nvCxnSpPr>
        <p:spPr>
          <a:xfrm flipV="1">
            <a:off x="5893425" y="2999154"/>
            <a:ext cx="0" cy="74783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7F462F88-5A8D-5132-0095-740099143BD1}"/>
                  </a:ext>
                </a:extLst>
              </p:cNvPr>
              <p:cNvSpPr txBox="1"/>
              <p:nvPr/>
            </p:nvSpPr>
            <p:spPr>
              <a:xfrm>
                <a:off x="5977874" y="2999154"/>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b="0" i="1" smtClean="0">
                              <a:solidFill>
                                <a:srgbClr val="00B050"/>
                              </a:solidFill>
                              <a:latin typeface="Cambria Math" panose="02040503050406030204" pitchFamily="18" charset="0"/>
                            </a:rPr>
                            <m:t>𝐹</m:t>
                          </m:r>
                        </m:e>
                      </m:acc>
                    </m:oMath>
                  </m:oMathPara>
                </a14:m>
                <a:endParaRPr lang="en-US" sz="4000">
                  <a:solidFill>
                    <a:srgbClr val="00B050"/>
                  </a:solidFill>
                </a:endParaRPr>
              </a:p>
            </p:txBody>
          </p:sp>
        </mc:Choice>
        <mc:Fallback xmlns="">
          <p:sp>
            <p:nvSpPr>
              <p:cNvPr id="23" name="TextBox 22">
                <a:extLst>
                  <a:ext uri="{FF2B5EF4-FFF2-40B4-BE49-F238E27FC236}">
                    <a16:creationId xmlns:a16="http://schemas.microsoft.com/office/drawing/2014/main" id="{7F462F88-5A8D-5132-0095-740099143BD1}"/>
                  </a:ext>
                </a:extLst>
              </p:cNvPr>
              <p:cNvSpPr txBox="1">
                <a:spLocks noRot="1" noChangeAspect="1" noMove="1" noResize="1" noEditPoints="1" noAdjustHandles="1" noChangeArrowheads="1" noChangeShapeType="1" noTextEdit="1"/>
              </p:cNvSpPr>
              <p:nvPr/>
            </p:nvSpPr>
            <p:spPr>
              <a:xfrm>
                <a:off x="5977874" y="2999154"/>
                <a:ext cx="762000" cy="782587"/>
              </a:xfrm>
              <a:prstGeom prst="rect">
                <a:avLst/>
              </a:prstGeom>
              <a:blipFill>
                <a:blip r:embed="rId5"/>
                <a:stretch>
                  <a:fillRect/>
                </a:stretch>
              </a:blipFill>
            </p:spPr>
            <p:txBody>
              <a:bodyPr/>
              <a:lstStyle/>
              <a:p>
                <a:r>
                  <a:rPr lang="en-US">
                    <a:noFill/>
                  </a:rPr>
                  <a:t> </a:t>
                </a:r>
              </a:p>
            </p:txBody>
          </p:sp>
        </mc:Fallback>
      </mc:AlternateContent>
      <p:cxnSp>
        <p:nvCxnSpPr>
          <p:cNvPr id="24" name="Straight Arrow Connector 23">
            <a:extLst>
              <a:ext uri="{FF2B5EF4-FFF2-40B4-BE49-F238E27FC236}">
                <a16:creationId xmlns="" xmlns:a16="http://schemas.microsoft.com/office/drawing/2014/main" id="{1EBE0C1C-2BE4-19DB-1044-B57A9176C380}"/>
              </a:ext>
            </a:extLst>
          </p:cNvPr>
          <p:cNvCxnSpPr>
            <a:cxnSpLocks/>
          </p:cNvCxnSpPr>
          <p:nvPr/>
        </p:nvCxnSpPr>
        <p:spPr>
          <a:xfrm>
            <a:off x="5861675" y="4803048"/>
            <a:ext cx="0" cy="7620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BE7DF370-C1E5-950F-D3D7-2DDD4F46C347}"/>
                  </a:ext>
                </a:extLst>
              </p:cNvPr>
              <p:cNvSpPr txBox="1"/>
              <p:nvPr/>
            </p:nvSpPr>
            <p:spPr>
              <a:xfrm>
                <a:off x="5924550" y="5260248"/>
                <a:ext cx="762000" cy="8334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F0"/>
                              </a:solidFill>
                              <a:latin typeface="Cambria Math"/>
                            </a:rPr>
                          </m:ctrlPr>
                        </m:accPr>
                        <m:e>
                          <m:r>
                            <a:rPr lang="en-US" sz="4000" b="0" i="1" smtClean="0">
                              <a:solidFill>
                                <a:srgbClr val="00B0F0"/>
                              </a:solidFill>
                              <a:latin typeface="Cambria Math" panose="02040503050406030204" pitchFamily="18" charset="0"/>
                            </a:rPr>
                            <m:t>𝐹</m:t>
                          </m:r>
                          <m:r>
                            <a:rPr lang="en-US" sz="4000" b="0" i="1" smtClean="0">
                              <a:solidFill>
                                <a:srgbClr val="00B0F0"/>
                              </a:solidFill>
                              <a:latin typeface="Cambria Math" panose="02040503050406030204" pitchFamily="18" charset="0"/>
                            </a:rPr>
                            <m:t>′</m:t>
                          </m:r>
                        </m:e>
                      </m:acc>
                    </m:oMath>
                  </m:oMathPara>
                </a14:m>
                <a:endParaRPr lang="en-US" sz="4000">
                  <a:solidFill>
                    <a:srgbClr val="00B0F0"/>
                  </a:solidFill>
                </a:endParaRPr>
              </a:p>
            </p:txBody>
          </p:sp>
        </mc:Choice>
        <mc:Fallback xmlns="">
          <p:sp>
            <p:nvSpPr>
              <p:cNvPr id="27" name="TextBox 26">
                <a:extLst>
                  <a:ext uri="{FF2B5EF4-FFF2-40B4-BE49-F238E27FC236}">
                    <a16:creationId xmlns:a16="http://schemas.microsoft.com/office/drawing/2014/main" id="{BE7DF370-C1E5-950F-D3D7-2DDD4F46C347}"/>
                  </a:ext>
                </a:extLst>
              </p:cNvPr>
              <p:cNvSpPr txBox="1">
                <a:spLocks noRot="1" noChangeAspect="1" noMove="1" noResize="1" noEditPoints="1" noAdjustHandles="1" noChangeArrowheads="1" noChangeShapeType="1" noTextEdit="1"/>
              </p:cNvSpPr>
              <p:nvPr/>
            </p:nvSpPr>
            <p:spPr>
              <a:xfrm>
                <a:off x="5924550" y="5260248"/>
                <a:ext cx="762000" cy="83343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732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picture containing smoke, outdoor, steam, weapon&#10;&#10;Description automatically generated">
            <a:extLst>
              <a:ext uri="{FF2B5EF4-FFF2-40B4-BE49-F238E27FC236}">
                <a16:creationId xmlns="" xmlns:a16="http://schemas.microsoft.com/office/drawing/2014/main" id="{42DFC8CE-A40D-8130-BA2A-E16795975681}"/>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0" y="1282"/>
            <a:ext cx="12191980" cy="6856718"/>
          </a:xfrm>
          <a:prstGeom prst="rect">
            <a:avLst/>
          </a:prstGeom>
          <a:ln>
            <a:noFill/>
          </a:ln>
          <a:effectLst>
            <a:softEdge rad="112500"/>
          </a:effectLst>
        </p:spPr>
      </p:pic>
      <p:sp>
        <p:nvSpPr>
          <p:cNvPr id="6" name="Rectangle 8">
            <a:extLst>
              <a:ext uri="{FF2B5EF4-FFF2-40B4-BE49-F238E27FC236}">
                <a16:creationId xmlns="" xmlns:a16="http://schemas.microsoft.com/office/drawing/2014/main" id="{9CC52993-8407-52DC-B6E0-B73CED4F71DF}"/>
              </a:ext>
            </a:extLst>
          </p:cNvPr>
          <p:cNvSpPr>
            <a:spLocks noChangeArrowheads="1"/>
          </p:cNvSpPr>
          <p:nvPr/>
        </p:nvSpPr>
        <p:spPr bwMode="auto">
          <a:xfrm>
            <a:off x="0" y="2930385"/>
            <a:ext cx="12192000" cy="997230"/>
          </a:xfrm>
          <a:prstGeom prst="rect">
            <a:avLst/>
          </a:prstGeom>
          <a:solidFill>
            <a:schemeClr val="bg1">
              <a:alpha val="7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10">
            <a:extLst>
              <a:ext uri="{FF2B5EF4-FFF2-40B4-BE49-F238E27FC236}">
                <a16:creationId xmlns="" xmlns:a16="http://schemas.microsoft.com/office/drawing/2014/main" id="{F97BD986-225B-3ED7-0CE3-DF94DB51AB13}"/>
              </a:ext>
            </a:extLst>
          </p:cNvPr>
          <p:cNvSpPr>
            <a:spLocks noChangeArrowheads="1"/>
          </p:cNvSpPr>
          <p:nvPr>
            <p:custDataLst>
              <p:tags r:id="rId1"/>
            </p:custDataLst>
          </p:nvPr>
        </p:nvSpPr>
        <p:spPr bwMode="auto">
          <a:xfrm>
            <a:off x="-553856" y="3007056"/>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7030A0"/>
                </a:solidFill>
                <a:ea typeface="ＭＳ Ｐゴシック" panose="020B0600070205080204" pitchFamily="50" charset="-128"/>
              </a:rPr>
              <a:t>Định luật 3 Newton</a:t>
            </a:r>
            <a:endParaRPr lang="en-US" altLang="en-US" sz="4400" b="1">
              <a:solidFill>
                <a:srgbClr val="7030A0"/>
              </a:solidFill>
            </a:endParaRPr>
          </a:p>
        </p:txBody>
      </p:sp>
      <p:sp>
        <p:nvSpPr>
          <p:cNvPr id="8" name="TextBox 11">
            <a:extLst>
              <a:ext uri="{FF2B5EF4-FFF2-40B4-BE49-F238E27FC236}">
                <a16:creationId xmlns="" xmlns:a16="http://schemas.microsoft.com/office/drawing/2014/main" id="{5EF90A24-93E9-E252-88F2-F3A7A9BC4956}"/>
              </a:ext>
            </a:extLst>
          </p:cNvPr>
          <p:cNvSpPr>
            <a:spLocks noChangeArrowheads="1"/>
          </p:cNvSpPr>
          <p:nvPr>
            <p:custDataLst>
              <p:tags r:id="rId2"/>
            </p:custDataLst>
          </p:nvPr>
        </p:nvSpPr>
        <p:spPr bwMode="auto">
          <a:xfrm>
            <a:off x="-152400" y="2986770"/>
            <a:ext cx="1965594"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16:</a:t>
            </a:r>
          </a:p>
        </p:txBody>
      </p:sp>
    </p:spTree>
    <p:extLst>
      <p:ext uri="{BB962C8B-B14F-4D97-AF65-F5344CB8AC3E}">
        <p14:creationId xmlns:p14="http://schemas.microsoft.com/office/powerpoint/2010/main" val="123133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1722" y="838922"/>
            <a:ext cx="11275469" cy="221945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1183164" y="807179"/>
            <a:ext cx="10305962" cy="2129814"/>
          </a:xfrm>
          <a:prstGeom prst="rect">
            <a:avLst/>
          </a:prstGeom>
          <a:noFill/>
          <a:ln>
            <a:noFill/>
          </a:ln>
          <a:effectLst/>
        </p:spPr>
        <p:txBody>
          <a:bodyPr wrap="square">
            <a:spAutoFit/>
          </a:bodyPr>
          <a:lstStyle/>
          <a:p>
            <a:pPr marL="0" marR="0">
              <a:lnSpc>
                <a:spcPct val="107000"/>
              </a:lnSpc>
              <a:spcBef>
                <a:spcPts val="0"/>
              </a:spcBef>
              <a:spcAft>
                <a:spcPts val="0"/>
              </a:spcAft>
            </a:pP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Móc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kế</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vào</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rồi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kéo</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kế</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như</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hình</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457200" marR="0" indent="-457200">
              <a:lnSpc>
                <a:spcPct val="107000"/>
              </a:lnSpc>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Dự</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đoán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xem</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chỉ</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kế</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giống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hay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khác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Hãy</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kiểm</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quả</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luận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tiếp</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tục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kéo</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phía</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ngược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lớn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tăng</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chỉ</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lực</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kế</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sẽ</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thay</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đổi</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thế</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nào</a:t>
            </a:r>
            <a:r>
              <a:rPr lang="en-US" sz="25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 xmlns:a16="http://schemas.microsoft.com/office/drawing/2014/main" id="{464C6B4A-4DBC-92A0-49AF-A24BAE27A4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87" b="100000" l="0" r="100000"/>
                        </a14:imgEffect>
                      </a14:imgLayer>
                    </a14:imgProps>
                  </a:ext>
                  <a:ext uri="{28A0092B-C50C-407E-A947-70E740481C1C}">
                    <a14:useLocalDpi xmlns:a14="http://schemas.microsoft.com/office/drawing/2010/main"/>
                  </a:ext>
                </a:extLst>
              </a:blip>
              <a:srcRect/>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 xmlns:a16="http://schemas.microsoft.com/office/drawing/2014/main" id="{7C1437E1-7205-62BE-22E1-981A831C60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26" b="100000" l="5714" r="92857">
                          <a14:foregroundMark x1="42857" y1="5556" x2="42857" y2="5556"/>
                          <a14:foregroundMark x1="42857" y1="1852" x2="42857" y2="1852"/>
                          <a14:foregroundMark x1="7143" y1="38889" x2="7143" y2="38889"/>
                          <a14:foregroundMark x1="94286" y1="43519" x2="94286" y2="43519"/>
                          <a14:foregroundMark x1="42857" y1="1852" x2="42857" y2="1852"/>
                        </a14:backgroundRemoval>
                      </a14:imgEffect>
                    </a14:imgLayer>
                  </a14:imgProps>
                </a:ext>
                <a:ext uri="{28A0092B-C50C-407E-A947-70E740481C1C}">
                  <a14:useLocalDpi xmlns:a14="http://schemas.microsoft.com/office/drawing/2010/main"/>
                </a:ext>
              </a:extLst>
            </a:blip>
            <a:srcRect/>
            <a:stretch/>
          </p:blipFill>
          <p:spPr>
            <a:xfrm>
              <a:off x="600775" y="770499"/>
              <a:ext cx="292432" cy="449142"/>
            </a:xfrm>
            <a:prstGeom prst="rect">
              <a:avLst/>
            </a:prstGeom>
          </p:spPr>
        </p:pic>
      </p:grpSp>
      <p:pic>
        <p:nvPicPr>
          <p:cNvPr id="4" name="Picture 3" descr="Text&#10;&#10;Description automatically generated">
            <a:extLst>
              <a:ext uri="{FF2B5EF4-FFF2-40B4-BE49-F238E27FC236}">
                <a16:creationId xmlns="" xmlns:a16="http://schemas.microsoft.com/office/drawing/2014/main" id="{B5C2BD88-800A-E2DC-F96F-9F7F471B11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94215" y="3369203"/>
            <a:ext cx="7603570" cy="1798694"/>
          </a:xfrm>
          <a:prstGeom prst="rect">
            <a:avLst/>
          </a:prstGeom>
          <a:ln>
            <a:noFill/>
          </a:ln>
          <a:effectLst>
            <a:softEdge rad="112500"/>
          </a:effectLst>
        </p:spPr>
      </p:pic>
    </p:spTree>
    <p:extLst>
      <p:ext uri="{BB962C8B-B14F-4D97-AF65-F5344CB8AC3E}">
        <p14:creationId xmlns:p14="http://schemas.microsoft.com/office/powerpoint/2010/main" val="423924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2" name="Object 6">
                <a:extLst>
                  <a:ext uri="{FF2B5EF4-FFF2-40B4-BE49-F238E27FC236}">
                    <a16:creationId xmlns="" xmlns:a16="http://schemas.microsoft.com/office/drawing/2014/main" id="{9CE91D32-B6B5-49A9-8E57-C6FCEDDB95D9}"/>
                  </a:ext>
                </a:extLst>
              </p:cNvPr>
              <p:cNvSpPr txBox="1"/>
              <p:nvPr/>
            </p:nvSpPr>
            <p:spPr bwMode="auto">
              <a:xfrm>
                <a:off x="12157075" y="3444118"/>
                <a:ext cx="34925" cy="117475"/>
              </a:xfrm>
              <a:prstGeom prst="rect">
                <a:avLst/>
              </a:prstGeom>
              <a:solidFill>
                <a:schemeClr val="bg1"/>
              </a:solid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a:rPr>
                          </m:ctrlPr>
                        </m:accPr>
                        <m:e>
                          <m:r>
                            <m:rPr>
                              <m:sty m:val="p"/>
                            </m:rPr>
                            <a:rPr lang="en-US" i="0">
                              <a:solidFill>
                                <a:srgbClr val="000000"/>
                              </a:solidFill>
                              <a:latin typeface="Cambria Math" panose="02040503050406030204" pitchFamily="18" charset="0"/>
                            </a:rPr>
                            <m:t>a</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f>
                        <m:fPr>
                          <m:ctrlPr>
                            <a:rPr lang="en-US" i="1">
                              <a:solidFill>
                                <a:srgbClr val="000000"/>
                              </a:solidFill>
                              <a:latin typeface="Cambria Math"/>
                            </a:rPr>
                          </m:ctrlPr>
                        </m:fPr>
                        <m:num>
                          <m:acc>
                            <m:accPr>
                              <m:chr m:val="⃗"/>
                              <m:ctrlPr>
                                <a:rPr lang="en-US" i="1">
                                  <a:solidFill>
                                    <a:srgbClr val="000000"/>
                                  </a:solidFill>
                                  <a:latin typeface="Cambria Math"/>
                                </a:rPr>
                              </m:ctrlPr>
                            </m:accPr>
                            <m:e>
                              <m:r>
                                <m:rPr>
                                  <m:sty m:val="p"/>
                                </m:rPr>
                                <a:rPr lang="en-US" i="0">
                                  <a:solidFill>
                                    <a:srgbClr val="000000"/>
                                  </a:solidFill>
                                  <a:latin typeface="Cambria Math" panose="02040503050406030204" pitchFamily="18" charset="0"/>
                                </a:rPr>
                                <m:t>F</m:t>
                              </m:r>
                            </m:e>
                          </m:acc>
                        </m:num>
                        <m:den>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den>
                      </m:f>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hay</m:t>
                      </m:r>
                      <m:r>
                        <m:rPr>
                          <m:nor/>
                        </m:rPr>
                        <a:rPr lang="en-US" i="0">
                          <a:solidFill>
                            <a:srgbClr val="000000"/>
                          </a:solidFill>
                          <a:latin typeface="Cambria Math" panose="02040503050406030204" pitchFamily="18" charset="0"/>
                        </a:rPr>
                        <m:t>  </m:t>
                      </m:r>
                      <m:acc>
                        <m:accPr>
                          <m:chr m:val="⃗"/>
                          <m:ctrlPr>
                            <a:rPr lang="en-US" i="1">
                              <a:solidFill>
                                <a:srgbClr val="000000"/>
                              </a:solidFill>
                              <a:latin typeface="Cambria Math"/>
                            </a:rPr>
                          </m:ctrlPr>
                        </m:accPr>
                        <m:e>
                          <m:r>
                            <m:rPr>
                              <m:nor/>
                            </m:rPr>
                            <a:rPr lang="en-US" i="0">
                              <a:solidFill>
                                <a:srgbClr val="000000"/>
                              </a:solidFill>
                              <a:latin typeface="Cambria Math" panose="02040503050406030204" pitchFamily="18" charset="0"/>
                            </a:rPr>
                            <m:t>F</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acc>
                        <m:accPr>
                          <m:chr m:val="⃗"/>
                          <m:ctrlPr>
                            <a:rPr lang="en-US" i="1">
                              <a:solidFill>
                                <a:srgbClr val="000000"/>
                              </a:solidFill>
                              <a:latin typeface="Cambria Math"/>
                            </a:rPr>
                          </m:ctrlPr>
                        </m:accPr>
                        <m:e>
                          <m:r>
                            <m:rPr>
                              <m:nor/>
                            </m:rPr>
                            <a:rPr lang="en-US" i="0">
                              <a:solidFill>
                                <a:srgbClr val="000000"/>
                              </a:solidFill>
                              <a:latin typeface="Cambria Math" panose="02040503050406030204" pitchFamily="18" charset="0"/>
                            </a:rPr>
                            <m:t>a</m:t>
                          </m:r>
                        </m:e>
                      </m:acc>
                    </m:oMath>
                  </m:oMathPara>
                </a14:m>
                <a:endParaRPr lang="en-US"/>
              </a:p>
            </p:txBody>
          </p:sp>
        </mc:Choice>
        <mc:Fallback xmlns="">
          <p:sp>
            <p:nvSpPr>
              <p:cNvPr id="10242" name="Object 6">
                <a:extLst>
                  <a:ext uri="{FF2B5EF4-FFF2-40B4-BE49-F238E27FC236}">
                    <a16:creationId xmlns:a16="http://schemas.microsoft.com/office/drawing/2014/main" id="{9CE91D32-B6B5-49A9-8E57-C6FCEDDB95D9}"/>
                  </a:ext>
                </a:extLst>
              </p:cNvPr>
              <p:cNvSpPr txBox="1">
                <a:spLocks noRot="1" noChangeAspect="1" noMove="1" noResize="1" noEditPoints="1" noAdjustHandles="1" noChangeArrowheads="1" noChangeShapeType="1" noTextEdit="1"/>
              </p:cNvSpPr>
              <p:nvPr/>
            </p:nvSpPr>
            <p:spPr bwMode="auto">
              <a:xfrm>
                <a:off x="12157075" y="3444118"/>
                <a:ext cx="34925" cy="117475"/>
              </a:xfrm>
              <a:prstGeom prst="rect">
                <a:avLst/>
              </a:prstGeom>
              <a:blipFill>
                <a:blip r:embed="rId2"/>
                <a:stretch>
                  <a:fillRect l="-33333" r="-450000" b="-473684"/>
                </a:stretch>
              </a:blipFill>
              <a:ln>
                <a:noFill/>
              </a:ln>
            </p:spPr>
            <p:txBody>
              <a:bodyPr/>
              <a:lstStyle/>
              <a:p>
                <a:r>
                  <a:rPr lang="en-US">
                    <a:noFill/>
                  </a:rPr>
                  <a:t> </a:t>
                </a:r>
              </a:p>
            </p:txBody>
          </p:sp>
        </mc:Fallback>
      </mc:AlternateContent>
      <p:sp>
        <p:nvSpPr>
          <p:cNvPr id="10243" name="Rectangle 21">
            <a:extLst>
              <a:ext uri="{FF2B5EF4-FFF2-40B4-BE49-F238E27FC236}">
                <a16:creationId xmlns="" xmlns:a16="http://schemas.microsoft.com/office/drawing/2014/main" id="{654D95A2-E668-4633-BD1C-53730C63213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0244" name="Rectangle 32">
            <a:extLst>
              <a:ext uri="{FF2B5EF4-FFF2-40B4-BE49-F238E27FC236}">
                <a16:creationId xmlns="" xmlns:a16="http://schemas.microsoft.com/office/drawing/2014/main" id="{45F1C37B-9AB2-4563-A5D7-6004810D8A47}"/>
              </a:ext>
            </a:extLst>
          </p:cNvPr>
          <p:cNvSpPr>
            <a:spLocks noGrp="1" noChangeArrowheads="1"/>
          </p:cNvSpPr>
          <p:nvPr>
            <p:ph idx="1"/>
          </p:nvPr>
        </p:nvSpPr>
        <p:spPr>
          <a:xfrm>
            <a:off x="77208" y="710324"/>
            <a:ext cx="8229600" cy="663575"/>
          </a:xfrm>
        </p:spPr>
        <p:txBody>
          <a:bodyPr/>
          <a:lstStyle/>
          <a:p>
            <a:pPr eaLnBrk="1" hangingPunct="1">
              <a:buFontTx/>
              <a:buNone/>
            </a:pPr>
            <a:r>
              <a:rPr lang="en-US" altLang="en-US" i="1">
                <a:solidFill>
                  <a:srgbClr val="0070C0"/>
                </a:solidFill>
                <a:latin typeface="Arial" panose="020B0604020202020204" pitchFamily="34" charset="0"/>
                <a:cs typeface="Arial" panose="020B0604020202020204" pitchFamily="34" charset="0"/>
              </a:rPr>
              <a:t>1. Lực tương tác giữa hai vật </a:t>
            </a:r>
          </a:p>
        </p:txBody>
      </p:sp>
      <p:grpSp>
        <p:nvGrpSpPr>
          <p:cNvPr id="11" name="Group 10">
            <a:extLst>
              <a:ext uri="{FF2B5EF4-FFF2-40B4-BE49-F238E27FC236}">
                <a16:creationId xmlns="" xmlns:a16="http://schemas.microsoft.com/office/drawing/2014/main" id="{501D8434-1E0C-4704-A0AE-F60723AA5439}"/>
              </a:ext>
            </a:extLst>
          </p:cNvPr>
          <p:cNvGrpSpPr/>
          <p:nvPr/>
        </p:nvGrpSpPr>
        <p:grpSpPr>
          <a:xfrm>
            <a:off x="-161585" y="104513"/>
            <a:ext cx="8603569" cy="542538"/>
            <a:chOff x="74035" y="2231322"/>
            <a:chExt cx="8550261" cy="757342"/>
          </a:xfrm>
        </p:grpSpPr>
        <p:grpSp>
          <p:nvGrpSpPr>
            <p:cNvPr id="12" name="Group 70">
              <a:extLst>
                <a:ext uri="{FF2B5EF4-FFF2-40B4-BE49-F238E27FC236}">
                  <a16:creationId xmlns="" xmlns:a16="http://schemas.microsoft.com/office/drawing/2014/main" id="{328A5FA3-9C80-4D5F-A747-984DEECA2C8F}"/>
                </a:ext>
              </a:extLst>
            </p:cNvPr>
            <p:cNvGrpSpPr>
              <a:grpSpLocks/>
            </p:cNvGrpSpPr>
            <p:nvPr/>
          </p:nvGrpSpPr>
          <p:grpSpPr bwMode="auto">
            <a:xfrm>
              <a:off x="286106" y="2280389"/>
              <a:ext cx="5293350" cy="708275"/>
              <a:chOff x="564746" y="3403331"/>
              <a:chExt cx="2725828" cy="1364238"/>
            </a:xfrm>
          </p:grpSpPr>
          <p:pic>
            <p:nvPicPr>
              <p:cNvPr id="15" name="Picture 14" descr="empty-green-rectangle">
                <a:extLst>
                  <a:ext uri="{FF2B5EF4-FFF2-40B4-BE49-F238E27FC236}">
                    <a16:creationId xmlns="" xmlns:a16="http://schemas.microsoft.com/office/drawing/2014/main" id="{B8DD4F07-2BC6-4F84-9090-7E6E845F3D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 xmlns:a16="http://schemas.microsoft.com/office/drawing/2014/main" id="{492AF4C9-CAE5-4400-8929-AF4FC720320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 xmlns:a16="http://schemas.microsoft.com/office/drawing/2014/main" id="{BAAC2725-21FA-477C-A3A9-811D761AA5B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4" name="Rectangle 1026060">
              <a:extLst>
                <a:ext uri="{FF2B5EF4-FFF2-40B4-BE49-F238E27FC236}">
                  <a16:creationId xmlns="" xmlns:a16="http://schemas.microsoft.com/office/drawing/2014/main" id="{AF04A1B3-1D93-4E76-A7BA-918289ACFB84}"/>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3 Newton</a:t>
              </a:r>
              <a:endParaRPr lang="en-US" sz="2800" dirty="0">
                <a:cs typeface="Arial" panose="020B0604020202020204" pitchFamily="34" charset="0"/>
              </a:endParaRPr>
            </a:p>
          </p:txBody>
        </p:sp>
      </p:grpSp>
      <p:pic>
        <p:nvPicPr>
          <p:cNvPr id="19" name="Picture 4" descr="empty-blue-rectangle">
            <a:extLst>
              <a:ext uri="{FF2B5EF4-FFF2-40B4-BE49-F238E27FC236}">
                <a16:creationId xmlns="" xmlns:a16="http://schemas.microsoft.com/office/drawing/2014/main" id="{59D56A7E-13F5-4160-98E6-56DB945D76A8}"/>
              </a:ext>
            </a:extLst>
          </p:cNvPr>
          <p:cNvPicPr>
            <a:picLocks noChangeAspect="1" noChangeArrowheads="1"/>
          </p:cNvPicPr>
          <p:nvPr/>
        </p:nvPicPr>
        <p:blipFill>
          <a:blip r:embed="rId5"/>
          <a:srcRect/>
          <a:stretch>
            <a:fillRect/>
          </a:stretch>
        </p:blipFill>
        <p:spPr bwMode="auto">
          <a:xfrm>
            <a:off x="175831" y="4486018"/>
            <a:ext cx="11832746" cy="2163889"/>
          </a:xfrm>
          <a:prstGeom prst="rect">
            <a:avLst/>
          </a:prstGeom>
          <a:noFill/>
          <a:ln w="9525">
            <a:noFill/>
            <a:miter lim="800000"/>
            <a:headEnd/>
            <a:tailEnd/>
          </a:ln>
        </p:spPr>
      </p:pic>
      <p:sp>
        <p:nvSpPr>
          <p:cNvPr id="20" name="Rectangle 41">
            <a:extLst>
              <a:ext uri="{FF2B5EF4-FFF2-40B4-BE49-F238E27FC236}">
                <a16:creationId xmlns="" xmlns:a16="http://schemas.microsoft.com/office/drawing/2014/main" id="{683E9BEA-868A-420B-A00E-E099898EAB28}"/>
              </a:ext>
            </a:extLst>
          </p:cNvPr>
          <p:cNvSpPr>
            <a:spLocks noChangeArrowheads="1"/>
          </p:cNvSpPr>
          <p:nvPr/>
        </p:nvSpPr>
        <p:spPr bwMode="auto">
          <a:xfrm>
            <a:off x="694573" y="4486018"/>
            <a:ext cx="1065922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92100" marR="0" indent="-292100" algn="just">
              <a:spcBef>
                <a:spcPts val="0"/>
              </a:spcBef>
              <a:buAutoNum type="arabicPeriod"/>
            </a:pPr>
            <a:r>
              <a:rPr lang="en-US" sz="2500" dirty="0" err="1">
                <a:solidFill>
                  <a:srgbClr val="000000"/>
                </a:solidFill>
                <a:ea typeface="Times New Roman" panose="02020603050405020304" pitchFamily="18" charset="0"/>
                <a:cs typeface="Arial" panose="020B0604020202020204" pitchFamily="34" charset="0"/>
              </a:rPr>
              <a:t>Một</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thanh</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sắt</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và</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một</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thanh</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nam</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châm</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được</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treo</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như</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Hình</a:t>
            </a:r>
            <a:r>
              <a:rPr lang="en-US" sz="2500"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Lực</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nào</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làm</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cho</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thanh</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nam</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châm</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dịch</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chuyển</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lại</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gần</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thanh</a:t>
            </a:r>
            <a:r>
              <a:rPr lang="en-US" sz="2500" b="1" i="1" dirty="0">
                <a:solidFill>
                  <a:srgbClr val="000000"/>
                </a:solidFill>
                <a:ea typeface="Times New Roman" panose="02020603050405020304" pitchFamily="18" charset="0"/>
                <a:cs typeface="Arial" panose="020B0604020202020204" pitchFamily="34" charset="0"/>
              </a:rPr>
              <a:t> </a:t>
            </a:r>
            <a:r>
              <a:rPr lang="en-US" sz="2500" b="1" i="1" dirty="0" err="1">
                <a:solidFill>
                  <a:srgbClr val="000000"/>
                </a:solidFill>
                <a:ea typeface="Times New Roman" panose="02020603050405020304" pitchFamily="18" charset="0"/>
                <a:cs typeface="Arial" panose="020B0604020202020204" pitchFamily="34" charset="0"/>
              </a:rPr>
              <a:t>sắt</a:t>
            </a:r>
            <a:r>
              <a:rPr lang="en-US" sz="2500" b="1" i="1" dirty="0">
                <a:solidFill>
                  <a:srgbClr val="000000"/>
                </a:solidFill>
                <a:ea typeface="Times New Roman" panose="02020603050405020304" pitchFamily="18" charset="0"/>
                <a:cs typeface="Arial" panose="020B0604020202020204" pitchFamily="34" charset="0"/>
              </a:rPr>
              <a:t>? </a:t>
            </a:r>
            <a:endParaRPr lang="en-US" altLang="en-US" sz="2500" dirty="0">
              <a:cs typeface="Arial" panose="020B0604020202020204" pitchFamily="34" charset="0"/>
            </a:endParaRPr>
          </a:p>
          <a:p>
            <a:pPr algn="just" eaLnBrk="1" hangingPunct="1">
              <a:spcBef>
                <a:spcPts val="0"/>
              </a:spcBef>
              <a:buFontTx/>
              <a:buNone/>
            </a:pPr>
            <a:endParaRPr lang="en-US" altLang="en-US" sz="2500" dirty="0">
              <a:cs typeface="Arial" panose="020B0604020202020204" pitchFamily="34" charset="0"/>
            </a:endParaRPr>
          </a:p>
        </p:txBody>
      </p:sp>
      <p:sp>
        <p:nvSpPr>
          <p:cNvPr id="22" name="Rectangle: Rounded Corners 21">
            <a:extLst>
              <a:ext uri="{FF2B5EF4-FFF2-40B4-BE49-F238E27FC236}">
                <a16:creationId xmlns="" xmlns:a16="http://schemas.microsoft.com/office/drawing/2014/main" id="{D5FC5170-83B8-538A-81C0-3EA46D03F264}"/>
              </a:ext>
            </a:extLst>
          </p:cNvPr>
          <p:cNvSpPr/>
          <p:nvPr/>
        </p:nvSpPr>
        <p:spPr>
          <a:xfrm>
            <a:off x="415971" y="1367059"/>
            <a:ext cx="11275469" cy="51335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3" name="Text Box 29">
            <a:extLst>
              <a:ext uri="{FF2B5EF4-FFF2-40B4-BE49-F238E27FC236}">
                <a16:creationId xmlns="" xmlns:a16="http://schemas.microsoft.com/office/drawing/2014/main" id="{9E108651-B251-9CE6-D509-93500855AEF6}"/>
              </a:ext>
            </a:extLst>
          </p:cNvPr>
          <p:cNvSpPr txBox="1">
            <a:spLocks noChangeArrowheads="1"/>
          </p:cNvSpPr>
          <p:nvPr/>
        </p:nvSpPr>
        <p:spPr bwMode="auto">
          <a:xfrm>
            <a:off x="694573" y="1392543"/>
            <a:ext cx="11155190" cy="474104"/>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 sát thí nghiệm: được mô tả trong hình</a:t>
            </a:r>
          </a:p>
        </p:txBody>
      </p:sp>
      <p:grpSp>
        <p:nvGrpSpPr>
          <p:cNvPr id="29" name="Group 28">
            <a:extLst>
              <a:ext uri="{FF2B5EF4-FFF2-40B4-BE49-F238E27FC236}">
                <a16:creationId xmlns="" xmlns:a16="http://schemas.microsoft.com/office/drawing/2014/main" id="{273FF05C-4401-1605-5ADE-CFDD139CCB09}"/>
              </a:ext>
            </a:extLst>
          </p:cNvPr>
          <p:cNvGrpSpPr/>
          <p:nvPr/>
        </p:nvGrpSpPr>
        <p:grpSpPr>
          <a:xfrm>
            <a:off x="175831" y="1195476"/>
            <a:ext cx="518742" cy="492626"/>
            <a:chOff x="501379" y="507464"/>
            <a:chExt cx="518742" cy="492626"/>
          </a:xfrm>
        </p:grpSpPr>
        <p:sp>
          <p:nvSpPr>
            <p:cNvPr id="30" name="Oval 29">
              <a:extLst>
                <a:ext uri="{FF2B5EF4-FFF2-40B4-BE49-F238E27FC236}">
                  <a16:creationId xmlns="" xmlns:a16="http://schemas.microsoft.com/office/drawing/2014/main" id="{9374FE05-B8B4-55CE-28B1-7B79CBEC90E2}"/>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 xmlns:a16="http://schemas.microsoft.com/office/drawing/2014/main" id="{9C4532ED-69F5-D472-74FD-DFD9C21D47CD}"/>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01379" y="541049"/>
              <a:ext cx="480281" cy="442625"/>
            </a:xfrm>
            <a:prstGeom prst="rect">
              <a:avLst/>
            </a:prstGeom>
          </p:spPr>
        </p:pic>
      </p:grpSp>
      <p:pic>
        <p:nvPicPr>
          <p:cNvPr id="4" name="Picture 3" descr="Diagram&#10;&#10;Description automatically generated">
            <a:extLst>
              <a:ext uri="{FF2B5EF4-FFF2-40B4-BE49-F238E27FC236}">
                <a16:creationId xmlns="" xmlns:a16="http://schemas.microsoft.com/office/drawing/2014/main" id="{93DCA2D9-D3BA-0B32-B848-F2687A7063C0}"/>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1548408" y="966491"/>
            <a:ext cx="2270089" cy="4386694"/>
          </a:xfrm>
          <a:prstGeom prst="rect">
            <a:avLst/>
          </a:prstGeom>
        </p:spPr>
      </p:pic>
      <p:pic>
        <p:nvPicPr>
          <p:cNvPr id="24" name="Picture 23" descr="Diagram&#10;&#10;Description automatically generated">
            <a:extLst>
              <a:ext uri="{FF2B5EF4-FFF2-40B4-BE49-F238E27FC236}">
                <a16:creationId xmlns="" xmlns:a16="http://schemas.microsoft.com/office/drawing/2014/main" id="{DB23659A-53BC-F2EC-E2C9-30B312C7B232}"/>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7214035" y="451190"/>
            <a:ext cx="1980585" cy="5435855"/>
          </a:xfrm>
          <a:prstGeom prst="rect">
            <a:avLst/>
          </a:prstGeom>
        </p:spPr>
      </p:pic>
      <p:sp>
        <p:nvSpPr>
          <p:cNvPr id="25" name="Rectangle 41">
            <a:extLst>
              <a:ext uri="{FF2B5EF4-FFF2-40B4-BE49-F238E27FC236}">
                <a16:creationId xmlns="" xmlns:a16="http://schemas.microsoft.com/office/drawing/2014/main" id="{9D6BF070-3CD8-ADCD-3BFC-BF7ADCE06BC8}"/>
              </a:ext>
            </a:extLst>
          </p:cNvPr>
          <p:cNvSpPr>
            <a:spLocks noChangeArrowheads="1"/>
          </p:cNvSpPr>
          <p:nvPr/>
        </p:nvSpPr>
        <p:spPr bwMode="auto">
          <a:xfrm>
            <a:off x="731787" y="5286186"/>
            <a:ext cx="1065922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92100" marR="0" indent="-292100" algn="just">
              <a:spcBef>
                <a:spcPts val="0"/>
              </a:spcBef>
              <a:buNone/>
            </a:pPr>
            <a:r>
              <a:rPr lang="en-US" sz="2500" dirty="0">
                <a:solidFill>
                  <a:srgbClr val="000000"/>
                </a:solidFill>
                <a:ea typeface="Times New Roman" panose="02020603050405020304" pitchFamily="18" charset="0"/>
                <a:cs typeface="Arial" panose="020B0604020202020204" pitchFamily="34" charset="0"/>
              </a:rPr>
              <a:t>2. Xe </a:t>
            </a:r>
            <a:r>
              <a:rPr lang="en-US" sz="2500" dirty="0" err="1">
                <a:solidFill>
                  <a:srgbClr val="000000"/>
                </a:solidFill>
                <a:ea typeface="Times New Roman" panose="02020603050405020304" pitchFamily="18" charset="0"/>
                <a:cs typeface="Arial" panose="020B0604020202020204" pitchFamily="34" charset="0"/>
              </a:rPr>
              <a:t>lăn</a:t>
            </a:r>
            <a:r>
              <a:rPr lang="en-US" sz="2500" dirty="0">
                <a:solidFill>
                  <a:srgbClr val="000000"/>
                </a:solidFill>
                <a:ea typeface="Times New Roman" panose="02020603050405020304" pitchFamily="18" charset="0"/>
                <a:cs typeface="Arial" panose="020B0604020202020204" pitchFamily="34" charset="0"/>
              </a:rPr>
              <a:t> 1 </a:t>
            </a:r>
            <a:r>
              <a:rPr lang="en-US" sz="2500" dirty="0" err="1">
                <a:solidFill>
                  <a:srgbClr val="000000"/>
                </a:solidFill>
                <a:ea typeface="Times New Roman" panose="02020603050405020304" pitchFamily="18" charset="0"/>
                <a:cs typeface="Arial" panose="020B0604020202020204" pitchFamily="34" charset="0"/>
              </a:rPr>
              <a:t>có</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khối</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lượng</a:t>
            </a:r>
            <a:r>
              <a:rPr lang="en-US" sz="2500" dirty="0">
                <a:solidFill>
                  <a:srgbClr val="000000"/>
                </a:solidFill>
                <a:ea typeface="Times New Roman" panose="02020603050405020304" pitchFamily="18" charset="0"/>
                <a:cs typeface="Arial" panose="020B0604020202020204" pitchFamily="34" charset="0"/>
              </a:rPr>
              <a:t> m</a:t>
            </a:r>
            <a:r>
              <a:rPr lang="en-US" sz="2500" baseline="-25000" dirty="0">
                <a:solidFill>
                  <a:srgbClr val="000000"/>
                </a:solidFill>
                <a:ea typeface="Times New Roman" panose="02020603050405020304" pitchFamily="18" charset="0"/>
                <a:cs typeface="Arial" panose="020B0604020202020204" pitchFamily="34" charset="0"/>
              </a:rPr>
              <a:t>1</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và</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có</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gần</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một</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lò</a:t>
            </a:r>
            <a:r>
              <a:rPr lang="en-US" sz="2500" dirty="0">
                <a:solidFill>
                  <a:srgbClr val="000000"/>
                </a:solidFill>
                <a:ea typeface="Times New Roman" panose="02020603050405020304" pitchFamily="18" charset="0"/>
                <a:cs typeface="Arial" panose="020B0604020202020204" pitchFamily="34" charset="0"/>
              </a:rPr>
              <a:t> xo </a:t>
            </a:r>
            <a:r>
              <a:rPr lang="en-US" sz="2500" dirty="0" err="1">
                <a:solidFill>
                  <a:srgbClr val="000000"/>
                </a:solidFill>
                <a:ea typeface="Times New Roman" panose="02020603050405020304" pitchFamily="18" charset="0"/>
                <a:cs typeface="Arial" panose="020B0604020202020204" pitchFamily="34" charset="0"/>
              </a:rPr>
              <a:t>nhẹ</a:t>
            </a:r>
            <a:r>
              <a:rPr lang="en-US" sz="2500" dirty="0">
                <a:solidFill>
                  <a:srgbClr val="000000"/>
                </a:solidFill>
                <a:ea typeface="Times New Roman" panose="02020603050405020304" pitchFamily="18" charset="0"/>
                <a:cs typeface="Arial" panose="020B0604020202020204" pitchFamily="34" charset="0"/>
              </a:rPr>
              <a:t>. Xe </a:t>
            </a:r>
            <a:r>
              <a:rPr lang="en-US" sz="2500" dirty="0" err="1">
                <a:solidFill>
                  <a:srgbClr val="000000"/>
                </a:solidFill>
                <a:ea typeface="Times New Roman" panose="02020603050405020304" pitchFamily="18" charset="0"/>
                <a:cs typeface="Arial" panose="020B0604020202020204" pitchFamily="34" charset="0"/>
              </a:rPr>
              <a:t>lăn</a:t>
            </a:r>
            <a:r>
              <a:rPr lang="en-US" sz="2500" dirty="0">
                <a:solidFill>
                  <a:srgbClr val="000000"/>
                </a:solidFill>
                <a:ea typeface="Times New Roman" panose="02020603050405020304" pitchFamily="18" charset="0"/>
                <a:cs typeface="Arial" panose="020B0604020202020204" pitchFamily="34" charset="0"/>
              </a:rPr>
              <a:t> 2 </a:t>
            </a:r>
            <a:r>
              <a:rPr lang="en-US" sz="2500" dirty="0" err="1">
                <a:solidFill>
                  <a:srgbClr val="000000"/>
                </a:solidFill>
                <a:ea typeface="Times New Roman" panose="02020603050405020304" pitchFamily="18" charset="0"/>
                <a:cs typeface="Arial" panose="020B0604020202020204" pitchFamily="34" charset="0"/>
              </a:rPr>
              <a:t>có</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khối</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lượng</a:t>
            </a:r>
            <a:r>
              <a:rPr lang="en-US" sz="2500" dirty="0">
                <a:solidFill>
                  <a:srgbClr val="000000"/>
                </a:solidFill>
                <a:ea typeface="Times New Roman" panose="02020603050405020304" pitchFamily="18" charset="0"/>
                <a:cs typeface="Arial" panose="020B0604020202020204" pitchFamily="34" charset="0"/>
              </a:rPr>
              <a:t> m</a:t>
            </a:r>
            <a:r>
              <a:rPr lang="en-US" sz="2500" baseline="-25000" dirty="0">
                <a:solidFill>
                  <a:srgbClr val="000000"/>
                </a:solidFill>
                <a:ea typeface="Times New Roman" panose="02020603050405020304" pitchFamily="18" charset="0"/>
                <a:cs typeface="Arial" panose="020B0604020202020204" pitchFamily="34" charset="0"/>
              </a:rPr>
              <a:t>2</a:t>
            </a:r>
            <a:r>
              <a:rPr lang="en-US" sz="2500" dirty="0">
                <a:solidFill>
                  <a:srgbClr val="000000"/>
                </a:solidFill>
                <a:ea typeface="Times New Roman" panose="02020603050405020304" pitchFamily="18" charset="0"/>
                <a:cs typeface="Arial" panose="020B0604020202020204" pitchFamily="34" charset="0"/>
              </a:rPr>
              <a:t>. Cho </a:t>
            </a:r>
            <a:r>
              <a:rPr lang="en-US" sz="2500" dirty="0" err="1">
                <a:solidFill>
                  <a:srgbClr val="000000"/>
                </a:solidFill>
                <a:ea typeface="Times New Roman" panose="02020603050405020304" pitchFamily="18" charset="0"/>
                <a:cs typeface="Arial" panose="020B0604020202020204" pitchFamily="34" charset="0"/>
              </a:rPr>
              <a:t>hai</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xe</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áp</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lại</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gần</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nhau</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bằng</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cách</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buộc</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dây</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để</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nén</a:t>
            </a:r>
            <a:r>
              <a:rPr lang="en-US" sz="2500" dirty="0">
                <a:solidFill>
                  <a:srgbClr val="000000"/>
                </a:solidFill>
                <a:ea typeface="Times New Roman" panose="02020603050405020304" pitchFamily="18" charset="0"/>
                <a:cs typeface="Arial" panose="020B0604020202020204" pitchFamily="34" charset="0"/>
              </a:rPr>
              <a:t> </a:t>
            </a:r>
            <a:r>
              <a:rPr lang="en-US" sz="2500" dirty="0" err="1">
                <a:solidFill>
                  <a:srgbClr val="000000"/>
                </a:solidFill>
                <a:ea typeface="Times New Roman" panose="02020603050405020304" pitchFamily="18" charset="0"/>
                <a:cs typeface="Arial" panose="020B0604020202020204" pitchFamily="34" charset="0"/>
              </a:rPr>
              <a:t>lò</a:t>
            </a:r>
            <a:r>
              <a:rPr lang="en-US" sz="2500" dirty="0">
                <a:solidFill>
                  <a:srgbClr val="000000"/>
                </a:solidFill>
                <a:ea typeface="Times New Roman" panose="02020603050405020304" pitchFamily="18" charset="0"/>
                <a:cs typeface="Arial" panose="020B0604020202020204" pitchFamily="34" charset="0"/>
              </a:rPr>
              <a:t> xo. </a:t>
            </a:r>
            <a:r>
              <a:rPr lang="en-US" sz="2500" b="1" dirty="0">
                <a:solidFill>
                  <a:srgbClr val="000000"/>
                </a:solidFill>
                <a:ea typeface="Times New Roman" panose="02020603050405020304" pitchFamily="18" charset="0"/>
                <a:cs typeface="Arial" panose="020B0604020202020204" pitchFamily="34" charset="0"/>
              </a:rPr>
              <a:t>Quan </a:t>
            </a:r>
            <a:r>
              <a:rPr lang="en-US" sz="2500" b="1" dirty="0" err="1">
                <a:solidFill>
                  <a:srgbClr val="000000"/>
                </a:solidFill>
                <a:ea typeface="Times New Roman" panose="02020603050405020304" pitchFamily="18" charset="0"/>
                <a:cs typeface="Arial" panose="020B0604020202020204" pitchFamily="34" charset="0"/>
              </a:rPr>
              <a:t>sát</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hiện</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tượng</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xảy</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ra</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khi</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đốt</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sợi</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dây</a:t>
            </a:r>
            <a:r>
              <a:rPr lang="en-US" sz="2500" b="1" dirty="0">
                <a:solidFill>
                  <a:srgbClr val="000000"/>
                </a:solidFill>
                <a:ea typeface="Times New Roman" panose="02020603050405020304" pitchFamily="18" charset="0"/>
                <a:cs typeface="Arial" panose="020B0604020202020204" pitchFamily="34" charset="0"/>
              </a:rPr>
              <a:t> </a:t>
            </a:r>
            <a:r>
              <a:rPr lang="en-US" sz="2500" b="1" dirty="0" err="1">
                <a:solidFill>
                  <a:srgbClr val="000000"/>
                </a:solidFill>
                <a:ea typeface="Times New Roman" panose="02020603050405020304" pitchFamily="18" charset="0"/>
                <a:cs typeface="Arial" panose="020B0604020202020204" pitchFamily="34" charset="0"/>
              </a:rPr>
              <a:t>buộc</a:t>
            </a:r>
            <a:r>
              <a:rPr lang="en-US" sz="2500" b="1" i="1" dirty="0">
                <a:solidFill>
                  <a:srgbClr val="000000"/>
                </a:solidFill>
                <a:ea typeface="Times New Roman" panose="02020603050405020304" pitchFamily="18" charset="0"/>
                <a:cs typeface="Arial" panose="020B0604020202020204" pitchFamily="34" charset="0"/>
              </a:rPr>
              <a:t>.</a:t>
            </a:r>
            <a:endParaRPr lang="en-US" sz="2500" b="1" dirty="0">
              <a:ea typeface="游明朝" panose="02020400000000000000" pitchFamily="18" charset="-128"/>
              <a:cs typeface="Arial" panose="020B0604020202020204" pitchFamily="34" charset="0"/>
            </a:endParaRPr>
          </a:p>
          <a:p>
            <a:pPr marL="292100" indent="-292100" algn="just" eaLnBrk="1" hangingPunct="1">
              <a:spcBef>
                <a:spcPts val="0"/>
              </a:spcBef>
              <a:buFontTx/>
              <a:buNone/>
            </a:pPr>
            <a:r>
              <a:rPr lang="en-US" altLang="en-US" sz="2500" dirty="0">
                <a:cs typeface="Arial" panose="020B0604020202020204" pitchFamily="34" charset="0"/>
              </a:rPr>
              <a:t>.   </a:t>
            </a:r>
          </a:p>
          <a:p>
            <a:pPr marL="292100" indent="-292100" algn="just" eaLnBrk="1" hangingPunct="1">
              <a:spcBef>
                <a:spcPts val="0"/>
              </a:spcBef>
              <a:buFontTx/>
              <a:buNone/>
            </a:pPr>
            <a:r>
              <a:rPr lang="en-US" altLang="en-US" sz="2500" dirty="0">
                <a:cs typeface="Arial" panose="020B0604020202020204" pitchFamily="34" charset="0"/>
              </a:rPr>
              <a:t>      </a:t>
            </a:r>
          </a:p>
          <a:p>
            <a:pPr algn="just" eaLnBrk="1" hangingPunct="1">
              <a:spcBef>
                <a:spcPts val="0"/>
              </a:spcBef>
              <a:buFontTx/>
              <a:buNone/>
            </a:pPr>
            <a:endParaRPr lang="en-US" altLang="en-US" sz="2500" dirty="0">
              <a:cs typeface="Arial" panose="020B0604020202020204" pitchFamily="34" charset="0"/>
            </a:endParaRPr>
          </a:p>
        </p:txBody>
      </p:sp>
    </p:spTree>
    <p:extLst>
      <p:ext uri="{BB962C8B-B14F-4D97-AF65-F5344CB8AC3E}">
        <p14:creationId xmlns:p14="http://schemas.microsoft.com/office/powerpoint/2010/main" val="3081222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2" name="Object 6">
                <a:extLst>
                  <a:ext uri="{FF2B5EF4-FFF2-40B4-BE49-F238E27FC236}">
                    <a16:creationId xmlns="" xmlns:a16="http://schemas.microsoft.com/office/drawing/2014/main" id="{9CE91D32-B6B5-49A9-8E57-C6FCEDDB95D9}"/>
                  </a:ext>
                </a:extLst>
              </p:cNvPr>
              <p:cNvSpPr txBox="1"/>
              <p:nvPr/>
            </p:nvSpPr>
            <p:spPr bwMode="auto">
              <a:xfrm>
                <a:off x="12218988" y="3543301"/>
                <a:ext cx="34925" cy="117475"/>
              </a:xfrm>
              <a:prstGeom prst="rect">
                <a:avLst/>
              </a:prstGeom>
              <a:solidFill>
                <a:schemeClr val="bg1"/>
              </a:solid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a:rPr>
                          </m:ctrlPr>
                        </m:accPr>
                        <m:e>
                          <m:r>
                            <m:rPr>
                              <m:sty m:val="p"/>
                            </m:rPr>
                            <a:rPr lang="en-US" i="0">
                              <a:solidFill>
                                <a:srgbClr val="000000"/>
                              </a:solidFill>
                              <a:latin typeface="Cambria Math" panose="02040503050406030204" pitchFamily="18" charset="0"/>
                            </a:rPr>
                            <m:t>a</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f>
                        <m:fPr>
                          <m:ctrlPr>
                            <a:rPr lang="en-US" i="1">
                              <a:solidFill>
                                <a:srgbClr val="000000"/>
                              </a:solidFill>
                              <a:latin typeface="Cambria Math"/>
                            </a:rPr>
                          </m:ctrlPr>
                        </m:fPr>
                        <m:num>
                          <m:acc>
                            <m:accPr>
                              <m:chr m:val="⃗"/>
                              <m:ctrlPr>
                                <a:rPr lang="en-US" i="1">
                                  <a:solidFill>
                                    <a:srgbClr val="000000"/>
                                  </a:solidFill>
                                  <a:latin typeface="Cambria Math"/>
                                </a:rPr>
                              </m:ctrlPr>
                            </m:accPr>
                            <m:e>
                              <m:r>
                                <m:rPr>
                                  <m:sty m:val="p"/>
                                </m:rPr>
                                <a:rPr lang="en-US" i="0">
                                  <a:solidFill>
                                    <a:srgbClr val="000000"/>
                                  </a:solidFill>
                                  <a:latin typeface="Cambria Math" panose="02040503050406030204" pitchFamily="18" charset="0"/>
                                </a:rPr>
                                <m:t>F</m:t>
                              </m:r>
                            </m:e>
                          </m:acc>
                        </m:num>
                        <m:den>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den>
                      </m:f>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hay</m:t>
                      </m:r>
                      <m:r>
                        <m:rPr>
                          <m:nor/>
                        </m:rPr>
                        <a:rPr lang="en-US" i="0">
                          <a:solidFill>
                            <a:srgbClr val="000000"/>
                          </a:solidFill>
                          <a:latin typeface="Cambria Math" panose="02040503050406030204" pitchFamily="18" charset="0"/>
                        </a:rPr>
                        <m:t>  </m:t>
                      </m:r>
                      <m:acc>
                        <m:accPr>
                          <m:chr m:val="⃗"/>
                          <m:ctrlPr>
                            <a:rPr lang="en-US" i="1">
                              <a:solidFill>
                                <a:srgbClr val="000000"/>
                              </a:solidFill>
                              <a:latin typeface="Cambria Math"/>
                            </a:rPr>
                          </m:ctrlPr>
                        </m:accPr>
                        <m:e>
                          <m:r>
                            <m:rPr>
                              <m:nor/>
                            </m:rPr>
                            <a:rPr lang="en-US" i="0">
                              <a:solidFill>
                                <a:srgbClr val="000000"/>
                              </a:solidFill>
                              <a:latin typeface="Cambria Math" panose="02040503050406030204" pitchFamily="18" charset="0"/>
                            </a:rPr>
                            <m:t>F</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acc>
                        <m:accPr>
                          <m:chr m:val="⃗"/>
                          <m:ctrlPr>
                            <a:rPr lang="en-US" i="1">
                              <a:solidFill>
                                <a:srgbClr val="000000"/>
                              </a:solidFill>
                              <a:latin typeface="Cambria Math"/>
                            </a:rPr>
                          </m:ctrlPr>
                        </m:accPr>
                        <m:e>
                          <m:r>
                            <m:rPr>
                              <m:nor/>
                            </m:rPr>
                            <a:rPr lang="en-US" i="0">
                              <a:solidFill>
                                <a:srgbClr val="000000"/>
                              </a:solidFill>
                              <a:latin typeface="Cambria Math" panose="02040503050406030204" pitchFamily="18" charset="0"/>
                            </a:rPr>
                            <m:t>a</m:t>
                          </m:r>
                        </m:e>
                      </m:acc>
                    </m:oMath>
                  </m:oMathPara>
                </a14:m>
                <a:endParaRPr lang="en-US"/>
              </a:p>
            </p:txBody>
          </p:sp>
        </mc:Choice>
        <mc:Fallback xmlns="">
          <p:sp>
            <p:nvSpPr>
              <p:cNvPr id="10242" name="Object 6">
                <a:extLst>
                  <a:ext uri="{FF2B5EF4-FFF2-40B4-BE49-F238E27FC236}">
                    <a16:creationId xmlns:a16="http://schemas.microsoft.com/office/drawing/2014/main" id="{9CE91D32-B6B5-49A9-8E57-C6FCEDDB95D9}"/>
                  </a:ext>
                </a:extLst>
              </p:cNvPr>
              <p:cNvSpPr txBox="1">
                <a:spLocks noRot="1" noChangeAspect="1" noMove="1" noResize="1" noEditPoints="1" noAdjustHandles="1" noChangeArrowheads="1" noChangeShapeType="1" noTextEdit="1"/>
              </p:cNvSpPr>
              <p:nvPr/>
            </p:nvSpPr>
            <p:spPr bwMode="auto">
              <a:xfrm>
                <a:off x="12218988" y="3543301"/>
                <a:ext cx="34925" cy="117475"/>
              </a:xfrm>
              <a:prstGeom prst="rect">
                <a:avLst/>
              </a:prstGeom>
              <a:blipFill>
                <a:blip r:embed="rId2"/>
                <a:stretch>
                  <a:fillRect l="-33333" r="-450000" b="-450000"/>
                </a:stretch>
              </a:blipFill>
              <a:ln>
                <a:noFill/>
              </a:ln>
            </p:spPr>
            <p:txBody>
              <a:bodyPr/>
              <a:lstStyle/>
              <a:p>
                <a:r>
                  <a:rPr lang="en-US">
                    <a:noFill/>
                  </a:rPr>
                  <a:t> </a:t>
                </a:r>
              </a:p>
            </p:txBody>
          </p:sp>
        </mc:Fallback>
      </mc:AlternateContent>
      <p:sp>
        <p:nvSpPr>
          <p:cNvPr id="10243" name="Rectangle 21">
            <a:extLst>
              <a:ext uri="{FF2B5EF4-FFF2-40B4-BE49-F238E27FC236}">
                <a16:creationId xmlns="" xmlns:a16="http://schemas.microsoft.com/office/drawing/2014/main" id="{654D95A2-E668-4633-BD1C-53730C63213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0244" name="Rectangle 32">
            <a:extLst>
              <a:ext uri="{FF2B5EF4-FFF2-40B4-BE49-F238E27FC236}">
                <a16:creationId xmlns="" xmlns:a16="http://schemas.microsoft.com/office/drawing/2014/main" id="{45F1C37B-9AB2-4563-A5D7-6004810D8A47}"/>
              </a:ext>
            </a:extLst>
          </p:cNvPr>
          <p:cNvSpPr>
            <a:spLocks noGrp="1" noChangeArrowheads="1"/>
          </p:cNvSpPr>
          <p:nvPr>
            <p:ph idx="1"/>
          </p:nvPr>
        </p:nvSpPr>
        <p:spPr>
          <a:xfrm>
            <a:off x="77208" y="710324"/>
            <a:ext cx="8229600" cy="663575"/>
          </a:xfrm>
        </p:spPr>
        <p:txBody>
          <a:bodyPr/>
          <a:lstStyle/>
          <a:p>
            <a:pPr eaLnBrk="1" hangingPunct="1">
              <a:buFontTx/>
              <a:buNone/>
            </a:pPr>
            <a:r>
              <a:rPr lang="en-US" altLang="en-US" i="1">
                <a:solidFill>
                  <a:srgbClr val="0070C0"/>
                </a:solidFill>
                <a:latin typeface="Arial" panose="020B0604020202020204" pitchFamily="34" charset="0"/>
                <a:cs typeface="Arial" panose="020B0604020202020204" pitchFamily="34" charset="0"/>
              </a:rPr>
              <a:t>1. Lực tương tác giữa hai vật </a:t>
            </a:r>
          </a:p>
        </p:txBody>
      </p:sp>
      <p:grpSp>
        <p:nvGrpSpPr>
          <p:cNvPr id="11" name="Group 10">
            <a:extLst>
              <a:ext uri="{FF2B5EF4-FFF2-40B4-BE49-F238E27FC236}">
                <a16:creationId xmlns="" xmlns:a16="http://schemas.microsoft.com/office/drawing/2014/main" id="{501D8434-1E0C-4704-A0AE-F60723AA5439}"/>
              </a:ext>
            </a:extLst>
          </p:cNvPr>
          <p:cNvGrpSpPr/>
          <p:nvPr/>
        </p:nvGrpSpPr>
        <p:grpSpPr>
          <a:xfrm>
            <a:off x="-161585" y="104513"/>
            <a:ext cx="8603569" cy="542538"/>
            <a:chOff x="74035" y="2231322"/>
            <a:chExt cx="8550261" cy="757342"/>
          </a:xfrm>
        </p:grpSpPr>
        <p:grpSp>
          <p:nvGrpSpPr>
            <p:cNvPr id="12" name="Group 70">
              <a:extLst>
                <a:ext uri="{FF2B5EF4-FFF2-40B4-BE49-F238E27FC236}">
                  <a16:creationId xmlns="" xmlns:a16="http://schemas.microsoft.com/office/drawing/2014/main" id="{328A5FA3-9C80-4D5F-A747-984DEECA2C8F}"/>
                </a:ext>
              </a:extLst>
            </p:cNvPr>
            <p:cNvGrpSpPr>
              <a:grpSpLocks/>
            </p:cNvGrpSpPr>
            <p:nvPr/>
          </p:nvGrpSpPr>
          <p:grpSpPr bwMode="auto">
            <a:xfrm>
              <a:off x="286106" y="2280389"/>
              <a:ext cx="5293350" cy="708275"/>
              <a:chOff x="564746" y="3403331"/>
              <a:chExt cx="2725828" cy="1364238"/>
            </a:xfrm>
          </p:grpSpPr>
          <p:pic>
            <p:nvPicPr>
              <p:cNvPr id="15" name="Picture 14" descr="empty-green-rectangle">
                <a:extLst>
                  <a:ext uri="{FF2B5EF4-FFF2-40B4-BE49-F238E27FC236}">
                    <a16:creationId xmlns="" xmlns:a16="http://schemas.microsoft.com/office/drawing/2014/main" id="{B8DD4F07-2BC6-4F84-9090-7E6E845F3D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 xmlns:a16="http://schemas.microsoft.com/office/drawing/2014/main" id="{492AF4C9-CAE5-4400-8929-AF4FC720320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 xmlns:a16="http://schemas.microsoft.com/office/drawing/2014/main" id="{BAAC2725-21FA-477C-A3A9-811D761AA5B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4" name="Rectangle 1026060">
              <a:extLst>
                <a:ext uri="{FF2B5EF4-FFF2-40B4-BE49-F238E27FC236}">
                  <a16:creationId xmlns="" xmlns:a16="http://schemas.microsoft.com/office/drawing/2014/main" id="{AF04A1B3-1D93-4E76-A7BA-918289ACFB84}"/>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3 Newton</a:t>
              </a:r>
              <a:endParaRPr lang="en-US" sz="2800" dirty="0">
                <a:cs typeface="Arial" panose="020B0604020202020204" pitchFamily="34" charset="0"/>
              </a:endParaRPr>
            </a:p>
          </p:txBody>
        </p:sp>
      </p:grpSp>
      <p:pic>
        <p:nvPicPr>
          <p:cNvPr id="19" name="Picture 4" descr="empty-blue-rectangle">
            <a:extLst>
              <a:ext uri="{FF2B5EF4-FFF2-40B4-BE49-F238E27FC236}">
                <a16:creationId xmlns="" xmlns:a16="http://schemas.microsoft.com/office/drawing/2014/main" id="{59D56A7E-13F5-4160-98E6-56DB945D76A8}"/>
              </a:ext>
            </a:extLst>
          </p:cNvPr>
          <p:cNvPicPr>
            <a:picLocks noChangeAspect="1" noChangeArrowheads="1"/>
          </p:cNvPicPr>
          <p:nvPr/>
        </p:nvPicPr>
        <p:blipFill>
          <a:blip r:embed="rId5"/>
          <a:srcRect/>
          <a:stretch>
            <a:fillRect/>
          </a:stretch>
        </p:blipFill>
        <p:spPr bwMode="auto">
          <a:xfrm>
            <a:off x="175831" y="4915762"/>
            <a:ext cx="11832746" cy="1392107"/>
          </a:xfrm>
          <a:prstGeom prst="rect">
            <a:avLst/>
          </a:prstGeom>
          <a:noFill/>
          <a:ln w="9525">
            <a:noFill/>
            <a:miter lim="800000"/>
            <a:headEnd/>
            <a:tailEnd/>
          </a:ln>
        </p:spPr>
      </p:pic>
      <p:sp>
        <p:nvSpPr>
          <p:cNvPr id="20" name="Rectangle 41">
            <a:extLst>
              <a:ext uri="{FF2B5EF4-FFF2-40B4-BE49-F238E27FC236}">
                <a16:creationId xmlns="" xmlns:a16="http://schemas.microsoft.com/office/drawing/2014/main" id="{683E9BEA-868A-420B-A00E-E099898EAB28}"/>
              </a:ext>
            </a:extLst>
          </p:cNvPr>
          <p:cNvSpPr>
            <a:spLocks noChangeArrowheads="1"/>
          </p:cNvSpPr>
          <p:nvPr/>
        </p:nvSpPr>
        <p:spPr bwMode="auto">
          <a:xfrm>
            <a:off x="694573" y="5123418"/>
            <a:ext cx="10659227" cy="84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n-US" sz="2600" dirty="0"/>
              <a:t>Thảo </a:t>
            </a:r>
            <a:r>
              <a:rPr lang="en-US" sz="2600" dirty="0" err="1"/>
              <a:t>luận</a:t>
            </a:r>
            <a:r>
              <a:rPr lang="en-US" sz="2600" dirty="0"/>
              <a:t> </a:t>
            </a:r>
            <a:r>
              <a:rPr lang="en-US" sz="2600" dirty="0" err="1"/>
              <a:t>để</a:t>
            </a:r>
            <a:r>
              <a:rPr lang="en-US" sz="2600" dirty="0"/>
              <a:t> </a:t>
            </a:r>
            <a:r>
              <a:rPr lang="en-US" sz="2600" dirty="0" err="1"/>
              <a:t>làm</a:t>
            </a:r>
            <a:r>
              <a:rPr lang="en-US" sz="2600" dirty="0"/>
              <a:t> </a:t>
            </a:r>
            <a:r>
              <a:rPr lang="en-US" sz="2600" dirty="0" err="1"/>
              <a:t>sáng</a:t>
            </a:r>
            <a:r>
              <a:rPr lang="en-US" sz="2600" dirty="0"/>
              <a:t> </a:t>
            </a:r>
            <a:r>
              <a:rPr lang="en-US" sz="2600" dirty="0" err="1"/>
              <a:t>tỏ</a:t>
            </a:r>
            <a:r>
              <a:rPr lang="en-US" sz="2600" dirty="0"/>
              <a:t> ý </a:t>
            </a:r>
            <a:r>
              <a:rPr lang="en-US" sz="2600" dirty="0" err="1"/>
              <a:t>kiến</a:t>
            </a:r>
            <a:r>
              <a:rPr lang="en-US" sz="2600" dirty="0"/>
              <a:t> </a:t>
            </a:r>
            <a:r>
              <a:rPr lang="en-US" sz="2600" dirty="0" err="1"/>
              <a:t>sau</a:t>
            </a:r>
            <a:r>
              <a:rPr lang="en-US" sz="2600" dirty="0"/>
              <a:t>: </a:t>
            </a:r>
            <a:r>
              <a:rPr lang="en-US" sz="2600" i="1" dirty="0" err="1"/>
              <a:t>Lực</a:t>
            </a:r>
            <a:r>
              <a:rPr lang="en-US" sz="2600" i="1" dirty="0"/>
              <a:t> </a:t>
            </a:r>
            <a:r>
              <a:rPr lang="en-US" sz="2600" i="1" dirty="0" err="1"/>
              <a:t>không</a:t>
            </a:r>
            <a:r>
              <a:rPr lang="en-US" sz="2600" i="1" dirty="0"/>
              <a:t> </a:t>
            </a:r>
            <a:r>
              <a:rPr lang="en-US" sz="2600" i="1" dirty="0" err="1"/>
              <a:t>tồn</a:t>
            </a:r>
            <a:r>
              <a:rPr lang="en-US" sz="2600" i="1" dirty="0"/>
              <a:t> </a:t>
            </a:r>
            <a:r>
              <a:rPr lang="en-US" sz="2600" i="1" dirty="0" err="1"/>
              <a:t>tại</a:t>
            </a:r>
            <a:r>
              <a:rPr lang="en-US" sz="2600" i="1" dirty="0"/>
              <a:t> </a:t>
            </a:r>
            <a:r>
              <a:rPr lang="en-US" sz="2600" i="1" dirty="0" err="1"/>
              <a:t>riêng</a:t>
            </a:r>
            <a:r>
              <a:rPr lang="en-US" sz="2600" i="1" dirty="0"/>
              <a:t> </a:t>
            </a:r>
            <a:r>
              <a:rPr lang="en-US" sz="2600" i="1" dirty="0" err="1"/>
              <a:t>lẻ</a:t>
            </a:r>
            <a:r>
              <a:rPr lang="en-US" sz="2600" i="1" dirty="0"/>
              <a:t>. </a:t>
            </a:r>
            <a:r>
              <a:rPr lang="en-US" sz="2600" i="1" dirty="0" err="1"/>
              <a:t>Các</a:t>
            </a:r>
            <a:r>
              <a:rPr lang="en-US" sz="2600" i="1" dirty="0"/>
              <a:t> </a:t>
            </a:r>
            <a:r>
              <a:rPr lang="en-US" sz="2600" i="1" dirty="0" err="1"/>
              <a:t>lực</a:t>
            </a:r>
            <a:r>
              <a:rPr lang="en-US" sz="2600" i="1" dirty="0"/>
              <a:t> </a:t>
            </a:r>
            <a:r>
              <a:rPr lang="en-US" sz="2600" i="1" dirty="0" err="1"/>
              <a:t>hút</a:t>
            </a:r>
            <a:r>
              <a:rPr lang="en-US" sz="2600" i="1" dirty="0"/>
              <a:t> </a:t>
            </a:r>
            <a:r>
              <a:rPr lang="en-US" sz="2600" i="1" dirty="0" err="1"/>
              <a:t>hoặc</a:t>
            </a:r>
            <a:r>
              <a:rPr lang="en-US" sz="2600" i="1" dirty="0"/>
              <a:t> </a:t>
            </a:r>
            <a:r>
              <a:rPr lang="en-US" sz="2600" i="1" dirty="0" err="1"/>
              <a:t>đẩy</a:t>
            </a:r>
            <a:r>
              <a:rPr lang="en-US" sz="2600" i="1" dirty="0"/>
              <a:t> </a:t>
            </a:r>
            <a:r>
              <a:rPr lang="en-US" sz="2600" i="1" dirty="0" err="1"/>
              <a:t>luôn</a:t>
            </a:r>
            <a:r>
              <a:rPr lang="en-US" sz="2600" i="1" dirty="0"/>
              <a:t> </a:t>
            </a:r>
            <a:r>
              <a:rPr lang="en-US" sz="2600" i="1" dirty="0" err="1"/>
              <a:t>xuất</a:t>
            </a:r>
            <a:r>
              <a:rPr lang="en-US" sz="2600" i="1" dirty="0"/>
              <a:t> </a:t>
            </a:r>
            <a:r>
              <a:rPr lang="en-US" sz="2600" i="1" dirty="0" err="1"/>
              <a:t>hiện</a:t>
            </a:r>
            <a:r>
              <a:rPr lang="en-US" sz="2600" i="1" dirty="0"/>
              <a:t> </a:t>
            </a:r>
            <a:r>
              <a:rPr lang="en-US" sz="2600" i="1" dirty="0" err="1"/>
              <a:t>thành</a:t>
            </a:r>
            <a:r>
              <a:rPr lang="en-US" sz="2600" i="1" dirty="0"/>
              <a:t> </a:t>
            </a:r>
            <a:r>
              <a:rPr lang="en-US" sz="2600" i="1" dirty="0" err="1"/>
              <a:t>từng</a:t>
            </a:r>
            <a:r>
              <a:rPr lang="en-US" sz="2600" i="1" dirty="0"/>
              <a:t> </a:t>
            </a:r>
            <a:r>
              <a:rPr lang="en-US" sz="2600" i="1" dirty="0" err="1"/>
              <a:t>cặp</a:t>
            </a:r>
            <a:r>
              <a:rPr lang="en-US" sz="2600" i="1" dirty="0"/>
              <a:t> </a:t>
            </a:r>
            <a:r>
              <a:rPr lang="en-US" sz="2600" i="1" dirty="0" err="1"/>
              <a:t>giữa</a:t>
            </a:r>
            <a:r>
              <a:rPr lang="en-US" sz="2600" i="1" dirty="0"/>
              <a:t> </a:t>
            </a:r>
            <a:r>
              <a:rPr lang="en-US" sz="2600" i="1" dirty="0" err="1"/>
              <a:t>hai</a:t>
            </a:r>
            <a:r>
              <a:rPr lang="en-US" sz="2600" i="1" dirty="0"/>
              <a:t> </a:t>
            </a:r>
            <a:r>
              <a:rPr lang="en-US" sz="2600" i="1" dirty="0" err="1"/>
              <a:t>vật</a:t>
            </a:r>
            <a:r>
              <a:rPr lang="en-US" sz="2600" i="1" dirty="0"/>
              <a:t>.</a:t>
            </a:r>
            <a:endParaRPr lang="en-US" sz="2600" dirty="0"/>
          </a:p>
        </p:txBody>
      </p:sp>
      <p:sp>
        <p:nvSpPr>
          <p:cNvPr id="22" name="Rectangle: Rounded Corners 21">
            <a:extLst>
              <a:ext uri="{FF2B5EF4-FFF2-40B4-BE49-F238E27FC236}">
                <a16:creationId xmlns="" xmlns:a16="http://schemas.microsoft.com/office/drawing/2014/main" id="{D5FC5170-83B8-538A-81C0-3EA46D03F264}"/>
              </a:ext>
            </a:extLst>
          </p:cNvPr>
          <p:cNvSpPr/>
          <p:nvPr/>
        </p:nvSpPr>
        <p:spPr>
          <a:xfrm>
            <a:off x="415971" y="1367059"/>
            <a:ext cx="11275469" cy="51335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3" name="Text Box 29">
            <a:extLst>
              <a:ext uri="{FF2B5EF4-FFF2-40B4-BE49-F238E27FC236}">
                <a16:creationId xmlns="" xmlns:a16="http://schemas.microsoft.com/office/drawing/2014/main" id="{9E108651-B251-9CE6-D509-93500855AEF6}"/>
              </a:ext>
            </a:extLst>
          </p:cNvPr>
          <p:cNvSpPr txBox="1">
            <a:spLocks noChangeArrowheads="1"/>
          </p:cNvSpPr>
          <p:nvPr/>
        </p:nvSpPr>
        <p:spPr bwMode="auto">
          <a:xfrm>
            <a:off x="694573" y="1392543"/>
            <a:ext cx="11155190" cy="474104"/>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 sát thí nghiệm: được mô tả trong hình</a:t>
            </a:r>
          </a:p>
        </p:txBody>
      </p:sp>
      <p:grpSp>
        <p:nvGrpSpPr>
          <p:cNvPr id="29" name="Group 28">
            <a:extLst>
              <a:ext uri="{FF2B5EF4-FFF2-40B4-BE49-F238E27FC236}">
                <a16:creationId xmlns="" xmlns:a16="http://schemas.microsoft.com/office/drawing/2014/main" id="{273FF05C-4401-1605-5ADE-CFDD139CCB09}"/>
              </a:ext>
            </a:extLst>
          </p:cNvPr>
          <p:cNvGrpSpPr/>
          <p:nvPr/>
        </p:nvGrpSpPr>
        <p:grpSpPr>
          <a:xfrm>
            <a:off x="175831" y="1195476"/>
            <a:ext cx="518742" cy="492626"/>
            <a:chOff x="501379" y="507464"/>
            <a:chExt cx="518742" cy="492626"/>
          </a:xfrm>
        </p:grpSpPr>
        <p:sp>
          <p:nvSpPr>
            <p:cNvPr id="30" name="Oval 29">
              <a:extLst>
                <a:ext uri="{FF2B5EF4-FFF2-40B4-BE49-F238E27FC236}">
                  <a16:creationId xmlns="" xmlns:a16="http://schemas.microsoft.com/office/drawing/2014/main" id="{9374FE05-B8B4-55CE-28B1-7B79CBEC90E2}"/>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 xmlns:a16="http://schemas.microsoft.com/office/drawing/2014/main" id="{9C4532ED-69F5-D472-74FD-DFD9C21D47CD}"/>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01379" y="541049"/>
              <a:ext cx="480281" cy="442625"/>
            </a:xfrm>
            <a:prstGeom prst="rect">
              <a:avLst/>
            </a:prstGeom>
          </p:spPr>
        </p:pic>
      </p:grpSp>
      <p:pic>
        <p:nvPicPr>
          <p:cNvPr id="21" name="Picture 20" descr="Diagram&#10;&#10;Description automatically generated">
            <a:extLst>
              <a:ext uri="{FF2B5EF4-FFF2-40B4-BE49-F238E27FC236}">
                <a16:creationId xmlns="" xmlns:a16="http://schemas.microsoft.com/office/drawing/2014/main" id="{4D627D6A-6365-0983-E6DC-FDBFDCAEBE4A}"/>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1579939" y="1118497"/>
            <a:ext cx="2270089" cy="4386694"/>
          </a:xfrm>
          <a:prstGeom prst="rect">
            <a:avLst/>
          </a:prstGeom>
        </p:spPr>
      </p:pic>
      <p:pic>
        <p:nvPicPr>
          <p:cNvPr id="24" name="Picture 23" descr="Diagram&#10;&#10;Description automatically generated">
            <a:extLst>
              <a:ext uri="{FF2B5EF4-FFF2-40B4-BE49-F238E27FC236}">
                <a16:creationId xmlns="" xmlns:a16="http://schemas.microsoft.com/office/drawing/2014/main" id="{5EBEE027-C87A-0211-BF11-AF157319A29D}"/>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7451691" y="649830"/>
            <a:ext cx="1980585" cy="5435855"/>
          </a:xfrm>
          <a:prstGeom prst="rect">
            <a:avLst/>
          </a:prstGeom>
        </p:spPr>
      </p:pic>
    </p:spTree>
    <p:extLst>
      <p:ext uri="{BB962C8B-B14F-4D97-AF65-F5344CB8AC3E}">
        <p14:creationId xmlns:p14="http://schemas.microsoft.com/office/powerpoint/2010/main" val="1627296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1">
            <a:extLst>
              <a:ext uri="{FF2B5EF4-FFF2-40B4-BE49-F238E27FC236}">
                <a16:creationId xmlns="" xmlns:a16="http://schemas.microsoft.com/office/drawing/2014/main" id="{654D95A2-E668-4633-BD1C-53730C63213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0244" name="Rectangle 32">
            <a:extLst>
              <a:ext uri="{FF2B5EF4-FFF2-40B4-BE49-F238E27FC236}">
                <a16:creationId xmlns="" xmlns:a16="http://schemas.microsoft.com/office/drawing/2014/main" id="{45F1C37B-9AB2-4563-A5D7-6004810D8A47}"/>
              </a:ext>
            </a:extLst>
          </p:cNvPr>
          <p:cNvSpPr>
            <a:spLocks noGrp="1" noChangeArrowheads="1"/>
          </p:cNvSpPr>
          <p:nvPr>
            <p:ph idx="1"/>
          </p:nvPr>
        </p:nvSpPr>
        <p:spPr>
          <a:xfrm>
            <a:off x="280132" y="686090"/>
            <a:ext cx="3916451" cy="663575"/>
          </a:xfrm>
        </p:spPr>
        <p:txBody>
          <a:bodyPr/>
          <a:lstStyle/>
          <a:p>
            <a:pPr eaLnBrk="1" hangingPunct="1">
              <a:buFontTx/>
              <a:buNone/>
            </a:pPr>
            <a:r>
              <a:rPr lang="en-US" altLang="en-US" i="1">
                <a:solidFill>
                  <a:srgbClr val="0070C0"/>
                </a:solidFill>
                <a:latin typeface="Arial" panose="020B0604020202020204" pitchFamily="34" charset="0"/>
                <a:cs typeface="Arial" panose="020B0604020202020204" pitchFamily="34" charset="0"/>
              </a:rPr>
              <a:t>2. Định luật 3 Niu tơn:</a:t>
            </a:r>
          </a:p>
        </p:txBody>
      </p:sp>
      <p:sp>
        <p:nvSpPr>
          <p:cNvPr id="10246" name="Rectangle 43">
            <a:extLst>
              <a:ext uri="{FF2B5EF4-FFF2-40B4-BE49-F238E27FC236}">
                <a16:creationId xmlns="" xmlns:a16="http://schemas.microsoft.com/office/drawing/2014/main" id="{B462794C-C041-4965-BF43-4B5BC5D33F72}"/>
              </a:ext>
            </a:extLst>
          </p:cNvPr>
          <p:cNvSpPr>
            <a:spLocks noChangeArrowheads="1"/>
          </p:cNvSpPr>
          <p:nvPr/>
        </p:nvSpPr>
        <p:spPr bwMode="auto">
          <a:xfrm>
            <a:off x="1981200" y="1219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400">
              <a:cs typeface="Arial" panose="020B0604020202020204" pitchFamily="34" charset="0"/>
            </a:endParaRPr>
          </a:p>
        </p:txBody>
      </p:sp>
      <p:pic>
        <p:nvPicPr>
          <p:cNvPr id="19" name="Picture 4" descr="empty-blue-rectangle">
            <a:extLst>
              <a:ext uri="{FF2B5EF4-FFF2-40B4-BE49-F238E27FC236}">
                <a16:creationId xmlns="" xmlns:a16="http://schemas.microsoft.com/office/drawing/2014/main" id="{59D56A7E-13F5-4160-98E6-56DB945D76A8}"/>
              </a:ext>
            </a:extLst>
          </p:cNvPr>
          <p:cNvPicPr>
            <a:picLocks noChangeAspect="1" noChangeArrowheads="1"/>
          </p:cNvPicPr>
          <p:nvPr/>
        </p:nvPicPr>
        <p:blipFill>
          <a:blip r:embed="rId2"/>
          <a:srcRect/>
          <a:stretch>
            <a:fillRect/>
          </a:stretch>
        </p:blipFill>
        <p:spPr bwMode="auto">
          <a:xfrm>
            <a:off x="102104" y="1309019"/>
            <a:ext cx="11987792" cy="1096474"/>
          </a:xfrm>
          <a:prstGeom prst="rect">
            <a:avLst/>
          </a:prstGeom>
          <a:noFill/>
          <a:ln w="9525">
            <a:noFill/>
            <a:miter lim="800000"/>
            <a:headEnd/>
            <a:tailEnd/>
          </a:ln>
        </p:spPr>
      </p:pic>
      <p:sp>
        <p:nvSpPr>
          <p:cNvPr id="20" name="Rectangle 41">
            <a:extLst>
              <a:ext uri="{FF2B5EF4-FFF2-40B4-BE49-F238E27FC236}">
                <a16:creationId xmlns="" xmlns:a16="http://schemas.microsoft.com/office/drawing/2014/main" id="{683E9BEA-868A-420B-A00E-E099898EAB28}"/>
              </a:ext>
            </a:extLst>
          </p:cNvPr>
          <p:cNvSpPr>
            <a:spLocks noChangeArrowheads="1"/>
          </p:cNvSpPr>
          <p:nvPr/>
        </p:nvSpPr>
        <p:spPr bwMode="auto">
          <a:xfrm>
            <a:off x="593757" y="1377230"/>
            <a:ext cx="10895394"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n-US" sz="2600"/>
              <a:t>Trong mọi trường hợp, k</a:t>
            </a:r>
            <a:r>
              <a:rPr lang="vi-VN" sz="2600"/>
              <a:t>hi vật A tác dụng lên vật B một lực, thì</a:t>
            </a:r>
            <a:r>
              <a:rPr lang="en-US" sz="2600"/>
              <a:t> đồng thời</a:t>
            </a:r>
            <a:r>
              <a:rPr lang="vi-VN" sz="2600"/>
              <a:t> vật B cũng tác dụng lại vật A một lực.</a:t>
            </a:r>
            <a:r>
              <a:rPr lang="en-US" sz="2600"/>
              <a:t> Hai lực này là hai lực trực đối. </a:t>
            </a:r>
            <a:r>
              <a:rPr lang="vi-VN" sz="2600"/>
              <a:t> </a:t>
            </a:r>
            <a:endParaRPr lang="vi-VN" sz="2600">
              <a:effectLst/>
            </a:endParaRPr>
          </a:p>
        </p:txBody>
      </p:sp>
      <p:grpSp>
        <p:nvGrpSpPr>
          <p:cNvPr id="31" name="Group 30">
            <a:extLst>
              <a:ext uri="{FF2B5EF4-FFF2-40B4-BE49-F238E27FC236}">
                <a16:creationId xmlns="" xmlns:a16="http://schemas.microsoft.com/office/drawing/2014/main" id="{0420CF1F-E1C7-4370-A6B6-47FB99810BA6}"/>
              </a:ext>
            </a:extLst>
          </p:cNvPr>
          <p:cNvGrpSpPr/>
          <p:nvPr/>
        </p:nvGrpSpPr>
        <p:grpSpPr>
          <a:xfrm>
            <a:off x="1067925" y="3402203"/>
            <a:ext cx="4052852" cy="943237"/>
            <a:chOff x="3048000" y="2924031"/>
            <a:chExt cx="4052852" cy="1099802"/>
          </a:xfrm>
        </p:grpSpPr>
        <p:pic>
          <p:nvPicPr>
            <p:cNvPr id="32" name="Picture 31" descr="empty-red-rectangle">
              <a:extLst>
                <a:ext uri="{FF2B5EF4-FFF2-40B4-BE49-F238E27FC236}">
                  <a16:creationId xmlns="" xmlns:a16="http://schemas.microsoft.com/office/drawing/2014/main" id="{FEF0D3CA-0D2C-42EF-BB6E-FA862AA5A5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2924031"/>
              <a:ext cx="4052852" cy="109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4">
              <a:extLst>
                <a:ext uri="{FF2B5EF4-FFF2-40B4-BE49-F238E27FC236}">
                  <a16:creationId xmlns="" xmlns:a16="http://schemas.microsoft.com/office/drawing/2014/main" id="{AA7F33E3-1F0F-4A98-B663-FDA4EA4F3EFC}"/>
                </a:ext>
              </a:extLst>
            </p:cNvPr>
            <p:cNvGrpSpPr>
              <a:grpSpLocks/>
            </p:cNvGrpSpPr>
            <p:nvPr/>
          </p:nvGrpSpPr>
          <p:grpSpPr bwMode="auto">
            <a:xfrm>
              <a:off x="3657600" y="2943203"/>
              <a:ext cx="3206750" cy="977900"/>
              <a:chOff x="2784" y="3360"/>
              <a:chExt cx="2020" cy="616"/>
            </a:xfrm>
          </p:grpSpPr>
          <p:grpSp>
            <p:nvGrpSpPr>
              <p:cNvPr id="34" name="Group 15">
                <a:extLst>
                  <a:ext uri="{FF2B5EF4-FFF2-40B4-BE49-F238E27FC236}">
                    <a16:creationId xmlns="" xmlns:a16="http://schemas.microsoft.com/office/drawing/2014/main" id="{D85A313C-8323-4B8C-828D-E131375B3726}"/>
                  </a:ext>
                </a:extLst>
              </p:cNvPr>
              <p:cNvGrpSpPr>
                <a:grpSpLocks/>
              </p:cNvGrpSpPr>
              <p:nvPr/>
            </p:nvGrpSpPr>
            <p:grpSpPr bwMode="auto">
              <a:xfrm>
                <a:off x="2884" y="3456"/>
                <a:ext cx="1920" cy="520"/>
                <a:chOff x="2740" y="3216"/>
                <a:chExt cx="1920" cy="520"/>
              </a:xfrm>
            </p:grpSpPr>
            <p:sp>
              <p:nvSpPr>
                <p:cNvPr id="36" name="Text Box 16">
                  <a:extLst>
                    <a:ext uri="{FF2B5EF4-FFF2-40B4-BE49-F238E27FC236}">
                      <a16:creationId xmlns="" xmlns:a16="http://schemas.microsoft.com/office/drawing/2014/main" id="{4AE9D42A-6C2F-4C45-BCE9-3E971CF4F897}"/>
                    </a:ext>
                  </a:extLst>
                </p:cNvPr>
                <p:cNvSpPr txBox="1">
                  <a:spLocks noChangeArrowheads="1"/>
                </p:cNvSpPr>
                <p:nvPr/>
              </p:nvSpPr>
              <p:spPr bwMode="auto">
                <a:xfrm>
                  <a:off x="2740" y="3216"/>
                  <a:ext cx="192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a:solidFill>
                        <a:srgbClr val="FF0000"/>
                      </a:solidFill>
                    </a:rPr>
                    <a:t>F</a:t>
                  </a:r>
                  <a:r>
                    <a:rPr lang="en-US" altLang="en-US" sz="4000" b="1" baseline="-25000">
                      <a:solidFill>
                        <a:srgbClr val="FF0000"/>
                      </a:solidFill>
                    </a:rPr>
                    <a:t>AB</a:t>
                  </a:r>
                  <a:r>
                    <a:rPr lang="en-US" altLang="en-US" sz="4000" b="1" baseline="-25000"/>
                    <a:t> </a:t>
                  </a:r>
                  <a:r>
                    <a:rPr lang="en-US" altLang="en-US" sz="4000" b="1"/>
                    <a:t>= </a:t>
                  </a:r>
                  <a:r>
                    <a:rPr lang="en-US" altLang="en-US" sz="4000" b="1">
                      <a:solidFill>
                        <a:srgbClr val="00B0F0"/>
                      </a:solidFill>
                    </a:rPr>
                    <a:t>- F</a:t>
                  </a:r>
                  <a:r>
                    <a:rPr lang="en-US" altLang="en-US" sz="4000" b="1" baseline="-25000">
                      <a:solidFill>
                        <a:srgbClr val="00B0F0"/>
                      </a:solidFill>
                    </a:rPr>
                    <a:t>BA</a:t>
                  </a:r>
                  <a:endParaRPr lang="en-US" altLang="en-US" sz="4000" b="1">
                    <a:solidFill>
                      <a:srgbClr val="00B0F0"/>
                    </a:solidFill>
                  </a:endParaRPr>
                </a:p>
              </p:txBody>
            </p:sp>
            <p:sp>
              <p:nvSpPr>
                <p:cNvPr id="37" name="Line 17">
                  <a:extLst>
                    <a:ext uri="{FF2B5EF4-FFF2-40B4-BE49-F238E27FC236}">
                      <a16:creationId xmlns="" xmlns:a16="http://schemas.microsoft.com/office/drawing/2014/main" id="{18C2CF28-1E24-4F3D-94A0-2825BF0830F0}"/>
                    </a:ext>
                  </a:extLst>
                </p:cNvPr>
                <p:cNvSpPr>
                  <a:spLocks noChangeShapeType="1"/>
                </p:cNvSpPr>
                <p:nvPr/>
              </p:nvSpPr>
              <p:spPr bwMode="auto">
                <a:xfrm>
                  <a:off x="2832" y="3216"/>
                  <a:ext cx="336"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 name="Line 18">
                  <a:extLst>
                    <a:ext uri="{FF2B5EF4-FFF2-40B4-BE49-F238E27FC236}">
                      <a16:creationId xmlns="" xmlns:a16="http://schemas.microsoft.com/office/drawing/2014/main" id="{69C21402-31F1-4E5C-B4A4-301167E53739}"/>
                    </a:ext>
                  </a:extLst>
                </p:cNvPr>
                <p:cNvSpPr>
                  <a:spLocks noChangeShapeType="1"/>
                </p:cNvSpPr>
                <p:nvPr/>
              </p:nvSpPr>
              <p:spPr bwMode="auto">
                <a:xfrm>
                  <a:off x="3840" y="3216"/>
                  <a:ext cx="336"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35" name="Rectangle 19">
                <a:extLst>
                  <a:ext uri="{FF2B5EF4-FFF2-40B4-BE49-F238E27FC236}">
                    <a16:creationId xmlns="" xmlns:a16="http://schemas.microsoft.com/office/drawing/2014/main" id="{CDBC7285-6961-4238-8277-C6E20B39FF58}"/>
                  </a:ext>
                </a:extLst>
              </p:cNvPr>
              <p:cNvSpPr>
                <a:spLocks noChangeArrowheads="1"/>
              </p:cNvSpPr>
              <p:nvPr/>
            </p:nvSpPr>
            <p:spPr bwMode="auto">
              <a:xfrm>
                <a:off x="2784" y="3360"/>
                <a:ext cx="1872" cy="5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grpSp>
        <p:nvGrpSpPr>
          <p:cNvPr id="39" name="Group 38">
            <a:extLst>
              <a:ext uri="{FF2B5EF4-FFF2-40B4-BE49-F238E27FC236}">
                <a16:creationId xmlns="" xmlns:a16="http://schemas.microsoft.com/office/drawing/2014/main" id="{980EE680-25C9-58C5-7A9D-904306325A2B}"/>
              </a:ext>
            </a:extLst>
          </p:cNvPr>
          <p:cNvGrpSpPr/>
          <p:nvPr/>
        </p:nvGrpSpPr>
        <p:grpSpPr>
          <a:xfrm>
            <a:off x="-161585" y="104513"/>
            <a:ext cx="8603569" cy="542538"/>
            <a:chOff x="74035" y="2231322"/>
            <a:chExt cx="8550261" cy="757342"/>
          </a:xfrm>
        </p:grpSpPr>
        <p:grpSp>
          <p:nvGrpSpPr>
            <p:cNvPr id="40" name="Group 70">
              <a:extLst>
                <a:ext uri="{FF2B5EF4-FFF2-40B4-BE49-F238E27FC236}">
                  <a16:creationId xmlns="" xmlns:a16="http://schemas.microsoft.com/office/drawing/2014/main" id="{BD95B0A0-35C6-4D07-6E13-15000AC138D4}"/>
                </a:ext>
              </a:extLst>
            </p:cNvPr>
            <p:cNvGrpSpPr>
              <a:grpSpLocks/>
            </p:cNvGrpSpPr>
            <p:nvPr/>
          </p:nvGrpSpPr>
          <p:grpSpPr bwMode="auto">
            <a:xfrm>
              <a:off x="286106" y="2280389"/>
              <a:ext cx="5293350" cy="708275"/>
              <a:chOff x="564746" y="3403331"/>
              <a:chExt cx="2725828" cy="1364238"/>
            </a:xfrm>
          </p:grpSpPr>
          <p:pic>
            <p:nvPicPr>
              <p:cNvPr id="43" name="Picture 42" descr="empty-green-rectangle">
                <a:extLst>
                  <a:ext uri="{FF2B5EF4-FFF2-40B4-BE49-F238E27FC236}">
                    <a16:creationId xmlns="" xmlns:a16="http://schemas.microsoft.com/office/drawing/2014/main" id="{5B9BF290-0027-9A12-7685-EFD9171C7FA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green-top-faded">
                <a:extLst>
                  <a:ext uri="{FF2B5EF4-FFF2-40B4-BE49-F238E27FC236}">
                    <a16:creationId xmlns="" xmlns:a16="http://schemas.microsoft.com/office/drawing/2014/main" id="{C5DCBF62-D2AA-0387-8288-D631003871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TextBox 40">
              <a:extLst>
                <a:ext uri="{FF2B5EF4-FFF2-40B4-BE49-F238E27FC236}">
                  <a16:creationId xmlns="" xmlns:a16="http://schemas.microsoft.com/office/drawing/2014/main" id="{2FBBA1AB-5459-3DE5-3715-0A639FB96A52}"/>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42" name="Rectangle 1026060">
              <a:extLst>
                <a:ext uri="{FF2B5EF4-FFF2-40B4-BE49-F238E27FC236}">
                  <a16:creationId xmlns="" xmlns:a16="http://schemas.microsoft.com/office/drawing/2014/main" id="{C6589233-DE9B-7D9D-0AEE-8E99987BEE4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3 Newton</a:t>
              </a:r>
              <a:endParaRPr lang="en-US" sz="2800" dirty="0">
                <a:cs typeface="Arial" panose="020B0604020202020204" pitchFamily="34" charset="0"/>
              </a:endParaRPr>
            </a:p>
          </p:txBody>
        </p:sp>
      </p:grpSp>
      <p:sp>
        <p:nvSpPr>
          <p:cNvPr id="45" name="TextBox 44">
            <a:extLst>
              <a:ext uri="{FF2B5EF4-FFF2-40B4-BE49-F238E27FC236}">
                <a16:creationId xmlns="" xmlns:a16="http://schemas.microsoft.com/office/drawing/2014/main" id="{BA0C2E3E-97AB-4B60-6BFE-E343A0AA2D2A}"/>
              </a:ext>
            </a:extLst>
          </p:cNvPr>
          <p:cNvSpPr txBox="1"/>
          <p:nvPr/>
        </p:nvSpPr>
        <p:spPr>
          <a:xfrm>
            <a:off x="547467" y="5446819"/>
            <a:ext cx="10785443" cy="894860"/>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 lực trực đối là hai lực tác dụng theo cùng một đường thẳng, ngược chiều nhau, có độ lớn bằng nhau và điểm </a:t>
            </a:r>
            <a:r>
              <a:rPr lang="en-US" sz="2500">
                <a:solidFill>
                  <a:srgbClr val="000000"/>
                </a:solidFill>
                <a:effectLst/>
                <a:latin typeface="Arial" panose="020B0604020202020204" pitchFamily="34" charset="0"/>
                <a:ea typeface="Times New Roman" panose="02020603050405020304" pitchFamily="18" charset="0"/>
              </a:rPr>
              <a:t>đặt lên hai vật khác nhau</a:t>
            </a:r>
            <a:endParaRPr lang="en-US" sz="2500"/>
          </a:p>
        </p:txBody>
      </p:sp>
      <p:sp>
        <p:nvSpPr>
          <p:cNvPr id="5" name="Rectangle 4">
            <a:extLst>
              <a:ext uri="{FF2B5EF4-FFF2-40B4-BE49-F238E27FC236}">
                <a16:creationId xmlns="" xmlns:a16="http://schemas.microsoft.com/office/drawing/2014/main" id="{89E21F6F-1554-F34C-1C37-30A54E5C227D}"/>
              </a:ext>
            </a:extLst>
          </p:cNvPr>
          <p:cNvSpPr/>
          <p:nvPr/>
        </p:nvSpPr>
        <p:spPr>
          <a:xfrm>
            <a:off x="7749741" y="2714904"/>
            <a:ext cx="609600" cy="506103"/>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9F08F320-E3BD-E51D-57DE-D7978B897025}"/>
              </a:ext>
            </a:extLst>
          </p:cNvPr>
          <p:cNvSpPr/>
          <p:nvPr/>
        </p:nvSpPr>
        <p:spPr>
          <a:xfrm>
            <a:off x="9360949" y="2714905"/>
            <a:ext cx="609600" cy="506103"/>
          </a:xfrm>
          <a:prstGeom prst="rect">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 xmlns:a16="http://schemas.microsoft.com/office/drawing/2014/main" id="{FF20EC29-5BAE-659E-8AA5-895D98B82B5A}"/>
              </a:ext>
            </a:extLst>
          </p:cNvPr>
          <p:cNvCxnSpPr>
            <a:stCxn id="53" idx="3"/>
          </p:cNvCxnSpPr>
          <p:nvPr/>
        </p:nvCxnSpPr>
        <p:spPr>
          <a:xfrm flipV="1">
            <a:off x="9970549" y="2967956"/>
            <a:ext cx="849851"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83B25B2-2EE1-DB9F-270D-0D0E26FC3DE6}"/>
              </a:ext>
            </a:extLst>
          </p:cNvPr>
          <p:cNvCxnSpPr>
            <a:stCxn id="5" idx="3"/>
            <a:endCxn id="53" idx="1"/>
          </p:cNvCxnSpPr>
          <p:nvPr/>
        </p:nvCxnSpPr>
        <p:spPr>
          <a:xfrm>
            <a:off x="8359341" y="2967956"/>
            <a:ext cx="1001608" cy="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3585E68B-77AB-12F4-28C6-6E9AEE7D7ACB}"/>
              </a:ext>
            </a:extLst>
          </p:cNvPr>
          <p:cNvCxnSpPr>
            <a:cxnSpLocks/>
            <a:stCxn id="5" idx="1"/>
          </p:cNvCxnSpPr>
          <p:nvPr/>
        </p:nvCxnSpPr>
        <p:spPr>
          <a:xfrm flipH="1">
            <a:off x="6858000" y="2967956"/>
            <a:ext cx="891741"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 xmlns:a16="http://schemas.microsoft.com/office/drawing/2014/main" id="{789E58AE-4E81-F282-000A-FBFCEF6E2EC0}"/>
                  </a:ext>
                </a:extLst>
              </p:cNvPr>
              <p:cNvSpPr txBox="1"/>
              <p:nvPr/>
            </p:nvSpPr>
            <p:spPr>
              <a:xfrm>
                <a:off x="10575925" y="2714904"/>
                <a:ext cx="1513971"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rgbClr val="C00000"/>
                              </a:solidFill>
                              <a:latin typeface="Cambria Math"/>
                            </a:rPr>
                          </m:ctrlPr>
                        </m:accPr>
                        <m:e>
                          <m:sSub>
                            <m:sSubPr>
                              <m:ctrlPr>
                                <a:rPr lang="en-US" sz="3500" i="1">
                                  <a:solidFill>
                                    <a:srgbClr val="C00000"/>
                                  </a:solidFill>
                                  <a:latin typeface="Cambria Math"/>
                                </a:rPr>
                              </m:ctrlPr>
                            </m:sSubPr>
                            <m:e>
                              <m:r>
                                <a:rPr lang="en-US" sz="3500" i="1">
                                  <a:solidFill>
                                    <a:srgbClr val="C00000"/>
                                  </a:solidFill>
                                  <a:latin typeface="Cambria Math" panose="02040503050406030204" pitchFamily="18" charset="0"/>
                                </a:rPr>
                                <m:t>𝐹</m:t>
                              </m:r>
                            </m:e>
                            <m:sub>
                              <m:r>
                                <a:rPr lang="en-US" sz="3500" b="0" i="1" smtClean="0">
                                  <a:solidFill>
                                    <a:srgbClr val="C00000"/>
                                  </a:solidFill>
                                  <a:latin typeface="Cambria Math" panose="02040503050406030204" pitchFamily="18" charset="0"/>
                                </a:rPr>
                                <m:t>𝐴𝐵</m:t>
                              </m:r>
                            </m:sub>
                          </m:sSub>
                        </m:e>
                      </m:acc>
                    </m:oMath>
                  </m:oMathPara>
                </a14:m>
                <a:endParaRPr lang="en-US" sz="3500">
                  <a:solidFill>
                    <a:srgbClr val="C00000"/>
                  </a:solidFill>
                </a:endParaRPr>
              </a:p>
            </p:txBody>
          </p:sp>
        </mc:Choice>
        <mc:Fallback xmlns="">
          <p:sp>
            <p:nvSpPr>
              <p:cNvPr id="55" name="TextBox 54">
                <a:extLst>
                  <a:ext uri="{FF2B5EF4-FFF2-40B4-BE49-F238E27FC236}">
                    <a16:creationId xmlns:a16="http://schemas.microsoft.com/office/drawing/2014/main" id="{789E58AE-4E81-F282-000A-FBFCEF6E2EC0}"/>
                  </a:ext>
                </a:extLst>
              </p:cNvPr>
              <p:cNvSpPr txBox="1">
                <a:spLocks noRot="1" noChangeAspect="1" noMove="1" noResize="1" noEditPoints="1" noAdjustHandles="1" noChangeArrowheads="1" noChangeShapeType="1" noTextEdit="1"/>
              </p:cNvSpPr>
              <p:nvPr/>
            </p:nvSpPr>
            <p:spPr>
              <a:xfrm>
                <a:off x="10575925" y="2714904"/>
                <a:ext cx="1513971" cy="69634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 xmlns:a16="http://schemas.microsoft.com/office/drawing/2014/main" id="{D1DA6945-F3B9-E171-1343-68414D777A1E}"/>
                  </a:ext>
                </a:extLst>
              </p:cNvPr>
              <p:cNvSpPr txBox="1"/>
              <p:nvPr/>
            </p:nvSpPr>
            <p:spPr>
              <a:xfrm>
                <a:off x="5597024" y="2714904"/>
                <a:ext cx="1513971"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rgbClr val="00B0F0"/>
                              </a:solidFill>
                              <a:latin typeface="Cambria Math"/>
                            </a:rPr>
                          </m:ctrlPr>
                        </m:accPr>
                        <m:e>
                          <m:sSub>
                            <m:sSubPr>
                              <m:ctrlPr>
                                <a:rPr lang="en-US" sz="3500" i="1">
                                  <a:solidFill>
                                    <a:srgbClr val="00B0F0"/>
                                  </a:solidFill>
                                  <a:latin typeface="Cambria Math"/>
                                </a:rPr>
                              </m:ctrlPr>
                            </m:sSubPr>
                            <m:e>
                              <m:r>
                                <a:rPr lang="en-US" sz="3500" i="1">
                                  <a:solidFill>
                                    <a:srgbClr val="00B0F0"/>
                                  </a:solidFill>
                                  <a:latin typeface="Cambria Math" panose="02040503050406030204" pitchFamily="18" charset="0"/>
                                </a:rPr>
                                <m:t>𝐹</m:t>
                              </m:r>
                            </m:e>
                            <m:sub>
                              <m:r>
                                <a:rPr lang="en-US" sz="3500" b="0" i="1" smtClean="0">
                                  <a:solidFill>
                                    <a:srgbClr val="00B0F0"/>
                                  </a:solidFill>
                                  <a:latin typeface="Cambria Math" panose="02040503050406030204" pitchFamily="18" charset="0"/>
                                </a:rPr>
                                <m:t>𝐵𝐴</m:t>
                              </m:r>
                            </m:sub>
                          </m:sSub>
                        </m:e>
                      </m:acc>
                    </m:oMath>
                  </m:oMathPara>
                </a14:m>
                <a:endParaRPr lang="en-US" sz="3500">
                  <a:solidFill>
                    <a:srgbClr val="00B0F0"/>
                  </a:solidFill>
                </a:endParaRPr>
              </a:p>
            </p:txBody>
          </p:sp>
        </mc:Choice>
        <mc:Fallback xmlns="">
          <p:sp>
            <p:nvSpPr>
              <p:cNvPr id="56" name="TextBox 55">
                <a:extLst>
                  <a:ext uri="{FF2B5EF4-FFF2-40B4-BE49-F238E27FC236}">
                    <a16:creationId xmlns:a16="http://schemas.microsoft.com/office/drawing/2014/main" id="{D1DA6945-F3B9-E171-1343-68414D777A1E}"/>
                  </a:ext>
                </a:extLst>
              </p:cNvPr>
              <p:cNvSpPr txBox="1">
                <a:spLocks noRot="1" noChangeAspect="1" noMove="1" noResize="1" noEditPoints="1" noAdjustHandles="1" noChangeArrowheads="1" noChangeShapeType="1" noTextEdit="1"/>
              </p:cNvSpPr>
              <p:nvPr/>
            </p:nvSpPr>
            <p:spPr>
              <a:xfrm>
                <a:off x="5597024" y="2714904"/>
                <a:ext cx="1513971" cy="696344"/>
              </a:xfrm>
              <a:prstGeom prst="rect">
                <a:avLst/>
              </a:prstGeom>
              <a:blipFill>
                <a:blip r:embed="rId7"/>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 xmlns:a16="http://schemas.microsoft.com/office/drawing/2014/main" id="{ED9407A8-0BA6-46CA-678A-2B643701252B}"/>
              </a:ext>
            </a:extLst>
          </p:cNvPr>
          <p:cNvCxnSpPr>
            <a:cxnSpLocks/>
          </p:cNvCxnSpPr>
          <p:nvPr/>
        </p:nvCxnSpPr>
        <p:spPr>
          <a:xfrm flipV="1">
            <a:off x="7722596" y="4150948"/>
            <a:ext cx="664350" cy="239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 xmlns:a16="http://schemas.microsoft.com/office/drawing/2014/main" id="{AA5CE753-967C-8A09-3D9A-D731D6F77D34}"/>
                  </a:ext>
                </a:extLst>
              </p:cNvPr>
              <p:cNvSpPr txBox="1"/>
              <p:nvPr/>
            </p:nvSpPr>
            <p:spPr>
              <a:xfrm>
                <a:off x="8871845" y="4281510"/>
                <a:ext cx="1513971"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rgbClr val="C00000"/>
                              </a:solidFill>
                              <a:latin typeface="Cambria Math"/>
                            </a:rPr>
                          </m:ctrlPr>
                        </m:accPr>
                        <m:e>
                          <m:sSub>
                            <m:sSubPr>
                              <m:ctrlPr>
                                <a:rPr lang="en-US" sz="3500" i="1">
                                  <a:solidFill>
                                    <a:srgbClr val="C00000"/>
                                  </a:solidFill>
                                  <a:latin typeface="Cambria Math"/>
                                </a:rPr>
                              </m:ctrlPr>
                            </m:sSubPr>
                            <m:e>
                              <m:r>
                                <a:rPr lang="en-US" sz="3500" i="1">
                                  <a:solidFill>
                                    <a:srgbClr val="C00000"/>
                                  </a:solidFill>
                                  <a:latin typeface="Cambria Math" panose="02040503050406030204" pitchFamily="18" charset="0"/>
                                </a:rPr>
                                <m:t>𝐹</m:t>
                              </m:r>
                            </m:e>
                            <m:sub>
                              <m:r>
                                <a:rPr lang="en-US" sz="3500" b="0" i="1" smtClean="0">
                                  <a:solidFill>
                                    <a:srgbClr val="C00000"/>
                                  </a:solidFill>
                                  <a:latin typeface="Cambria Math" panose="02040503050406030204" pitchFamily="18" charset="0"/>
                                </a:rPr>
                                <m:t>𝐴𝐵</m:t>
                              </m:r>
                            </m:sub>
                          </m:sSub>
                        </m:e>
                      </m:acc>
                    </m:oMath>
                  </m:oMathPara>
                </a14:m>
                <a:endParaRPr lang="en-US" sz="3500">
                  <a:solidFill>
                    <a:srgbClr val="C00000"/>
                  </a:solidFill>
                </a:endParaRPr>
              </a:p>
            </p:txBody>
          </p:sp>
        </mc:Choice>
        <mc:Fallback xmlns="">
          <p:sp>
            <p:nvSpPr>
              <p:cNvPr id="61" name="TextBox 60">
                <a:extLst>
                  <a:ext uri="{FF2B5EF4-FFF2-40B4-BE49-F238E27FC236}">
                    <a16:creationId xmlns:a16="http://schemas.microsoft.com/office/drawing/2014/main" id="{AA5CE753-967C-8A09-3D9A-D731D6F77D34}"/>
                  </a:ext>
                </a:extLst>
              </p:cNvPr>
              <p:cNvSpPr txBox="1">
                <a:spLocks noRot="1" noChangeAspect="1" noMove="1" noResize="1" noEditPoints="1" noAdjustHandles="1" noChangeArrowheads="1" noChangeShapeType="1" noTextEdit="1"/>
              </p:cNvSpPr>
              <p:nvPr/>
            </p:nvSpPr>
            <p:spPr>
              <a:xfrm>
                <a:off x="8871845" y="4281510"/>
                <a:ext cx="1513971" cy="6963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 xmlns:a16="http://schemas.microsoft.com/office/drawing/2014/main" id="{8A37D8A5-A215-1F98-B5ED-110A84455DC1}"/>
                  </a:ext>
                </a:extLst>
              </p:cNvPr>
              <p:cNvSpPr txBox="1"/>
              <p:nvPr/>
            </p:nvSpPr>
            <p:spPr>
              <a:xfrm>
                <a:off x="7602355" y="4237843"/>
                <a:ext cx="1513971"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rgbClr val="00B0F0"/>
                              </a:solidFill>
                              <a:latin typeface="Cambria Math"/>
                            </a:rPr>
                          </m:ctrlPr>
                        </m:accPr>
                        <m:e>
                          <m:sSub>
                            <m:sSubPr>
                              <m:ctrlPr>
                                <a:rPr lang="en-US" sz="3500" i="1">
                                  <a:solidFill>
                                    <a:srgbClr val="00B0F0"/>
                                  </a:solidFill>
                                  <a:latin typeface="Cambria Math"/>
                                </a:rPr>
                              </m:ctrlPr>
                            </m:sSubPr>
                            <m:e>
                              <m:r>
                                <a:rPr lang="en-US" sz="3500" i="1">
                                  <a:solidFill>
                                    <a:srgbClr val="00B0F0"/>
                                  </a:solidFill>
                                  <a:latin typeface="Cambria Math" panose="02040503050406030204" pitchFamily="18" charset="0"/>
                                </a:rPr>
                                <m:t>𝐹</m:t>
                              </m:r>
                            </m:e>
                            <m:sub>
                              <m:r>
                                <a:rPr lang="en-US" sz="3500" b="0" i="1" smtClean="0">
                                  <a:solidFill>
                                    <a:srgbClr val="00B0F0"/>
                                  </a:solidFill>
                                  <a:latin typeface="Cambria Math" panose="02040503050406030204" pitchFamily="18" charset="0"/>
                                </a:rPr>
                                <m:t>𝐵𝐴</m:t>
                              </m:r>
                            </m:sub>
                          </m:sSub>
                        </m:e>
                      </m:acc>
                    </m:oMath>
                  </m:oMathPara>
                </a14:m>
                <a:endParaRPr lang="en-US" sz="3500">
                  <a:solidFill>
                    <a:srgbClr val="00B0F0"/>
                  </a:solidFill>
                </a:endParaRPr>
              </a:p>
            </p:txBody>
          </p:sp>
        </mc:Choice>
        <mc:Fallback xmlns="">
          <p:sp>
            <p:nvSpPr>
              <p:cNvPr id="62" name="TextBox 61">
                <a:extLst>
                  <a:ext uri="{FF2B5EF4-FFF2-40B4-BE49-F238E27FC236}">
                    <a16:creationId xmlns:a16="http://schemas.microsoft.com/office/drawing/2014/main" id="{8A37D8A5-A215-1F98-B5ED-110A84455DC1}"/>
                  </a:ext>
                </a:extLst>
              </p:cNvPr>
              <p:cNvSpPr txBox="1">
                <a:spLocks noRot="1" noChangeAspect="1" noMove="1" noResize="1" noEditPoints="1" noAdjustHandles="1" noChangeArrowheads="1" noChangeShapeType="1" noTextEdit="1"/>
              </p:cNvSpPr>
              <p:nvPr/>
            </p:nvSpPr>
            <p:spPr>
              <a:xfrm>
                <a:off x="7602355" y="4237843"/>
                <a:ext cx="1513971" cy="696344"/>
              </a:xfrm>
              <a:prstGeom prst="rect">
                <a:avLst/>
              </a:prstGeom>
              <a:blipFill>
                <a:blip r:embed="rId9"/>
                <a:stretch>
                  <a:fillRect/>
                </a:stretch>
              </a:blipFill>
            </p:spPr>
            <p:txBody>
              <a:bodyPr/>
              <a:lstStyle/>
              <a:p>
                <a:r>
                  <a:rPr lang="en-US">
                    <a:noFill/>
                  </a:rPr>
                  <a:t> </a:t>
                </a:r>
              </a:p>
            </p:txBody>
          </p:sp>
        </mc:Fallback>
      </mc:AlternateContent>
      <p:cxnSp>
        <p:nvCxnSpPr>
          <p:cNvPr id="63" name="Straight Connector 62">
            <a:extLst>
              <a:ext uri="{FF2B5EF4-FFF2-40B4-BE49-F238E27FC236}">
                <a16:creationId xmlns="" xmlns:a16="http://schemas.microsoft.com/office/drawing/2014/main" id="{851D17AB-4F43-9572-A355-F826CB6930C6}"/>
              </a:ext>
            </a:extLst>
          </p:cNvPr>
          <p:cNvCxnSpPr/>
          <p:nvPr/>
        </p:nvCxnSpPr>
        <p:spPr>
          <a:xfrm>
            <a:off x="6611700" y="4153346"/>
            <a:ext cx="1001608" cy="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 xmlns:a16="http://schemas.microsoft.com/office/drawing/2014/main" id="{2F18C4B5-733E-D349-5F30-AAA2382942BC}"/>
              </a:ext>
            </a:extLst>
          </p:cNvPr>
          <p:cNvSpPr/>
          <p:nvPr/>
        </p:nvSpPr>
        <p:spPr>
          <a:xfrm>
            <a:off x="7140863" y="3913497"/>
            <a:ext cx="609600" cy="506103"/>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 xmlns:a16="http://schemas.microsoft.com/office/drawing/2014/main" id="{2778A5A7-A92D-DE02-A94E-B71C8794C741}"/>
              </a:ext>
            </a:extLst>
          </p:cNvPr>
          <p:cNvCxnSpPr/>
          <p:nvPr/>
        </p:nvCxnSpPr>
        <p:spPr>
          <a:xfrm>
            <a:off x="10331302" y="4174422"/>
            <a:ext cx="1001608" cy="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 xmlns:a16="http://schemas.microsoft.com/office/drawing/2014/main" id="{BF3ECA0F-F8F1-EDA8-BCA3-2F924F4ABDFE}"/>
              </a:ext>
            </a:extLst>
          </p:cNvPr>
          <p:cNvSpPr/>
          <p:nvPr/>
        </p:nvSpPr>
        <p:spPr>
          <a:xfrm>
            <a:off x="10068820" y="3924300"/>
            <a:ext cx="609600" cy="506103"/>
          </a:xfrm>
          <a:prstGeom prst="rect">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 xmlns:a16="http://schemas.microsoft.com/office/drawing/2014/main" id="{795B032E-386E-90C4-DE27-6416948E1654}"/>
              </a:ext>
            </a:extLst>
          </p:cNvPr>
          <p:cNvCxnSpPr>
            <a:cxnSpLocks/>
          </p:cNvCxnSpPr>
          <p:nvPr/>
        </p:nvCxnSpPr>
        <p:spPr>
          <a:xfrm flipH="1">
            <a:off x="9432337" y="4150948"/>
            <a:ext cx="6364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450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a:extLst>
              <a:ext uri="{FF2B5EF4-FFF2-40B4-BE49-F238E27FC236}">
                <a16:creationId xmlns="" xmlns:a16="http://schemas.microsoft.com/office/drawing/2014/main" id="{CE258CC4-FD70-AF07-210F-6C7F5ABD961D}"/>
              </a:ext>
            </a:extLst>
          </p:cNvPr>
          <p:cNvSpPr txBox="1">
            <a:spLocks noChangeArrowheads="1"/>
          </p:cNvSpPr>
          <p:nvPr/>
        </p:nvSpPr>
        <p:spPr>
          <a:xfrm>
            <a:off x="280132" y="686090"/>
            <a:ext cx="3916451" cy="663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i="1">
                <a:solidFill>
                  <a:srgbClr val="0070C0"/>
                </a:solidFill>
                <a:latin typeface="Arial" panose="020B0604020202020204" pitchFamily="34" charset="0"/>
                <a:cs typeface="Arial" panose="020B0604020202020204" pitchFamily="34" charset="0"/>
              </a:rPr>
              <a:t>2. Định luật 3 Niu tơn:</a:t>
            </a:r>
          </a:p>
        </p:txBody>
      </p:sp>
      <p:pic>
        <p:nvPicPr>
          <p:cNvPr id="5" name="Picture 4" descr="empty-blue-rectangle">
            <a:extLst>
              <a:ext uri="{FF2B5EF4-FFF2-40B4-BE49-F238E27FC236}">
                <a16:creationId xmlns="" xmlns:a16="http://schemas.microsoft.com/office/drawing/2014/main" id="{7ACE74EC-5A25-F45F-E106-277AE8F0532A}"/>
              </a:ext>
            </a:extLst>
          </p:cNvPr>
          <p:cNvPicPr>
            <a:picLocks noChangeAspect="1" noChangeArrowheads="1"/>
          </p:cNvPicPr>
          <p:nvPr/>
        </p:nvPicPr>
        <p:blipFill>
          <a:blip r:embed="rId2"/>
          <a:srcRect/>
          <a:stretch>
            <a:fillRect/>
          </a:stretch>
        </p:blipFill>
        <p:spPr bwMode="auto">
          <a:xfrm>
            <a:off x="402476" y="1206650"/>
            <a:ext cx="6874435" cy="1096474"/>
          </a:xfrm>
          <a:prstGeom prst="rect">
            <a:avLst/>
          </a:prstGeom>
          <a:noFill/>
          <a:ln w="9525">
            <a:noFill/>
            <a:miter lim="800000"/>
            <a:headEnd/>
            <a:tailEnd/>
          </a:ln>
        </p:spPr>
      </p:pic>
      <p:sp>
        <p:nvSpPr>
          <p:cNvPr id="6" name="Rectangle 41">
            <a:extLst>
              <a:ext uri="{FF2B5EF4-FFF2-40B4-BE49-F238E27FC236}">
                <a16:creationId xmlns="" xmlns:a16="http://schemas.microsoft.com/office/drawing/2014/main" id="{4957F89C-85CD-10B0-5DD8-441FC7A8FEEA}"/>
              </a:ext>
            </a:extLst>
          </p:cNvPr>
          <p:cNvSpPr>
            <a:spLocks noChangeArrowheads="1"/>
          </p:cNvSpPr>
          <p:nvPr/>
        </p:nvSpPr>
        <p:spPr bwMode="auto">
          <a:xfrm>
            <a:off x="440576" y="1309138"/>
            <a:ext cx="6717015"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n-US" sz="2500"/>
              <a:t>Trong tương tác giữa hai vật, một lực gọi là lực tác dụng còn lực kia gọi là phản lực.</a:t>
            </a:r>
          </a:p>
        </p:txBody>
      </p:sp>
      <p:grpSp>
        <p:nvGrpSpPr>
          <p:cNvPr id="7" name="Group 6">
            <a:extLst>
              <a:ext uri="{FF2B5EF4-FFF2-40B4-BE49-F238E27FC236}">
                <a16:creationId xmlns="" xmlns:a16="http://schemas.microsoft.com/office/drawing/2014/main" id="{4CF16119-EAF5-7008-BACF-C4A0C98F7E1F}"/>
              </a:ext>
            </a:extLst>
          </p:cNvPr>
          <p:cNvGrpSpPr/>
          <p:nvPr/>
        </p:nvGrpSpPr>
        <p:grpSpPr>
          <a:xfrm>
            <a:off x="-161585" y="104513"/>
            <a:ext cx="8603569" cy="542538"/>
            <a:chOff x="74035" y="2231322"/>
            <a:chExt cx="8550261" cy="757342"/>
          </a:xfrm>
        </p:grpSpPr>
        <p:grpSp>
          <p:nvGrpSpPr>
            <p:cNvPr id="8" name="Group 70">
              <a:extLst>
                <a:ext uri="{FF2B5EF4-FFF2-40B4-BE49-F238E27FC236}">
                  <a16:creationId xmlns="" xmlns:a16="http://schemas.microsoft.com/office/drawing/2014/main" id="{255B0C65-DB76-CB05-C488-FADD314219DF}"/>
                </a:ext>
              </a:extLst>
            </p:cNvPr>
            <p:cNvGrpSpPr>
              <a:grpSpLocks/>
            </p:cNvGrpSpPr>
            <p:nvPr/>
          </p:nvGrpSpPr>
          <p:grpSpPr bwMode="auto">
            <a:xfrm>
              <a:off x="286106" y="2280389"/>
              <a:ext cx="5293350" cy="708275"/>
              <a:chOff x="564746" y="3403331"/>
              <a:chExt cx="2725828" cy="1364238"/>
            </a:xfrm>
          </p:grpSpPr>
          <p:pic>
            <p:nvPicPr>
              <p:cNvPr id="11" name="Picture 10" descr="empty-green-rectangle">
                <a:extLst>
                  <a:ext uri="{FF2B5EF4-FFF2-40B4-BE49-F238E27FC236}">
                    <a16:creationId xmlns="" xmlns:a16="http://schemas.microsoft.com/office/drawing/2014/main" id="{8D271B7D-D320-34A5-B911-2D582484BF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reen-top-faded">
                <a:extLst>
                  <a:ext uri="{FF2B5EF4-FFF2-40B4-BE49-F238E27FC236}">
                    <a16:creationId xmlns="" xmlns:a16="http://schemas.microsoft.com/office/drawing/2014/main" id="{F384A9E7-3CD2-F8BE-56C2-938721E47A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 xmlns:a16="http://schemas.microsoft.com/office/drawing/2014/main" id="{45E746E9-588A-9645-4E77-D05509DD6068}"/>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 xmlns:a16="http://schemas.microsoft.com/office/drawing/2014/main" id="{9858897C-235A-D449-A81C-540710ACBC64}"/>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3 Newton</a:t>
              </a:r>
              <a:endParaRPr lang="en-US" sz="2800" dirty="0">
                <a:cs typeface="Arial" panose="020B0604020202020204" pitchFamily="34" charset="0"/>
              </a:endParaRPr>
            </a:p>
          </p:txBody>
        </p:sp>
      </p:grpSp>
      <p:pic>
        <p:nvPicPr>
          <p:cNvPr id="18" name="Picture 5" descr="empty-blue-rectangle">
            <a:extLst>
              <a:ext uri="{FF2B5EF4-FFF2-40B4-BE49-F238E27FC236}">
                <a16:creationId xmlns="" xmlns:a16="http://schemas.microsoft.com/office/drawing/2014/main" id="{A2E7427F-9E78-5496-EC0C-B5F72144E4D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1057" y="3990010"/>
            <a:ext cx="701039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 xmlns:a16="http://schemas.microsoft.com/office/drawing/2014/main" id="{34722A9E-6593-1C44-8094-29F5A03FB2CF}"/>
              </a:ext>
            </a:extLst>
          </p:cNvPr>
          <p:cNvSpPr txBox="1"/>
          <p:nvPr/>
        </p:nvSpPr>
        <p:spPr>
          <a:xfrm>
            <a:off x="415176" y="3429000"/>
            <a:ext cx="2138984" cy="461665"/>
          </a:xfrm>
          <a:prstGeom prst="rect">
            <a:avLst/>
          </a:prstGeom>
          <a:noFill/>
        </p:spPr>
        <p:txBody>
          <a:bodyPr wrap="square">
            <a:spAutoFit/>
          </a:bodyPr>
          <a:lstStyle/>
          <a:p>
            <a:pPr marL="287338" indent="-287338" defTabSz="1095375">
              <a:spcBef>
                <a:spcPts val="0"/>
              </a:spcBef>
              <a:buClr>
                <a:schemeClr val="tx2"/>
              </a:buClr>
              <a:buSzPct val="95000"/>
            </a:pPr>
            <a:r>
              <a:rPr lang="en-US" sz="2400" b="1" kern="0" dirty="0" err="1">
                <a:solidFill>
                  <a:schemeClr val="tx1"/>
                </a:solidFill>
                <a:latin typeface="Arial" panose="020B0604020202020204" pitchFamily="34" charset="0"/>
                <a:cs typeface="Arial" panose="020B0604020202020204" pitchFamily="34" charset="0"/>
              </a:rPr>
              <a:t>Đặc</a:t>
            </a:r>
            <a:r>
              <a:rPr lang="en-US" sz="2400" b="1" kern="0" dirty="0">
                <a:solidFill>
                  <a:schemeClr val="tx1"/>
                </a:solidFill>
                <a:latin typeface="Arial" panose="020B0604020202020204" pitchFamily="34" charset="0"/>
                <a:cs typeface="Arial" panose="020B0604020202020204" pitchFamily="34" charset="0"/>
              </a:rPr>
              <a:t> </a:t>
            </a:r>
            <a:r>
              <a:rPr lang="en-US" sz="2400" b="1" kern="0" dirty="0" err="1">
                <a:solidFill>
                  <a:schemeClr val="tx1"/>
                </a:solidFill>
                <a:latin typeface="Arial" panose="020B0604020202020204" pitchFamily="34" charset="0"/>
                <a:cs typeface="Arial" panose="020B0604020202020204" pitchFamily="34" charset="0"/>
              </a:rPr>
              <a:t>điểm</a:t>
            </a:r>
            <a:endParaRPr lang="en-US" sz="2400" b="1" kern="0" dirty="0">
              <a:solidFill>
                <a:schemeClr val="tx1"/>
              </a:solidFill>
              <a:latin typeface="Arial" panose="020B0604020202020204" pitchFamily="34" charset="0"/>
              <a:cs typeface="Arial" panose="020B0604020202020204" pitchFamily="34" charset="0"/>
            </a:endParaRPr>
          </a:p>
        </p:txBody>
      </p:sp>
      <p:sp>
        <p:nvSpPr>
          <p:cNvPr id="20" name="Rectangle 1026060">
            <a:extLst>
              <a:ext uri="{FF2B5EF4-FFF2-40B4-BE49-F238E27FC236}">
                <a16:creationId xmlns="" xmlns:a16="http://schemas.microsoft.com/office/drawing/2014/main" id="{3B7CABE2-6D09-6B9E-FFD3-3C6B60E61BD2}"/>
              </a:ext>
            </a:extLst>
          </p:cNvPr>
          <p:cNvSpPr>
            <a:spLocks noChangeArrowheads="1"/>
          </p:cNvSpPr>
          <p:nvPr/>
        </p:nvSpPr>
        <p:spPr bwMode="auto">
          <a:xfrm>
            <a:off x="1161320" y="4048132"/>
            <a:ext cx="6115591" cy="1649682"/>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6"/>
              </a:buBlip>
            </a:pPr>
            <a:r>
              <a:rPr lang="en-US" altLang="en-US" sz="2500" dirty="0" err="1">
                <a:latin typeface="Arial" panose="020B0604020202020204" pitchFamily="34" charset="0"/>
                <a:cs typeface="Arial" panose="020B0604020202020204" pitchFamily="34" charset="0"/>
              </a:rPr>
              <a:t>Xuất</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hiện</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và</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mất</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đi</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cùng</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lúc</a:t>
            </a:r>
            <a:endParaRPr lang="en-US" altLang="en-US" sz="2500" dirty="0">
              <a:latin typeface="Arial" panose="020B0604020202020204" pitchFamily="34" charset="0"/>
              <a:cs typeface="Arial" panose="020B0604020202020204" pitchFamily="34" charset="0"/>
            </a:endParaRPr>
          </a:p>
          <a:p>
            <a:pPr marL="287338" indent="-287338" defTabSz="1095375">
              <a:buClr>
                <a:schemeClr val="tx2"/>
              </a:buClr>
              <a:buSzPct val="95000"/>
              <a:buBlip>
                <a:blip r:embed="rId6"/>
              </a:buBlip>
            </a:pPr>
            <a:r>
              <a:rPr lang="en-US" altLang="en-US" sz="2500">
                <a:latin typeface="Arial" panose="020B0604020202020204" pitchFamily="34" charset="0"/>
                <a:cs typeface="Arial" panose="020B0604020202020204" pitchFamily="34" charset="0"/>
              </a:rPr>
              <a:t>Cùng bản chất.</a:t>
            </a:r>
            <a:endParaRPr lang="en-US" altLang="en-US" sz="2500" dirty="0">
              <a:latin typeface="Arial" panose="020B0604020202020204" pitchFamily="34" charset="0"/>
              <a:cs typeface="Arial" panose="020B0604020202020204" pitchFamily="34" charset="0"/>
            </a:endParaRPr>
          </a:p>
          <a:p>
            <a:pPr marL="287338" indent="-287338" defTabSz="1095375">
              <a:buClr>
                <a:schemeClr val="tx2"/>
              </a:buClr>
              <a:buSzPct val="95000"/>
              <a:buBlip>
                <a:blip r:embed="rId6"/>
              </a:buBlip>
            </a:pPr>
            <a:r>
              <a:rPr lang="en-US" altLang="en-US" sz="2500">
                <a:latin typeface="Arial" panose="020B0604020202020204" pitchFamily="34" charset="0"/>
                <a:cs typeface="Arial" panose="020B0604020202020204" pitchFamily="34" charset="0"/>
              </a:rPr>
              <a:t>Không </a:t>
            </a:r>
            <a:r>
              <a:rPr lang="en-US" altLang="en-US" sz="2500" dirty="0" err="1">
                <a:latin typeface="Arial" panose="020B0604020202020204" pitchFamily="34" charset="0"/>
                <a:cs typeface="Arial" panose="020B0604020202020204" pitchFamily="34" charset="0"/>
              </a:rPr>
              <a:t>cân</a:t>
            </a:r>
            <a:r>
              <a:rPr lang="en-US" altLang="en-US" sz="2500" dirty="0">
                <a:latin typeface="Arial" panose="020B0604020202020204" pitchFamily="34" charset="0"/>
                <a:cs typeface="Arial" panose="020B0604020202020204" pitchFamily="34" charset="0"/>
              </a:rPr>
              <a:t> </a:t>
            </a:r>
            <a:r>
              <a:rPr lang="en-US" altLang="en-US" sz="2500" err="1">
                <a:latin typeface="Arial" panose="020B0604020202020204" pitchFamily="34" charset="0"/>
                <a:cs typeface="Arial" panose="020B0604020202020204" pitchFamily="34" charset="0"/>
              </a:rPr>
              <a:t>bằng</a:t>
            </a:r>
            <a:r>
              <a:rPr lang="en-US" altLang="en-US" sz="2500">
                <a:latin typeface="Arial" panose="020B0604020202020204" pitchFamily="34" charset="0"/>
                <a:cs typeface="Arial" panose="020B0604020202020204" pitchFamily="34" charset="0"/>
              </a:rPr>
              <a:t> nhau (không triệt tiêu nhau) </a:t>
            </a:r>
            <a:r>
              <a:rPr lang="en-US" altLang="en-US" sz="2500" dirty="0" err="1">
                <a:latin typeface="Arial" panose="020B0604020202020204" pitchFamily="34" charset="0"/>
                <a:cs typeface="Arial" panose="020B0604020202020204" pitchFamily="34" charset="0"/>
              </a:rPr>
              <a:t>vì</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tác</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dụng</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lên</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hai</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vật</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khác</a:t>
            </a:r>
            <a:r>
              <a:rPr lang="en-US" altLang="en-US" sz="2500" dirty="0">
                <a:latin typeface="Arial" panose="020B0604020202020204" pitchFamily="34" charset="0"/>
                <a:cs typeface="Arial" panose="020B0604020202020204" pitchFamily="34" charset="0"/>
              </a:rPr>
              <a:t> </a:t>
            </a:r>
            <a:r>
              <a:rPr lang="en-US" altLang="en-US" sz="2500" dirty="0" err="1">
                <a:latin typeface="Arial" panose="020B0604020202020204" pitchFamily="34" charset="0"/>
                <a:cs typeface="Arial" panose="020B0604020202020204" pitchFamily="34" charset="0"/>
              </a:rPr>
              <a:t>nhau</a:t>
            </a:r>
            <a:endParaRPr lang="en-US" altLang="en-US" sz="25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6DB4E03D-ED22-6CF2-F9FF-F92F41058D48}"/>
              </a:ext>
            </a:extLst>
          </p:cNvPr>
          <p:cNvSpPr txBox="1"/>
          <p:nvPr/>
        </p:nvSpPr>
        <p:spPr>
          <a:xfrm>
            <a:off x="300788" y="2402469"/>
            <a:ext cx="7570936" cy="885755"/>
          </a:xfrm>
          <a:prstGeom prst="rect">
            <a:avLst/>
          </a:prstGeom>
          <a:noFill/>
        </p:spPr>
        <p:txBody>
          <a:bodyPr wrap="square">
            <a:spAutoFit/>
          </a:bodyPr>
          <a:lstStyle/>
          <a:p>
            <a:pPr marR="0" algn="ctr">
              <a:lnSpc>
                <a:spcPct val="107000"/>
              </a:lnSpc>
              <a:spcBef>
                <a:spcPts val="0"/>
              </a:spcBef>
              <a:spcAft>
                <a:spcPts val="0"/>
              </a:spcAft>
            </a:pPr>
            <a:r>
              <a:rPr lang="en-US" sz="2500">
                <a:solidFill>
                  <a:srgbClr val="C00000"/>
                </a:solidFill>
                <a:effectLst/>
                <a:latin typeface="Arial" panose="020B0604020202020204" pitchFamily="34" charset="0"/>
                <a:ea typeface="Times New Roman" panose="02020603050405020304" pitchFamily="18" charset="0"/>
                <a:cs typeface="Arial" panose="020B0604020202020204" pitchFamily="34" charset="0"/>
              </a:rPr>
              <a:t>Cặp lực và phản lực có những đặc điểm gì? Chúng có phải là hai lực cân bằng hay không? Tại sao?</a:t>
            </a:r>
            <a:endParaRPr lang="en-US" sz="2500">
              <a:solidFill>
                <a:srgbClr val="C00000"/>
              </a:solidFill>
              <a:effectLst/>
              <a:latin typeface="Arial" panose="020B0604020202020204" pitchFamily="34" charset="0"/>
              <a:ea typeface="游明朝" panose="02020400000000000000" pitchFamily="18" charset="-128"/>
              <a:cs typeface="Arial" panose="020B0604020202020204" pitchFamily="34" charset="0"/>
            </a:endParaRPr>
          </a:p>
        </p:txBody>
      </p:sp>
      <p:pic>
        <p:nvPicPr>
          <p:cNvPr id="23" name="Picture 2">
            <a:extLst>
              <a:ext uri="{FF2B5EF4-FFF2-40B4-BE49-F238E27FC236}">
                <a16:creationId xmlns="" xmlns:a16="http://schemas.microsoft.com/office/drawing/2014/main" id="{F0E13CD1-32C6-9652-5E41-BFA504DFFBE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16584" y="863227"/>
            <a:ext cx="3105881" cy="4658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 xmlns:a16="http://schemas.microsoft.com/office/drawing/2014/main" id="{C39EA439-B473-08D9-3C79-CCBBCF2113AC}"/>
              </a:ext>
            </a:extLst>
          </p:cNvPr>
          <p:cNvSpPr txBox="1"/>
          <p:nvPr/>
        </p:nvSpPr>
        <p:spPr>
          <a:xfrm>
            <a:off x="7853163" y="5621394"/>
            <a:ext cx="4232722" cy="923330"/>
          </a:xfrm>
          <a:prstGeom prst="rect">
            <a:avLst/>
          </a:prstGeom>
          <a:noFill/>
        </p:spPr>
        <p:txBody>
          <a:bodyPr wrap="square">
            <a:spAutoFit/>
          </a:bodyPr>
          <a:lstStyle/>
          <a:p>
            <a:pPr algn="ctr"/>
            <a:r>
              <a:rPr lang="en-US" altLang="en-US" dirty="0" err="1">
                <a:latin typeface="Arial" panose="020B0604020202020204" pitchFamily="34" charset="0"/>
                <a:cs typeface="Arial" panose="020B0604020202020204" pitchFamily="34" charset="0"/>
              </a:rPr>
              <a:t>Quả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bóng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dụng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lực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mặt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vợt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biến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mặt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vợt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cũng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đồng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dụng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phản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lực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bóng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biến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dạng</a:t>
            </a:r>
            <a:endParaRPr lang="en-US" dirty="0"/>
          </a:p>
        </p:txBody>
      </p:sp>
    </p:spTree>
    <p:extLst>
      <p:ext uri="{BB962C8B-B14F-4D97-AF65-F5344CB8AC3E}">
        <p14:creationId xmlns:p14="http://schemas.microsoft.com/office/powerpoint/2010/main" val="39655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972800" cy="165125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74742" y="704194"/>
            <a:ext cx="9979058" cy="170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nSpc>
                <a:spcPct val="107000"/>
              </a:lnSpc>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 chỉ ra các cặp lực và phản lực trong hình: một quyển sách nằm yên trên mặt bàn. </a:t>
            </a:r>
          </a:p>
          <a:p>
            <a:pPr marL="457200" marR="0" indent="-457200">
              <a:lnSpc>
                <a:spcPct val="107000"/>
              </a:lnSpc>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Quyển sách nằm yên có phải là kết quả của sự cân bằng giữa lực và phản lực hay không? </a:t>
            </a: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0" name="Picture 9" descr="A picture containing furniture, table&#10;&#10;Description automatically generated">
            <a:extLst>
              <a:ext uri="{FF2B5EF4-FFF2-40B4-BE49-F238E27FC236}">
                <a16:creationId xmlns="" xmlns:a16="http://schemas.microsoft.com/office/drawing/2014/main" id="{39FA7727-C160-71F3-0BF3-46C50601593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5714" r="98857"/>
                    </a14:imgEffect>
                  </a14:imgLayer>
                </a14:imgProps>
              </a:ext>
              <a:ext uri="{28A0092B-C50C-407E-A947-70E740481C1C}">
                <a14:useLocalDpi xmlns:a14="http://schemas.microsoft.com/office/drawing/2010/main"/>
              </a:ext>
            </a:extLst>
          </a:blip>
          <a:srcRect/>
          <a:stretch/>
        </p:blipFill>
        <p:spPr>
          <a:xfrm>
            <a:off x="685800" y="3528933"/>
            <a:ext cx="4908900" cy="3038846"/>
          </a:xfrm>
          <a:prstGeom prst="rect">
            <a:avLst/>
          </a:prstGeom>
        </p:spPr>
      </p:pic>
      <p:pic>
        <p:nvPicPr>
          <p:cNvPr id="11" name="Picture 10">
            <a:extLst>
              <a:ext uri="{FF2B5EF4-FFF2-40B4-BE49-F238E27FC236}">
                <a16:creationId xmlns="" xmlns:a16="http://schemas.microsoft.com/office/drawing/2014/main" id="{26F09C55-BB48-F837-894C-4B3CD94EAC12}"/>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8568" r="91700">
                        <a14:foregroundMark x1="8701" y1="56111" x2="8701" y2="56111"/>
                        <a14:foregroundMark x1="91031" y1="74167" x2="91031" y2="74167"/>
                        <a14:foregroundMark x1="91700" y1="42500" x2="91700" y2="42500"/>
                      </a14:backgroundRemoval>
                    </a14:imgEffect>
                  </a14:imgLayer>
                </a14:imgProps>
              </a:ext>
              <a:ext uri="{28A0092B-C50C-407E-A947-70E740481C1C}">
                <a14:useLocalDpi xmlns:a14="http://schemas.microsoft.com/office/drawing/2010/main"/>
              </a:ext>
            </a:extLst>
          </a:blip>
          <a:stretch>
            <a:fillRect/>
          </a:stretch>
        </p:blipFill>
        <p:spPr>
          <a:xfrm>
            <a:off x="2413337" y="3081324"/>
            <a:ext cx="1905000" cy="918072"/>
          </a:xfrm>
          <a:prstGeom prst="rect">
            <a:avLst/>
          </a:prstGeom>
        </p:spPr>
      </p:pic>
      <p:cxnSp>
        <p:nvCxnSpPr>
          <p:cNvPr id="12" name="Straight Arrow Connector 11">
            <a:extLst>
              <a:ext uri="{FF2B5EF4-FFF2-40B4-BE49-F238E27FC236}">
                <a16:creationId xmlns="" xmlns:a16="http://schemas.microsoft.com/office/drawing/2014/main" id="{13EEA34E-135A-ADD1-4BF7-B384EB5C9C3A}"/>
              </a:ext>
            </a:extLst>
          </p:cNvPr>
          <p:cNvCxnSpPr>
            <a:cxnSpLocks/>
          </p:cNvCxnSpPr>
          <p:nvPr/>
        </p:nvCxnSpPr>
        <p:spPr>
          <a:xfrm flipV="1">
            <a:off x="3442325" y="3009982"/>
            <a:ext cx="0" cy="74783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7DB10EFA-A46C-7395-B318-5F7E5422E651}"/>
                  </a:ext>
                </a:extLst>
              </p:cNvPr>
              <p:cNvSpPr txBox="1"/>
              <p:nvPr/>
            </p:nvSpPr>
            <p:spPr>
              <a:xfrm>
                <a:off x="3429000" y="2471057"/>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b="0" i="1" smtClean="0">
                              <a:solidFill>
                                <a:srgbClr val="00B050"/>
                              </a:solidFill>
                              <a:latin typeface="Cambria Math" panose="02040503050406030204" pitchFamily="18" charset="0"/>
                            </a:rPr>
                            <m:t>𝑁</m:t>
                          </m:r>
                        </m:e>
                      </m:acc>
                    </m:oMath>
                  </m:oMathPara>
                </a14:m>
                <a:endParaRPr lang="en-US" sz="4000">
                  <a:solidFill>
                    <a:srgbClr val="00B050"/>
                  </a:solidFill>
                </a:endParaRPr>
              </a:p>
            </p:txBody>
          </p:sp>
        </mc:Choice>
        <mc:Fallback xmlns="">
          <p:sp>
            <p:nvSpPr>
              <p:cNvPr id="13" name="TextBox 12">
                <a:extLst>
                  <a:ext uri="{FF2B5EF4-FFF2-40B4-BE49-F238E27FC236}">
                    <a16:creationId xmlns:a16="http://schemas.microsoft.com/office/drawing/2014/main" id="{7DB10EFA-A46C-7395-B318-5F7E5422E651}"/>
                  </a:ext>
                </a:extLst>
              </p:cNvPr>
              <p:cNvSpPr txBox="1">
                <a:spLocks noRot="1" noChangeAspect="1" noMove="1" noResize="1" noEditPoints="1" noAdjustHandles="1" noChangeArrowheads="1" noChangeShapeType="1" noTextEdit="1"/>
              </p:cNvSpPr>
              <p:nvPr/>
            </p:nvSpPr>
            <p:spPr>
              <a:xfrm>
                <a:off x="3429000" y="2471057"/>
                <a:ext cx="762000" cy="7825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120104A8-85EB-F185-48A8-3784A8CF849E}"/>
                  </a:ext>
                </a:extLst>
              </p:cNvPr>
              <p:cNvSpPr txBox="1"/>
              <p:nvPr/>
            </p:nvSpPr>
            <p:spPr>
              <a:xfrm>
                <a:off x="2576535" y="4135107"/>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FF0000"/>
                              </a:solidFill>
                              <a:latin typeface="Cambria Math"/>
                            </a:rPr>
                          </m:ctrlPr>
                        </m:accPr>
                        <m:e>
                          <m:r>
                            <a:rPr lang="en-US" sz="4000" b="0" i="1" smtClean="0">
                              <a:solidFill>
                                <a:srgbClr val="FF0000"/>
                              </a:solidFill>
                              <a:latin typeface="Cambria Math" panose="02040503050406030204" pitchFamily="18" charset="0"/>
                            </a:rPr>
                            <m:t>𝑃</m:t>
                          </m:r>
                        </m:e>
                      </m:acc>
                    </m:oMath>
                  </m:oMathPara>
                </a14:m>
                <a:endParaRPr lang="en-US" sz="4000">
                  <a:solidFill>
                    <a:srgbClr val="FF0000"/>
                  </a:solidFill>
                </a:endParaRPr>
              </a:p>
            </p:txBody>
          </p:sp>
        </mc:Choice>
        <mc:Fallback xmlns="">
          <p:sp>
            <p:nvSpPr>
              <p:cNvPr id="14" name="TextBox 13">
                <a:extLst>
                  <a:ext uri="{FF2B5EF4-FFF2-40B4-BE49-F238E27FC236}">
                    <a16:creationId xmlns:a16="http://schemas.microsoft.com/office/drawing/2014/main" id="{120104A8-85EB-F185-48A8-3784A8CF849E}"/>
                  </a:ext>
                </a:extLst>
              </p:cNvPr>
              <p:cNvSpPr txBox="1">
                <a:spLocks noRot="1" noChangeAspect="1" noMove="1" noResize="1" noEditPoints="1" noAdjustHandles="1" noChangeArrowheads="1" noChangeShapeType="1" noTextEdit="1"/>
              </p:cNvSpPr>
              <p:nvPr/>
            </p:nvSpPr>
            <p:spPr>
              <a:xfrm>
                <a:off x="2576535" y="4135107"/>
                <a:ext cx="762000" cy="782587"/>
              </a:xfrm>
              <a:prstGeom prst="rect">
                <a:avLst/>
              </a:prstGeom>
              <a:blipFill>
                <a:blip r:embed="rId9"/>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 xmlns:a16="http://schemas.microsoft.com/office/drawing/2014/main" id="{81C4578F-97F7-7EAB-03BB-95ED2EF54DD3}"/>
              </a:ext>
            </a:extLst>
          </p:cNvPr>
          <p:cNvCxnSpPr>
            <a:cxnSpLocks/>
          </p:cNvCxnSpPr>
          <p:nvPr/>
        </p:nvCxnSpPr>
        <p:spPr>
          <a:xfrm>
            <a:off x="3338535" y="3614057"/>
            <a:ext cx="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DACAEC0B-4152-F64B-748B-12F4B845A615}"/>
              </a:ext>
            </a:extLst>
          </p:cNvPr>
          <p:cNvCxnSpPr>
            <a:cxnSpLocks/>
          </p:cNvCxnSpPr>
          <p:nvPr/>
        </p:nvCxnSpPr>
        <p:spPr>
          <a:xfrm>
            <a:off x="3442325" y="3918857"/>
            <a:ext cx="0" cy="7620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936DB367-50C2-4CB2-8275-7A74978E0A96}"/>
                  </a:ext>
                </a:extLst>
              </p:cNvPr>
              <p:cNvSpPr txBox="1"/>
              <p:nvPr/>
            </p:nvSpPr>
            <p:spPr>
              <a:xfrm>
                <a:off x="3505200" y="4376057"/>
                <a:ext cx="762000" cy="8334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F0"/>
                              </a:solidFill>
                              <a:latin typeface="Cambria Math"/>
                            </a:rPr>
                          </m:ctrlPr>
                        </m:accPr>
                        <m:e>
                          <m:r>
                            <a:rPr lang="en-US" sz="4000" b="0" i="1" smtClean="0">
                              <a:solidFill>
                                <a:srgbClr val="00B0F0"/>
                              </a:solidFill>
                              <a:latin typeface="Cambria Math" panose="02040503050406030204" pitchFamily="18" charset="0"/>
                            </a:rPr>
                            <m:t>𝑁</m:t>
                          </m:r>
                          <m:r>
                            <a:rPr lang="en-US" sz="4000" b="0" i="1" smtClean="0">
                              <a:solidFill>
                                <a:srgbClr val="00B0F0"/>
                              </a:solidFill>
                              <a:latin typeface="Cambria Math" panose="02040503050406030204" pitchFamily="18" charset="0"/>
                            </a:rPr>
                            <m:t>′</m:t>
                          </m:r>
                        </m:e>
                      </m:acc>
                    </m:oMath>
                  </m:oMathPara>
                </a14:m>
                <a:endParaRPr lang="en-US" sz="4000">
                  <a:solidFill>
                    <a:srgbClr val="00B0F0"/>
                  </a:solidFill>
                </a:endParaRPr>
              </a:p>
            </p:txBody>
          </p:sp>
        </mc:Choice>
        <mc:Fallback xmlns="">
          <p:sp>
            <p:nvSpPr>
              <p:cNvPr id="18" name="TextBox 17">
                <a:extLst>
                  <a:ext uri="{FF2B5EF4-FFF2-40B4-BE49-F238E27FC236}">
                    <a16:creationId xmlns:a16="http://schemas.microsoft.com/office/drawing/2014/main" id="{936DB367-50C2-4CB2-8275-7A74978E0A96}"/>
                  </a:ext>
                </a:extLst>
              </p:cNvPr>
              <p:cNvSpPr txBox="1">
                <a:spLocks noRot="1" noChangeAspect="1" noMove="1" noResize="1" noEditPoints="1" noAdjustHandles="1" noChangeArrowheads="1" noChangeShapeType="1" noTextEdit="1"/>
              </p:cNvSpPr>
              <p:nvPr/>
            </p:nvSpPr>
            <p:spPr>
              <a:xfrm>
                <a:off x="3505200" y="4376057"/>
                <a:ext cx="762000" cy="83343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Box 29">
                <a:extLst>
                  <a:ext uri="{FF2B5EF4-FFF2-40B4-BE49-F238E27FC236}">
                    <a16:creationId xmlns="" xmlns:a16="http://schemas.microsoft.com/office/drawing/2014/main" id="{3CEE820D-86FC-9E91-CBEE-13597D8CE224}"/>
                  </a:ext>
                </a:extLst>
              </p:cNvPr>
              <p:cNvSpPr txBox="1">
                <a:spLocks noChangeArrowheads="1"/>
              </p:cNvSpPr>
              <p:nvPr/>
            </p:nvSpPr>
            <p:spPr bwMode="auto">
              <a:xfrm>
                <a:off x="6131354" y="2751381"/>
                <a:ext cx="5549273" cy="5884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457200" marR="0" indent="-457200">
                  <a:lnSpc>
                    <a:spcPct val="107000"/>
                  </a:lnSpc>
                  <a:spcBef>
                    <a:spcPts val="0"/>
                  </a:spcBef>
                  <a:spcAft>
                    <a:spcPts val="0"/>
                  </a:spcAft>
                  <a:buAutoNum type="arabicPeriod"/>
                </a:pPr>
                <a14:m>
                  <m:oMath xmlns:m="http://schemas.openxmlformats.org/officeDocument/2006/math">
                    <m:acc>
                      <m:accPr>
                        <m:chr m:val="⃗"/>
                        <m:ctrlPr>
                          <a:rPr lang="en-US" sz="2800" i="1" smtClean="0">
                            <a:solidFill>
                              <a:srgbClr val="00B050"/>
                            </a:solidFill>
                            <a:latin typeface="Cambria Math"/>
                          </a:rPr>
                        </m:ctrlPr>
                      </m:accPr>
                      <m:e>
                        <m:r>
                          <a:rPr lang="en-US" sz="2800" b="0" i="1" smtClean="0">
                            <a:solidFill>
                              <a:srgbClr val="00B050"/>
                            </a:solidFill>
                            <a:latin typeface="Cambria Math" panose="02040503050406030204" pitchFamily="18" charset="0"/>
                          </a:rPr>
                          <m:t>𝑁</m:t>
                        </m:r>
                      </m:e>
                    </m:acc>
                    <m:r>
                      <a:rPr lang="en-US" sz="2800" b="0" i="1" smtClean="0">
                        <a:solidFill>
                          <a:srgbClr val="00B050"/>
                        </a:solidFill>
                        <a:latin typeface="Cambria Math" panose="02040503050406030204" pitchFamily="18" charset="0"/>
                      </a:rPr>
                      <m:t>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acc>
                      <m:accPr>
                        <m:chr m:val="⃗"/>
                        <m:ctrlPr>
                          <a:rPr lang="en-US" sz="2800" i="1">
                            <a:solidFill>
                              <a:srgbClr val="00B0F0"/>
                            </a:solidFill>
                            <a:latin typeface="Cambria Math"/>
                          </a:rPr>
                        </m:ctrlPr>
                      </m:accPr>
                      <m:e>
                        <m:r>
                          <a:rPr lang="en-US" sz="2800" i="1">
                            <a:solidFill>
                              <a:srgbClr val="00B0F0"/>
                            </a:solidFill>
                            <a:latin typeface="Cambria Math" panose="02040503050406030204" pitchFamily="18" charset="0"/>
                          </a:rPr>
                          <m:t>𝑁</m:t>
                        </m:r>
                        <m:r>
                          <a:rPr lang="en-US" sz="2800" i="1">
                            <a:solidFill>
                              <a:srgbClr val="00B0F0"/>
                            </a:solidFill>
                            <a:latin typeface="Cambria Math" panose="02040503050406030204" pitchFamily="18" charset="0"/>
                          </a:rPr>
                          <m:t>′</m:t>
                        </m:r>
                      </m:e>
                    </m:acc>
                    <m:r>
                      <a:rPr lang="en-US" sz="2800" i="1">
                        <a:solidFill>
                          <a:srgbClr val="00B0F0"/>
                        </a:solidFill>
                        <a:latin typeface="Cambria Math" panose="02040503050406030204" pitchFamily="18" charset="0"/>
                      </a:rPr>
                      <m:t>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cặp lực và phản lực </a:t>
                </a:r>
              </a:p>
            </p:txBody>
          </p:sp>
        </mc:Choice>
        <mc:Fallback xmlns="">
          <p:sp>
            <p:nvSpPr>
              <p:cNvPr id="19" name="Text Box 29">
                <a:extLst>
                  <a:ext uri="{FF2B5EF4-FFF2-40B4-BE49-F238E27FC236}">
                    <a16:creationId xmlns:a16="http://schemas.microsoft.com/office/drawing/2014/main" id="{3CEE820D-86FC-9E91-CBEE-13597D8CE224}"/>
                  </a:ext>
                </a:extLst>
              </p:cNvPr>
              <p:cNvSpPr txBox="1">
                <a:spLocks noRot="1" noChangeAspect="1" noMove="1" noResize="1" noEditPoints="1" noAdjustHandles="1" noChangeArrowheads="1" noChangeShapeType="1" noTextEdit="1"/>
              </p:cNvSpPr>
              <p:nvPr/>
            </p:nvSpPr>
            <p:spPr bwMode="auto">
              <a:xfrm>
                <a:off x="6131354" y="2751381"/>
                <a:ext cx="5549273" cy="588431"/>
              </a:xfrm>
              <a:prstGeom prst="rect">
                <a:avLst/>
              </a:prstGeom>
              <a:blipFill>
                <a:blip r:embed="rId11"/>
                <a:stretch>
                  <a:fillRect b="-226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Box 29">
                <a:extLst>
                  <a:ext uri="{FF2B5EF4-FFF2-40B4-BE49-F238E27FC236}">
                    <a16:creationId xmlns="" xmlns:a16="http://schemas.microsoft.com/office/drawing/2014/main" id="{CDC55765-4A72-8ED4-9830-B6942A1C6EA3}"/>
                  </a:ext>
                </a:extLst>
              </p:cNvPr>
              <p:cNvSpPr txBox="1">
                <a:spLocks noChangeArrowheads="1"/>
              </p:cNvSpPr>
              <p:nvPr/>
            </p:nvSpPr>
            <p:spPr bwMode="auto">
              <a:xfrm>
                <a:off x="6209072" y="3614057"/>
                <a:ext cx="5549273" cy="26942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Quyển sách nằm yên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 là kết quả của sự cân bằng giữa lực và phản lực </a:t>
                </a:r>
                <a14:m>
                  <m:oMath xmlns:m="http://schemas.openxmlformats.org/officeDocument/2006/math">
                    <m:acc>
                      <m:accPr>
                        <m:chr m:val="⃗"/>
                        <m:ctrlPr>
                          <a:rPr lang="en-US" sz="2400" i="1" smtClean="0">
                            <a:solidFill>
                              <a:srgbClr val="00B050"/>
                            </a:solidFill>
                            <a:latin typeface="Cambria Math"/>
                          </a:rPr>
                        </m:ctrlPr>
                      </m:accPr>
                      <m:e>
                        <m:r>
                          <a:rPr lang="en-US" sz="2400" b="0" i="1" smtClean="0">
                            <a:solidFill>
                              <a:srgbClr val="00B050"/>
                            </a:solidFill>
                            <a:latin typeface="Cambria Math" panose="02040503050406030204" pitchFamily="18" charset="0"/>
                          </a:rPr>
                          <m:t>𝑁</m:t>
                        </m:r>
                      </m:e>
                    </m:acc>
                    <m:r>
                      <a:rPr lang="en-US" sz="2400" b="0" i="1" smtClean="0">
                        <a:solidFill>
                          <a:srgbClr val="00B050"/>
                        </a:solidFill>
                        <a:latin typeface="Cambria Math" panose="02040503050406030204" pitchFamily="18" charset="0"/>
                      </a:rPr>
                      <m:t> </m:t>
                    </m:r>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acc>
                      <m:accPr>
                        <m:chr m:val="⃗"/>
                        <m:ctrlPr>
                          <a:rPr lang="en-US" sz="2400" i="1">
                            <a:solidFill>
                              <a:srgbClr val="00B0F0"/>
                            </a:solidFill>
                            <a:latin typeface="Cambria Math"/>
                          </a:rPr>
                        </m:ctrlPr>
                      </m:accPr>
                      <m:e>
                        <m:r>
                          <a:rPr lang="en-US" sz="2400" i="1">
                            <a:solidFill>
                              <a:srgbClr val="00B0F0"/>
                            </a:solidFill>
                            <a:latin typeface="Cambria Math" panose="02040503050406030204" pitchFamily="18" charset="0"/>
                          </a:rPr>
                          <m:t>𝑁</m:t>
                        </m:r>
                        <m:r>
                          <a:rPr lang="en-US" sz="2400" i="1">
                            <a:solidFill>
                              <a:srgbClr val="00B0F0"/>
                            </a:solidFill>
                            <a:latin typeface="Cambria Math" panose="02040503050406030204" pitchFamily="18" charset="0"/>
                          </a:rPr>
                          <m:t>′</m:t>
                        </m:r>
                      </m:e>
                    </m:acc>
                    <m:r>
                      <a:rPr lang="en-US" sz="2400" i="1">
                        <a:solidFill>
                          <a:srgbClr val="00B0F0"/>
                        </a:solidFill>
                        <a:latin typeface="Cambria Math" panose="02040503050406030204" pitchFamily="18" charset="0"/>
                      </a:rPr>
                      <m:t>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 chúng đặt lên 2 vật khác nhau</a:t>
                </a:r>
              </a:p>
              <a:p>
                <a:pPr marR="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(quyển sách cân bằng do sự</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bằng giữa </a:t>
                </a:r>
                <a14:m>
                  <m:oMath xmlns:m="http://schemas.openxmlformats.org/officeDocument/2006/math">
                    <m:acc>
                      <m:accPr>
                        <m:chr m:val="⃗"/>
                        <m:ctrlPr>
                          <a:rPr lang="en-US" sz="2400" i="1" smtClean="0">
                            <a:solidFill>
                              <a:srgbClr val="00B050"/>
                            </a:solidFill>
                            <a:latin typeface="Cambria Math"/>
                          </a:rPr>
                        </m:ctrlPr>
                      </m:accPr>
                      <m:e>
                        <m:r>
                          <a:rPr lang="en-US" sz="2400" b="0" i="1" smtClean="0">
                            <a:solidFill>
                              <a:srgbClr val="00B050"/>
                            </a:solidFill>
                            <a:latin typeface="Cambria Math" panose="02040503050406030204" pitchFamily="18" charset="0"/>
                          </a:rPr>
                          <m:t>𝑁</m:t>
                        </m:r>
                      </m:e>
                    </m:acc>
                    <m:r>
                      <a:rPr lang="en-US" sz="2400" b="0" i="1" smtClean="0">
                        <a:solidFill>
                          <a:srgbClr val="00B050"/>
                        </a:solidFill>
                        <a:latin typeface="Cambria Math" panose="02040503050406030204" pitchFamily="18" charset="0"/>
                      </a:rPr>
                      <m:t>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a:t>
                </a:r>
                <a:r>
                  <a:rPr lang="en-US" sz="2800">
                    <a:solidFill>
                      <a:srgbClr val="FF0000"/>
                    </a:solidFill>
                  </a:rPr>
                  <a:t> </a:t>
                </a:r>
                <a14:m>
                  <m:oMath xmlns:m="http://schemas.openxmlformats.org/officeDocument/2006/math">
                    <m:acc>
                      <m:accPr>
                        <m:chr m:val="⃗"/>
                        <m:ctrlPr>
                          <a:rPr lang="en-US" sz="2800" i="1">
                            <a:solidFill>
                              <a:srgbClr val="FF0000"/>
                            </a:solidFill>
                            <a:latin typeface="Cambria Math"/>
                          </a:rPr>
                        </m:ctrlPr>
                      </m:accPr>
                      <m:e>
                        <m:r>
                          <a:rPr lang="en-US" sz="2800" i="1">
                            <a:solidFill>
                              <a:srgbClr val="FF0000"/>
                            </a:solidFill>
                            <a:latin typeface="Cambria Math" panose="02040503050406030204" pitchFamily="18" charset="0"/>
                          </a:rPr>
                          <m:t>𝑃</m:t>
                        </m:r>
                      </m:e>
                    </m:acc>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0" name="Text Box 29">
                <a:extLst>
                  <a:ext uri="{FF2B5EF4-FFF2-40B4-BE49-F238E27FC236}">
                    <a16:creationId xmlns:a16="http://schemas.microsoft.com/office/drawing/2014/main" id="{CDC55765-4A72-8ED4-9830-B6942A1C6EA3}"/>
                  </a:ext>
                </a:extLst>
              </p:cNvPr>
              <p:cNvSpPr txBox="1">
                <a:spLocks noRot="1" noChangeAspect="1" noMove="1" noResize="1" noEditPoints="1" noAdjustHandles="1" noChangeArrowheads="1" noChangeShapeType="1" noTextEdit="1"/>
              </p:cNvSpPr>
              <p:nvPr/>
            </p:nvSpPr>
            <p:spPr bwMode="auto">
              <a:xfrm>
                <a:off x="6209072" y="3614057"/>
                <a:ext cx="5549273" cy="2694264"/>
              </a:xfrm>
              <a:prstGeom prst="rect">
                <a:avLst/>
              </a:prstGeom>
              <a:blipFill>
                <a:blip r:embed="rId12"/>
                <a:stretch>
                  <a:fillRect l="-1868" t="-2036" r="-1429" b="-38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2315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972800" cy="129740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12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 chỉ ra các cặp lực và phản lực trong hình: dùng búa đóng đinh vào gỗ.</a:t>
            </a:r>
            <a:r>
              <a:rPr lang="en-US" sz="2500">
                <a:effectLst/>
                <a:latin typeface="Arial" panose="020B0604020202020204" pitchFamily="34" charset="0"/>
                <a:ea typeface="游明朝" panose="02020400000000000000" pitchFamily="18" charset="-128"/>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do búa tác dụng vào đinh và phản lực của đinh lên búa có các đặc điểm gì?</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3" name="Picture 2" descr="A hand holding a hammer&#10;&#10;Description automatically generated with medium confidence">
            <a:extLst>
              <a:ext uri="{FF2B5EF4-FFF2-40B4-BE49-F238E27FC236}">
                <a16:creationId xmlns="" xmlns:a16="http://schemas.microsoft.com/office/drawing/2014/main" id="{5A3026E0-0030-7F7E-41AC-203FB2C5B3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31"/>
          <a:stretch/>
        </p:blipFill>
        <p:spPr>
          <a:xfrm>
            <a:off x="2308196" y="2286000"/>
            <a:ext cx="7575608" cy="4153640"/>
          </a:xfrm>
          <a:prstGeom prst="rect">
            <a:avLst/>
          </a:prstGeom>
        </p:spPr>
      </p:pic>
    </p:spTree>
    <p:extLst>
      <p:ext uri="{BB962C8B-B14F-4D97-AF65-F5344CB8AC3E}">
        <p14:creationId xmlns:p14="http://schemas.microsoft.com/office/powerpoint/2010/main" val="1343462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000"/>
  <p:tag name="ISPRING_PRESENTER_ID" val="{455A00FF-EE10-4109-B9C5-822D74485E4B}"/>
  <p:tag name="ISPRING_PLAYER_PLAYLIST_ID" val="2f613963f76c8d8f168fd2250e41ce499e0c9177"/>
  <p:tag name="GENSWF_SLIDE_TITLE" val="Trang nền"/>
  <p:tag name="ISPRING_SLIDE_ID_2" val="{873850E0-16AB-4425-9A1B-2E7510338CC9}"/>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1088</Words>
  <PresentationFormat>Custom</PresentationFormat>
  <Paragraphs>79</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2022-09-16T15:58:15Z</dcterms:created>
  <dcterms:modified xsi:type="dcterms:W3CDTF">2022-11-04T02:25:46Z</dcterms:modified>
</cp:coreProperties>
</file>