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2" r:id="rId2"/>
    <p:sldId id="281" r:id="rId3"/>
    <p:sldId id="280" r:id="rId4"/>
    <p:sldId id="256" r:id="rId5"/>
    <p:sldId id="290" r:id="rId6"/>
    <p:sldId id="279" r:id="rId7"/>
    <p:sldId id="283" r:id="rId8"/>
    <p:sldId id="282" r:id="rId9"/>
    <p:sldId id="284" r:id="rId10"/>
    <p:sldId id="285" r:id="rId11"/>
    <p:sldId id="287" r:id="rId12"/>
    <p:sldId id="288" r:id="rId13"/>
    <p:sldId id="289" r:id="rId14"/>
    <p:sldId id="291" r:id="rId15"/>
    <p:sldId id="292" r:id="rId16"/>
    <p:sldId id="29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4F1F-95E1-479E-8C1E-FDF32526B3B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03FA-CCA4-45B4-B288-A63F52221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059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4F1F-95E1-479E-8C1E-FDF32526B3B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03FA-CCA4-45B4-B288-A63F52221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28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4F1F-95E1-479E-8C1E-FDF32526B3B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03FA-CCA4-45B4-B288-A63F52221CB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9470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4F1F-95E1-479E-8C1E-FDF32526B3B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03FA-CCA4-45B4-B288-A63F52221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9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4F1F-95E1-479E-8C1E-FDF32526B3B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03FA-CCA4-45B4-B288-A63F52221CB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4707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4F1F-95E1-479E-8C1E-FDF32526B3B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03FA-CCA4-45B4-B288-A63F52221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10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4F1F-95E1-479E-8C1E-FDF32526B3B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03FA-CCA4-45B4-B288-A63F52221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04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4F1F-95E1-479E-8C1E-FDF32526B3B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03FA-CCA4-45B4-B288-A63F52221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04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4F1F-95E1-479E-8C1E-FDF32526B3B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03FA-CCA4-45B4-B288-A63F52221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4F1F-95E1-479E-8C1E-FDF32526B3B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03FA-CCA4-45B4-B288-A63F52221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51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4F1F-95E1-479E-8C1E-FDF32526B3B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03FA-CCA4-45B4-B288-A63F52221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9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4F1F-95E1-479E-8C1E-FDF32526B3B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03FA-CCA4-45B4-B288-A63F52221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8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4F1F-95E1-479E-8C1E-FDF32526B3B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03FA-CCA4-45B4-B288-A63F52221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47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4F1F-95E1-479E-8C1E-FDF32526B3B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03FA-CCA4-45B4-B288-A63F52221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9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4F1F-95E1-479E-8C1E-FDF32526B3B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03FA-CCA4-45B4-B288-A63F52221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0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03FA-CCA4-45B4-B288-A63F52221C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4F1F-95E1-479E-8C1E-FDF32526B3B1}" type="datetimeFigureOut">
              <a:rPr lang="en-US" smtClean="0"/>
              <a:t>7/24/2023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35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4F1F-95E1-479E-8C1E-FDF32526B3B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EA03FA-CCA4-45B4-B288-A63F52221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6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2369131" y="4113823"/>
            <a:ext cx="46936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vi-VN" sz="3200" b="1" dirty="0">
                <a:solidFill>
                  <a:srgbClr val="0070C0"/>
                </a:solidFill>
              </a:rPr>
              <a:t>Giáo viên</a:t>
            </a:r>
            <a:r>
              <a:rPr lang="en-US" sz="3200" b="1" dirty="0">
                <a:solidFill>
                  <a:srgbClr val="0070C0"/>
                </a:solidFill>
              </a:rPr>
              <a:t>: </a:t>
            </a:r>
            <a:endParaRPr lang="vi-VN" sz="3200" b="1" dirty="0">
              <a:solidFill>
                <a:srgbClr val="0070C0"/>
              </a:solidFill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82887FF-909A-4E1D-8C96-F2AAB04E4F4A}"/>
              </a:ext>
            </a:extLst>
          </p:cNvPr>
          <p:cNvSpPr txBox="1">
            <a:spLocks/>
          </p:cNvSpPr>
          <p:nvPr/>
        </p:nvSpPr>
        <p:spPr>
          <a:xfrm>
            <a:off x="2374211" y="1705765"/>
            <a:ext cx="7260698" cy="746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spc="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GIẢNG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871D4D7-99CD-4629-818E-1CC19AD2AE99}"/>
              </a:ext>
            </a:extLst>
          </p:cNvPr>
          <p:cNvSpPr txBox="1">
            <a:spLocks/>
          </p:cNvSpPr>
          <p:nvPr/>
        </p:nvSpPr>
        <p:spPr>
          <a:xfrm>
            <a:off x="2374211" y="2673784"/>
            <a:ext cx="7443578" cy="4894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KHOA HỌC TỰ NHIÊN - KHỐI 8</a:t>
            </a:r>
          </a:p>
        </p:txBody>
      </p:sp>
      <p:pic>
        <p:nvPicPr>
          <p:cNvPr id="8" name="Picture 4" descr="Amber.edu.vn">
            <a:extLst>
              <a:ext uri="{FF2B5EF4-FFF2-40B4-BE49-F238E27FC236}">
                <a16:creationId xmlns:a16="http://schemas.microsoft.com/office/drawing/2014/main" id="{F711AABA-A8C0-4B48-8F4A-8EDE7D47E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750" y="3321311"/>
            <a:ext cx="4171950" cy="327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phaohoa">
            <a:extLst>
              <a:ext uri="{FF2B5EF4-FFF2-40B4-BE49-F238E27FC236}">
                <a16:creationId xmlns:a16="http://schemas.microsoft.com/office/drawing/2014/main" id="{1C63D7C1-4C86-4228-A3F1-8123A884F03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264571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7788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3145971" y="310390"/>
            <a:ext cx="3619500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000" b="1" u="sng" dirty="0" err="1">
                <a:solidFill>
                  <a:srgbClr val="FF0000"/>
                </a:solidFill>
              </a:rPr>
              <a:t>Bài</a:t>
            </a:r>
            <a:r>
              <a:rPr lang="en-US" sz="4000" b="1" u="sng" dirty="0">
                <a:solidFill>
                  <a:srgbClr val="FF0000"/>
                </a:solidFill>
              </a:rPr>
              <a:t> 16</a:t>
            </a:r>
            <a:r>
              <a:rPr lang="en-US" sz="4000" b="1" dirty="0">
                <a:solidFill>
                  <a:srgbClr val="FF0000"/>
                </a:solidFill>
              </a:rPr>
              <a:t>: </a:t>
            </a:r>
            <a:r>
              <a:rPr lang="en-US" sz="4000" b="1" dirty="0" err="1">
                <a:solidFill>
                  <a:srgbClr val="FF0000"/>
                </a:solidFill>
              </a:rPr>
              <a:t>Áp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suất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endParaRPr lang="vi-VN" sz="4000" b="1" dirty="0">
              <a:solidFill>
                <a:srgbClr val="FF0000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C6AAE18-C34A-4DA1-B018-737AF665DF49}"/>
              </a:ext>
            </a:extLst>
          </p:cNvPr>
          <p:cNvSpPr txBox="1">
            <a:spLocks/>
          </p:cNvSpPr>
          <p:nvPr/>
        </p:nvSpPr>
        <p:spPr>
          <a:xfrm>
            <a:off x="341118" y="1422357"/>
            <a:ext cx="2435914" cy="489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EAD57B-4159-4E98-A348-A9C975706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118" y="1975869"/>
            <a:ext cx="95539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ép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aseline="30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2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">
                <a:extLst>
                  <a:ext uri="{FF2B5EF4-FFF2-40B4-BE49-F238E27FC236}">
                    <a16:creationId xmlns:a16="http://schemas.microsoft.com/office/drawing/2014/main" id="{A979A01B-A4BC-4823-9E99-7555524210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57012" y="2541971"/>
                <a:ext cx="5627008" cy="8670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Áp suất</a:t>
                </a:r>
                <a14:m>
                  <m:oMath xmlns:m="http://schemas.openxmlformats.org/officeDocument/2006/math">
                    <m:r>
                      <a:rPr lang="en-US" sz="3200" i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en-US" sz="32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á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</m:t>
                        </m:r>
                        <m: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ự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di</m:t>
                        </m:r>
                        <m: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ệ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í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ch</m:t>
                        </m:r>
                        <m: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ặ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ị é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den>
                    </m:f>
                  </m:oMath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 Box 7">
                <a:extLst>
                  <a:ext uri="{FF2B5EF4-FFF2-40B4-BE49-F238E27FC236}">
                    <a16:creationId xmlns:a16="http://schemas.microsoft.com/office/drawing/2014/main" id="{A979A01B-A4BC-4823-9E99-7555524210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57012" y="2541971"/>
                <a:ext cx="5627008" cy="867032"/>
              </a:xfrm>
              <a:prstGeom prst="rect">
                <a:avLst/>
              </a:prstGeom>
              <a:blipFill>
                <a:blip r:embed="rId2"/>
                <a:stretch>
                  <a:fillRect b="-2817"/>
                </a:stretch>
              </a:blipFill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74E98C43-B86F-4E16-B43C-0F0D842E70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1719" y="3585098"/>
                <a:ext cx="1988004" cy="97982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4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14:m>
                  <m:oMath xmlns:m="http://schemas.openxmlformats.org/officeDocument/2006/math">
                    <m:r>
                      <a:rPr lang="en-US" sz="4000" i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en-US" sz="4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F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den>
                    </m:f>
                  </m:oMath>
                </a14:m>
                <a:endParaRPr 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74E98C43-B86F-4E16-B43C-0F0D842E70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61719" y="3585098"/>
                <a:ext cx="1988004" cy="979820"/>
              </a:xfrm>
              <a:prstGeom prst="rect">
                <a:avLst/>
              </a:prstGeom>
              <a:blipFill>
                <a:blip r:embed="rId3"/>
                <a:stretch>
                  <a:fillRect b="-11043"/>
                </a:stretch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4E5EFB90-FBC7-43E5-9495-F3CF196D5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003" y="3585492"/>
            <a:ext cx="11611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=&gt;</a:t>
            </a:r>
            <a:r>
              <a:rPr lang="en-US" sz="2800" baseline="30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2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B999AF18-B10F-43DA-8721-27BB650A6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435" y="4831758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Trong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đó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610E69B4-8605-4B73-856B-DF6384F99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7012" y="4847575"/>
            <a:ext cx="35864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F :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áp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lực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(N) 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B7020588-6650-494E-8752-D64673945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0546" y="5318805"/>
            <a:ext cx="56270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S :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diện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tích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bị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ép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) 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737B8340-23A2-4470-A791-45F242878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1317" y="5741880"/>
            <a:ext cx="56270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p :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áp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suất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(N/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) 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F23F9C1E-C2DE-4F07-BFB5-E0A987037A7D}"/>
              </a:ext>
            </a:extLst>
          </p:cNvPr>
          <p:cNvSpPr/>
          <p:nvPr/>
        </p:nvSpPr>
        <p:spPr>
          <a:xfrm>
            <a:off x="2810603" y="4990080"/>
            <a:ext cx="304800" cy="1080525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78B3E166-8654-4DEE-88A2-2625602F9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347" y="4882316"/>
            <a:ext cx="49766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Paxcan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(Pa)    (1 Pa = 1 N/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) 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7919C33-8369-49CD-9992-06309C8180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70192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613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8" grpId="0"/>
      <p:bldP spid="9" grpId="0"/>
      <p:bldP spid="10" grpId="0"/>
      <p:bldP spid="11" grpId="0"/>
      <p:bldP spid="12" grpId="0"/>
      <p:bldP spid="13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>
            <a:extLst>
              <a:ext uri="{FF2B5EF4-FFF2-40B4-BE49-F238E27FC236}">
                <a16:creationId xmlns:a16="http://schemas.microsoft.com/office/drawing/2014/main" id="{5516E955-11C0-4B13-BF8D-0C0770326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294" y="3888206"/>
            <a:ext cx="71240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16.2b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16.2a</a:t>
            </a:r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40128763-85AE-4271-B9FD-BE6D078B2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0" y="3167914"/>
            <a:ext cx="6105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613740-D51D-4671-97F8-313984BCB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294" y="408410"/>
            <a:ext cx="8907236" cy="954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FF0000"/>
                </a:solidFill>
              </a:rPr>
              <a:t>Câu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hỏi</a:t>
            </a:r>
            <a:r>
              <a:rPr lang="en-US" sz="2800" dirty="0">
                <a:solidFill>
                  <a:srgbClr val="FF0000"/>
                </a:solidFill>
              </a:rPr>
              <a:t> 3/83 : So </a:t>
            </a:r>
            <a:r>
              <a:rPr lang="en-US" sz="2800" dirty="0" err="1">
                <a:solidFill>
                  <a:srgbClr val="FF0000"/>
                </a:solidFill>
              </a:rPr>
              <a:t>sánh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áp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suất</a:t>
            </a:r>
            <a:r>
              <a:rPr lang="en-US" sz="2800" dirty="0">
                <a:solidFill>
                  <a:srgbClr val="FF0000"/>
                </a:solidFill>
              </a:rPr>
              <a:t> do </a:t>
            </a:r>
            <a:r>
              <a:rPr lang="en-US" sz="2800" dirty="0" err="1">
                <a:solidFill>
                  <a:srgbClr val="FF0000"/>
                </a:solidFill>
              </a:rPr>
              <a:t>khối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kim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loại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tác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dụng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lên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cát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trong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trường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hợp</a:t>
            </a:r>
            <a:r>
              <a:rPr lang="en-US" sz="2800" dirty="0">
                <a:solidFill>
                  <a:srgbClr val="FF0000"/>
                </a:solidFill>
              </a:rPr>
              <a:t> ở </a:t>
            </a:r>
            <a:r>
              <a:rPr lang="en-US" sz="2800" dirty="0" err="1">
                <a:solidFill>
                  <a:srgbClr val="FF0000"/>
                </a:solidFill>
              </a:rPr>
              <a:t>hình</a:t>
            </a:r>
            <a:r>
              <a:rPr lang="en-US" sz="2800" dirty="0">
                <a:solidFill>
                  <a:srgbClr val="FF0000"/>
                </a:solidFill>
              </a:rPr>
              <a:t> 16.2a </a:t>
            </a:r>
            <a:r>
              <a:rPr lang="en-US" sz="2800" dirty="0" err="1">
                <a:solidFill>
                  <a:srgbClr val="FF0000"/>
                </a:solidFill>
              </a:rPr>
              <a:t>với</a:t>
            </a:r>
            <a:r>
              <a:rPr lang="en-US" sz="2800" dirty="0">
                <a:solidFill>
                  <a:srgbClr val="FF0000"/>
                </a:solidFill>
              </a:rPr>
              <a:t> 16.2b, 16.2a </a:t>
            </a:r>
            <a:r>
              <a:rPr lang="en-US" sz="2800" dirty="0" err="1">
                <a:solidFill>
                  <a:srgbClr val="FF0000"/>
                </a:solidFill>
              </a:rPr>
              <a:t>với</a:t>
            </a:r>
            <a:r>
              <a:rPr lang="en-US" sz="2800" dirty="0">
                <a:solidFill>
                  <a:srgbClr val="FF0000"/>
                </a:solidFill>
              </a:rPr>
              <a:t> 16.2c</a:t>
            </a:r>
            <a:endParaRPr lang="vi-VN" sz="2800" dirty="0">
              <a:solidFill>
                <a:srgbClr val="FF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3C2409-E5FC-4E0E-B604-2AE9ECB8A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1176" y="1821723"/>
            <a:ext cx="5909682" cy="1607277"/>
          </a:xfrm>
          <a:prstGeom prst="rect">
            <a:avLst/>
          </a:prstGeom>
        </p:spPr>
      </p:pic>
      <p:sp>
        <p:nvSpPr>
          <p:cNvPr id="8" name="TextBox 3">
            <a:extLst>
              <a:ext uri="{FF2B5EF4-FFF2-40B4-BE49-F238E27FC236}">
                <a16:creationId xmlns:a16="http://schemas.microsoft.com/office/drawing/2014/main" id="{1B2BD71D-FC8F-403C-A1CD-627FF6C38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294" y="4579682"/>
            <a:ext cx="71240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16.2c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16.2a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F552530-9299-478F-B89B-3F4241D74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70192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151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>
            <a:extLst>
              <a:ext uri="{FF2B5EF4-FFF2-40B4-BE49-F238E27FC236}">
                <a16:creationId xmlns:a16="http://schemas.microsoft.com/office/drawing/2014/main" id="{5516E955-11C0-4B13-BF8D-0C0770326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237" y="2243600"/>
            <a:ext cx="71240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a: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613740-D51D-4671-97F8-313984BCB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294" y="408410"/>
            <a:ext cx="10193792" cy="13849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FF0000"/>
                </a:solidFill>
              </a:rPr>
              <a:t>Câu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hỏi</a:t>
            </a:r>
            <a:r>
              <a:rPr lang="en-US" sz="2800" dirty="0">
                <a:solidFill>
                  <a:srgbClr val="FF0000"/>
                </a:solidFill>
              </a:rPr>
              <a:t> : </a:t>
            </a:r>
            <a:r>
              <a:rPr lang="en-US" sz="2800" dirty="0" err="1">
                <a:solidFill>
                  <a:srgbClr val="FF0000"/>
                </a:solidFill>
              </a:rPr>
              <a:t>Một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khối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gỗ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hình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hộp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chữ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nhật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có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kích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thước</a:t>
            </a:r>
            <a:r>
              <a:rPr lang="en-US" sz="2800" dirty="0">
                <a:solidFill>
                  <a:srgbClr val="FF0000"/>
                </a:solidFill>
              </a:rPr>
              <a:t> 1m x 1m x 2m </a:t>
            </a:r>
            <a:r>
              <a:rPr lang="en-US" sz="2800" dirty="0" err="1">
                <a:solidFill>
                  <a:srgbClr val="FF0000"/>
                </a:solidFill>
              </a:rPr>
              <a:t>và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có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trọng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lượng</a:t>
            </a:r>
            <a:r>
              <a:rPr lang="en-US" sz="2800" dirty="0">
                <a:solidFill>
                  <a:srgbClr val="FF0000"/>
                </a:solidFill>
              </a:rPr>
              <a:t> 200N. </a:t>
            </a:r>
            <a:r>
              <a:rPr lang="en-US" sz="2800" dirty="0" err="1">
                <a:solidFill>
                  <a:srgbClr val="FF0000"/>
                </a:solidFill>
              </a:rPr>
              <a:t>Tính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áp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suất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khối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gỗ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tác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dụng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lên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mặt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sàn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trong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hai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trường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hợp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sau</a:t>
            </a:r>
            <a:r>
              <a:rPr lang="en-US" sz="2800" dirty="0">
                <a:solidFill>
                  <a:srgbClr val="FF0000"/>
                </a:solidFill>
              </a:rPr>
              <a:t>: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1B2BD71D-FC8F-403C-A1CD-627FF6C38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946" y="3995124"/>
            <a:ext cx="4728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2C9979-8DCC-49C8-BBB3-B59117B6E9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464" y="1793405"/>
            <a:ext cx="1922662" cy="23819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30F250-69FC-4222-A9F9-47DD8CBDB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903" y="4456377"/>
            <a:ext cx="2588570" cy="1718178"/>
          </a:xfrm>
          <a:prstGeom prst="rect">
            <a:avLst/>
          </a:prstGeom>
        </p:spPr>
      </p:pic>
      <p:sp>
        <p:nvSpPr>
          <p:cNvPr id="11" name="TextBox 3">
            <a:extLst>
              <a:ext uri="{FF2B5EF4-FFF2-40B4-BE49-F238E27FC236}">
                <a16:creationId xmlns:a16="http://schemas.microsoft.com/office/drawing/2014/main" id="{2D5E6F1C-158F-42F2-95AA-5B3C7012B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5986" y="6009331"/>
            <a:ext cx="7232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</a:t>
            </a:r>
          </a:p>
        </p:txBody>
      </p:sp>
      <p:sp>
        <p:nvSpPr>
          <p:cNvPr id="12" name="TextBox 3">
            <a:extLst>
              <a:ext uri="{FF2B5EF4-FFF2-40B4-BE49-F238E27FC236}">
                <a16:creationId xmlns:a16="http://schemas.microsoft.com/office/drawing/2014/main" id="{77714482-4E1B-40DD-BFDC-F651D3910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237" y="3652149"/>
            <a:ext cx="71240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3">
                <a:extLst>
                  <a:ext uri="{FF2B5EF4-FFF2-40B4-BE49-F238E27FC236}">
                    <a16:creationId xmlns:a16="http://schemas.microsoft.com/office/drawing/2014/main" id="{0747D374-3380-4496-9199-43073B457E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9780" y="2725126"/>
                <a:ext cx="4948238" cy="865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14:m>
                  <m:oMath xmlns:m="http://schemas.openxmlformats.org/officeDocument/2006/math">
                    <m:r>
                      <a:rPr lang="en-US" sz="3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en-US" sz="32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F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den>
                    </m:f>
                    <m:r>
                      <a:rPr lang="en-US" sz="32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200</m:t>
                        </m:r>
                      </m:num>
                      <m:den>
                        <m:r>
                          <a:rPr lang="en-US" sz="3200" b="0" i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(1</m:t>
                        </m:r>
                        <m:r>
                          <a:rPr lang="en-US" sz="32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.1)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200 (</a:t>
                </a:r>
                <a:r>
                  <a:rPr lang="en-US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Wingdings" panose="05000000000000000000" pitchFamily="2" charset="2"/>
                  </a:rPr>
                  <a:t>N/</a:t>
                </a:r>
                <a:r>
                  <a:rPr lang="en-US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3200" baseline="30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Wingdings" panose="05000000000000000000" pitchFamily="2" charset="2"/>
                  </a:rPr>
                  <a:t>)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TextBox 3">
                <a:extLst>
                  <a:ext uri="{FF2B5EF4-FFF2-40B4-BE49-F238E27FC236}">
                    <a16:creationId xmlns:a16="http://schemas.microsoft.com/office/drawing/2014/main" id="{0747D374-3380-4496-9199-43073B457E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29780" y="2725126"/>
                <a:ext cx="4948238" cy="865173"/>
              </a:xfrm>
              <a:prstGeom prst="rect">
                <a:avLst/>
              </a:prstGeom>
              <a:blipFill>
                <a:blip r:embed="rId4"/>
                <a:stretch>
                  <a:fillRect l="-3202" b="-140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3">
                <a:extLst>
                  <a:ext uri="{FF2B5EF4-FFF2-40B4-BE49-F238E27FC236}">
                    <a16:creationId xmlns:a16="http://schemas.microsoft.com/office/drawing/2014/main" id="{86242048-CD73-4673-A557-BE5529AE6B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91692" y="4339930"/>
                <a:ext cx="4948238" cy="865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14:m>
                  <m:oMath xmlns:m="http://schemas.openxmlformats.org/officeDocument/2006/math">
                    <m:r>
                      <a:rPr lang="en-US" sz="3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en-US" sz="32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F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den>
                    </m:f>
                    <m:r>
                      <a:rPr lang="en-US" sz="32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200</m:t>
                        </m:r>
                      </m:num>
                      <m:den>
                        <m:r>
                          <a:rPr lang="en-US" sz="3200" b="0" i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(1</m:t>
                        </m:r>
                        <m:r>
                          <a:rPr lang="en-US" sz="32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.2)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100 (</a:t>
                </a:r>
                <a:r>
                  <a:rPr lang="en-US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Wingdings" panose="05000000000000000000" pitchFamily="2" charset="2"/>
                  </a:rPr>
                  <a:t>N/</a:t>
                </a:r>
                <a:r>
                  <a:rPr lang="en-US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3200" baseline="30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Wingdings" panose="05000000000000000000" pitchFamily="2" charset="2"/>
                  </a:rPr>
                  <a:t>)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TextBox 3">
                <a:extLst>
                  <a:ext uri="{FF2B5EF4-FFF2-40B4-BE49-F238E27FC236}">
                    <a16:creationId xmlns:a16="http://schemas.microsoft.com/office/drawing/2014/main" id="{86242048-CD73-4673-A557-BE5529AE6B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91692" y="4339930"/>
                <a:ext cx="4948238" cy="865173"/>
              </a:xfrm>
              <a:prstGeom prst="rect">
                <a:avLst/>
              </a:prstGeom>
              <a:blipFill>
                <a:blip r:embed="rId5"/>
                <a:stretch>
                  <a:fillRect l="-3079" b="-140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>
            <a:extLst>
              <a:ext uri="{FF2B5EF4-FFF2-40B4-BE49-F238E27FC236}">
                <a16:creationId xmlns:a16="http://schemas.microsoft.com/office/drawing/2014/main" id="{7B92222B-E8C0-415B-A883-2A3AFB9CD4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70192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094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3095625" y="517219"/>
            <a:ext cx="3619500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000" b="1" u="sng" dirty="0" err="1">
                <a:solidFill>
                  <a:srgbClr val="FF0000"/>
                </a:solidFill>
              </a:rPr>
              <a:t>Bài</a:t>
            </a:r>
            <a:r>
              <a:rPr lang="en-US" sz="4000" b="1" u="sng" dirty="0">
                <a:solidFill>
                  <a:srgbClr val="FF0000"/>
                </a:solidFill>
              </a:rPr>
              <a:t> 16</a:t>
            </a:r>
            <a:r>
              <a:rPr lang="en-US" sz="4000" b="1" dirty="0">
                <a:solidFill>
                  <a:srgbClr val="FF0000"/>
                </a:solidFill>
              </a:rPr>
              <a:t>: </a:t>
            </a:r>
            <a:r>
              <a:rPr lang="en-US" sz="4000" b="1" dirty="0" err="1">
                <a:solidFill>
                  <a:srgbClr val="FF0000"/>
                </a:solidFill>
              </a:rPr>
              <a:t>Áp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suất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endParaRPr lang="vi-VN" sz="4000" b="1" dirty="0">
              <a:solidFill>
                <a:srgbClr val="FF0000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C6AAE18-C34A-4DA1-B018-737AF665DF49}"/>
              </a:ext>
            </a:extLst>
          </p:cNvPr>
          <p:cNvSpPr txBox="1">
            <a:spLocks/>
          </p:cNvSpPr>
          <p:nvPr/>
        </p:nvSpPr>
        <p:spPr>
          <a:xfrm>
            <a:off x="440073" y="1892734"/>
            <a:ext cx="5311103" cy="489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481C4A-8FFF-42A7-A065-6A69257ACE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70192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1E10D6B6-4C21-4DCB-9927-FFD430041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073" y="2474893"/>
            <a:ext cx="939913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ép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ép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0D21E8A-6466-4582-BF99-26C3A69868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45828"/>
              </p:ext>
            </p:extLst>
          </p:nvPr>
        </p:nvGraphicFramePr>
        <p:xfrm>
          <a:off x="1075640" y="3843866"/>
          <a:ext cx="6642331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0624">
                  <a:extLst>
                    <a:ext uri="{9D8B030D-6E8A-4147-A177-3AD203B41FA5}">
                      <a16:colId xmlns:a16="http://schemas.microsoft.com/office/drawing/2014/main" val="1848151793"/>
                    </a:ext>
                  </a:extLst>
                </a:gridCol>
                <a:gridCol w="4521707">
                  <a:extLst>
                    <a:ext uri="{9D8B030D-6E8A-4147-A177-3AD203B41FA5}">
                      <a16:colId xmlns:a16="http://schemas.microsoft.com/office/drawing/2014/main" val="16493350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Tăng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áp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suất</a:t>
                      </a:r>
                      <a:endParaRPr lang="en-US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1: </a:t>
                      </a:r>
                      <a:r>
                        <a:rPr lang="en-US" sz="24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</a:t>
                      </a:r>
                      <a:r>
                        <a:rPr lang="en-US" sz="2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2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F, </a:t>
                      </a:r>
                      <a:r>
                        <a:rPr lang="en-US" sz="24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giảm</a:t>
                      </a:r>
                      <a:r>
                        <a:rPr lang="en-US" sz="2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2: </a:t>
                      </a:r>
                      <a:r>
                        <a:rPr lang="en-US" sz="24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</a:t>
                      </a:r>
                      <a:r>
                        <a:rPr lang="en-US" sz="2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2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S, </a:t>
                      </a:r>
                      <a:r>
                        <a:rPr lang="en-US" sz="24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tăng</a:t>
                      </a:r>
                      <a:r>
                        <a:rPr lang="en-US" sz="2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3: </a:t>
                      </a:r>
                      <a:r>
                        <a:rPr lang="en-US" sz="24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2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tăng</a:t>
                      </a:r>
                      <a:r>
                        <a:rPr lang="en-US" sz="2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 </a:t>
                      </a:r>
                      <a:r>
                        <a:rPr lang="en-US" sz="24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2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giảm</a:t>
                      </a:r>
                      <a:r>
                        <a:rPr lang="en-US" sz="2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004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Giảm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áp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suất</a:t>
                      </a:r>
                      <a:endParaRPr lang="en-US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1: </a:t>
                      </a: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</a:t>
                      </a: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F, </a:t>
                      </a: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tăng</a:t>
                      </a: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2: </a:t>
                      </a: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</a:t>
                      </a: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S, </a:t>
                      </a: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giảm</a:t>
                      </a: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3: </a:t>
                      </a: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giảm</a:t>
                      </a: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 </a:t>
                      </a: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tăng</a:t>
                      </a: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189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53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3">
            <a:extLst>
              <a:ext uri="{FF2B5EF4-FFF2-40B4-BE49-F238E27FC236}">
                <a16:creationId xmlns:a16="http://schemas.microsoft.com/office/drawing/2014/main" id="{40128763-85AE-4271-B9FD-BE6D078B2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0" y="3167914"/>
            <a:ext cx="6105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613740-D51D-4671-97F8-313984BCB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80" y="704860"/>
            <a:ext cx="8310563" cy="26776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FF0000"/>
                </a:solidFill>
              </a:rPr>
              <a:t>Câu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hỏi</a:t>
            </a:r>
            <a:r>
              <a:rPr lang="en-US" sz="2800" dirty="0">
                <a:solidFill>
                  <a:srgbClr val="FF0000"/>
                </a:solidFill>
              </a:rPr>
              <a:t> 4/84 :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</a:rPr>
              <a:t>a) </a:t>
            </a:r>
            <a:r>
              <a:rPr lang="en-US" sz="2800" dirty="0" err="1">
                <a:solidFill>
                  <a:srgbClr val="FF0000"/>
                </a:solidFill>
              </a:rPr>
              <a:t>Vì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sao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các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mũi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đinh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đều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được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làm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nhọn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</a:rPr>
              <a:t>b) </a:t>
            </a:r>
            <a:r>
              <a:rPr lang="en-US" sz="2800" dirty="0" err="1">
                <a:solidFill>
                  <a:srgbClr val="FF0000"/>
                </a:solidFill>
              </a:rPr>
              <a:t>Vì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sao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phần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lưỡi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dao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thường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được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mài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mỏng</a:t>
            </a:r>
            <a:r>
              <a:rPr lang="en-US" sz="2800" dirty="0">
                <a:solidFill>
                  <a:srgbClr val="FF0000"/>
                </a:solidFill>
              </a:rPr>
              <a:t>? </a:t>
            </a:r>
            <a:r>
              <a:rPr lang="en-US" sz="2800" dirty="0" err="1">
                <a:solidFill>
                  <a:srgbClr val="FF0000"/>
                </a:solidFill>
              </a:rPr>
              <a:t>Nhiều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khi</a:t>
            </a:r>
            <a:r>
              <a:rPr lang="en-US" sz="2800" dirty="0">
                <a:solidFill>
                  <a:srgbClr val="FF0000"/>
                </a:solidFill>
              </a:rPr>
              <a:t> ta </a:t>
            </a:r>
            <a:r>
              <a:rPr lang="en-US" sz="2800" dirty="0" err="1">
                <a:solidFill>
                  <a:srgbClr val="FF0000"/>
                </a:solidFill>
              </a:rPr>
              <a:t>cần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tăng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lực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tác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dụng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lên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dao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khi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thái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thức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ăn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</a:rPr>
              <a:t>c) </a:t>
            </a:r>
            <a:r>
              <a:rPr lang="en-US" sz="2800" dirty="0" err="1">
                <a:solidFill>
                  <a:srgbClr val="FF0000"/>
                </a:solidFill>
              </a:rPr>
              <a:t>Vì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sao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khi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làm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phẳng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nền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nhà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lát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vữa</a:t>
            </a:r>
            <a:r>
              <a:rPr lang="en-US" sz="2800" dirty="0">
                <a:solidFill>
                  <a:srgbClr val="FF0000"/>
                </a:solidFill>
              </a:rPr>
              <a:t> xi </a:t>
            </a:r>
            <a:r>
              <a:rPr lang="en-US" sz="2800" dirty="0" err="1">
                <a:solidFill>
                  <a:srgbClr val="FF0000"/>
                </a:solidFill>
              </a:rPr>
              <a:t>măng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người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thợ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dùng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giày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đế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phẳng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và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rộng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1B2BD71D-FC8F-403C-A1CD-627FF6C38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723" y="3552110"/>
            <a:ext cx="8389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ép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F552530-9299-478F-B89B-3F4241D74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192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287D9EE-B20A-4A7B-970B-8E1AC41A94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3260" y="704860"/>
            <a:ext cx="2523826" cy="585718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0" name="TextBox 3">
            <a:extLst>
              <a:ext uri="{FF2B5EF4-FFF2-40B4-BE49-F238E27FC236}">
                <a16:creationId xmlns:a16="http://schemas.microsoft.com/office/drawing/2014/main" id="{B28D80CC-6B75-4932-9252-11FC7F206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723" y="4100469"/>
            <a:ext cx="85320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Lưỡi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mỏng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ép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EFAC2156-0B45-4C1A-9BDD-9E077BBF9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723" y="4704805"/>
            <a:ext cx="85320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giày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ép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404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7">
            <a:extLst>
              <a:ext uri="{FF2B5EF4-FFF2-40B4-BE49-F238E27FC236}">
                <a16:creationId xmlns:a16="http://schemas.microsoft.com/office/drawing/2014/main" id="{D3613740-D51D-4671-97F8-313984BCB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1895" y="1574312"/>
            <a:ext cx="7733620" cy="954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FF0000"/>
                </a:solidFill>
              </a:rPr>
              <a:t>Tìm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thêm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ví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dụ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trong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thực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tế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về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việc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làm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tăng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hoặc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giảm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áp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suất</a:t>
            </a:r>
            <a:r>
              <a:rPr lang="en-US" sz="2800" dirty="0">
                <a:solidFill>
                  <a:srgbClr val="FF0000"/>
                </a:solidFill>
              </a:rPr>
              <a:t>. </a:t>
            </a:r>
            <a:r>
              <a:rPr lang="en-US" sz="2800" dirty="0" err="1">
                <a:solidFill>
                  <a:srgbClr val="FF0000"/>
                </a:solidFill>
              </a:rPr>
              <a:t>Giải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thích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trường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hợp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đó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  <a:endParaRPr lang="vi-VN" sz="2800" dirty="0">
              <a:solidFill>
                <a:srgbClr val="FF00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F552530-9299-478F-B89B-3F4241D74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70192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>
            <a:extLst>
              <a:ext uri="{FF2B5EF4-FFF2-40B4-BE49-F238E27FC236}">
                <a16:creationId xmlns:a16="http://schemas.microsoft.com/office/drawing/2014/main" id="{7680F545-C27D-48EC-B5F1-982F42244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2073" y="444788"/>
            <a:ext cx="2608727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000" b="1" dirty="0" err="1">
                <a:solidFill>
                  <a:srgbClr val="FF0000"/>
                </a:solidFill>
              </a:rPr>
              <a:t>Vận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dụng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endParaRPr lang="vi-VN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010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>
            <a:extLst>
              <a:ext uri="{FF2B5EF4-FFF2-40B4-BE49-F238E27FC236}">
                <a16:creationId xmlns:a16="http://schemas.microsoft.com/office/drawing/2014/main" id="{71042421-7B32-4A70-A995-E5BD67A58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82639"/>
            <a:ext cx="4679950" cy="5847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</a:rPr>
              <a:t>HƯỚNG DẪN VỀ NHÀ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9AC093F-113D-4524-9749-F5C1032C9ABD}"/>
              </a:ext>
            </a:extLst>
          </p:cNvPr>
          <p:cNvGrpSpPr/>
          <p:nvPr/>
        </p:nvGrpSpPr>
        <p:grpSpPr>
          <a:xfrm>
            <a:off x="2803842" y="1315372"/>
            <a:ext cx="6492558" cy="3124200"/>
            <a:chOff x="1279842" y="1315372"/>
            <a:chExt cx="6492558" cy="3124200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5253BD63-52AF-404E-8476-914AECB7F42D}"/>
                </a:ext>
              </a:extLst>
            </p:cNvPr>
            <p:cNvSpPr/>
            <p:nvPr/>
          </p:nvSpPr>
          <p:spPr>
            <a:xfrm>
              <a:off x="1279842" y="1315372"/>
              <a:ext cx="6492558" cy="31242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 Box 5">
              <a:extLst>
                <a:ext uri="{FF2B5EF4-FFF2-40B4-BE49-F238E27FC236}">
                  <a16:creationId xmlns:a16="http://schemas.microsoft.com/office/drawing/2014/main" id="{C306465C-FC62-45B9-A84F-53786B479F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52880" y="1600200"/>
              <a:ext cx="6238240" cy="25545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FontTx/>
                <a:buChar char="-"/>
              </a:pPr>
              <a:r>
                <a:rPr lang="en-US" altLang="en-US" sz="3200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en-US" sz="3200" dirty="0" err="1">
                  <a:solidFill>
                    <a:prstClr val="black"/>
                  </a:solidFill>
                  <a:latin typeface="Times New Roman" pitchFamily="18" charset="0"/>
                </a:rPr>
                <a:t>Học</a:t>
              </a:r>
              <a:r>
                <a:rPr lang="en-US" altLang="en-US" sz="3200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en-US" sz="3200" dirty="0" err="1">
                  <a:solidFill>
                    <a:prstClr val="black"/>
                  </a:solidFill>
                  <a:latin typeface="Times New Roman" pitchFamily="18" charset="0"/>
                </a:rPr>
                <a:t>thuộc</a:t>
              </a:r>
              <a:r>
                <a:rPr lang="en-US" altLang="en-US" sz="3200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en-US" sz="3200" dirty="0" err="1">
                  <a:solidFill>
                    <a:prstClr val="black"/>
                  </a:solidFill>
                  <a:latin typeface="Times New Roman" pitchFamily="18" charset="0"/>
                </a:rPr>
                <a:t>bài</a:t>
              </a:r>
              <a:r>
                <a:rPr lang="en-US" altLang="en-US" sz="3200" dirty="0">
                  <a:solidFill>
                    <a:prstClr val="black"/>
                  </a:solidFill>
                  <a:latin typeface="Times New Roman" pitchFamily="18" charset="0"/>
                </a:rPr>
                <a:t> 16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  <a:buFontTx/>
                <a:buChar char="-"/>
              </a:pPr>
              <a:r>
                <a:rPr lang="en-US" altLang="en-US" sz="3200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en-US" sz="3200" dirty="0" err="1">
                  <a:solidFill>
                    <a:prstClr val="black"/>
                  </a:solidFill>
                  <a:latin typeface="Times New Roman" pitchFamily="18" charset="0"/>
                </a:rPr>
                <a:t>Làm</a:t>
              </a:r>
              <a:r>
                <a:rPr lang="en-US" altLang="en-US" sz="3200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en-US" sz="3200" dirty="0" err="1">
                  <a:solidFill>
                    <a:prstClr val="black"/>
                  </a:solidFill>
                  <a:latin typeface="Times New Roman" pitchFamily="18" charset="0"/>
                </a:rPr>
                <a:t>bài</a:t>
              </a:r>
              <a:r>
                <a:rPr lang="en-US" altLang="en-US" sz="3200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en-US" sz="3200" dirty="0" err="1">
                  <a:solidFill>
                    <a:prstClr val="black"/>
                  </a:solidFill>
                  <a:latin typeface="Times New Roman" pitchFamily="18" charset="0"/>
                </a:rPr>
                <a:t>tập</a:t>
              </a:r>
              <a:r>
                <a:rPr lang="en-US" altLang="en-US" sz="3200" dirty="0">
                  <a:solidFill>
                    <a:prstClr val="black"/>
                  </a:solidFill>
                  <a:latin typeface="Times New Roman" pitchFamily="18" charset="0"/>
                </a:rPr>
                <a:t>: 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  <a:buFontTx/>
                <a:buChar char="-"/>
              </a:pPr>
              <a:r>
                <a:rPr lang="en-US" altLang="en-US" sz="3200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en-US" sz="3200" dirty="0" err="1">
                  <a:solidFill>
                    <a:prstClr val="black"/>
                  </a:solidFill>
                  <a:latin typeface="Times New Roman" pitchFamily="18" charset="0"/>
                </a:rPr>
                <a:t>Đọc</a:t>
              </a:r>
              <a:r>
                <a:rPr lang="en-US" altLang="en-US" sz="3200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en-US" sz="3200" dirty="0" err="1">
                  <a:solidFill>
                    <a:prstClr val="black"/>
                  </a:solidFill>
                  <a:latin typeface="Times New Roman" pitchFamily="18" charset="0"/>
                </a:rPr>
                <a:t>bài</a:t>
              </a:r>
              <a:r>
                <a:rPr lang="en-US" altLang="en-US" sz="3200" dirty="0">
                  <a:solidFill>
                    <a:prstClr val="black"/>
                  </a:solidFill>
                  <a:latin typeface="Times New Roman" pitchFamily="18" charset="0"/>
                </a:rPr>
                <a:t> 17: </a:t>
              </a:r>
              <a:r>
                <a:rPr lang="en-US" altLang="en-US" sz="3200" dirty="0" err="1">
                  <a:solidFill>
                    <a:prstClr val="black"/>
                  </a:solidFill>
                  <a:latin typeface="Times New Roman" pitchFamily="18" charset="0"/>
                </a:rPr>
                <a:t>Áp</a:t>
              </a:r>
              <a:r>
                <a:rPr lang="en-US" altLang="en-US" sz="3200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en-US" sz="3200" dirty="0" err="1">
                  <a:solidFill>
                    <a:prstClr val="black"/>
                  </a:solidFill>
                  <a:latin typeface="Times New Roman" pitchFamily="18" charset="0"/>
                </a:rPr>
                <a:t>suất</a:t>
              </a:r>
              <a:r>
                <a:rPr lang="en-US" altLang="en-US" sz="3200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en-US" sz="3200" dirty="0" err="1">
                  <a:solidFill>
                    <a:prstClr val="black"/>
                  </a:solidFill>
                  <a:latin typeface="Times New Roman" pitchFamily="18" charset="0"/>
                </a:rPr>
                <a:t>chất</a:t>
              </a:r>
              <a:r>
                <a:rPr lang="en-US" altLang="en-US" sz="3200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en-US" sz="3200" dirty="0" err="1">
                  <a:solidFill>
                    <a:prstClr val="black"/>
                  </a:solidFill>
                  <a:latin typeface="Times New Roman" pitchFamily="18" charset="0"/>
                </a:rPr>
                <a:t>lỏng</a:t>
              </a:r>
              <a:r>
                <a:rPr lang="en-US" altLang="en-US" sz="3200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en-US" sz="3200" dirty="0" err="1">
                  <a:solidFill>
                    <a:prstClr val="black"/>
                  </a:solidFill>
                  <a:latin typeface="Times New Roman" pitchFamily="18" charset="0"/>
                </a:rPr>
                <a:t>và</a:t>
              </a:r>
              <a:r>
                <a:rPr lang="en-US" altLang="en-US" sz="3200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en-US" sz="3200" dirty="0" err="1">
                  <a:solidFill>
                    <a:prstClr val="black"/>
                  </a:solidFill>
                  <a:latin typeface="Times New Roman" pitchFamily="18" charset="0"/>
                </a:rPr>
                <a:t>chất</a:t>
              </a:r>
              <a:r>
                <a:rPr lang="en-US" altLang="en-US" sz="3200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en-US" sz="3200" dirty="0" err="1">
                  <a:solidFill>
                    <a:prstClr val="black"/>
                  </a:solidFill>
                  <a:latin typeface="Times New Roman" pitchFamily="18" charset="0"/>
                </a:rPr>
                <a:t>khí</a:t>
              </a:r>
              <a:r>
                <a:rPr lang="en-US" altLang="en-US" sz="3200" dirty="0">
                  <a:solidFill>
                    <a:prstClr val="black"/>
                  </a:solidFill>
                  <a:latin typeface="Times New Roman" pitchFamily="18" charset="0"/>
                </a:rPr>
                <a:t>.</a:t>
              </a:r>
            </a:p>
          </p:txBody>
        </p:sp>
      </p:grpSp>
      <p:pic>
        <p:nvPicPr>
          <p:cNvPr id="12" name="Picture 8" descr="phaohoa">
            <a:extLst>
              <a:ext uri="{FF2B5EF4-FFF2-40B4-BE49-F238E27FC236}">
                <a16:creationId xmlns:a16="http://schemas.microsoft.com/office/drawing/2014/main" id="{42005997-515C-44FA-9E05-8D426D887F0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120" y="40132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dank">
            <a:extLst>
              <a:ext uri="{FF2B5EF4-FFF2-40B4-BE49-F238E27FC236}">
                <a16:creationId xmlns:a16="http://schemas.microsoft.com/office/drawing/2014/main" id="{7252D4D4-04DC-4691-A632-A56938919CB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71796">
            <a:off x="7343897" y="4322745"/>
            <a:ext cx="333375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 descr="dank">
            <a:extLst>
              <a:ext uri="{FF2B5EF4-FFF2-40B4-BE49-F238E27FC236}">
                <a16:creationId xmlns:a16="http://schemas.microsoft.com/office/drawing/2014/main" id="{D49AB27C-5C17-4C11-A188-7E3A5FAEBCA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53657">
            <a:off x="1498211" y="4634475"/>
            <a:ext cx="333375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9" descr="phaohoa1">
            <a:extLst>
              <a:ext uri="{FF2B5EF4-FFF2-40B4-BE49-F238E27FC236}">
                <a16:creationId xmlns:a16="http://schemas.microsoft.com/office/drawing/2014/main" id="{2E2B1463-FEB7-43B1-A7E1-47020A495CB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920" y="5109580"/>
            <a:ext cx="1905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8" descr="phaohoa">
            <a:extLst>
              <a:ext uri="{FF2B5EF4-FFF2-40B4-BE49-F238E27FC236}">
                <a16:creationId xmlns:a16="http://schemas.microsoft.com/office/drawing/2014/main" id="{C8EB8DE4-8CB8-47AC-99B6-EA354962305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9290" y="41656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47298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3576FD8-78E5-40E3-9314-5AC0E8D009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829" y="152806"/>
            <a:ext cx="990601" cy="908902"/>
          </a:xfrm>
          <a:prstGeom prst="rect">
            <a:avLst/>
          </a:prstGeom>
        </p:spPr>
      </p:pic>
      <p:sp>
        <p:nvSpPr>
          <p:cNvPr id="3" name="Text Box 7">
            <a:extLst>
              <a:ext uri="{FF2B5EF4-FFF2-40B4-BE49-F238E27FC236}">
                <a16:creationId xmlns:a16="http://schemas.microsoft.com/office/drawing/2014/main" id="{B83CF605-E3FA-4DB3-93D7-4CCEF081D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430" y="157602"/>
            <a:ext cx="2711468" cy="64633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srgbClr val="FF0000"/>
                </a:solidFill>
              </a:rPr>
              <a:t>Đặt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vấn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đề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endParaRPr lang="vi-VN" b="1" dirty="0">
              <a:solidFill>
                <a:srgbClr val="FF0000"/>
              </a:solidFill>
            </a:endParaRPr>
          </a:p>
        </p:txBody>
      </p:sp>
      <p:pic>
        <p:nvPicPr>
          <p:cNvPr id="5" name="Picture 11">
            <a:extLst>
              <a:ext uri="{FF2B5EF4-FFF2-40B4-BE49-F238E27FC236}">
                <a16:creationId xmlns:a16="http://schemas.microsoft.com/office/drawing/2014/main" id="{C485A1A9-1609-4D3E-82A5-2808ABF261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1534069"/>
            <a:ext cx="6315075" cy="2286001"/>
          </a:xfrm>
          <a:prstGeom prst="rect">
            <a:avLst/>
          </a:prstGeom>
          <a:noFill/>
          <a:ln w="63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>
            <a:extLst>
              <a:ext uri="{FF2B5EF4-FFF2-40B4-BE49-F238E27FC236}">
                <a16:creationId xmlns:a16="http://schemas.microsoft.com/office/drawing/2014/main" id="{CE3EC16B-45AE-440D-AEDC-A567E8BCC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3609976"/>
            <a:ext cx="6315075" cy="203712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0">
            <a:extLst>
              <a:ext uri="{FF2B5EF4-FFF2-40B4-BE49-F238E27FC236}">
                <a16:creationId xmlns:a16="http://schemas.microsoft.com/office/drawing/2014/main" id="{3D7E8411-5451-4B6E-8F59-83E1C8679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5278" y="1534069"/>
            <a:ext cx="3877971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Xe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ôtô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4246FDFA-C226-4B9B-9EF8-E946E89FE22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584" y="4275498"/>
            <a:ext cx="1116012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51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3095625" y="517219"/>
            <a:ext cx="3619500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000" b="1" u="sng" dirty="0" err="1">
                <a:solidFill>
                  <a:srgbClr val="FF0000"/>
                </a:solidFill>
              </a:rPr>
              <a:t>Bài</a:t>
            </a:r>
            <a:r>
              <a:rPr lang="en-US" sz="4000" b="1" u="sng" dirty="0">
                <a:solidFill>
                  <a:srgbClr val="FF0000"/>
                </a:solidFill>
              </a:rPr>
              <a:t> 16</a:t>
            </a:r>
            <a:r>
              <a:rPr lang="en-US" sz="4000" b="1" dirty="0">
                <a:solidFill>
                  <a:srgbClr val="FF0000"/>
                </a:solidFill>
              </a:rPr>
              <a:t>: </a:t>
            </a:r>
            <a:r>
              <a:rPr lang="en-US" sz="4000" b="1" dirty="0" err="1">
                <a:solidFill>
                  <a:srgbClr val="FF0000"/>
                </a:solidFill>
              </a:rPr>
              <a:t>Áp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suất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endParaRPr lang="vi-VN" sz="4000" b="1" dirty="0">
              <a:solidFill>
                <a:srgbClr val="FF0000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C6AAE18-C34A-4DA1-B018-737AF665DF49}"/>
              </a:ext>
            </a:extLst>
          </p:cNvPr>
          <p:cNvSpPr txBox="1">
            <a:spLocks/>
          </p:cNvSpPr>
          <p:nvPr/>
        </p:nvSpPr>
        <p:spPr>
          <a:xfrm>
            <a:off x="545411" y="1892734"/>
            <a:ext cx="2435914" cy="489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F25A07-12F0-4F37-9EDA-AE35C39AA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70192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2991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" descr="minh">
            <a:extLst>
              <a:ext uri="{FF2B5EF4-FFF2-40B4-BE49-F238E27FC236}">
                <a16:creationId xmlns:a16="http://schemas.microsoft.com/office/drawing/2014/main" id="{80444556-56F9-45F7-B5E7-9B2ECDEA4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6" y="1333500"/>
            <a:ext cx="160020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">
            <a:extLst>
              <a:ext uri="{FF2B5EF4-FFF2-40B4-BE49-F238E27FC236}">
                <a16:creationId xmlns:a16="http://schemas.microsoft.com/office/drawing/2014/main" id="{318552AB-8BA3-4FB9-A879-8C4382A4D7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675" y="1333500"/>
            <a:ext cx="314325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82E9C7-FF59-455F-9805-C21FD9D22A52}"/>
              </a:ext>
            </a:extLst>
          </p:cNvPr>
          <p:cNvCxnSpPr>
            <a:cxnSpLocks/>
          </p:cNvCxnSpPr>
          <p:nvPr/>
        </p:nvCxnSpPr>
        <p:spPr>
          <a:xfrm flipV="1">
            <a:off x="5341145" y="5067300"/>
            <a:ext cx="6269830" cy="95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 Box 10">
            <a:extLst>
              <a:ext uri="{FF2B5EF4-FFF2-40B4-BE49-F238E27FC236}">
                <a16:creationId xmlns:a16="http://schemas.microsoft.com/office/drawing/2014/main" id="{1DDE48C2-76CB-412F-A64B-FEDF7E5EB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3" y="1333500"/>
            <a:ext cx="418147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Do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tủ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9" name="Group 18">
            <a:extLst>
              <a:ext uri="{FF2B5EF4-FFF2-40B4-BE49-F238E27FC236}">
                <a16:creationId xmlns:a16="http://schemas.microsoft.com/office/drawing/2014/main" id="{B22D2A0D-B040-4FC8-873F-2F52DABD9ED5}"/>
              </a:ext>
            </a:extLst>
          </p:cNvPr>
          <p:cNvGrpSpPr>
            <a:grpSpLocks/>
          </p:cNvGrpSpPr>
          <p:nvPr/>
        </p:nvGrpSpPr>
        <p:grpSpPr bwMode="auto">
          <a:xfrm>
            <a:off x="9705975" y="5067300"/>
            <a:ext cx="428625" cy="1600200"/>
            <a:chOff x="2832" y="2928"/>
            <a:chExt cx="270" cy="1008"/>
          </a:xfrm>
        </p:grpSpPr>
        <p:sp>
          <p:nvSpPr>
            <p:cNvPr id="10" name="Line 15">
              <a:extLst>
                <a:ext uri="{FF2B5EF4-FFF2-40B4-BE49-F238E27FC236}">
                  <a16:creationId xmlns:a16="http://schemas.microsoft.com/office/drawing/2014/main" id="{6D318260-0596-4834-A24B-7A85CE847B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2928"/>
              <a:ext cx="0" cy="8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WordArt 16">
              <a:extLst>
                <a:ext uri="{FF2B5EF4-FFF2-40B4-BE49-F238E27FC236}">
                  <a16:creationId xmlns:a16="http://schemas.microsoft.com/office/drawing/2014/main" id="{4117DEDC-CE7B-4DAD-AA75-BFDE2B6E213B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928" y="3744"/>
              <a:ext cx="144" cy="192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</a:rPr>
                <a:t>P</a:t>
              </a:r>
            </a:p>
          </p:txBody>
        </p:sp>
        <p:sp>
          <p:nvSpPr>
            <p:cNvPr id="12" name="Line 17">
              <a:extLst>
                <a:ext uri="{FF2B5EF4-FFF2-40B4-BE49-F238E27FC236}">
                  <a16:creationId xmlns:a16="http://schemas.microsoft.com/office/drawing/2014/main" id="{EAA7F0F9-74F0-4667-9FA2-08A514DDA8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0" y="3663"/>
              <a:ext cx="19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18">
            <a:extLst>
              <a:ext uri="{FF2B5EF4-FFF2-40B4-BE49-F238E27FC236}">
                <a16:creationId xmlns:a16="http://schemas.microsoft.com/office/drawing/2014/main" id="{299FA435-CC14-4DAF-978A-42CF0876E6B9}"/>
              </a:ext>
            </a:extLst>
          </p:cNvPr>
          <p:cNvGrpSpPr>
            <a:grpSpLocks/>
          </p:cNvGrpSpPr>
          <p:nvPr/>
        </p:nvGrpSpPr>
        <p:grpSpPr bwMode="auto">
          <a:xfrm>
            <a:off x="6581775" y="5057775"/>
            <a:ext cx="428625" cy="1600200"/>
            <a:chOff x="2832" y="2928"/>
            <a:chExt cx="270" cy="1008"/>
          </a:xfrm>
        </p:grpSpPr>
        <p:sp>
          <p:nvSpPr>
            <p:cNvPr id="14" name="Line 15">
              <a:extLst>
                <a:ext uri="{FF2B5EF4-FFF2-40B4-BE49-F238E27FC236}">
                  <a16:creationId xmlns:a16="http://schemas.microsoft.com/office/drawing/2014/main" id="{6A26379F-FFAB-4082-8378-FE0DB31317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2928"/>
              <a:ext cx="0" cy="8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WordArt 16">
              <a:extLst>
                <a:ext uri="{FF2B5EF4-FFF2-40B4-BE49-F238E27FC236}">
                  <a16:creationId xmlns:a16="http://schemas.microsoft.com/office/drawing/2014/main" id="{6C5EFEA1-F379-42E8-B240-FB881D72AD9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928" y="3744"/>
              <a:ext cx="144" cy="192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</a:rPr>
                <a:t>P</a:t>
              </a:r>
            </a:p>
          </p:txBody>
        </p:sp>
        <p:sp>
          <p:nvSpPr>
            <p:cNvPr id="16" name="Line 17">
              <a:extLst>
                <a:ext uri="{FF2B5EF4-FFF2-40B4-BE49-F238E27FC236}">
                  <a16:creationId xmlns:a16="http://schemas.microsoft.com/office/drawing/2014/main" id="{07107A42-C19C-483D-8ECB-3C5CF245B3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0" y="3663"/>
              <a:ext cx="19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C24AFE3-A953-45DD-84EC-2A8E7D94F3C2}"/>
              </a:ext>
            </a:extLst>
          </p:cNvPr>
          <p:cNvGrpSpPr/>
          <p:nvPr/>
        </p:nvGrpSpPr>
        <p:grpSpPr>
          <a:xfrm>
            <a:off x="6581775" y="5067300"/>
            <a:ext cx="228600" cy="238125"/>
            <a:chOff x="6581775" y="5067300"/>
            <a:chExt cx="228600" cy="238125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D1DA9F0-38C1-4B72-B835-02EC316531E1}"/>
                </a:ext>
              </a:extLst>
            </p:cNvPr>
            <p:cNvCxnSpPr/>
            <p:nvPr/>
          </p:nvCxnSpPr>
          <p:spPr>
            <a:xfrm>
              <a:off x="6581775" y="5305425"/>
              <a:ext cx="20955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3D7FCC9-9DC8-4C92-BC27-1E72BB8E37C4}"/>
                </a:ext>
              </a:extLst>
            </p:cNvPr>
            <p:cNvCxnSpPr/>
            <p:nvPr/>
          </p:nvCxnSpPr>
          <p:spPr>
            <a:xfrm>
              <a:off x="6810375" y="5067300"/>
              <a:ext cx="0" cy="23812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74E6BA7-0C64-4FE2-86A2-C0F6E22A5FA9}"/>
              </a:ext>
            </a:extLst>
          </p:cNvPr>
          <p:cNvGrpSpPr/>
          <p:nvPr/>
        </p:nvGrpSpPr>
        <p:grpSpPr>
          <a:xfrm>
            <a:off x="9696450" y="5076823"/>
            <a:ext cx="228600" cy="238125"/>
            <a:chOff x="6581775" y="5067300"/>
            <a:chExt cx="228600" cy="238125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299C485-5EF0-462E-A4E4-2A1AEA9F80C3}"/>
                </a:ext>
              </a:extLst>
            </p:cNvPr>
            <p:cNvCxnSpPr/>
            <p:nvPr/>
          </p:nvCxnSpPr>
          <p:spPr>
            <a:xfrm>
              <a:off x="6581775" y="5305425"/>
              <a:ext cx="20955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3A9702F-9BA6-46E2-B1AB-46F8289CD100}"/>
                </a:ext>
              </a:extLst>
            </p:cNvPr>
            <p:cNvCxnSpPr/>
            <p:nvPr/>
          </p:nvCxnSpPr>
          <p:spPr>
            <a:xfrm>
              <a:off x="6810375" y="5067300"/>
              <a:ext cx="0" cy="23812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Text Box 10">
            <a:extLst>
              <a:ext uri="{FF2B5EF4-FFF2-40B4-BE49-F238E27FC236}">
                <a16:creationId xmlns:a16="http://schemas.microsoft.com/office/drawing/2014/main" id="{D9DABE8D-FB2E-4BCF-9D9F-2FCFEA05F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44" y="4113193"/>
            <a:ext cx="4633912" cy="95410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ép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ép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AECDA23B-34E7-4D84-B3EC-5C75F9166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434" y="5232381"/>
            <a:ext cx="41814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482CAC64-103E-45CB-A980-122BE68AB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546" y="209551"/>
            <a:ext cx="5384345" cy="64633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srgbClr val="FF0000"/>
                </a:solidFill>
              </a:rPr>
              <a:t>Tìm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hiểu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về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áp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lực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endParaRPr lang="vi-V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30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0" grpId="0" animBg="1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3095625" y="517219"/>
            <a:ext cx="3619500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000" b="1" u="sng" dirty="0" err="1">
                <a:solidFill>
                  <a:srgbClr val="FF0000"/>
                </a:solidFill>
              </a:rPr>
              <a:t>Bài</a:t>
            </a:r>
            <a:r>
              <a:rPr lang="en-US" sz="4000" b="1" u="sng" dirty="0">
                <a:solidFill>
                  <a:srgbClr val="FF0000"/>
                </a:solidFill>
              </a:rPr>
              <a:t> 16</a:t>
            </a:r>
            <a:r>
              <a:rPr lang="en-US" sz="4000" b="1" dirty="0">
                <a:solidFill>
                  <a:srgbClr val="FF0000"/>
                </a:solidFill>
              </a:rPr>
              <a:t>: </a:t>
            </a:r>
            <a:r>
              <a:rPr lang="en-US" sz="4000" b="1" dirty="0" err="1">
                <a:solidFill>
                  <a:srgbClr val="FF0000"/>
                </a:solidFill>
              </a:rPr>
              <a:t>Áp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suất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endParaRPr lang="vi-VN" sz="4000" b="1" dirty="0">
              <a:solidFill>
                <a:srgbClr val="FF0000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C6AAE18-C34A-4DA1-B018-737AF665DF49}"/>
              </a:ext>
            </a:extLst>
          </p:cNvPr>
          <p:cNvSpPr txBox="1">
            <a:spLocks/>
          </p:cNvSpPr>
          <p:nvPr/>
        </p:nvSpPr>
        <p:spPr>
          <a:xfrm>
            <a:off x="545411" y="1892734"/>
            <a:ext cx="2435914" cy="489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F25A07-12F0-4F37-9EDA-AE35C39AA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70192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0">
            <a:extLst>
              <a:ext uri="{FF2B5EF4-FFF2-40B4-BE49-F238E27FC236}">
                <a16:creationId xmlns:a16="http://schemas.microsoft.com/office/drawing/2014/main" id="{3165B477-9611-45BE-9A88-D9A315338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072" y="2643621"/>
            <a:ext cx="8815727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ép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ép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9825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>
            <a:extLst>
              <a:ext uri="{FF2B5EF4-FFF2-40B4-BE49-F238E27FC236}">
                <a16:creationId xmlns:a16="http://schemas.microsoft.com/office/drawing/2014/main" id="{5516E955-11C0-4B13-BF8D-0C0770326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7980" y="5441617"/>
            <a:ext cx="9081408" cy="95410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613740-D51D-4671-97F8-313984BCB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49" y="411769"/>
            <a:ext cx="9081408" cy="18158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</a:rPr>
              <a:t>   Ở </a:t>
            </a:r>
            <a:r>
              <a:rPr lang="en-US" sz="2800" dirty="0" err="1">
                <a:solidFill>
                  <a:srgbClr val="FF0000"/>
                </a:solidFill>
              </a:rPr>
              <a:t>hình</a:t>
            </a:r>
            <a:r>
              <a:rPr lang="en-US" sz="2800" dirty="0">
                <a:solidFill>
                  <a:srgbClr val="FF0000"/>
                </a:solidFill>
              </a:rPr>
              <a:t> 16.1 </a:t>
            </a:r>
            <a:r>
              <a:rPr lang="en-US" sz="2800" dirty="0" err="1">
                <a:solidFill>
                  <a:srgbClr val="FF0000"/>
                </a:solidFill>
              </a:rPr>
              <a:t>Lực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nào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sau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đây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không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phải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là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áp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lực</a:t>
            </a:r>
            <a:r>
              <a:rPr lang="en-US" sz="2800" dirty="0">
                <a:solidFill>
                  <a:srgbClr val="FF0000"/>
                </a:solidFill>
              </a:rPr>
              <a:t>? </a:t>
            </a:r>
            <a:r>
              <a:rPr lang="en-US" sz="2800" dirty="0" err="1">
                <a:solidFill>
                  <a:srgbClr val="FF0000"/>
                </a:solidFill>
              </a:rPr>
              <a:t>Vì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sao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</a:p>
          <a:p>
            <a:pPr marL="514350" indent="-514350" eaLnBrk="1" fontAlgn="base" hangingPunct="1"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en-US" sz="2800" dirty="0" err="1">
                <a:solidFill>
                  <a:srgbClr val="FF0000"/>
                </a:solidFill>
              </a:rPr>
              <a:t>Lự</a:t>
            </a:r>
            <a:r>
              <a:rPr lang="en-US" sz="2800" dirty="0">
                <a:solidFill>
                  <a:srgbClr val="FF0000"/>
                </a:solidFill>
              </a:rPr>
              <a:t> do </a:t>
            </a:r>
            <a:r>
              <a:rPr lang="en-US" sz="2800" dirty="0" err="1">
                <a:solidFill>
                  <a:srgbClr val="FF0000"/>
                </a:solidFill>
              </a:rPr>
              <a:t>người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tác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dụng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lên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xe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kéo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</a:p>
          <a:p>
            <a:pPr marL="514350" indent="-514350" eaLnBrk="1" fontAlgn="base" hangingPunct="1"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en-US" sz="2800" dirty="0" err="1">
                <a:solidFill>
                  <a:srgbClr val="FF0000"/>
                </a:solidFill>
              </a:rPr>
              <a:t>Lực</a:t>
            </a:r>
            <a:r>
              <a:rPr lang="en-US" sz="2800" dirty="0">
                <a:solidFill>
                  <a:srgbClr val="FF0000"/>
                </a:solidFill>
              </a:rPr>
              <a:t> do </a:t>
            </a:r>
            <a:r>
              <a:rPr lang="en-US" sz="2800" dirty="0" err="1">
                <a:solidFill>
                  <a:srgbClr val="FF0000"/>
                </a:solidFill>
              </a:rPr>
              <a:t>xe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kéo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tác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dụng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lên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mặt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đất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</a:p>
          <a:p>
            <a:pPr marL="514350" indent="-514350" eaLnBrk="1" fontAlgn="base" hangingPunct="1"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en-US" sz="2800" dirty="0" err="1">
                <a:solidFill>
                  <a:srgbClr val="FF0000"/>
                </a:solidFill>
              </a:rPr>
              <a:t>Lực</a:t>
            </a:r>
            <a:r>
              <a:rPr lang="en-US" sz="2800" dirty="0">
                <a:solidFill>
                  <a:srgbClr val="FF0000"/>
                </a:solidFill>
              </a:rPr>
              <a:t> do </a:t>
            </a:r>
            <a:r>
              <a:rPr lang="en-US" sz="2800" dirty="0" err="1">
                <a:solidFill>
                  <a:srgbClr val="FF0000"/>
                </a:solidFill>
              </a:rPr>
              <a:t>thùng</a:t>
            </a:r>
            <a:r>
              <a:rPr lang="en-US" sz="2800" dirty="0">
                <a:solidFill>
                  <a:srgbClr val="FF0000"/>
                </a:solidFill>
              </a:rPr>
              <a:t> hang </a:t>
            </a:r>
            <a:r>
              <a:rPr lang="en-US" sz="2800" dirty="0" err="1">
                <a:solidFill>
                  <a:srgbClr val="FF0000"/>
                </a:solidFill>
              </a:rPr>
              <a:t>tác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dụng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lên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xe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kéo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1AF8FD-26A2-440D-811A-29872E715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8772" y="2408996"/>
            <a:ext cx="5529942" cy="2851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20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3095625" y="517219"/>
            <a:ext cx="3619500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000" b="1" u="sng" dirty="0" err="1">
                <a:solidFill>
                  <a:srgbClr val="FF0000"/>
                </a:solidFill>
              </a:rPr>
              <a:t>Bài</a:t>
            </a:r>
            <a:r>
              <a:rPr lang="en-US" sz="4000" b="1" u="sng" dirty="0">
                <a:solidFill>
                  <a:srgbClr val="FF0000"/>
                </a:solidFill>
              </a:rPr>
              <a:t> 16</a:t>
            </a:r>
            <a:r>
              <a:rPr lang="en-US" sz="4000" b="1" dirty="0">
                <a:solidFill>
                  <a:srgbClr val="FF0000"/>
                </a:solidFill>
              </a:rPr>
              <a:t>: </a:t>
            </a:r>
            <a:r>
              <a:rPr lang="en-US" sz="4000" b="1" dirty="0" err="1">
                <a:solidFill>
                  <a:srgbClr val="FF0000"/>
                </a:solidFill>
              </a:rPr>
              <a:t>Áp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suất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endParaRPr lang="vi-VN" sz="4000" b="1" dirty="0">
              <a:solidFill>
                <a:srgbClr val="FF0000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C6AAE18-C34A-4DA1-B018-737AF665DF49}"/>
              </a:ext>
            </a:extLst>
          </p:cNvPr>
          <p:cNvSpPr txBox="1">
            <a:spLocks/>
          </p:cNvSpPr>
          <p:nvPr/>
        </p:nvSpPr>
        <p:spPr>
          <a:xfrm>
            <a:off x="545411" y="1892734"/>
            <a:ext cx="2435914" cy="489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592506-F2B8-40B5-AAAA-274B14914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70192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6282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8FC0C9B1-37BF-4182-8A07-A96E5099A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46" y="100694"/>
            <a:ext cx="7591425" cy="64633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srgbClr val="FF0000"/>
                </a:solidFill>
              </a:rPr>
              <a:t>Thí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nghiệm</a:t>
            </a:r>
            <a:r>
              <a:rPr lang="en-US" b="1" dirty="0">
                <a:solidFill>
                  <a:srgbClr val="FF0000"/>
                </a:solidFill>
              </a:rPr>
              <a:t> : </a:t>
            </a:r>
            <a:r>
              <a:rPr lang="en-US" b="1" dirty="0" err="1">
                <a:solidFill>
                  <a:srgbClr val="FF0000"/>
                </a:solidFill>
              </a:rPr>
              <a:t>Tìm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hiểu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về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áp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suất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C4B82-9780-478B-B066-09B1F3FF5A50}"/>
              </a:ext>
            </a:extLst>
          </p:cNvPr>
          <p:cNvSpPr/>
          <p:nvPr/>
        </p:nvSpPr>
        <p:spPr>
          <a:xfrm>
            <a:off x="126544" y="891058"/>
            <a:ext cx="11205483" cy="586624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149F775F-0974-450A-8812-8FD273CFE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46" y="943917"/>
            <a:ext cx="111215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chậu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mịn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aseline="30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2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B024E8E0-37E1-48EF-92BB-9873B49EF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44" y="1360812"/>
            <a:ext cx="11121537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lún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16.2a)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16.2b)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chồng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16.2c)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7DA5AF10-FB0F-4BD8-B7C7-B5032430B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490" y="5299688"/>
            <a:ext cx="1112153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lún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ra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16.2a, b),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ép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ép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16.2a, c),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DA19D95-6B81-4564-ACF9-54C4EEB65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061" y="3692411"/>
            <a:ext cx="5909682" cy="1607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49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4D5487-6742-4473-9E22-22267612B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909" y="126267"/>
            <a:ext cx="45950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5F4E0A-52A7-4C25-B5EE-5CC43597704D}"/>
              </a:ext>
            </a:extLst>
          </p:cNvPr>
          <p:cNvSpPr/>
          <p:nvPr/>
        </p:nvSpPr>
        <p:spPr>
          <a:xfrm>
            <a:off x="126544" y="891059"/>
            <a:ext cx="11205483" cy="173239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A3504D14-B972-46C2-BEFD-0B13C89BC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490" y="943917"/>
            <a:ext cx="111215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lún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ép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aseline="30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2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FDD77FB9-88E8-44F1-9E41-62116DE81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490" y="1467137"/>
            <a:ext cx="111215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ép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lún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aseline="30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2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0B4E3C5A-1245-4170-8ED5-4E0901652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490" y="1990357"/>
            <a:ext cx="111215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ép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lún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aseline="30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2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3">
            <a:extLst>
              <a:ext uri="{FF2B5EF4-FFF2-40B4-BE49-F238E27FC236}">
                <a16:creationId xmlns:a16="http://schemas.microsoft.com/office/drawing/2014/main" id="{22A6580E-83A6-4965-BB41-5CEA2E933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690" y="2905780"/>
            <a:ext cx="8367453" cy="5847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lún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Áp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suất</a:t>
            </a:r>
            <a:r>
              <a:rPr lang="en-US" sz="32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20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/>
      <p:bldP spid="9" grpId="0"/>
      <p:bldP spid="10" grpId="0"/>
      <p:bldP spid="12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959</Words>
  <PresentationFormat>Widescreen</PresentationFormat>
  <Paragraphs>85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Cambria Math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2023-07-24T06:16:50Z</dcterms:created>
  <dcterms:modified xsi:type="dcterms:W3CDTF">2023-07-24T08:40:26Z</dcterms:modified>
</cp:coreProperties>
</file>