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27" r:id="rId2"/>
    <p:sldId id="427" r:id="rId3"/>
    <p:sldId id="428" r:id="rId4"/>
    <p:sldId id="429" r:id="rId5"/>
    <p:sldId id="431" r:id="rId6"/>
    <p:sldId id="430" r:id="rId7"/>
    <p:sldId id="340"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0066"/>
    <a:srgbClr val="C5F3F3"/>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48" d="100"/>
          <a:sy n="48" d="100"/>
        </p:scale>
        <p:origin x="882" y="48"/>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7</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827200"/>
            <a:ext cx="1739080" cy="225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446821" y="4137819"/>
            <a:ext cx="13382995"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1 (Tiết 3)</a:t>
            </a:r>
          </a:p>
        </p:txBody>
      </p:sp>
      <p:sp>
        <p:nvSpPr>
          <p:cNvPr id="2059" name="Text Box 17"/>
          <p:cNvSpPr txBox="1">
            <a:spLocks noChangeArrowheads="1"/>
          </p:cNvSpPr>
          <p:nvPr/>
        </p:nvSpPr>
        <p:spPr bwMode="auto">
          <a:xfrm>
            <a:off x="2480250" y="2057400"/>
            <a:ext cx="11471154" cy="180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3382959"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960292"/>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1409" y="6100454"/>
            <a:ext cx="1211090" cy="8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176919" y="5781235"/>
            <a:ext cx="3396458" cy="2422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3)</a:t>
              </a:r>
            </a:p>
          </p:txBody>
        </p:sp>
      </p:grpSp>
      <p:sp>
        <p:nvSpPr>
          <p:cNvPr id="25" name="Rectangle 24">
            <a:extLst>
              <a:ext uri="{FF2B5EF4-FFF2-40B4-BE49-F238E27FC236}">
                <a16:creationId xmlns:a16="http://schemas.microsoft.com/office/drawing/2014/main" id="{03A7D6CF-3036-493F-8FE8-02B61E05DED0}"/>
              </a:ext>
            </a:extLst>
          </p:cNvPr>
          <p:cNvSpPr/>
          <p:nvPr/>
        </p:nvSpPr>
        <p:spPr>
          <a:xfrm>
            <a:off x="1356519" y="2081910"/>
            <a:ext cx="13792200" cy="1846659"/>
          </a:xfrm>
          <a:prstGeom prst="rect">
            <a:avLst/>
          </a:prstGeom>
        </p:spPr>
        <p:txBody>
          <a:bodyPr wrap="square">
            <a:spAutoFit/>
          </a:bodyPr>
          <a:lstStyle/>
          <a:p>
            <a:pPr algn="just"/>
            <a:r>
              <a:rPr lang="en-US" sz="3800" b="1">
                <a:solidFill>
                  <a:srgbClr val="FF0066"/>
                </a:solidFill>
                <a:latin typeface="Times New Roman" pitchFamily="18" charset="0"/>
                <a:cs typeface="Times New Roman" pitchFamily="18" charset="0"/>
              </a:rPr>
              <a:t>1. Đánh giá kĩ năng đọc thành tiếng, học thuộc lòng: Mỗi học sinh đọc một đoạn văn, đoạn thơ khoảng 60 - 65 tiếng hoặc đọc thuộc lòng một đoạn thơ (bài thơ) đã học.</a:t>
            </a:r>
          </a:p>
        </p:txBody>
      </p:sp>
    </p:spTree>
    <p:extLst>
      <p:ext uri="{BB962C8B-B14F-4D97-AF65-F5344CB8AC3E}">
        <p14:creationId xmlns:p14="http://schemas.microsoft.com/office/powerpoint/2010/main" val="4184934910"/>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C5A248C-BBA9-4F26-B4DB-8F6A8E07ABB3}"/>
              </a:ext>
            </a:extLst>
          </p:cNvPr>
          <p:cNvPicPr>
            <a:picLocks noChangeAspect="1"/>
          </p:cNvPicPr>
          <p:nvPr/>
        </p:nvPicPr>
        <p:blipFill rotWithShape="1">
          <a:blip r:embed="rId2"/>
          <a:srcRect l="43910"/>
          <a:stretch/>
        </p:blipFill>
        <p:spPr>
          <a:xfrm>
            <a:off x="1242219" y="3904521"/>
            <a:ext cx="7086599" cy="4272868"/>
          </a:xfrm>
          <a:prstGeom prst="rect">
            <a:avLst/>
          </a:prstGeom>
        </p:spPr>
      </p:pic>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3)</a:t>
              </a:r>
            </a:p>
          </p:txBody>
        </p:sp>
      </p:grpSp>
      <p:sp>
        <p:nvSpPr>
          <p:cNvPr id="11" name="Rectangle 10">
            <a:extLst>
              <a:ext uri="{FF2B5EF4-FFF2-40B4-BE49-F238E27FC236}">
                <a16:creationId xmlns:a16="http://schemas.microsoft.com/office/drawing/2014/main" id="{928111E7-C143-425A-AC65-7C4BDF48FC10}"/>
              </a:ext>
            </a:extLst>
          </p:cNvPr>
          <p:cNvSpPr/>
          <p:nvPr/>
        </p:nvSpPr>
        <p:spPr>
          <a:xfrm>
            <a:off x="9433719" y="4119120"/>
            <a:ext cx="5792682"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1. Viết về gì?</a:t>
            </a:r>
          </a:p>
        </p:txBody>
      </p:sp>
      <p:sp>
        <p:nvSpPr>
          <p:cNvPr id="12" name="Rectangle 11">
            <a:extLst>
              <a:ext uri="{FF2B5EF4-FFF2-40B4-BE49-F238E27FC236}">
                <a16:creationId xmlns:a16="http://schemas.microsoft.com/office/drawing/2014/main" id="{BEA03461-27BA-401F-86B1-22A31B4EB862}"/>
              </a:ext>
            </a:extLst>
          </p:cNvPr>
          <p:cNvSpPr/>
          <p:nvPr/>
        </p:nvSpPr>
        <p:spPr>
          <a:xfrm>
            <a:off x="9433560" y="4957320"/>
            <a:ext cx="5792682"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2. Tìm ý</a:t>
            </a:r>
          </a:p>
        </p:txBody>
      </p:sp>
      <p:sp>
        <p:nvSpPr>
          <p:cNvPr id="13" name="Rectangle 12">
            <a:extLst>
              <a:ext uri="{FF2B5EF4-FFF2-40B4-BE49-F238E27FC236}">
                <a16:creationId xmlns:a16="http://schemas.microsoft.com/office/drawing/2014/main" id="{3A854641-693C-49A8-AB7B-2017B71A378B}"/>
              </a:ext>
            </a:extLst>
          </p:cNvPr>
          <p:cNvSpPr/>
          <p:nvPr/>
        </p:nvSpPr>
        <p:spPr>
          <a:xfrm>
            <a:off x="9433560" y="5925182"/>
            <a:ext cx="5792682"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3. Sắp xếp ý</a:t>
            </a:r>
          </a:p>
        </p:txBody>
      </p:sp>
      <p:sp>
        <p:nvSpPr>
          <p:cNvPr id="20" name="Rectangle 19">
            <a:extLst>
              <a:ext uri="{FF2B5EF4-FFF2-40B4-BE49-F238E27FC236}">
                <a16:creationId xmlns:a16="http://schemas.microsoft.com/office/drawing/2014/main" id="{B125D0C5-B291-4E68-84B2-6485A345D5F7}"/>
              </a:ext>
            </a:extLst>
          </p:cNvPr>
          <p:cNvSpPr/>
          <p:nvPr/>
        </p:nvSpPr>
        <p:spPr>
          <a:xfrm>
            <a:off x="9418479" y="6786120"/>
            <a:ext cx="5792682"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4. Viết đoạn văn.</a:t>
            </a:r>
          </a:p>
        </p:txBody>
      </p:sp>
      <p:sp>
        <p:nvSpPr>
          <p:cNvPr id="21" name="Rectangle 20">
            <a:extLst>
              <a:ext uri="{FF2B5EF4-FFF2-40B4-BE49-F238E27FC236}">
                <a16:creationId xmlns:a16="http://schemas.microsoft.com/office/drawing/2014/main" id="{E2894D02-EBF5-448B-B81C-1E6EB19BE07C}"/>
              </a:ext>
            </a:extLst>
          </p:cNvPr>
          <p:cNvSpPr/>
          <p:nvPr/>
        </p:nvSpPr>
        <p:spPr>
          <a:xfrm>
            <a:off x="9418479" y="7633012"/>
            <a:ext cx="5792682"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5. Hoàn chỉnh đoạn văn.</a:t>
            </a:r>
          </a:p>
        </p:txBody>
      </p:sp>
      <p:sp>
        <p:nvSpPr>
          <p:cNvPr id="22" name="Rectangle 21">
            <a:extLst>
              <a:ext uri="{FF2B5EF4-FFF2-40B4-BE49-F238E27FC236}">
                <a16:creationId xmlns:a16="http://schemas.microsoft.com/office/drawing/2014/main" id="{03445FA2-A056-4406-8A6F-A898E6A35DF0}"/>
              </a:ext>
            </a:extLst>
          </p:cNvPr>
          <p:cNvSpPr/>
          <p:nvPr/>
        </p:nvSpPr>
        <p:spPr>
          <a:xfrm>
            <a:off x="975519" y="1958150"/>
            <a:ext cx="13487400" cy="1846659"/>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2. Chọn 1 trong 2 đề sau:</a:t>
            </a:r>
          </a:p>
          <a:p>
            <a:r>
              <a:rPr lang="en-US" sz="3800" b="1">
                <a:solidFill>
                  <a:srgbClr val="FF0066"/>
                </a:solidFill>
                <a:latin typeface="Times New Roman" pitchFamily="18" charset="0"/>
                <a:cs typeface="Times New Roman" pitchFamily="18" charset="0"/>
              </a:rPr>
              <a:t>a) Viết đoạn văn kể về một tiết học em thích.</a:t>
            </a:r>
          </a:p>
          <a:p>
            <a:r>
              <a:rPr lang="en-US" sz="3800" b="1">
                <a:solidFill>
                  <a:srgbClr val="FF0066"/>
                </a:solidFill>
                <a:latin typeface="Times New Roman" pitchFamily="18" charset="0"/>
                <a:cs typeface="Times New Roman" pitchFamily="18" charset="0"/>
              </a:rPr>
              <a:t>b) Viết đoạn văn kể lại một cuộc nói chuyện điện thoại của em.</a:t>
            </a:r>
          </a:p>
        </p:txBody>
      </p:sp>
    </p:spTree>
    <p:extLst>
      <p:ext uri="{BB962C8B-B14F-4D97-AF65-F5344CB8AC3E}">
        <p14:creationId xmlns:p14="http://schemas.microsoft.com/office/powerpoint/2010/main" val="122377032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3)</a:t>
              </a:r>
            </a:p>
          </p:txBody>
        </p:sp>
      </p:grpSp>
      <p:sp>
        <p:nvSpPr>
          <p:cNvPr id="9" name="Rectangle 8">
            <a:extLst>
              <a:ext uri="{FF2B5EF4-FFF2-40B4-BE49-F238E27FC236}">
                <a16:creationId xmlns:a16="http://schemas.microsoft.com/office/drawing/2014/main" id="{81FF45F9-ECB5-4B27-9D35-55C21B66BD14}"/>
              </a:ext>
            </a:extLst>
          </p:cNvPr>
          <p:cNvSpPr/>
          <p:nvPr/>
        </p:nvSpPr>
        <p:spPr>
          <a:xfrm>
            <a:off x="1271891" y="2278130"/>
            <a:ext cx="13966284" cy="646331"/>
          </a:xfrm>
          <a:prstGeom prst="rect">
            <a:avLst/>
          </a:prstGeom>
        </p:spPr>
        <p:txBody>
          <a:bodyPr wrap="square">
            <a:spAutoFit/>
          </a:bodyPr>
          <a:lstStyle/>
          <a:p>
            <a:pPr algn="just"/>
            <a:r>
              <a:rPr lang="en-US" sz="3600" b="1">
                <a:solidFill>
                  <a:srgbClr val="0000CC"/>
                </a:solidFill>
                <a:latin typeface="Times New Roman" pitchFamily="18" charset="0"/>
                <a:cs typeface="Times New Roman" pitchFamily="18" charset="0"/>
              </a:rPr>
              <a:t>Viết đoạn văn kể về một tiết học em thích.</a:t>
            </a:r>
          </a:p>
        </p:txBody>
      </p:sp>
      <p:grpSp>
        <p:nvGrpSpPr>
          <p:cNvPr id="10" name="Group 9">
            <a:extLst>
              <a:ext uri="{FF2B5EF4-FFF2-40B4-BE49-F238E27FC236}">
                <a16:creationId xmlns:a16="http://schemas.microsoft.com/office/drawing/2014/main" id="{95EE8119-1F13-4A75-960E-BDB031643E81}"/>
              </a:ext>
            </a:extLst>
          </p:cNvPr>
          <p:cNvGrpSpPr/>
          <p:nvPr/>
        </p:nvGrpSpPr>
        <p:grpSpPr>
          <a:xfrm>
            <a:off x="1217375" y="1507438"/>
            <a:ext cx="7037658" cy="646331"/>
            <a:chOff x="1508919" y="1888664"/>
            <a:chExt cx="6269914" cy="646331"/>
          </a:xfrm>
        </p:grpSpPr>
        <p:sp>
          <p:nvSpPr>
            <p:cNvPr id="11" name="Rectangle 10">
              <a:extLst>
                <a:ext uri="{FF2B5EF4-FFF2-40B4-BE49-F238E27FC236}">
                  <a16:creationId xmlns:a16="http://schemas.microsoft.com/office/drawing/2014/main" id="{6521EB5E-BF45-45E3-AFC1-CB3E03C4D67D}"/>
                </a:ext>
              </a:extLst>
            </p:cNvPr>
            <p:cNvSpPr/>
            <p:nvPr/>
          </p:nvSpPr>
          <p:spPr>
            <a:xfrm>
              <a:off x="1508919" y="1888664"/>
              <a:ext cx="6269914" cy="646331"/>
            </a:xfrm>
            <a:prstGeom prst="rect">
              <a:avLst/>
            </a:prstGeom>
          </p:spPr>
          <p:txBody>
            <a:bodyPr wrap="square">
              <a:spAutoFit/>
            </a:bodyPr>
            <a:lstStyle/>
            <a:p>
              <a:r>
                <a:rPr lang="en-US" sz="3600" b="1">
                  <a:solidFill>
                    <a:srgbClr val="FF0066"/>
                  </a:solidFill>
                  <a:latin typeface="Times New Roman" pitchFamily="18" charset="0"/>
                  <a:cs typeface="Times New Roman" pitchFamily="18" charset="0"/>
                </a:rPr>
                <a:t>3. Viết đoạn văn.</a:t>
              </a:r>
            </a:p>
          </p:txBody>
        </p:sp>
        <p:cxnSp>
          <p:nvCxnSpPr>
            <p:cNvPr id="12" name="Straight Connector 11">
              <a:extLst>
                <a:ext uri="{FF2B5EF4-FFF2-40B4-BE49-F238E27FC236}">
                  <a16:creationId xmlns:a16="http://schemas.microsoft.com/office/drawing/2014/main" id="{9F7AD22E-3749-4253-8514-B90E1DD16638}"/>
                </a:ext>
              </a:extLst>
            </p:cNvPr>
            <p:cNvCxnSpPr/>
            <p:nvPr/>
          </p:nvCxnSpPr>
          <p:spPr>
            <a:xfrm>
              <a:off x="1673234" y="2519755"/>
              <a:ext cx="297064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3" name="Rectangle 12">
            <a:extLst>
              <a:ext uri="{FF2B5EF4-FFF2-40B4-BE49-F238E27FC236}">
                <a16:creationId xmlns:a16="http://schemas.microsoft.com/office/drawing/2014/main" id="{346B2CDC-7CF1-47F3-9970-16155757B00B}"/>
              </a:ext>
            </a:extLst>
          </p:cNvPr>
          <p:cNvSpPr/>
          <p:nvPr/>
        </p:nvSpPr>
        <p:spPr>
          <a:xfrm>
            <a:off x="365919" y="2991682"/>
            <a:ext cx="15392400" cy="6186309"/>
          </a:xfrm>
          <a:prstGeom prst="rect">
            <a:avLst/>
          </a:prstGeom>
        </p:spPr>
        <p:txBody>
          <a:bodyPr wrap="square">
            <a:spAutoFit/>
          </a:bodyPr>
          <a:lstStyle/>
          <a:p>
            <a:pPr indent="914400" algn="just"/>
            <a:r>
              <a:rPr lang="en-US" sz="3500">
                <a:solidFill>
                  <a:srgbClr val="FF0000"/>
                </a:solidFill>
                <a:latin typeface="Times New Roman" pitchFamily="18" charset="0"/>
                <a:cs typeface="Times New Roman" pitchFamily="18" charset="0"/>
              </a:rPr>
              <a:t>Bài tham khảo:</a:t>
            </a:r>
          </a:p>
          <a:p>
            <a:pPr indent="914400" algn="just"/>
            <a:r>
              <a:rPr lang="vi-VN" sz="3500">
                <a:solidFill>
                  <a:srgbClr val="0000CC"/>
                </a:solidFill>
                <a:latin typeface="Times New Roman" pitchFamily="18" charset="0"/>
                <a:cs typeface="Times New Roman" pitchFamily="18" charset="0"/>
              </a:rPr>
              <a:t>Các bạn ai cũng có tiết học yêu thích của mình, bạn thì thích tiết toán, bạn thích tiết âm nhạc, riêng em lại thích tiết thể dục. Học thể dục em thích nhất là được học các bài tập thể dục, các động tác tay, chân, lưng, bụng, khiến cơ thể được rèn luyện dẻo dai hơn. Thầy giáo ở trên hô to từng nhịp, học sinh ở dưới thực hiện rất đồng đều. Trong tiết học thể dục, bạn nào cũng tỏ ra thoải mái, vui vẻ. Chúng em được vận động tay chân, rèn luyện sức khỏe và được trò chuyện với nhau mỗi lúc được phân nhóm tự luyện tập.</a:t>
            </a:r>
            <a:r>
              <a:rPr lang="en-US" sz="3500">
                <a:solidFill>
                  <a:srgbClr val="0000CC"/>
                </a:solidFill>
                <a:latin typeface="Times New Roman" pitchFamily="18" charset="0"/>
                <a:cs typeface="Times New Roman" pitchFamily="18" charset="0"/>
              </a:rPr>
              <a:t> T</a:t>
            </a:r>
            <a:r>
              <a:rPr lang="vi-VN" sz="3500">
                <a:solidFill>
                  <a:srgbClr val="0000CC"/>
                </a:solidFill>
                <a:latin typeface="Times New Roman" pitchFamily="18" charset="0"/>
                <a:cs typeface="Times New Roman" pitchFamily="18" charset="0"/>
              </a:rPr>
              <a:t>hầy giáo thường cho lớp giải lao</a:t>
            </a:r>
            <a:r>
              <a:rPr lang="en-US" sz="3500">
                <a:solidFill>
                  <a:srgbClr val="0000CC"/>
                </a:solidFill>
                <a:latin typeface="Times New Roman" pitchFamily="18" charset="0"/>
                <a:cs typeface="Times New Roman" pitchFamily="18" charset="0"/>
              </a:rPr>
              <a:t> khoảng 5 đến 7 phút</a:t>
            </a:r>
            <a:r>
              <a:rPr lang="vi-VN" sz="3500">
                <a:solidFill>
                  <a:srgbClr val="0000CC"/>
                </a:solidFill>
                <a:latin typeface="Times New Roman" pitchFamily="18" charset="0"/>
                <a:cs typeface="Times New Roman" pitchFamily="18" charset="0"/>
              </a:rPr>
              <a:t>, chúng em lại túm tụm lại, có nhóm thì nhảy dây, có nhóm thì đá cầu, nhóm lại chơi đuổi bắt. Mỗi tiết học thể dục qua đi em như được tiếp thêm nguồn năng lượng, tinh thần sảng khoái và tỉnh táo hơn để học tiếp những tiết học sau.</a:t>
            </a:r>
            <a:endParaRPr lang="en-US" sz="350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107683011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3)</a:t>
              </a:r>
            </a:p>
          </p:txBody>
        </p:sp>
      </p:grpSp>
      <p:sp>
        <p:nvSpPr>
          <p:cNvPr id="9" name="Rectangle 8">
            <a:extLst>
              <a:ext uri="{FF2B5EF4-FFF2-40B4-BE49-F238E27FC236}">
                <a16:creationId xmlns:a16="http://schemas.microsoft.com/office/drawing/2014/main" id="{81FF45F9-ECB5-4B27-9D35-55C21B66BD14}"/>
              </a:ext>
            </a:extLst>
          </p:cNvPr>
          <p:cNvSpPr/>
          <p:nvPr/>
        </p:nvSpPr>
        <p:spPr>
          <a:xfrm>
            <a:off x="1563435" y="2278130"/>
            <a:ext cx="13966284" cy="630942"/>
          </a:xfrm>
          <a:prstGeom prst="rect">
            <a:avLst/>
          </a:prstGeom>
        </p:spPr>
        <p:txBody>
          <a:bodyPr wrap="square">
            <a:spAutoFit/>
          </a:bodyPr>
          <a:lstStyle/>
          <a:p>
            <a:pPr algn="just"/>
            <a:r>
              <a:rPr lang="en-US" sz="3400" b="1">
                <a:solidFill>
                  <a:srgbClr val="0000CC"/>
                </a:solidFill>
                <a:latin typeface="Times New Roman" pitchFamily="18" charset="0"/>
                <a:cs typeface="Times New Roman" pitchFamily="18" charset="0"/>
              </a:rPr>
              <a:t>Viết đoạn văn kể lại một cuộc nói chuyện điện thoại của em.  </a:t>
            </a:r>
          </a:p>
        </p:txBody>
      </p:sp>
      <p:grpSp>
        <p:nvGrpSpPr>
          <p:cNvPr id="10" name="Group 9">
            <a:extLst>
              <a:ext uri="{FF2B5EF4-FFF2-40B4-BE49-F238E27FC236}">
                <a16:creationId xmlns:a16="http://schemas.microsoft.com/office/drawing/2014/main" id="{95EE8119-1F13-4A75-960E-BDB031643E81}"/>
              </a:ext>
            </a:extLst>
          </p:cNvPr>
          <p:cNvGrpSpPr/>
          <p:nvPr/>
        </p:nvGrpSpPr>
        <p:grpSpPr>
          <a:xfrm>
            <a:off x="1508919" y="1573698"/>
            <a:ext cx="7037658" cy="631091"/>
            <a:chOff x="1508919" y="1888664"/>
            <a:chExt cx="6269914" cy="631091"/>
          </a:xfrm>
        </p:grpSpPr>
        <p:sp>
          <p:nvSpPr>
            <p:cNvPr id="11" name="Rectangle 10">
              <a:extLst>
                <a:ext uri="{FF2B5EF4-FFF2-40B4-BE49-F238E27FC236}">
                  <a16:creationId xmlns:a16="http://schemas.microsoft.com/office/drawing/2014/main" id="{6521EB5E-BF45-45E3-AFC1-CB3E03C4D67D}"/>
                </a:ext>
              </a:extLst>
            </p:cNvPr>
            <p:cNvSpPr/>
            <p:nvPr/>
          </p:nvSpPr>
          <p:spPr>
            <a:xfrm>
              <a:off x="1508919" y="1888664"/>
              <a:ext cx="6269914" cy="630942"/>
            </a:xfrm>
            <a:prstGeom prst="rect">
              <a:avLst/>
            </a:prstGeom>
          </p:spPr>
          <p:txBody>
            <a:bodyPr wrap="square">
              <a:spAutoFit/>
            </a:bodyPr>
            <a:lstStyle/>
            <a:p>
              <a:r>
                <a:rPr lang="en-US" sz="3400" b="1">
                  <a:solidFill>
                    <a:srgbClr val="FF0066"/>
                  </a:solidFill>
                  <a:latin typeface="Times New Roman" pitchFamily="18" charset="0"/>
                  <a:cs typeface="Times New Roman" pitchFamily="18" charset="0"/>
                </a:rPr>
                <a:t>3. Viết đoạn văn.</a:t>
              </a:r>
            </a:p>
          </p:txBody>
        </p:sp>
        <p:cxnSp>
          <p:nvCxnSpPr>
            <p:cNvPr id="12" name="Straight Connector 11">
              <a:extLst>
                <a:ext uri="{FF2B5EF4-FFF2-40B4-BE49-F238E27FC236}">
                  <a16:creationId xmlns:a16="http://schemas.microsoft.com/office/drawing/2014/main" id="{9F7AD22E-3749-4253-8514-B90E1DD16638}"/>
                </a:ext>
              </a:extLst>
            </p:cNvPr>
            <p:cNvCxnSpPr/>
            <p:nvPr/>
          </p:nvCxnSpPr>
          <p:spPr>
            <a:xfrm>
              <a:off x="1673234" y="2519755"/>
              <a:ext cx="297064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3" name="Rectangle 12">
            <a:extLst>
              <a:ext uri="{FF2B5EF4-FFF2-40B4-BE49-F238E27FC236}">
                <a16:creationId xmlns:a16="http://schemas.microsoft.com/office/drawing/2014/main" id="{346B2CDC-7CF1-47F3-9970-16155757B00B}"/>
              </a:ext>
            </a:extLst>
          </p:cNvPr>
          <p:cNvSpPr/>
          <p:nvPr/>
        </p:nvSpPr>
        <p:spPr>
          <a:xfrm>
            <a:off x="1127919" y="2920257"/>
            <a:ext cx="14401800" cy="6494085"/>
          </a:xfrm>
          <a:prstGeom prst="rect">
            <a:avLst/>
          </a:prstGeom>
        </p:spPr>
        <p:txBody>
          <a:bodyPr wrap="square">
            <a:spAutoFit/>
          </a:bodyPr>
          <a:lstStyle/>
          <a:p>
            <a:pPr indent="914400" algn="just"/>
            <a:r>
              <a:rPr lang="en-US" sz="3200">
                <a:solidFill>
                  <a:srgbClr val="FF0000"/>
                </a:solidFill>
                <a:latin typeface="Times New Roman" pitchFamily="18" charset="0"/>
                <a:cs typeface="Times New Roman" pitchFamily="18" charset="0"/>
              </a:rPr>
              <a:t>Bài tham khảo:</a:t>
            </a:r>
          </a:p>
          <a:p>
            <a:r>
              <a:rPr lang="en-US" sz="3200">
                <a:solidFill>
                  <a:srgbClr val="0000CC"/>
                </a:solidFill>
                <a:latin typeface="Times New Roman" pitchFamily="18" charset="0"/>
                <a:cs typeface="Times New Roman" pitchFamily="18" charset="0"/>
              </a:rPr>
              <a:t> Công việc của bố em thường xuyên phải đi công tác. </a:t>
            </a:r>
            <a:r>
              <a:rPr lang="vi-VN" sz="3200">
                <a:solidFill>
                  <a:srgbClr val="0000CC"/>
                </a:solidFill>
                <a:latin typeface="Times New Roman" pitchFamily="18" charset="0"/>
                <a:cs typeface="Times New Roman" pitchFamily="18" charset="0"/>
              </a:rPr>
              <a:t>Sáng chủ nhật, </a:t>
            </a:r>
            <a:r>
              <a:rPr lang="en-US" sz="3200">
                <a:solidFill>
                  <a:srgbClr val="0000CC"/>
                </a:solidFill>
                <a:latin typeface="Times New Roman" pitchFamily="18" charset="0"/>
                <a:cs typeface="Times New Roman" pitchFamily="18" charset="0"/>
              </a:rPr>
              <a:t>bố </a:t>
            </a:r>
            <a:r>
              <a:rPr lang="vi-VN" sz="3200">
                <a:solidFill>
                  <a:srgbClr val="0000CC"/>
                </a:solidFill>
                <a:latin typeface="Times New Roman" pitchFamily="18" charset="0"/>
                <a:cs typeface="Times New Roman" pitchFamily="18" charset="0"/>
              </a:rPr>
              <a:t>gọi </a:t>
            </a:r>
            <a:r>
              <a:rPr lang="en-US" sz="3200">
                <a:solidFill>
                  <a:srgbClr val="0000CC"/>
                </a:solidFill>
                <a:latin typeface="Times New Roman" pitchFamily="18" charset="0"/>
                <a:cs typeface="Times New Roman" pitchFamily="18" charset="0"/>
              </a:rPr>
              <a:t>điện cho </a:t>
            </a:r>
            <a:r>
              <a:rPr lang="vi-VN" sz="3200">
                <a:solidFill>
                  <a:srgbClr val="0000CC"/>
                </a:solidFill>
                <a:latin typeface="Times New Roman" pitchFamily="18" charset="0"/>
                <a:cs typeface="Times New Roman" pitchFamily="18" charset="0"/>
              </a:rPr>
              <a:t>em</a:t>
            </a:r>
            <a:r>
              <a:rPr lang="en-US" sz="3200">
                <a:solidFill>
                  <a:srgbClr val="0000CC"/>
                </a:solidFill>
                <a:latin typeface="Times New Roman" pitchFamily="18" charset="0"/>
                <a:cs typeface="Times New Roman" pitchFamily="18" charset="0"/>
              </a:rPr>
              <a:t>,</a:t>
            </a:r>
            <a:r>
              <a:rPr lang="vi-VN" sz="3200">
                <a:solidFill>
                  <a:srgbClr val="0000CC"/>
                </a:solidFill>
                <a:latin typeface="Times New Roman" pitchFamily="18" charset="0"/>
                <a:cs typeface="Times New Roman" pitchFamily="18" charset="0"/>
              </a:rPr>
              <a:t> hỏi </a:t>
            </a:r>
            <a:r>
              <a:rPr lang="en-US" sz="3200">
                <a:solidFill>
                  <a:srgbClr val="0000CC"/>
                </a:solidFill>
                <a:latin typeface="Times New Roman" pitchFamily="18" charset="0"/>
                <a:cs typeface="Times New Roman" pitchFamily="18" charset="0"/>
              </a:rPr>
              <a:t>thăm </a:t>
            </a:r>
            <a:r>
              <a:rPr lang="vi-VN" sz="3200">
                <a:solidFill>
                  <a:srgbClr val="0000CC"/>
                </a:solidFill>
                <a:latin typeface="Times New Roman" pitchFamily="18" charset="0"/>
                <a:cs typeface="Times New Roman" pitchFamily="18" charset="0"/>
              </a:rPr>
              <a:t>về tình hình</a:t>
            </a:r>
            <a:r>
              <a:rPr lang="en-US" sz="3200">
                <a:solidFill>
                  <a:srgbClr val="0000CC"/>
                </a:solidFill>
                <a:latin typeface="Times New Roman" pitchFamily="18" charset="0"/>
                <a:cs typeface="Times New Roman" pitchFamily="18" charset="0"/>
              </a:rPr>
              <a:t> sức khỏe và</a:t>
            </a:r>
            <a:r>
              <a:rPr lang="vi-VN" sz="3200">
                <a:solidFill>
                  <a:srgbClr val="0000CC"/>
                </a:solidFill>
                <a:latin typeface="Times New Roman" pitchFamily="18" charset="0"/>
                <a:cs typeface="Times New Roman" pitchFamily="18" charset="0"/>
              </a:rPr>
              <a:t> học tập của em trong tuần qua.</a:t>
            </a:r>
          </a:p>
          <a:p>
            <a:r>
              <a:rPr lang="en-US" sz="3200">
                <a:solidFill>
                  <a:srgbClr val="0000CC"/>
                </a:solidFill>
                <a:latin typeface="Times New Roman" pitchFamily="18" charset="0"/>
                <a:cs typeface="Times New Roman" pitchFamily="18" charset="0"/>
              </a:rPr>
              <a:t>- Dạo này sức khỏe của con thế nào, ăn uống có tốt không?</a:t>
            </a:r>
          </a:p>
          <a:p>
            <a:r>
              <a:rPr lang="en-US" sz="3200">
                <a:solidFill>
                  <a:srgbClr val="0000CC"/>
                </a:solidFill>
                <a:latin typeface="Times New Roman" pitchFamily="18" charset="0"/>
                <a:cs typeface="Times New Roman" pitchFamily="18" charset="0"/>
              </a:rPr>
              <a:t>- Sức khỏe của con vẫn ổn ạ, mẹ ở nhà vẫn chăm sóc con rất chu đáo ạ.</a:t>
            </a:r>
            <a:endParaRPr lang="vi-VN" sz="3200">
              <a:solidFill>
                <a:srgbClr val="0000CC"/>
              </a:solidFill>
              <a:latin typeface="Times New Roman" pitchFamily="18" charset="0"/>
              <a:cs typeface="Times New Roman" pitchFamily="18" charset="0"/>
            </a:endParaRPr>
          </a:p>
          <a:p>
            <a:r>
              <a:rPr lang="vi-VN" sz="3200">
                <a:solidFill>
                  <a:srgbClr val="0000CC"/>
                </a:solidFill>
                <a:latin typeface="Times New Roman" pitchFamily="18" charset="0"/>
                <a:cs typeface="Times New Roman" pitchFamily="18" charset="0"/>
              </a:rPr>
              <a:t>- Trong tuần qua, </a:t>
            </a:r>
            <a:r>
              <a:rPr lang="en-US" sz="3200">
                <a:solidFill>
                  <a:srgbClr val="0000CC"/>
                </a:solidFill>
                <a:latin typeface="Times New Roman" pitchFamily="18" charset="0"/>
                <a:cs typeface="Times New Roman" pitchFamily="18" charset="0"/>
              </a:rPr>
              <a:t>việc</a:t>
            </a:r>
            <a:r>
              <a:rPr lang="vi-VN" sz="3200">
                <a:solidFill>
                  <a:srgbClr val="0000CC"/>
                </a:solidFill>
                <a:latin typeface="Times New Roman" pitchFamily="18" charset="0"/>
                <a:cs typeface="Times New Roman" pitchFamily="18" charset="0"/>
              </a:rPr>
              <a:t> học tập của con </a:t>
            </a:r>
            <a:r>
              <a:rPr lang="en-US" sz="3200">
                <a:solidFill>
                  <a:srgbClr val="0000CC"/>
                </a:solidFill>
                <a:latin typeface="Times New Roman" pitchFamily="18" charset="0"/>
                <a:cs typeface="Times New Roman" pitchFamily="18" charset="0"/>
              </a:rPr>
              <a:t>thế nào</a:t>
            </a:r>
            <a:r>
              <a:rPr lang="vi-VN" sz="3200">
                <a:solidFill>
                  <a:srgbClr val="0000CC"/>
                </a:solidFill>
                <a:latin typeface="Times New Roman" pitchFamily="18" charset="0"/>
                <a:cs typeface="Times New Roman" pitchFamily="18" charset="0"/>
              </a:rPr>
              <a:t>?</a:t>
            </a:r>
          </a:p>
          <a:p>
            <a:r>
              <a:rPr lang="vi-VN" sz="3200">
                <a:solidFill>
                  <a:srgbClr val="0000CC"/>
                </a:solidFill>
                <a:latin typeface="Times New Roman" pitchFamily="18" charset="0"/>
                <a:cs typeface="Times New Roman" pitchFamily="18" charset="0"/>
              </a:rPr>
              <a:t>- Con học vẫn tốt </a:t>
            </a:r>
            <a:r>
              <a:rPr lang="en-US" sz="3200">
                <a:solidFill>
                  <a:srgbClr val="0000CC"/>
                </a:solidFill>
                <a:latin typeface="Times New Roman" pitchFamily="18" charset="0"/>
                <a:cs typeface="Times New Roman" pitchFamily="18" charset="0"/>
              </a:rPr>
              <a:t>bố</a:t>
            </a:r>
            <a:r>
              <a:rPr lang="vi-VN" sz="3200">
                <a:solidFill>
                  <a:srgbClr val="0000CC"/>
                </a:solidFill>
                <a:latin typeface="Times New Roman" pitchFamily="18" charset="0"/>
                <a:cs typeface="Times New Roman" pitchFamily="18" charset="0"/>
              </a:rPr>
              <a:t> ạ!</a:t>
            </a:r>
          </a:p>
          <a:p>
            <a:r>
              <a:rPr lang="vi-VN" sz="3200">
                <a:solidFill>
                  <a:srgbClr val="0000CC"/>
                </a:solidFill>
                <a:latin typeface="Times New Roman" pitchFamily="18" charset="0"/>
                <a:cs typeface="Times New Roman" pitchFamily="18" charset="0"/>
              </a:rPr>
              <a:t>- Có môn nào con bị sụt điểm không?</a:t>
            </a:r>
          </a:p>
          <a:p>
            <a:r>
              <a:rPr lang="vi-VN" sz="3200">
                <a:solidFill>
                  <a:srgbClr val="0000CC"/>
                </a:solidFill>
                <a:latin typeface="Times New Roman" pitchFamily="18" charset="0"/>
                <a:cs typeface="Times New Roman" pitchFamily="18" charset="0"/>
              </a:rPr>
              <a:t>- Thưa </a:t>
            </a:r>
            <a:r>
              <a:rPr lang="en-US" sz="3200">
                <a:solidFill>
                  <a:srgbClr val="0000CC"/>
                </a:solidFill>
                <a:latin typeface="Times New Roman" pitchFamily="18" charset="0"/>
                <a:cs typeface="Times New Roman" pitchFamily="18" charset="0"/>
              </a:rPr>
              <a:t>bố</a:t>
            </a:r>
            <a:r>
              <a:rPr lang="vi-VN" sz="3200">
                <a:solidFill>
                  <a:srgbClr val="0000CC"/>
                </a:solidFill>
                <a:latin typeface="Times New Roman" pitchFamily="18" charset="0"/>
                <a:cs typeface="Times New Roman" pitchFamily="18" charset="0"/>
              </a:rPr>
              <a:t>, không có. Môn nào con cũng đạt điểm 9 hoặc 10.</a:t>
            </a:r>
          </a:p>
          <a:p>
            <a:r>
              <a:rPr lang="vi-VN" sz="3200">
                <a:solidFill>
                  <a:srgbClr val="0000CC"/>
                </a:solidFill>
                <a:latin typeface="Times New Roman" pitchFamily="18" charset="0"/>
                <a:cs typeface="Times New Roman" pitchFamily="18" charset="0"/>
              </a:rPr>
              <a:t>- Thế thì tốt, nhưng con chớ có chủ quan. Phải luôn luôn siêng năng cần </a:t>
            </a:r>
            <a:r>
              <a:rPr lang="en-US" sz="3200">
                <a:solidFill>
                  <a:srgbClr val="0000CC"/>
                </a:solidFill>
                <a:latin typeface="Times New Roman" pitchFamily="18" charset="0"/>
                <a:cs typeface="Times New Roman" pitchFamily="18" charset="0"/>
              </a:rPr>
              <a:t>cù</a:t>
            </a:r>
            <a:r>
              <a:rPr lang="vi-VN" sz="3200">
                <a:solidFill>
                  <a:srgbClr val="0000CC"/>
                </a:solidFill>
                <a:latin typeface="Times New Roman" pitchFamily="18" charset="0"/>
                <a:cs typeface="Times New Roman" pitchFamily="18" charset="0"/>
              </a:rPr>
              <a:t> vì siêng năng, cần </a:t>
            </a:r>
            <a:r>
              <a:rPr lang="en-US" sz="3200">
                <a:solidFill>
                  <a:srgbClr val="0000CC"/>
                </a:solidFill>
                <a:latin typeface="Times New Roman" pitchFamily="18" charset="0"/>
                <a:cs typeface="Times New Roman" pitchFamily="18" charset="0"/>
              </a:rPr>
              <a:t>cù</a:t>
            </a:r>
            <a:r>
              <a:rPr lang="vi-VN" sz="3200">
                <a:solidFill>
                  <a:srgbClr val="0000CC"/>
                </a:solidFill>
                <a:latin typeface="Times New Roman" pitchFamily="18" charset="0"/>
                <a:cs typeface="Times New Roman" pitchFamily="18" charset="0"/>
              </a:rPr>
              <a:t> là đức tính hàng đầu mà mỗi học sinh phải có.</a:t>
            </a:r>
          </a:p>
          <a:p>
            <a:r>
              <a:rPr lang="vi-VN" sz="3200">
                <a:solidFill>
                  <a:srgbClr val="0000CC"/>
                </a:solidFill>
                <a:latin typeface="Times New Roman" pitchFamily="18" charset="0"/>
                <a:cs typeface="Times New Roman" pitchFamily="18" charset="0"/>
              </a:rPr>
              <a:t>- </a:t>
            </a:r>
            <a:r>
              <a:rPr lang="en-US" sz="3200">
                <a:solidFill>
                  <a:srgbClr val="0000CC"/>
                </a:solidFill>
                <a:latin typeface="Times New Roman" pitchFamily="18" charset="0"/>
                <a:cs typeface="Times New Roman" pitchFamily="18" charset="0"/>
              </a:rPr>
              <a:t>V</a:t>
            </a:r>
            <a:r>
              <a:rPr lang="vi-VN" sz="3200">
                <a:solidFill>
                  <a:srgbClr val="0000CC"/>
                </a:solidFill>
                <a:latin typeface="Times New Roman" pitchFamily="18" charset="0"/>
                <a:cs typeface="Times New Roman" pitchFamily="18" charset="0"/>
              </a:rPr>
              <a:t>âng ạ.</a:t>
            </a:r>
            <a:r>
              <a:rPr lang="en-US" sz="3200">
                <a:solidFill>
                  <a:srgbClr val="0000CC"/>
                </a:solidFill>
                <a:latin typeface="Times New Roman" pitchFamily="18" charset="0"/>
                <a:cs typeface="Times New Roman" pitchFamily="18" charset="0"/>
              </a:rPr>
              <a:t> Bố hoàn thành công việc nhanh để về với con nhé, con yêu bố.</a:t>
            </a:r>
            <a:endParaRPr lang="vi-VN" sz="3200">
              <a:solidFill>
                <a:srgbClr val="0000CC"/>
              </a:solidFill>
              <a:latin typeface="Times New Roman" pitchFamily="18" charset="0"/>
              <a:cs typeface="Times New Roman" pitchFamily="18" charset="0"/>
            </a:endParaRPr>
          </a:p>
          <a:p>
            <a:pPr indent="914400" algn="just"/>
            <a:endParaRPr lang="en-US" sz="3200" b="1">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226827996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3)</a:t>
              </a:r>
            </a:p>
          </p:txBody>
        </p:sp>
      </p:grpSp>
      <p:grpSp>
        <p:nvGrpSpPr>
          <p:cNvPr id="9" name="Group 8">
            <a:extLst>
              <a:ext uri="{FF2B5EF4-FFF2-40B4-BE49-F238E27FC236}">
                <a16:creationId xmlns:a16="http://schemas.microsoft.com/office/drawing/2014/main" id="{689BFC0F-C6E5-403F-A416-CBC3C3F25D2A}"/>
              </a:ext>
            </a:extLst>
          </p:cNvPr>
          <p:cNvGrpSpPr/>
          <p:nvPr/>
        </p:nvGrpSpPr>
        <p:grpSpPr>
          <a:xfrm>
            <a:off x="1508919" y="1905000"/>
            <a:ext cx="7037658" cy="677108"/>
            <a:chOff x="1508919" y="1888664"/>
            <a:chExt cx="6269914" cy="677108"/>
          </a:xfrm>
        </p:grpSpPr>
        <p:sp>
          <p:nvSpPr>
            <p:cNvPr id="10" name="Rectangle 9">
              <a:extLst>
                <a:ext uri="{FF2B5EF4-FFF2-40B4-BE49-F238E27FC236}">
                  <a16:creationId xmlns:a16="http://schemas.microsoft.com/office/drawing/2014/main" id="{9D52EE75-605A-4370-96FC-A60483CB324C}"/>
                </a:ext>
              </a:extLst>
            </p:cNvPr>
            <p:cNvSpPr/>
            <p:nvPr/>
          </p:nvSpPr>
          <p:spPr>
            <a:xfrm>
              <a:off x="1508919" y="1888664"/>
              <a:ext cx="6269914"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4. Chia sẻ bài viết trước lớp.</a:t>
              </a:r>
            </a:p>
          </p:txBody>
        </p:sp>
        <p:cxnSp>
          <p:nvCxnSpPr>
            <p:cNvPr id="11" name="Straight Connector 10">
              <a:extLst>
                <a:ext uri="{FF2B5EF4-FFF2-40B4-BE49-F238E27FC236}">
                  <a16:creationId xmlns:a16="http://schemas.microsoft.com/office/drawing/2014/main" id="{41584664-DFAC-4B54-B01D-0EF2F9F15F3D}"/>
                </a:ext>
              </a:extLst>
            </p:cNvPr>
            <p:cNvCxnSpPr/>
            <p:nvPr/>
          </p:nvCxnSpPr>
          <p:spPr>
            <a:xfrm>
              <a:off x="1673234" y="2519755"/>
              <a:ext cx="4927231"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Cloud 11">
            <a:extLst>
              <a:ext uri="{FF2B5EF4-FFF2-40B4-BE49-F238E27FC236}">
                <a16:creationId xmlns:a16="http://schemas.microsoft.com/office/drawing/2014/main" id="{B0B639AD-ADEF-4FC1-B8D5-32410309DCAA}"/>
              </a:ext>
            </a:extLst>
          </p:cNvPr>
          <p:cNvSpPr/>
          <p:nvPr/>
        </p:nvSpPr>
        <p:spPr>
          <a:xfrm>
            <a:off x="2945877" y="2971800"/>
            <a:ext cx="11201400" cy="4419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100" b="1">
                <a:solidFill>
                  <a:srgbClr val="FF0000"/>
                </a:solidFill>
              </a:rPr>
              <a:t>Chúng ta cùng nhau chia sẻ  bài viết của mình trước lớp</a:t>
            </a:r>
          </a:p>
        </p:txBody>
      </p:sp>
    </p:spTree>
    <p:extLst>
      <p:ext uri="{BB962C8B-B14F-4D97-AF65-F5344CB8AC3E}">
        <p14:creationId xmlns:p14="http://schemas.microsoft.com/office/powerpoint/2010/main" val="2752863809"/>
      </p:ext>
    </p:extLst>
  </p:cSld>
  <p:clrMapOvr>
    <a:masterClrMapping/>
  </p:clrMapOvr>
  <p:transition spd="slow">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3337719" y="4114800"/>
            <a:ext cx="9601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10141</TotalTime>
  <Words>707</Words>
  <Application>Microsoft Office PowerPoint</Application>
  <PresentationFormat>Custom</PresentationFormat>
  <Paragraphs>52</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Ha</cp:lastModifiedBy>
  <cp:revision>1144</cp:revision>
  <dcterms:created xsi:type="dcterms:W3CDTF">2008-09-09T22:52:10Z</dcterms:created>
  <dcterms:modified xsi:type="dcterms:W3CDTF">2022-08-25T12:12:48Z</dcterms:modified>
</cp:coreProperties>
</file>