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46"/>
  </p:notesMasterIdLst>
  <p:sldIdLst>
    <p:sldId id="258" r:id="rId2"/>
    <p:sldId id="259" r:id="rId3"/>
    <p:sldId id="260" r:id="rId4"/>
    <p:sldId id="261" r:id="rId5"/>
    <p:sldId id="262" r:id="rId6"/>
    <p:sldId id="263" r:id="rId7"/>
    <p:sldId id="264" r:id="rId8"/>
    <p:sldId id="265" r:id="rId9"/>
    <p:sldId id="266" r:id="rId10"/>
    <p:sldId id="267" r:id="rId11"/>
    <p:sldId id="269" r:id="rId12"/>
    <p:sldId id="296" r:id="rId13"/>
    <p:sldId id="297" r:id="rId14"/>
    <p:sldId id="305" r:id="rId15"/>
    <p:sldId id="304" r:id="rId16"/>
    <p:sldId id="306" r:id="rId17"/>
    <p:sldId id="307" r:id="rId18"/>
    <p:sldId id="268"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4" r:id="rId33"/>
    <p:sldId id="283" r:id="rId34"/>
    <p:sldId id="286" r:id="rId35"/>
    <p:sldId id="295" r:id="rId36"/>
    <p:sldId id="287" r:id="rId37"/>
    <p:sldId id="299" r:id="rId38"/>
    <p:sldId id="300" r:id="rId39"/>
    <p:sldId id="301" r:id="rId40"/>
    <p:sldId id="303" r:id="rId41"/>
    <p:sldId id="302" r:id="rId42"/>
    <p:sldId id="290" r:id="rId43"/>
    <p:sldId id="289" r:id="rId44"/>
    <p:sldId id="2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88A5F"/>
    <a:srgbClr val="000099"/>
    <a:srgbClr val="000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2998" autoAdjust="0"/>
  </p:normalViewPr>
  <p:slideViewPr>
    <p:cSldViewPr snapToGrid="0">
      <p:cViewPr varScale="1">
        <p:scale>
          <a:sx n="74" d="100"/>
          <a:sy n="74" d="100"/>
        </p:scale>
        <p:origin x="-45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45F11-E56F-425D-8E30-3D160F0E5B09}"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5AB13-5264-4DD4-A372-4A11F2AFBC62}" type="slidenum">
              <a:rPr lang="en-US" smtClean="0"/>
              <a:t>‹#›</a:t>
            </a:fld>
            <a:endParaRPr lang="en-US"/>
          </a:p>
        </p:txBody>
      </p:sp>
    </p:spTree>
    <p:extLst>
      <p:ext uri="{BB962C8B-B14F-4D97-AF65-F5344CB8AC3E}">
        <p14:creationId xmlns:p14="http://schemas.microsoft.com/office/powerpoint/2010/main" val="369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5AB13-5264-4DD4-A372-4A11F2AFBC62}" type="slidenum">
              <a:rPr lang="en-US" smtClean="0"/>
              <a:t>7</a:t>
            </a:fld>
            <a:endParaRPr lang="en-US"/>
          </a:p>
        </p:txBody>
      </p:sp>
    </p:spTree>
    <p:extLst>
      <p:ext uri="{BB962C8B-B14F-4D97-AF65-F5344CB8AC3E}">
        <p14:creationId xmlns:p14="http://schemas.microsoft.com/office/powerpoint/2010/main" val="4138593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75AB13-5264-4DD4-A372-4A11F2AFBC62}" type="slidenum">
              <a:rPr lang="en-US" smtClean="0"/>
              <a:t>8</a:t>
            </a:fld>
            <a:endParaRPr lang="en-US"/>
          </a:p>
        </p:txBody>
      </p:sp>
    </p:spTree>
    <p:extLst>
      <p:ext uri="{BB962C8B-B14F-4D97-AF65-F5344CB8AC3E}">
        <p14:creationId xmlns:p14="http://schemas.microsoft.com/office/powerpoint/2010/main" val="289364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ECE77E-65E7-4F1D-8832-9B75D9BCB0FD}"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32683-2C39-491F-9510-78C0B80FFF92}" type="slidenum">
              <a:rPr lang="en-US" smtClean="0"/>
              <a:t>‹#›</a:t>
            </a:fld>
            <a:endParaRPr lang="en-US"/>
          </a:p>
        </p:txBody>
      </p:sp>
    </p:spTree>
    <p:extLst>
      <p:ext uri="{BB962C8B-B14F-4D97-AF65-F5344CB8AC3E}">
        <p14:creationId xmlns:p14="http://schemas.microsoft.com/office/powerpoint/2010/main" val="1586298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ECE77E-65E7-4F1D-8832-9B75D9BCB0FD}"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32683-2C39-491F-9510-78C0B80FFF92}" type="slidenum">
              <a:rPr lang="en-US" smtClean="0"/>
              <a:t>‹#›</a:t>
            </a:fld>
            <a:endParaRPr lang="en-US"/>
          </a:p>
        </p:txBody>
      </p:sp>
    </p:spTree>
    <p:extLst>
      <p:ext uri="{BB962C8B-B14F-4D97-AF65-F5344CB8AC3E}">
        <p14:creationId xmlns:p14="http://schemas.microsoft.com/office/powerpoint/2010/main" val="2548228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ECE77E-65E7-4F1D-8832-9B75D9BCB0FD}"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32683-2C39-491F-9510-78C0B80FFF92}" type="slidenum">
              <a:rPr lang="en-US" smtClean="0"/>
              <a:t>‹#›</a:t>
            </a:fld>
            <a:endParaRPr lang="en-US"/>
          </a:p>
        </p:txBody>
      </p:sp>
    </p:spTree>
    <p:extLst>
      <p:ext uri="{BB962C8B-B14F-4D97-AF65-F5344CB8AC3E}">
        <p14:creationId xmlns:p14="http://schemas.microsoft.com/office/powerpoint/2010/main" val="395383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ECE77E-65E7-4F1D-8832-9B75D9BCB0FD}"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32683-2C39-491F-9510-78C0B80FFF92}" type="slidenum">
              <a:rPr lang="en-US" smtClean="0"/>
              <a:t>‹#›</a:t>
            </a:fld>
            <a:endParaRPr lang="en-US"/>
          </a:p>
        </p:txBody>
      </p:sp>
    </p:spTree>
    <p:extLst>
      <p:ext uri="{BB962C8B-B14F-4D97-AF65-F5344CB8AC3E}">
        <p14:creationId xmlns:p14="http://schemas.microsoft.com/office/powerpoint/2010/main" val="271457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ECE77E-65E7-4F1D-8832-9B75D9BCB0FD}"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B32683-2C39-491F-9510-78C0B80FFF92}" type="slidenum">
              <a:rPr lang="en-US" smtClean="0"/>
              <a:t>‹#›</a:t>
            </a:fld>
            <a:endParaRPr lang="en-US"/>
          </a:p>
        </p:txBody>
      </p:sp>
    </p:spTree>
    <p:extLst>
      <p:ext uri="{BB962C8B-B14F-4D97-AF65-F5344CB8AC3E}">
        <p14:creationId xmlns:p14="http://schemas.microsoft.com/office/powerpoint/2010/main" val="232974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ECE77E-65E7-4F1D-8832-9B75D9BCB0FD}"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32683-2C39-491F-9510-78C0B80FFF92}" type="slidenum">
              <a:rPr lang="en-US" smtClean="0"/>
              <a:t>‹#›</a:t>
            </a:fld>
            <a:endParaRPr lang="en-US"/>
          </a:p>
        </p:txBody>
      </p:sp>
    </p:spTree>
    <p:extLst>
      <p:ext uri="{BB962C8B-B14F-4D97-AF65-F5344CB8AC3E}">
        <p14:creationId xmlns:p14="http://schemas.microsoft.com/office/powerpoint/2010/main" val="2055234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ECE77E-65E7-4F1D-8832-9B75D9BCB0FD}" type="datetimeFigureOut">
              <a:rPr lang="en-US" smtClean="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B32683-2C39-491F-9510-78C0B80FFF92}" type="slidenum">
              <a:rPr lang="en-US" smtClean="0"/>
              <a:t>‹#›</a:t>
            </a:fld>
            <a:endParaRPr lang="en-US"/>
          </a:p>
        </p:txBody>
      </p:sp>
    </p:spTree>
    <p:extLst>
      <p:ext uri="{BB962C8B-B14F-4D97-AF65-F5344CB8AC3E}">
        <p14:creationId xmlns:p14="http://schemas.microsoft.com/office/powerpoint/2010/main" val="349896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ECE77E-65E7-4F1D-8832-9B75D9BCB0FD}" type="datetimeFigureOut">
              <a:rPr lang="en-US" smtClean="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B32683-2C39-491F-9510-78C0B80FFF92}" type="slidenum">
              <a:rPr lang="en-US" smtClean="0"/>
              <a:t>‹#›</a:t>
            </a:fld>
            <a:endParaRPr lang="en-US"/>
          </a:p>
        </p:txBody>
      </p:sp>
    </p:spTree>
    <p:extLst>
      <p:ext uri="{BB962C8B-B14F-4D97-AF65-F5344CB8AC3E}">
        <p14:creationId xmlns:p14="http://schemas.microsoft.com/office/powerpoint/2010/main" val="180154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ECE77E-65E7-4F1D-8832-9B75D9BCB0FD}"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B32683-2C39-491F-9510-78C0B80FFF92}" type="slidenum">
              <a:rPr lang="en-US" smtClean="0"/>
              <a:t>‹#›</a:t>
            </a:fld>
            <a:endParaRPr lang="en-US"/>
          </a:p>
        </p:txBody>
      </p:sp>
    </p:spTree>
    <p:extLst>
      <p:ext uri="{BB962C8B-B14F-4D97-AF65-F5344CB8AC3E}">
        <p14:creationId xmlns:p14="http://schemas.microsoft.com/office/powerpoint/2010/main" val="2261693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ECE77E-65E7-4F1D-8832-9B75D9BCB0FD}"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32683-2C39-491F-9510-78C0B80FFF92}" type="slidenum">
              <a:rPr lang="en-US" smtClean="0"/>
              <a:t>‹#›</a:t>
            </a:fld>
            <a:endParaRPr lang="en-US"/>
          </a:p>
        </p:txBody>
      </p:sp>
    </p:spTree>
    <p:extLst>
      <p:ext uri="{BB962C8B-B14F-4D97-AF65-F5344CB8AC3E}">
        <p14:creationId xmlns:p14="http://schemas.microsoft.com/office/powerpoint/2010/main" val="1423031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ECE77E-65E7-4F1D-8832-9B75D9BCB0FD}"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B32683-2C39-491F-9510-78C0B80FFF92}" type="slidenum">
              <a:rPr lang="en-US" smtClean="0"/>
              <a:t>‹#›</a:t>
            </a:fld>
            <a:endParaRPr lang="en-US"/>
          </a:p>
        </p:txBody>
      </p:sp>
    </p:spTree>
    <p:extLst>
      <p:ext uri="{BB962C8B-B14F-4D97-AF65-F5344CB8AC3E}">
        <p14:creationId xmlns:p14="http://schemas.microsoft.com/office/powerpoint/2010/main" val="382816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ECE77E-65E7-4F1D-8832-9B75D9BCB0FD}" type="datetimeFigureOut">
              <a:rPr lang="en-US" smtClean="0"/>
              <a:t>7/27/2022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32683-2C39-491F-9510-78C0B80FFF92}" type="slidenum">
              <a:rPr lang="en-US" smtClean="0"/>
              <a:t>‹#›</a:t>
            </a:fld>
            <a:endParaRPr lang="en-US"/>
          </a:p>
        </p:txBody>
      </p:sp>
    </p:spTree>
    <p:extLst>
      <p:ext uri="{BB962C8B-B14F-4D97-AF65-F5344CB8AC3E}">
        <p14:creationId xmlns:p14="http://schemas.microsoft.com/office/powerpoint/2010/main" val="315697857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hyperlink" Target="https://vi.wikipedia.org/wiki/C%E1%BB%99ng_h%C3%B2a_D%C3%A2n_ch%E1%BB%A7_%C4%90%E1%BB%A9c" TargetMode="External"/><Relationship Id="rId5" Type="http://schemas.openxmlformats.org/officeDocument/2006/relationships/hyperlink" Target="https://vi.wikipedia.org/wiki/Leipzig" TargetMode="External"/><Relationship Id="rId4" Type="http://schemas.openxmlformats.org/officeDocument/2006/relationships/hyperlink" Target="https://vi.wikipedia.org/wiki/Chi%E1%BA%BFn_tranh_Vi%E1%BB%87t_Nam_(mi%E1%BB%81n_B%E1%BA%AFc,_1954-195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vi.wikipedia.org/wiki/C%C3%B4ng_ngh%E1%BB%87" TargetMode="External"/><Relationship Id="rId2" Type="http://schemas.openxmlformats.org/officeDocument/2006/relationships/hyperlink" Target="https://vi.wikipedia.org/wiki/Khoa_h%E1%BB%8Dc" TargetMode="External"/><Relationship Id="rId1" Type="http://schemas.openxmlformats.org/officeDocument/2006/relationships/slideLayout" Target="../slideLayouts/slideLayout2.xml"/><Relationship Id="rId4" Type="http://schemas.openxmlformats.org/officeDocument/2006/relationships/hyperlink" Target="https://vi.wikipedia.org/wiki/Gi%C3%A1o_d%E1%BB%A5c"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vi.wikipedia.org/wiki/1960" TargetMode="External"/><Relationship Id="rId13" Type="http://schemas.openxmlformats.org/officeDocument/2006/relationships/hyperlink" Target="https://vi.wikipedia.org/wiki/Nh%C3%A0_gi%C3%A1o_Nh%C3%A2n_d%C3%A2n" TargetMode="External"/><Relationship Id="rId3" Type="http://schemas.openxmlformats.org/officeDocument/2006/relationships/hyperlink" Target="https://vi.wikipedia.org/w/index.php?title=Gi%E1%BA%A3i_th%C6%B0%E1%BB%9Fng_Koval%C3%A9pscaia&amp;action=edit&amp;redlink=1" TargetMode="External"/><Relationship Id="rId7" Type="http://schemas.openxmlformats.org/officeDocument/2006/relationships/hyperlink" Target="https://vi.wikipedia.org/wiki/1946" TargetMode="External"/><Relationship Id="rId12" Type="http://schemas.openxmlformats.org/officeDocument/2006/relationships/hyperlink" Target="https://vi.wikipedia.org/w/index.php?title=C%C6%A1_quan_qu%E1%BA%A3n_l%C3%BD_nh%C3%A0_n%C6%B0%E1%BB%9Bc&amp;action=edit&amp;redlink=1" TargetMode="External"/><Relationship Id="rId2" Type="http://schemas.openxmlformats.org/officeDocument/2006/relationships/hyperlink" Target="https://vi.wikipedia.org/wiki/Anh_h%C3%B9ng_lao_%C4%91%E1%BB%99ng" TargetMode="External"/><Relationship Id="rId1" Type="http://schemas.openxmlformats.org/officeDocument/2006/relationships/slideLayout" Target="../slideLayouts/slideLayout2.xml"/><Relationship Id="rId6" Type="http://schemas.openxmlformats.org/officeDocument/2006/relationships/hyperlink" Target="https://vi.wikipedia.org/wiki/Qu%E1%BB%91c_h%E1%BB%99i" TargetMode="External"/><Relationship Id="rId11" Type="http://schemas.openxmlformats.org/officeDocument/2006/relationships/hyperlink" Target="https://vi.wikipedia.org/w/index.php?title=Th%E1%BB%A9_tr%C6%B0%E1%BB%9Fng&amp;action=edit&amp;redlink=1" TargetMode="External"/><Relationship Id="rId5" Type="http://schemas.openxmlformats.org/officeDocument/2006/relationships/hyperlink" Target="https://vi.wikipedia.org/wiki/Ngh%E1%BB%87_s%C4%A9_%C6%B0u_t%C3%BA" TargetMode="External"/><Relationship Id="rId10" Type="http://schemas.openxmlformats.org/officeDocument/2006/relationships/hyperlink" Target="https://vi.wikipedia.org/wiki/B%E1%BB%99_tr%C6%B0%E1%BB%9Fng" TargetMode="External"/><Relationship Id="rId4" Type="http://schemas.openxmlformats.org/officeDocument/2006/relationships/hyperlink" Target="https://vi.wikipedia.org/wiki/Ngh%E1%BB%87_s%C4%A9_Nh%C3%A2n_d%C3%A2n" TargetMode="External"/><Relationship Id="rId9" Type="http://schemas.openxmlformats.org/officeDocument/2006/relationships/hyperlink" Target="https://vi.wikipedia.org/wiki/B%E1%BB%99_Gi%C3%A1o_d%E1%BB%A5c_v%C3%A0_%C4%90%C3%A0o_t%E1%BA%A1o_(Vi%E1%BB%87t_Nam)" TargetMode="External"/><Relationship Id="rId14" Type="http://schemas.openxmlformats.org/officeDocument/2006/relationships/hyperlink" Target="https://vi.wikipedia.org/wiki/Nh%C3%A0_gi%C3%A1o_%C6%AFu_t%C3%BA"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vi.wikipedia.org/wiki/S%E1%BB%A9c_kh%E1%BB%8Fe_sinh_s%E1%BA%A3n" TargetMode="External"/><Relationship Id="rId2" Type="http://schemas.openxmlformats.org/officeDocument/2006/relationships/hyperlink" Target="https://vi.wikipedia.org/wiki/B%E1%BA%A1o_h%C3%A0nh_gia_%C4%91%C3%ACnh"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vi.wikipedia.org/w/index.php?title=Bu%C3%B4n_b%C3%A1n_ph%E1%BB%A5_n%E1%BB%AF&amp;action=edit&amp;redlink=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3335" y="3055756"/>
            <a:ext cx="10050193" cy="2282141"/>
          </a:xfrm>
        </p:spPr>
        <p:txBody>
          <a:bodyPr>
            <a:normAutofit/>
          </a:bodyPr>
          <a:lstStyle/>
          <a:p>
            <a:pPr marL="0" indent="0">
              <a:buNone/>
            </a:pPr>
            <a:r>
              <a:rPr lang="en-US" sz="9600" dirty="0" err="1">
                <a:ln w="0">
                  <a:solidFill>
                    <a:srgbClr val="7030A0"/>
                  </a:solidFill>
                </a:ln>
                <a:solidFill>
                  <a:srgbClr val="0070C0"/>
                </a:solidFill>
                <a:effectLst>
                  <a:glow rad="63500">
                    <a:schemeClr val="accent3">
                      <a:satMod val="175000"/>
                      <a:alpha val="40000"/>
                    </a:schemeClr>
                  </a:glow>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Phụ</a:t>
            </a:r>
            <a:r>
              <a:rPr lang="en-US" sz="9600" dirty="0">
                <a:ln w="0">
                  <a:solidFill>
                    <a:srgbClr val="7030A0"/>
                  </a:solidFill>
                </a:ln>
                <a:solidFill>
                  <a:srgbClr val="0070C0"/>
                </a:solidFill>
                <a:effectLst>
                  <a:glow rad="63500">
                    <a:schemeClr val="accent3">
                      <a:satMod val="175000"/>
                      <a:alpha val="40000"/>
                    </a:schemeClr>
                  </a:glow>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 </a:t>
            </a:r>
            <a:r>
              <a:rPr lang="en-US" sz="9600" dirty="0" err="1">
                <a:ln w="0">
                  <a:solidFill>
                    <a:srgbClr val="7030A0"/>
                  </a:solidFill>
                </a:ln>
                <a:solidFill>
                  <a:srgbClr val="0070C0"/>
                </a:solidFill>
                <a:effectLst>
                  <a:glow rad="63500">
                    <a:schemeClr val="accent3">
                      <a:satMod val="175000"/>
                      <a:alpha val="40000"/>
                    </a:schemeClr>
                  </a:glow>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nữ</a:t>
            </a:r>
            <a:r>
              <a:rPr lang="en-US" sz="9600" dirty="0">
                <a:ln w="0">
                  <a:solidFill>
                    <a:srgbClr val="7030A0"/>
                  </a:solidFill>
                </a:ln>
                <a:solidFill>
                  <a:srgbClr val="0070C0"/>
                </a:solidFill>
                <a:effectLst>
                  <a:glow rad="63500">
                    <a:schemeClr val="accent3">
                      <a:satMod val="175000"/>
                      <a:alpha val="40000"/>
                    </a:schemeClr>
                  </a:glow>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 </a:t>
            </a:r>
            <a:r>
              <a:rPr lang="en-US" sz="9600" dirty="0" err="1">
                <a:ln w="0">
                  <a:solidFill>
                    <a:srgbClr val="7030A0"/>
                  </a:solidFill>
                </a:ln>
                <a:solidFill>
                  <a:srgbClr val="0070C0"/>
                </a:solidFill>
                <a:effectLst>
                  <a:glow rad="63500">
                    <a:schemeClr val="accent3">
                      <a:satMod val="175000"/>
                      <a:alpha val="40000"/>
                    </a:schemeClr>
                  </a:glow>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xưa</a:t>
            </a:r>
            <a:r>
              <a:rPr lang="en-US" sz="9600" dirty="0">
                <a:ln w="0">
                  <a:solidFill>
                    <a:srgbClr val="7030A0"/>
                  </a:solidFill>
                </a:ln>
                <a:solidFill>
                  <a:srgbClr val="0070C0"/>
                </a:solidFill>
                <a:effectLst>
                  <a:glow rad="63500">
                    <a:schemeClr val="accent3">
                      <a:satMod val="175000"/>
                      <a:alpha val="40000"/>
                    </a:schemeClr>
                  </a:glow>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 </a:t>
            </a:r>
            <a:r>
              <a:rPr lang="en-US" sz="9600" dirty="0" err="1">
                <a:ln w="0">
                  <a:solidFill>
                    <a:srgbClr val="7030A0"/>
                  </a:solidFill>
                </a:ln>
                <a:solidFill>
                  <a:srgbClr val="0070C0"/>
                </a:solidFill>
                <a:effectLst>
                  <a:glow rad="63500">
                    <a:schemeClr val="accent3">
                      <a:satMod val="175000"/>
                      <a:alpha val="40000"/>
                    </a:schemeClr>
                  </a:glow>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và</a:t>
            </a:r>
            <a:r>
              <a:rPr lang="en-US" sz="9600" dirty="0">
                <a:ln w="0">
                  <a:solidFill>
                    <a:srgbClr val="7030A0"/>
                  </a:solidFill>
                </a:ln>
                <a:solidFill>
                  <a:srgbClr val="0070C0"/>
                </a:solidFill>
                <a:effectLst>
                  <a:glow rad="63500">
                    <a:schemeClr val="accent3">
                      <a:satMod val="175000"/>
                      <a:alpha val="40000"/>
                    </a:schemeClr>
                  </a:glow>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 nay</a:t>
            </a:r>
          </a:p>
        </p:txBody>
      </p:sp>
      <p:sp>
        <p:nvSpPr>
          <p:cNvPr id="4" name="TextBox 3"/>
          <p:cNvSpPr txBox="1"/>
          <p:nvPr/>
        </p:nvSpPr>
        <p:spPr>
          <a:xfrm>
            <a:off x="4018235" y="1486096"/>
            <a:ext cx="3982180" cy="1569660"/>
          </a:xfrm>
          <a:prstGeom prst="rect">
            <a:avLst/>
          </a:prstGeom>
          <a:noFill/>
        </p:spPr>
        <p:txBody>
          <a:bodyPr wrap="none" rtlCol="0">
            <a:prstTxWarp prst="textCanUp">
              <a:avLst/>
            </a:prstTxWarp>
            <a:spAutoFit/>
          </a:bodyPr>
          <a:lstStyle/>
          <a:p>
            <a:r>
              <a:rPr lang="en-US" sz="9600" b="1" u="sng" dirty="0" err="1">
                <a:solidFill>
                  <a:srgbClr val="FF0000"/>
                </a:solidFill>
                <a:latin typeface="Times New Roman" panose="02020603050405020304" pitchFamily="18" charset="0"/>
                <a:cs typeface="Times New Roman" panose="02020603050405020304" pitchFamily="18" charset="0"/>
              </a:rPr>
              <a:t>Chủ</a:t>
            </a:r>
            <a:r>
              <a:rPr lang="en-US" sz="9600" b="1" u="sng" dirty="0">
                <a:solidFill>
                  <a:srgbClr val="FF0000"/>
                </a:solidFill>
                <a:latin typeface="Times New Roman" panose="02020603050405020304" pitchFamily="18" charset="0"/>
                <a:cs typeface="Times New Roman" panose="02020603050405020304" pitchFamily="18" charset="0"/>
              </a:rPr>
              <a:t> </a:t>
            </a:r>
            <a:r>
              <a:rPr lang="en-US" sz="9600" b="1" u="sng" dirty="0" err="1">
                <a:solidFill>
                  <a:srgbClr val="FF0000"/>
                </a:solidFill>
                <a:latin typeface="Times New Roman" panose="02020603050405020304" pitchFamily="18" charset="0"/>
                <a:cs typeface="Times New Roman" panose="02020603050405020304" pitchFamily="18" charset="0"/>
              </a:rPr>
              <a:t>đề</a:t>
            </a:r>
            <a:endParaRPr lang="en-US" sz="96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5967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1000018"/>
            <a:ext cx="11980985" cy="5970865"/>
          </a:xfrm>
          <a:prstGeom prst="rect">
            <a:avLst/>
          </a:prstGeom>
        </p:spPr>
        <p:txBody>
          <a:bodyPr wrap="square">
            <a:spAutoFit/>
          </a:bodyPr>
          <a:lstStyle/>
          <a:p>
            <a:r>
              <a:rPr lang="nl-NL" sz="2800" dirty="0">
                <a:latin typeface="Times New Roman" panose="02020603050405020304" pitchFamily="18" charset="0"/>
                <a:cs typeface="Times New Roman" panose="02020603050405020304" pitchFamily="18" charset="0"/>
              </a:rPr>
              <a:t>- </a:t>
            </a:r>
            <a:r>
              <a:rPr lang="nl-NL" sz="2800" b="1" dirty="0">
                <a:latin typeface="Times New Roman" panose="02020603050405020304" pitchFamily="18" charset="0"/>
                <a:cs typeface="Times New Roman" panose="02020603050405020304" pitchFamily="18" charset="0"/>
              </a:rPr>
              <a:t>Một người bà chịu đựng “biết mấy nắng mưa” thương yêu, chăm sóc cháu bởi “Mẹ cùng cha công tác bận không về” nên bà đã làm thay hết những việc của cha, của mẹ. Từ việc “dạy cháu làm”  rồi “chăm cháu học”, bà vẫn luôn giữ “Thói quen dậy sớm”. Giặc đã “đốt làng cháy tàn cháy rụi”  nhưng bà vẫn luôn kiên cường, giữ vững tinh thần cho người đi xa:</a:t>
            </a:r>
            <a:endParaRPr lang="en-US" sz="2800" b="1" dirty="0">
              <a:latin typeface="Times New Roman" panose="02020603050405020304" pitchFamily="18" charset="0"/>
              <a:cs typeface="Times New Roman" panose="02020603050405020304" pitchFamily="18" charset="0"/>
            </a:endParaRPr>
          </a:p>
          <a:p>
            <a:pPr lvl="6"/>
            <a:r>
              <a:rPr lang="nl-NL" sz="2800" b="1" dirty="0">
                <a:latin typeface="Times New Roman" panose="02020603050405020304" pitchFamily="18" charset="0"/>
                <a:cs typeface="Times New Roman" panose="02020603050405020304" pitchFamily="18" charset="0"/>
              </a:rPr>
              <a:t>“ Bố ở chiến khu, bố còn việc bố</a:t>
            </a:r>
          </a:p>
          <a:p>
            <a:pPr lvl="6"/>
            <a:r>
              <a:rPr lang="nl-NL" sz="2800" b="1" dirty="0">
                <a:latin typeface="Times New Roman" panose="02020603050405020304" pitchFamily="18" charset="0"/>
                <a:cs typeface="Times New Roman" panose="02020603050405020304" pitchFamily="18" charset="0"/>
              </a:rPr>
              <a:t>Mày có viết thư chớ kể này , kể nọ</a:t>
            </a:r>
            <a:endParaRPr lang="en-US" sz="2800" b="1" dirty="0">
              <a:latin typeface="Times New Roman" panose="02020603050405020304" pitchFamily="18" charset="0"/>
              <a:cs typeface="Times New Roman" panose="02020603050405020304" pitchFamily="18" charset="0"/>
            </a:endParaRPr>
          </a:p>
          <a:p>
            <a:pPr lvl="6"/>
            <a:r>
              <a:rPr lang="nl-NL" sz="2800" b="1" dirty="0">
                <a:latin typeface="Times New Roman" panose="02020603050405020304" pitchFamily="18" charset="0"/>
                <a:cs typeface="Times New Roman" panose="02020603050405020304" pitchFamily="18" charset="0"/>
              </a:rPr>
              <a:t>Cứ bảo nhà vẫn được bình yên!</a:t>
            </a:r>
            <a:endParaRPr lang="en-US" sz="2800" b="1" dirty="0">
              <a:latin typeface="Times New Roman" panose="02020603050405020304" pitchFamily="18" charset="0"/>
              <a:cs typeface="Times New Roman" panose="02020603050405020304" pitchFamily="18" charset="0"/>
            </a:endParaRPr>
          </a:p>
          <a:p>
            <a:pPr lvl="6"/>
            <a:r>
              <a:rPr lang="nl-NL"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pPr lvl="6"/>
            <a:r>
              <a:rPr lang="nl-NL" sz="2800" b="1" dirty="0">
                <a:latin typeface="Times New Roman" panose="02020603050405020304" pitchFamily="18" charset="0"/>
                <a:cs typeface="Times New Roman" panose="02020603050405020304" pitchFamily="18" charset="0"/>
              </a:rPr>
              <a:t>Một ngọn lửa, lòng bà luôn ủ sẵn</a:t>
            </a:r>
            <a:endParaRPr lang="en-US" sz="2800" b="1" dirty="0">
              <a:latin typeface="Times New Roman" panose="02020603050405020304" pitchFamily="18" charset="0"/>
              <a:cs typeface="Times New Roman" panose="02020603050405020304" pitchFamily="18" charset="0"/>
            </a:endParaRPr>
          </a:p>
          <a:p>
            <a:pPr lvl="6"/>
            <a:r>
              <a:rPr lang="nl-NL" sz="2800" b="1" dirty="0">
                <a:latin typeface="Times New Roman" panose="02020603050405020304" pitchFamily="18" charset="0"/>
                <a:cs typeface="Times New Roman" panose="02020603050405020304" pitchFamily="18" charset="0"/>
              </a:rPr>
              <a:t>Một ngọn lửa chứa niềm tin dai dẳng”...</a:t>
            </a:r>
            <a:endParaRPr lang="en-US" sz="2800" b="1"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nl-NL" sz="2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4476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025" y="500062"/>
            <a:ext cx="11844338" cy="1325563"/>
          </a:xfrm>
        </p:spPr>
        <p:txBody>
          <a:bodyPr>
            <a:normAutofit fontScale="90000"/>
          </a:bodyPr>
          <a:lstStyle/>
          <a:p>
            <a:r>
              <a:rPr lang="en-US" b="1" dirty="0" err="1">
                <a:latin typeface="Times New Roman" panose="02020603050405020304" pitchFamily="18" charset="0"/>
                <a:cs typeface="Times New Roman" panose="02020603050405020304" pitchFamily="18" charset="0"/>
              </a:rPr>
              <a:t>Tóm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phụ</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đẹp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sau</a:t>
            </a:r>
            <a:r>
              <a:rPr lang="en-US" b="1" dirty="0">
                <a:latin typeface="Times New Roman" panose="02020603050405020304" pitchFamily="18" charset="0"/>
                <a:cs typeface="Times New Roman" panose="02020603050405020304" pitchFamily="18" charset="0"/>
              </a:rPr>
              <a:t>:</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31031" y="1836737"/>
            <a:ext cx="10982325" cy="4351338"/>
          </a:xfrm>
        </p:spPr>
        <p:txBody>
          <a:bodyPr>
            <a:normAutofit/>
          </a:bodyPr>
          <a:lstStyle/>
          <a:p>
            <a:pPr>
              <a:buFontTx/>
              <a:buChar char="-"/>
            </a:pP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son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p>
          <a:p>
            <a:pPr>
              <a:buFontTx/>
              <a:buChar char="-"/>
            </a:pPr>
            <a:r>
              <a:rPr lang="en-US" sz="3600" dirty="0" err="1">
                <a:latin typeface="Times New Roman" panose="02020603050405020304" pitchFamily="18" charset="0"/>
                <a:cs typeface="Times New Roman" panose="02020603050405020304" pitchFamily="18" charset="0"/>
              </a:rPr>
              <a:t>Thùy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khéo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léo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a:t>
            </a:r>
          </a:p>
          <a:p>
            <a:pPr>
              <a:buFontTx/>
              <a:buChar char="-"/>
            </a:pPr>
            <a:r>
              <a:rPr lang="en-US" sz="3600" dirty="0" err="1">
                <a:latin typeface="Times New Roman" panose="02020603050405020304" pitchFamily="18" charset="0"/>
                <a:cs typeface="Times New Roman" panose="02020603050405020304" pitchFamily="18" charset="0"/>
              </a:rPr>
              <a:t>Tần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lặng</a:t>
            </a:r>
            <a:r>
              <a:rPr lang="en-US" sz="3600" dirty="0">
                <a:latin typeface="Times New Roman" panose="02020603050405020304" pitchFamily="18" charset="0"/>
                <a:cs typeface="Times New Roman" panose="02020603050405020304" pitchFamily="18" charset="0"/>
              </a:rPr>
              <a:t>.</a:t>
            </a:r>
          </a:p>
          <a:p>
            <a:pPr>
              <a:buFontTx/>
              <a:buChar char="-"/>
            </a:pPr>
            <a:r>
              <a:rPr lang="en-US" sz="3600" dirty="0" err="1">
                <a:latin typeface="Times New Roman" panose="02020603050405020304" pitchFamily="18" charset="0"/>
                <a:cs typeface="Times New Roman" panose="02020603050405020304" pitchFamily="18" charset="0"/>
              </a:rPr>
              <a:t>Thủy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son </a:t>
            </a:r>
            <a:r>
              <a:rPr lang="en-US" sz="3600" dirty="0" err="1">
                <a:latin typeface="Times New Roman" panose="02020603050405020304" pitchFamily="18" charset="0"/>
                <a:cs typeface="Times New Roman" panose="02020603050405020304" pitchFamily="18" charset="0"/>
              </a:rPr>
              <a:t>sắt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a:t>
            </a:r>
            <a:r>
              <a:rPr lang="en-US" sz="3600" dirty="0">
                <a:latin typeface="Times New Roman" panose="02020603050405020304" pitchFamily="18" charset="0"/>
                <a:cs typeface="Times New Roman" panose="02020603050405020304" pitchFamily="18" charset="0"/>
              </a:rPr>
              <a:t>.</a:t>
            </a:r>
          </a:p>
          <a:p>
            <a:pPr>
              <a:buFontTx/>
              <a:buChar char="-"/>
            </a:pPr>
            <a:r>
              <a:rPr lang="en-US" sz="3600" dirty="0">
                <a:latin typeface="Times New Roman" panose="02020603050405020304" pitchFamily="18" charset="0"/>
                <a:cs typeface="Times New Roman" panose="02020603050405020304" pitchFamily="18" charset="0"/>
              </a:rPr>
              <a:t>Tinh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27793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97416" y="2365339"/>
            <a:ext cx="5655212" cy="3539430"/>
          </a:xfrm>
          <a:prstGeom prst="rect">
            <a:avLst/>
          </a:prstGeom>
        </p:spPr>
        <p:txBody>
          <a:bodyPr wrap="square">
            <a:spAutoFit/>
          </a:bodyPr>
          <a:lstStyle/>
          <a:p>
            <a:pPr algn="just"/>
            <a:r>
              <a:rPr lang="vi-VN" sz="3200" dirty="0">
                <a:solidFill>
                  <a:srgbClr val="222222"/>
                </a:solidFill>
                <a:latin typeface="Times New Roman" panose="02020603050405020304" pitchFamily="18" charset="0"/>
                <a:cs typeface="Times New Roman" panose="02020603050405020304" pitchFamily="18" charset="0"/>
              </a:rPr>
              <a:t>Hình ảnh Mẹ Suốt - người đã lái đò chở bộ đội, thương binh, đạn dược qua sông Nhật Lệ trong những năm 1964 - 1967 là tiêu biểu của hình ảnh Người Phụ nữ Việt Nam bất khuất, trung hậu trong chiến tranh</a:t>
            </a:r>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64" y="339736"/>
            <a:ext cx="4587166" cy="6161360"/>
          </a:xfrm>
          <a:prstGeom prst="rect">
            <a:avLst/>
          </a:prstGeom>
        </p:spPr>
      </p:pic>
    </p:spTree>
    <p:extLst>
      <p:ext uri="{BB962C8B-B14F-4D97-AF65-F5344CB8AC3E}">
        <p14:creationId xmlns:p14="http://schemas.microsoft.com/office/powerpoint/2010/main" val="324193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780" y="209088"/>
            <a:ext cx="5981220" cy="4351338"/>
          </a:xfrm>
        </p:spPr>
      </p:pic>
      <p:sp>
        <p:nvSpPr>
          <p:cNvPr id="4" name="Rectangle 3"/>
          <p:cNvSpPr/>
          <p:nvPr/>
        </p:nvSpPr>
        <p:spPr>
          <a:xfrm>
            <a:off x="1072048" y="4560426"/>
            <a:ext cx="4448961" cy="1077218"/>
          </a:xfrm>
          <a:prstGeom prst="rect">
            <a:avLst/>
          </a:prstGeom>
        </p:spPr>
        <p:txBody>
          <a:bodyPr wrap="square">
            <a:spAutoFit/>
          </a:bodyPr>
          <a:lstStyle/>
          <a:p>
            <a:pPr algn="ctr"/>
            <a:r>
              <a:rPr lang="en-US" sz="3200" dirty="0" err="1">
                <a:latin typeface=".VnTime" panose="020B7200000000000000" pitchFamily="34" charset="0"/>
              </a:rPr>
              <a:t>Phụ</a:t>
            </a:r>
            <a:r>
              <a:rPr lang="en-US" sz="3200" dirty="0">
                <a:latin typeface=".VnTime" panose="020B7200000000000000" pitchFamily="34" charset="0"/>
              </a:rPr>
              <a:t> </a:t>
            </a:r>
            <a:r>
              <a:rPr lang="en-US" sz="3200" dirty="0" err="1">
                <a:latin typeface=".VnTime" panose="020B7200000000000000" pitchFamily="34" charset="0"/>
              </a:rPr>
              <a:t>nữ</a:t>
            </a:r>
            <a:r>
              <a:rPr lang="en-US" sz="3200" dirty="0">
                <a:latin typeface=".VnTime" panose="020B7200000000000000" pitchFamily="34" charset="0"/>
              </a:rPr>
              <a:t> </a:t>
            </a:r>
            <a:r>
              <a:rPr lang="en-US" sz="3200" dirty="0" err="1">
                <a:latin typeface=".VnTime" panose="020B7200000000000000" pitchFamily="34" charset="0"/>
              </a:rPr>
              <a:t>trong</a:t>
            </a:r>
            <a:r>
              <a:rPr lang="en-US" sz="3200" dirty="0">
                <a:latin typeface=".VnTime" panose="020B7200000000000000" pitchFamily="34" charset="0"/>
              </a:rPr>
              <a:t> </a:t>
            </a:r>
            <a:r>
              <a:rPr lang="en-US" sz="3200" dirty="0" err="1">
                <a:latin typeface=".VnTime" panose="020B7200000000000000" pitchFamily="34" charset="0"/>
              </a:rPr>
              <a:t>khoa</a:t>
            </a:r>
            <a:r>
              <a:rPr lang="en-US" sz="3200" dirty="0">
                <a:latin typeface=".VnTime" panose="020B7200000000000000" pitchFamily="34" charset="0"/>
              </a:rPr>
              <a:t> </a:t>
            </a:r>
            <a:r>
              <a:rPr lang="en-US" sz="3200" dirty="0" err="1">
                <a:latin typeface=".VnTime" panose="020B7200000000000000" pitchFamily="34" charset="0"/>
              </a:rPr>
              <a:t>học</a:t>
            </a:r>
            <a:r>
              <a:rPr lang="en-US" sz="3200" dirty="0">
                <a:latin typeface=".VnTime" panose="020B7200000000000000" pitchFamily="34" charset="0"/>
              </a:rPr>
              <a:t> (</a:t>
            </a:r>
            <a:r>
              <a:rPr lang="en-US" sz="3200" dirty="0" err="1">
                <a:latin typeface=".VnTime" panose="020B7200000000000000" pitchFamily="34" charset="0"/>
              </a:rPr>
              <a:t>thời</a:t>
            </a:r>
            <a:r>
              <a:rPr lang="en-US" sz="3200" dirty="0">
                <a:latin typeface=".VnTime" panose="020B7200000000000000" pitchFamily="34" charset="0"/>
              </a:rPr>
              <a:t> </a:t>
            </a:r>
            <a:r>
              <a:rPr lang="en-US" sz="3200" dirty="0" err="1">
                <a:latin typeface=".VnTime" panose="020B7200000000000000" pitchFamily="34" charset="0"/>
              </a:rPr>
              <a:t>kỳ</a:t>
            </a:r>
            <a:r>
              <a:rPr lang="en-US" sz="3200" dirty="0">
                <a:latin typeface=".VnTime" panose="020B7200000000000000" pitchFamily="34" charset="0"/>
              </a:rPr>
              <a:t> </a:t>
            </a:r>
            <a:r>
              <a:rPr lang="en-US" sz="3200" dirty="0" err="1">
                <a:latin typeface=".VnTime" panose="020B7200000000000000" pitchFamily="34" charset="0"/>
              </a:rPr>
              <a:t>chiến</a:t>
            </a:r>
            <a:r>
              <a:rPr lang="en-US" sz="3200" dirty="0">
                <a:latin typeface=".VnTime" panose="020B7200000000000000" pitchFamily="34" charset="0"/>
              </a:rPr>
              <a:t> </a:t>
            </a:r>
            <a:r>
              <a:rPr lang="en-US" sz="3200" dirty="0" err="1">
                <a:latin typeface=".VnTime" panose="020B7200000000000000" pitchFamily="34" charset="0"/>
              </a:rPr>
              <a:t>tranh</a:t>
            </a:r>
            <a:r>
              <a:rPr lang="en-US" sz="3200" dirty="0">
                <a:latin typeface=".VnTime" panose="020B7200000000000000" pitchFamily="34" charset="0"/>
              </a:rPr>
              <a:t>).</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355" y="209088"/>
            <a:ext cx="5668865" cy="4277732"/>
          </a:xfrm>
          <a:prstGeom prst="rect">
            <a:avLst/>
          </a:prstGeom>
        </p:spPr>
      </p:pic>
      <p:sp>
        <p:nvSpPr>
          <p:cNvPr id="7" name="Rectangle 6"/>
          <p:cNvSpPr/>
          <p:nvPr/>
        </p:nvSpPr>
        <p:spPr>
          <a:xfrm>
            <a:off x="6355339" y="4683537"/>
            <a:ext cx="5774895" cy="954107"/>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hlinkClick r:id="rId4" tooltip="Chiến tranh Việt Nam (miền Bắc, 1954-1959)"/>
              </a:rPr>
              <a:t>chiến</a:t>
            </a:r>
            <a:r>
              <a:rPr lang="en-US" sz="2800" dirty="0">
                <a:latin typeface="Times New Roman" panose="02020603050405020304" pitchFamily="18" charset="0"/>
                <a:cs typeface="Times New Roman" panose="02020603050405020304" pitchFamily="18" charset="0"/>
                <a:hlinkClick r:id="rId4" tooltip="Chiến tranh Việt Nam (miền Bắc, 1954-1959)"/>
              </a:rPr>
              <a:t> </a:t>
            </a:r>
            <a:r>
              <a:rPr lang="en-US" sz="2800" dirty="0" err="1">
                <a:latin typeface="Times New Roman" panose="02020603050405020304" pitchFamily="18" charset="0"/>
                <a:cs typeface="Times New Roman" panose="02020603050405020304" pitchFamily="18" charset="0"/>
                <a:hlinkClick r:id="rId4" tooltip="Chiến tranh Việt Nam (miền Bắc, 1954-1959)"/>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ở </a:t>
            </a:r>
            <a:r>
              <a:rPr lang="en-US" sz="2800" dirty="0">
                <a:latin typeface="Times New Roman" panose="02020603050405020304" pitchFamily="18" charset="0"/>
                <a:cs typeface="Times New Roman" panose="02020603050405020304" pitchFamily="18" charset="0"/>
                <a:hlinkClick r:id="rId5" tooltip="Leipzig"/>
              </a:rPr>
              <a:t>Leipzig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hlinkClick r:id="rId6" tooltip="Cộng hòa Dân chủ Đức"/>
              </a:rPr>
              <a:t>Đông</a:t>
            </a:r>
            <a:r>
              <a:rPr lang="en-US" sz="2800" dirty="0">
                <a:latin typeface="Times New Roman" panose="02020603050405020304" pitchFamily="18" charset="0"/>
                <a:cs typeface="Times New Roman" panose="02020603050405020304" pitchFamily="18" charset="0"/>
                <a:hlinkClick r:id="rId6" tooltip="Cộng hòa Dân chủ Đức"/>
              </a:rPr>
              <a:t> </a:t>
            </a:r>
            <a:r>
              <a:rPr lang="en-US" sz="2800" dirty="0" err="1">
                <a:latin typeface="Times New Roman" panose="02020603050405020304" pitchFamily="18" charset="0"/>
                <a:cs typeface="Times New Roman" panose="02020603050405020304" pitchFamily="18" charset="0"/>
                <a:hlinkClick r:id="rId6" tooltip="Cộng hòa Dân chủ Đức"/>
              </a:rPr>
              <a:t>Đức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091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005" y="1077400"/>
            <a:ext cx="6158278" cy="4648200"/>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64526" y="1077400"/>
            <a:ext cx="4486421" cy="4648200"/>
          </a:xfrm>
        </p:spPr>
      </p:pic>
    </p:spTree>
    <p:extLst>
      <p:ext uri="{BB962C8B-B14F-4D97-AF65-F5344CB8AC3E}">
        <p14:creationId xmlns:p14="http://schemas.microsoft.com/office/powerpoint/2010/main" val="298788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483" y="247076"/>
            <a:ext cx="5025859" cy="3324799"/>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47063"/>
            <a:ext cx="4517267" cy="3306101"/>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838" y="3282441"/>
            <a:ext cx="5324475" cy="3575559"/>
          </a:xfrm>
          <a:prstGeom prst="rect">
            <a:avLst/>
          </a:prstGeom>
          <a:ln>
            <a:noFill/>
          </a:ln>
          <a:effectLst>
            <a:softEdge rad="112500"/>
          </a:effectLst>
        </p:spPr>
      </p:pic>
    </p:spTree>
    <p:extLst>
      <p:ext uri="{BB962C8B-B14F-4D97-AF65-F5344CB8AC3E}">
        <p14:creationId xmlns:p14="http://schemas.microsoft.com/office/powerpoint/2010/main" val="237480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3221502" cy="3481146"/>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515" y="85763"/>
            <a:ext cx="4025214" cy="3309620"/>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7040" y="85763"/>
            <a:ext cx="4709028" cy="6317946"/>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6935" y="3474841"/>
            <a:ext cx="4110844" cy="3481633"/>
          </a:xfrm>
          <a:prstGeom prst="rect">
            <a:avLst/>
          </a:prstGeom>
          <a:ln>
            <a:noFill/>
          </a:ln>
          <a:effectLst>
            <a:softEdge rad="112500"/>
          </a:effectLst>
        </p:spPr>
      </p:pic>
    </p:spTree>
    <p:extLst>
      <p:ext uri="{BB962C8B-B14F-4D97-AF65-F5344CB8AC3E}">
        <p14:creationId xmlns:p14="http://schemas.microsoft.com/office/powerpoint/2010/main" val="321811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hìn lại Nét Đẹp Của Phụ Nữ Ngày Xưa. ( Looking back at the Vietnam Women's beauty )">
            <a:hlinkClick r:id="" action="ppaction://media"/>
          </p:cNvPr>
          <p:cNvPicPr>
            <a:picLocks noGrp="1" noChangeAspect="1"/>
          </p:cNvPicPr>
          <p:nvPr>
            <p:ph idx="1"/>
            <a:videoFile r:link="rId1"/>
            <p:extLst>
              <p:ext uri="{DAA4B4D4-6D71-4841-9C94-3DE7FCFB9230}">
                <p14:media xmlns:p14="http://schemas.microsoft.com/office/powerpoint/2010/main" r:embed="rId2">
                  <p14:trim st="12239" end="469116"/>
                </p14:media>
              </p:ext>
            </p:extLst>
          </p:nvPr>
        </p:nvPicPr>
        <p:blipFill>
          <a:blip r:embed="rId4"/>
          <a:stretch>
            <a:fillRect/>
          </a:stretch>
        </p:blipFill>
        <p:spPr>
          <a:xfrm>
            <a:off x="642938" y="-11113"/>
            <a:ext cx="10904537" cy="6134101"/>
          </a:xfrm>
        </p:spPr>
      </p:pic>
    </p:spTree>
    <p:extLst>
      <p:ext uri="{BB962C8B-B14F-4D97-AF65-F5344CB8AC3E}">
        <p14:creationId xmlns:p14="http://schemas.microsoft.com/office/powerpoint/2010/main" val="1144633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1312"/>
            <a:ext cx="10515600" cy="1325563"/>
          </a:xfrm>
        </p:spPr>
        <p:txBody>
          <a:body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Cách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phụ</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xưa</a:t>
            </a:r>
            <a:r>
              <a:rPr lang="en-US" b="1"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509588" y="1184251"/>
            <a:ext cx="10515600" cy="4351338"/>
          </a:xfrm>
        </p:spPr>
        <p:txBody>
          <a:bodyPr>
            <a:noAutofit/>
          </a:bodyPr>
          <a:lstStyle/>
          <a:p>
            <a:pPr marL="0" indent="0" algn="just">
              <a:buNone/>
            </a:pP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Họ</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đi đứng nhẹ nhàng, ăn nói rất nhỏ nhẹ, ý tứ. Ngày xưa phụ nữ thường đi đôi guốc mộc,</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mà guốc mộc thường phát ra âm thanh lớn. So với các loại gi</a:t>
            </a:r>
            <a:r>
              <a:rPr lang="en-US" sz="3200" dirty="0">
                <a:latin typeface="Times New Roman" panose="02020603050405020304" pitchFamily="18" charset="0"/>
                <a:cs typeface="Times New Roman" panose="02020603050405020304" pitchFamily="18" charset="0"/>
              </a:rPr>
              <a:t>à</a:t>
            </a:r>
            <a:r>
              <a:rPr lang="vi-VN" sz="3200" dirty="0">
                <a:latin typeface="Times New Roman" panose="02020603050405020304" pitchFamily="18" charset="0"/>
                <a:cs typeface="Times New Roman" panose="02020603050405020304" pitchFamily="18" charset="0"/>
              </a:rPr>
              <a:t>y dép phong phú như hiện nay, chắc chắn tiếng động dễ nhận ra hơn rất nhiều do âm thanh của gỗ. Nhưng sao chúng ta vẫn cảm nhận thấy bước chân của </a:t>
            </a:r>
            <a:r>
              <a:rPr lang="en-US" sz="3200" dirty="0" err="1">
                <a:latin typeface="Times New Roman" panose="02020603050405020304" pitchFamily="18" charset="0"/>
                <a:cs typeface="Times New Roman" panose="02020603050405020304" pitchFamily="18" charset="0"/>
              </a:rPr>
              <a:t>họ</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xưa nhẹ nhàng vậy. Sự nhẹ nhàng tinh tế ấy có được là do bước chân khoan thai, ý tứ của người con gái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luôn có bước đi khoan thai, từ tốn, nhanh nhẹn nhưng không vội vàng. Thật khó có thể tìm thấy người con gái nào ra đường với vẻ hấp tấp vội vàng. Dù vội, họ cũng luôn tỏ ra điềm tĩnh nhã nhặn và lịch thiệp.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32716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188" y="439737"/>
            <a:ext cx="10948988" cy="6218238"/>
          </a:xfrm>
        </p:spPr>
        <p:txBody>
          <a:bodyPr>
            <a:normAutofit/>
          </a:bodyPr>
          <a:lstStyle/>
          <a:p>
            <a:pPr marL="0" indent="0">
              <a:lnSpc>
                <a:spcPct val="100000"/>
              </a:lnSpc>
              <a:buNone/>
            </a:pPr>
            <a:r>
              <a:rPr lang="vi-VN" dirty="0"/>
              <a:t> </a:t>
            </a:r>
            <a:r>
              <a:rPr lang="en-US" dirty="0"/>
              <a:t> - </a:t>
            </a:r>
            <a:r>
              <a:rPr lang="vi-VN" sz="3200" dirty="0">
                <a:latin typeface="Times New Roman" panose="02020603050405020304" pitchFamily="18" charset="0"/>
                <a:cs typeface="Times New Roman" panose="02020603050405020304" pitchFamily="18" charset="0"/>
              </a:rPr>
              <a:t>Đi trên phố, họ thong thả bước chân nhẹ nhàng dạo bước. Vào hội trường, đi xem phim, họ luôn giữ ý tứ đi lại nhẹ nhàng, chỉ sợ bước chân mình làm ảnh hưởng đến người xung quanh. Thật đáng quý biết mấy. Nếu có đi với chồng, ở nơi công cộng, các cô gái cũng không dám thể hiện tình cảm của mình. Một cái cầm tay cũng thấy ngại ngùng.</a:t>
            </a:r>
            <a:endParaRPr lang="en-US" sz="3200" dirty="0">
              <a:latin typeface="Times New Roman" panose="02020603050405020304" pitchFamily="18" charset="0"/>
              <a:cs typeface="Times New Roman" panose="02020603050405020304" pitchFamily="18" charset="0"/>
            </a:endParaRPr>
          </a:p>
          <a:p>
            <a:pPr>
              <a:lnSpc>
                <a:spcPct val="100000"/>
              </a:lnSpc>
              <a:buFontTx/>
              <a:buChar char="-"/>
            </a:pPr>
            <a:r>
              <a:rPr lang="en-US" sz="3200" dirty="0">
                <a:latin typeface="Times New Roman" panose="02020603050405020304" pitchFamily="18" charset="0"/>
                <a:cs typeface="Times New Roman" panose="02020603050405020304" pitchFamily="18" charset="0"/>
              </a:rPr>
              <a:t>Ở </a:t>
            </a:r>
            <a:r>
              <a:rPr lang="vi-VN" sz="3200" dirty="0">
                <a:latin typeface="Times New Roman" panose="02020603050405020304" pitchFamily="18" charset="0"/>
                <a:cs typeface="Times New Roman" panose="02020603050405020304" pitchFamily="18" charset="0"/>
              </a:rPr>
              <a:t>chỗ đông người, ít khi thấy người phụ nữ nào xô bồ, thô lỗ. Họ thường ngượng ngùng khi tiếp xúc với người lạ, và lại càng thẹn thùng khi tiếp xúc với người khác giới.</a:t>
            </a:r>
            <a:endParaRPr lang="en-US" sz="3200" dirty="0">
              <a:latin typeface="Times New Roman" panose="02020603050405020304" pitchFamily="18" charset="0"/>
              <a:cs typeface="Times New Roman" panose="02020603050405020304" pitchFamily="18" charset="0"/>
            </a:endParaRPr>
          </a:p>
          <a:p>
            <a:pPr>
              <a:lnSpc>
                <a:spcPct val="100000"/>
              </a:lnSpc>
              <a:buFontTx/>
              <a:buChar cha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hút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Một câu đối đáp của họ cũng có từ thưa gửi, dạ vâng. Khi nghe người trên nói, các cô gái thường cúi đầu, lắng nghe rất kính trọng.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37756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8000" t="-10000" r="-8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08760" y="-121658"/>
            <a:ext cx="10515600" cy="1325563"/>
          </a:xfrm>
        </p:spPr>
        <p:txBody>
          <a:bodyPr/>
          <a:lstStyle/>
          <a:p>
            <a:r>
              <a:rPr lang="en-US" b="1" i="1" dirty="0">
                <a:solidFill>
                  <a:srgbClr val="FF0000"/>
                </a:solidFill>
                <a:latin typeface="Times New Roman" panose="02020603050405020304" pitchFamily="18" charset="0"/>
                <a:cs typeface="Times New Roman" panose="02020603050405020304" pitchFamily="18" charset="0"/>
              </a:rPr>
              <a:t>LỜI NÓI ĐẦU</a:t>
            </a:r>
          </a:p>
        </p:txBody>
      </p:sp>
      <p:sp>
        <p:nvSpPr>
          <p:cNvPr id="3" name="Content Placeholder 2"/>
          <p:cNvSpPr>
            <a:spLocks noGrp="1"/>
          </p:cNvSpPr>
          <p:nvPr>
            <p:ph idx="1"/>
          </p:nvPr>
        </p:nvSpPr>
        <p:spPr>
          <a:xfrm>
            <a:off x="534574" y="1002005"/>
            <a:ext cx="4923691" cy="4351338"/>
          </a:xfrm>
        </p:spPr>
        <p:txBody>
          <a:bodyPr>
            <a:noAutofit/>
          </a:bodyPr>
          <a:lstStyle/>
          <a:p>
            <a:pPr marL="0" indent="0" algn="just">
              <a:buNone/>
            </a:pPr>
            <a:r>
              <a:rPr lang="en-US" sz="3200" dirty="0">
                <a:latin typeface="+mj-lt"/>
              </a:rPr>
              <a:t>          </a:t>
            </a:r>
            <a:r>
              <a:rPr lang="vi-VN" dirty="0">
                <a:latin typeface="+mj-lt"/>
              </a:rPr>
              <a:t>Đất nước Việt Nam </a:t>
            </a:r>
            <a:r>
              <a:rPr lang="en-US" dirty="0">
                <a:latin typeface="+mj-lt"/>
              </a:rPr>
              <a:t>-</a:t>
            </a:r>
            <a:r>
              <a:rPr lang="vi-VN" dirty="0">
                <a:latin typeface="+mj-lt"/>
              </a:rPr>
              <a:t> đất nước của những câu hát ru ngọt ngào, đất nước của cánh cò trắng bay, đất nước của bàn tay mẹ tảo tần quà bao năm tháng… và từ trong cái nguồn mạch dạt dào ấy, người phụ là đề tài chưa bao giờ vơi cạn trong nguồn cầm hứng của người nghệ sĩ, qua nhiều thời đại khác nhau. </a:t>
            </a: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882617" y="300373"/>
            <a:ext cx="4953068" cy="683264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giờ</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055" y="4638968"/>
            <a:ext cx="2575546" cy="2106490"/>
          </a:xfrm>
          <a:prstGeom prst="rect">
            <a:avLst/>
          </a:prstGeom>
        </p:spPr>
      </p:pic>
    </p:spTree>
    <p:extLst>
      <p:ext uri="{BB962C8B-B14F-4D97-AF65-F5344CB8AC3E}">
        <p14:creationId xmlns:p14="http://schemas.microsoft.com/office/powerpoint/2010/main" val="36875706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ircle(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744"/>
            <a:ext cx="12072505" cy="4891088"/>
          </a:xfrm>
        </p:spPr>
        <p:txBody>
          <a:bodyPr>
            <a:noAutofit/>
          </a:bodyPr>
          <a:lstStyle/>
          <a:p>
            <a:pPr>
              <a:lnSpc>
                <a:spcPct val="100000"/>
              </a:lnSpc>
              <a:buFontTx/>
              <a:buChar char="-"/>
            </a:pPr>
            <a:r>
              <a:rPr lang="vi-VN" sz="3200" dirty="0">
                <a:latin typeface="Times New Roman" panose="02020603050405020304" pitchFamily="18" charset="0"/>
                <a:cs typeface="Times New Roman" panose="02020603050405020304" pitchFamily="18" charset="0"/>
              </a:rPr>
              <a:t>Bữa cơm trong gia đình, họ thường ngồi đầu nồi để xới cơm, tiếp thức ăn cho bố mẹ, chồng con. Họ luôn là người dậy sớm nhất và cũng là người đi ngủ sau cùng. Sáng sớm, người phụ nữ bao giờ cũng dậy sớm quét dọn nhà cửa, đun ấm nước sẵn để chờ mọi người dậy có nước ấm pha trà, rửa mặt. Buổi tối nếu mọi người chưa đi ngủ, chắc chắn họ sẽ vẫn thức. Nhiều khi cũng không có việc gì, song đấy chính là nét đẹp của người phụ nữ xưa khi họ luôn giữ ý tứ trong mọi lúc mọi nơi. </a:t>
            </a:r>
            <a:endParaRPr lang="en-US" sz="3200" dirty="0">
              <a:latin typeface="Times New Roman" panose="02020603050405020304" pitchFamily="18" charset="0"/>
              <a:cs typeface="Times New Roman" panose="02020603050405020304" pitchFamily="18" charset="0"/>
            </a:endParaRPr>
          </a:p>
          <a:p>
            <a:pPr>
              <a:lnSpc>
                <a:spcPct val="100000"/>
              </a:lnSpc>
              <a:buFontTx/>
              <a:buChar char="-"/>
            </a:pPr>
            <a:r>
              <a:rPr lang="vi-VN" sz="3200" dirty="0">
                <a:latin typeface="Times New Roman" panose="02020603050405020304" pitchFamily="18" charset="0"/>
                <a:cs typeface="Times New Roman" panose="02020603050405020304" pitchFamily="18" charset="0"/>
              </a:rPr>
              <a:t>Người phụ nữ trước đây thường nêu cao tấm gương cho con cái học tập. Họ luôn tự tay chăm sóc giáo dục con cái, từ việc học hành đến cách đối nhân xử thế. Họ rất giỏi việc tề gia nội trợ, nữ công gia chánh. Họ luôn thích thú và tự hào với việc chính tay mình làm ra những chiếc áo cho chồng con, chính tay mình nấu những bữa cơm cho gia đình ăn. Họ uốn nắn con trong từng cử chỉ, lời nói, nhất là con gái.</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10405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ou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out)">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 y="0"/>
            <a:ext cx="10515600" cy="1325563"/>
          </a:xfrm>
        </p:spPr>
        <p:txBody>
          <a:bodyPr>
            <a:normAutofit/>
          </a:bodyPr>
          <a:lstStyle/>
          <a:p>
            <a:r>
              <a:rPr lang="en-US" b="1" dirty="0">
                <a:solidFill>
                  <a:srgbClr val="FF0000"/>
                </a:solidFill>
                <a:latin typeface="Times New Roman" panose="02020603050405020304" pitchFamily="18" charset="0"/>
                <a:cs typeface="Times New Roman" panose="02020603050405020304" pitchFamily="18" charset="0"/>
              </a:rPr>
              <a:t>II. </a:t>
            </a:r>
            <a:r>
              <a:rPr lang="en-US" b="1" dirty="0" err="1">
                <a:solidFill>
                  <a:srgbClr val="FF0000"/>
                </a:solidFill>
                <a:latin typeface="Times New Roman" panose="02020603050405020304" pitchFamily="18" charset="0"/>
                <a:cs typeface="Times New Roman" panose="02020603050405020304" pitchFamily="18" charset="0"/>
              </a:rPr>
              <a:t>Những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phẩm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chất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đặc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trưng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cư</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xử</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người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phụ</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nữ</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ngày</a:t>
            </a:r>
            <a:r>
              <a:rPr lang="en-US" b="1" dirty="0">
                <a:solidFill>
                  <a:srgbClr val="FF0000"/>
                </a:solidFill>
                <a:latin typeface="Times New Roman" panose="02020603050405020304" pitchFamily="18" charset="0"/>
                <a:cs typeface="Times New Roman" panose="02020603050405020304" pitchFamily="18" charset="0"/>
              </a:rPr>
              <a:t> nay:</a:t>
            </a:r>
          </a:p>
        </p:txBody>
      </p:sp>
      <p:sp>
        <p:nvSpPr>
          <p:cNvPr id="3" name="Content Placeholder 2"/>
          <p:cNvSpPr>
            <a:spLocks noGrp="1"/>
          </p:cNvSpPr>
          <p:nvPr>
            <p:ph idx="1"/>
          </p:nvPr>
        </p:nvSpPr>
        <p:spPr>
          <a:xfrm>
            <a:off x="1557337" y="1525588"/>
            <a:ext cx="10634663" cy="6583679"/>
          </a:xfrm>
        </p:spPr>
        <p:txBody>
          <a:bodyPr>
            <a:normAutofit/>
          </a:bodyPr>
          <a:lstStyle/>
          <a:p>
            <a:pPr marL="0" indent="0">
              <a:buNone/>
            </a:pPr>
            <a:r>
              <a:rPr lang="en-US" dirty="0"/>
              <a:t>   </a:t>
            </a:r>
            <a:r>
              <a:rPr lang="vi-VN" sz="4000" dirty="0">
                <a:latin typeface="Times New Roman" panose="02020603050405020304" pitchFamily="18" charset="0"/>
                <a:cs typeface="Times New Roman" panose="02020603050405020304" pitchFamily="18" charset="0"/>
              </a:rPr>
              <a:t>Ngày xưa, trong chế độ phong kiến khi đề cập đến vai trò, vị trí của người phụ nữ, triết lý xã hội thường lấy tấm gương tứ đức “Công, Dung, Ngôn, Hạnh” làm chuẩn để soi chiếu, đánh giá phẩm chất của họ. Còn ngày nay, phẩm chất tứ đức trên có xưa và xa lạ với với phẩm chất của phụ nữ ngày nay hay không? Hay nó còn giữ nguyên giá trị và tiếp tục được bổ sung làm tiêu chuẩn đạo đức để đánh giá phẩm chất người phụ nữ hiện đại</a:t>
            </a:r>
            <a:r>
              <a:rPr lang="en-US" sz="40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47" y="1985964"/>
            <a:ext cx="1088403" cy="4657724"/>
          </a:xfrm>
          <a:prstGeom prst="rect">
            <a:avLst/>
          </a:prstGeom>
        </p:spPr>
      </p:pic>
    </p:spTree>
    <p:extLst>
      <p:ext uri="{BB962C8B-B14F-4D97-AF65-F5344CB8AC3E}">
        <p14:creationId xmlns:p14="http://schemas.microsoft.com/office/powerpoint/2010/main" val="13721390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800101"/>
            <a:ext cx="11358562" cy="6472238"/>
          </a:xfrm>
        </p:spPr>
        <p:txBody>
          <a:bodyPr>
            <a:normAutofit/>
          </a:bodyPr>
          <a:lstStyle/>
          <a:p>
            <a:pPr marL="0" indent="0">
              <a:buNone/>
            </a:pP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Thực tế, khi nghiên cứu bản chất của bất cứ một xã hội chế độ nào cũng có hai mặt tốt tiến bộ và mặt hạn chế, cái tốt đẹp, tiến bộ luôn tồn tại và phát triển làm cơ sở xây dựng pháp luật, nề nếp kỷ cương, phù hợp gia phong, gia giáo, gia đạo làm cho chuẩn mực đạo đức để hướng tới xây dựng xã hội lành mạnh văn minh. Những con người trong xã hội đó bắt buộc phải rèn luyện theo quy định của các thiết chế chính trị, pháp luật, văn hóa, đạo đức, tôn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người phụ nữ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 trên cơ sở vừa kế thừa truyền thống tốt đẹp bao đời của dân tộc vừa kết hợp yếu tố tinh hoa thời đại làm cho nó ngày càng tốt đẹp hơn.</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23244">
            <a:off x="351105" y="-534488"/>
            <a:ext cx="972575" cy="2669178"/>
          </a:xfrm>
          <a:prstGeom prst="rect">
            <a:avLst/>
          </a:prstGeom>
        </p:spPr>
      </p:pic>
    </p:spTree>
    <p:extLst>
      <p:ext uri="{BB962C8B-B14F-4D97-AF65-F5344CB8AC3E}">
        <p14:creationId xmlns:p14="http://schemas.microsoft.com/office/powerpoint/2010/main" val="3939821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183" y="-198475"/>
            <a:ext cx="10515600" cy="1325563"/>
          </a:xfrm>
        </p:spPr>
        <p:txBody>
          <a:bodyPr/>
          <a:lstStyle/>
          <a:p>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Phẩm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phụ</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nữ</a:t>
            </a:r>
            <a:r>
              <a:rPr lang="en-US" b="1" dirty="0">
                <a:latin typeface="Times New Roman" panose="02020603050405020304" pitchFamily="18" charset="0"/>
                <a:cs typeface="Times New Roman" panose="02020603050405020304" pitchFamily="18" charset="0"/>
              </a:rPr>
              <a:t> nay: </a:t>
            </a:r>
          </a:p>
        </p:txBody>
      </p:sp>
      <p:sp>
        <p:nvSpPr>
          <p:cNvPr id="3" name="Content Placeholder 2"/>
          <p:cNvSpPr>
            <a:spLocks noGrp="1"/>
          </p:cNvSpPr>
          <p:nvPr>
            <p:ph idx="1"/>
          </p:nvPr>
        </p:nvSpPr>
        <p:spPr>
          <a:xfrm>
            <a:off x="491836" y="1450254"/>
            <a:ext cx="11090564" cy="4351338"/>
          </a:xfrm>
        </p:spPr>
        <p:txBody>
          <a:bodyPr>
            <a:noAutofit/>
          </a:bodyPr>
          <a:lstStyle/>
          <a:p>
            <a:pPr marL="0" indent="0">
              <a:lnSpc>
                <a:spcPct val="110000"/>
              </a:lnSpc>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ở người phụ nữ dừng lại bởi sự khéo léo về nữ công gia chánh, đảm đang nội trợ, chăm lo gia đình, mà họ còn có óc tổ chức, lãnh đạo, quản lý xã hội, cuộc sống gia đình hạnh phúc, nuôi dạy con cái ngoan, khoẻ, học giỏi, có kinh nghiệm trong quản lý kinh tế, tài chính trong gia đình, thường thấy biểu hiện trong quan hệ </a:t>
            </a:r>
            <a:r>
              <a:rPr lang="vi-VN" i="1" dirty="0">
                <a:latin typeface="Times New Roman" panose="02020603050405020304" pitchFamily="18" charset="0"/>
                <a:cs typeface="Times New Roman" panose="02020603050405020304" pitchFamily="18" charset="0"/>
              </a:rPr>
              <a:t>“Của chồng, công vợ”</a:t>
            </a:r>
            <a:r>
              <a:rPr lang="vi-VN" dirty="0">
                <a:latin typeface="Times New Roman" panose="02020603050405020304" pitchFamily="18" charset="0"/>
                <a:cs typeface="Times New Roman" panose="02020603050405020304" pitchFamily="18" charset="0"/>
              </a:rPr>
              <a:t> để nói lên vai trò của người phụ nữ trong gia đình về đối nội, đối ngoại. Ngoài ra, họ còn là người lao động giỏi, học tập có trình độ, có tri thức, có kỷ năng tay nghề cao. Chúng ta thường đánh giá biểu dương, tôn vinh phụ nữ ngày nay </a:t>
            </a:r>
            <a:r>
              <a:rPr lang="vi-VN" i="1" dirty="0">
                <a:latin typeface="Times New Roman" panose="02020603050405020304" pitchFamily="18" charset="0"/>
                <a:cs typeface="Times New Roman" panose="02020603050405020304" pitchFamily="18" charset="0"/>
              </a:rPr>
              <a:t>“Giỏi việc nước, đảm việc nhà”,</a:t>
            </a:r>
            <a:r>
              <a:rPr lang="vi-VN" dirty="0">
                <a:latin typeface="Times New Roman" panose="02020603050405020304" pitchFamily="18" charset="0"/>
                <a:cs typeface="Times New Roman" panose="02020603050405020304" pitchFamily="18" charset="0"/>
              </a:rPr>
              <a:t> biết sắp xếp giải quyết hợp lý giữa cái công và cái tư, đảm đang mọi việc trong ngoài, trên dưới, trước sau vẹn toàn, điều đó để nói lên tài năng của người phụ nữ tự tin, thành đạt. </a:t>
            </a: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34291" y="803923"/>
            <a:ext cx="2269852" cy="646331"/>
          </a:xfrm>
          <a:prstGeom prst="rect">
            <a:avLst/>
          </a:prstGeom>
          <a:noFill/>
        </p:spPr>
        <p:txBody>
          <a:bodyPr wrap="none" rtlCol="0">
            <a:spAutoFit/>
          </a:bodyPr>
          <a:lstStyle/>
          <a:p>
            <a:r>
              <a:rPr lang="vi-VN" sz="3600" b="1" dirty="0">
                <a:solidFill>
                  <a:srgbClr val="0000C4"/>
                </a:solidFill>
                <a:latin typeface="Times New Roman" panose="02020603050405020304" pitchFamily="18" charset="0"/>
                <a:cs typeface="Times New Roman" panose="02020603050405020304" pitchFamily="18" charset="0"/>
              </a:rPr>
              <a:t>a) Tứ đức:</a:t>
            </a:r>
            <a:endParaRPr lang="en-US" sz="3600" b="1" dirty="0">
              <a:solidFill>
                <a:srgbClr val="0000C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143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9381" y="2581851"/>
            <a:ext cx="11817927" cy="1325563"/>
          </a:xfrm>
        </p:spPr>
        <p:txBody>
          <a:bodyPr>
            <a:noAutofit/>
          </a:bodyPr>
          <a:lstStyle/>
          <a:p>
            <a:r>
              <a:rPr lang="vi-VN" sz="3200" dirty="0"/>
              <a:t>     - Dung ở người phụ nữ cũng là nhân tố nổi trội. Dung là vẻ đẹp hình thể kết hợp với vẻ đẹp tâm hồn, mặc dù </a:t>
            </a:r>
            <a:r>
              <a:rPr lang="vi-VN" sz="3200" i="1" dirty="0"/>
              <a:t>“Cái nết đánh chết cái đẹp”</a:t>
            </a:r>
            <a:r>
              <a:rPr lang="vi-VN" sz="3200" dirty="0"/>
              <a:t> nghĩa là cái nội dung bản chất bên trong quyết định. Nhưng về mặt hình thể do yếu tố di truyền hay do tạo hóa ban tặng, người phụ nữ luôn đẹp. Tuy nhiên, nếu để cho hoàn mỹ thì người phụ nữ nay đã chăm chút duyên dáng bên ngoài như ăn mặc đẹp </a:t>
            </a:r>
            <a:r>
              <a:rPr lang="vi-VN" sz="3200" i="1" dirty="0"/>
              <a:t>“Người đẹp vì lụa” </a:t>
            </a:r>
            <a:r>
              <a:rPr lang="vi-VN" sz="3200" dirty="0"/>
              <a:t>với tâm hồn cao đẹp thì thật sự có cái đẹp hoàn thiện. Vẻ đẹp hình thể hiện nay không phải là </a:t>
            </a:r>
            <a:r>
              <a:rPr lang="vi-VN" sz="3200" i="1" dirty="0"/>
              <a:t>“Yểu điệu thục nữ”, “Hoa nhường nguyệt thẹn”, “Chim sa cá lặn” </a:t>
            </a:r>
            <a:r>
              <a:rPr lang="vi-VN" sz="3200" dirty="0"/>
              <a:t>mà còn là khoẻ về thể chất. Họ khỏe nên họ lao động tốt, giữ gìn hạnh phúc gia đình và duy trì nòi giống sinh ra những đứa con thông minh khoẻ mạnh làm tròn trách nhiệm với gia đình, xã hội hiện tại và tương lai đảm bảo sự trường tồn của quốc gia dân tộc.</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18719">
            <a:off x="6166139" y="4888922"/>
            <a:ext cx="857250" cy="2647950"/>
          </a:xfrm>
          <a:prstGeom prst="rect">
            <a:avLst/>
          </a:prstGeom>
        </p:spPr>
      </p:pic>
    </p:spTree>
    <p:extLst>
      <p:ext uri="{BB962C8B-B14F-4D97-AF65-F5344CB8AC3E}">
        <p14:creationId xmlns:p14="http://schemas.microsoft.com/office/powerpoint/2010/main" val="1799257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89670"/>
            <a:ext cx="10515600" cy="1325563"/>
          </a:xfrm>
        </p:spPr>
        <p:txBody>
          <a:bodyPr>
            <a:noAutofit/>
          </a:bodyPr>
          <a:lstStyle/>
          <a:p>
            <a:r>
              <a:rPr lang="vi-VN" sz="3200" dirty="0"/>
              <a:t>- Ngôn là hệ thống tín hiệu, âm thanh trong giao tiếp, lời nói dịu dàng, có duyên </a:t>
            </a:r>
            <a:r>
              <a:rPr lang="vi-VN" sz="3200" i="1" dirty="0"/>
              <a:t>“Chim khôn hót tiếng rảnh rang, người khôn nói tiếng dịu dàng dễ nghe”.</a:t>
            </a:r>
            <a:r>
              <a:rPr lang="vi-VN" sz="3200" dirty="0"/>
              <a:t> Ngày nay chữ Ngôn được người phụ nữ thực hiện với cách nói lịch thiệp, thẳng thắn, trung thực thể hiện được sự năng động, thông minh, có kiến thức, có tri thức và biết phương cách ứng xử </a:t>
            </a:r>
            <a:r>
              <a:rPr lang="vi-VN" sz="3200" i="1" dirty="0"/>
              <a:t>“Chim khôn hót tiếng rảnh rang, người khôn tiếng nói dịu dàng dễ nghe”</a:t>
            </a:r>
            <a:r>
              <a:rPr lang="vi-VN" sz="3200" dirty="0"/>
              <a:t>. </a:t>
            </a:r>
            <a:endParaRPr lang="en-US" sz="3200" dirty="0"/>
          </a:p>
        </p:txBody>
      </p:sp>
    </p:spTree>
    <p:extLst>
      <p:ext uri="{BB962C8B-B14F-4D97-AF65-F5344CB8AC3E}">
        <p14:creationId xmlns:p14="http://schemas.microsoft.com/office/powerpoint/2010/main" val="3155531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6473" y="2145104"/>
            <a:ext cx="10515600" cy="1325563"/>
          </a:xfrm>
        </p:spPr>
        <p:txBody>
          <a:bodyPr>
            <a:noAutofit/>
          </a:bodyPr>
          <a:lstStyle/>
          <a:p>
            <a:r>
              <a:rPr lang="vi-VN" sz="3200" dirty="0"/>
              <a:t>- Hạnh ở đây thể hiện phẩm chất đạo đức của người con gái, người vợ, người mẹ giàu lòng nhân ái phẩm hạnh, vị tha, sống chung thuỷ với chồng. Là tình yêu chân thật và chung thuỷ trong hôn nhân, không lừa dối, không sa vào cuộc sống thấp hèn. Người phụ nữ ngày nay còn là một công dân tốt, sống cần kiệm, có ước mơ, có lương tâm nghề nghiệp, biết hy sinh và có lòng độ lượng vị tha. Không những thế họ còn có tinh thần trách nhiệm, coi trọng đạo đức lối sống, giữ gìn uy tín đối với cơ quan, đơn vị với gia đình và với bản thân.</a:t>
            </a:r>
            <a:endParaRPr lang="en-US" sz="3200" dirty="0"/>
          </a:p>
        </p:txBody>
      </p:sp>
      <p:sp>
        <p:nvSpPr>
          <p:cNvPr id="4" name="TextBox 3"/>
          <p:cNvSpPr txBox="1"/>
          <p:nvPr/>
        </p:nvSpPr>
        <p:spPr>
          <a:xfrm>
            <a:off x="526473" y="4779819"/>
            <a:ext cx="10169236" cy="1569660"/>
          </a:xfrm>
          <a:prstGeom prst="rect">
            <a:avLst/>
          </a:prstGeom>
          <a:noFill/>
        </p:spPr>
        <p:txBody>
          <a:bodyPr wrap="square" rtlCol="0">
            <a:spAutoFit/>
          </a:bodyPr>
          <a:lstStyle/>
          <a:p>
            <a:r>
              <a:rPr lang="vi-VN" sz="3200" dirty="0">
                <a:solidFill>
                  <a:schemeClr val="accent5">
                    <a:lumMod val="50000"/>
                  </a:schemeClr>
                </a:solidFill>
                <a:latin typeface="Times New Roman" panose="02020603050405020304" pitchFamily="18" charset="0"/>
                <a:cs typeface="Times New Roman" panose="02020603050405020304" pitchFamily="18" charset="0"/>
              </a:rPr>
              <a:t>=&gt; Ngày nay “Công, Dung, Ngôn, Hạnh” của người phụ nữ Việt Nam tỏa sáng luôn được kết chặt hoà quyện với nhau, cái này bổ sung cho cái kia và ngược lại. </a:t>
            </a:r>
            <a:endParaRPr lang="en-US" sz="32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173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5581" y="-109538"/>
            <a:ext cx="10515600" cy="1325563"/>
          </a:xfrm>
        </p:spPr>
        <p:txBody>
          <a:bodyPr>
            <a:normAutofit/>
          </a:bodyPr>
          <a:lstStyle/>
          <a:p>
            <a:r>
              <a:rPr lang="vi-VN" b="1" dirty="0">
                <a:solidFill>
                  <a:srgbClr val="000099"/>
                </a:solidFill>
              </a:rPr>
              <a:t>b) Những phẩm chất mới được hình thành:</a:t>
            </a:r>
            <a:endParaRPr lang="en-US" b="1" dirty="0">
              <a:solidFill>
                <a:srgbClr val="000099"/>
              </a:solidFill>
            </a:endParaRPr>
          </a:p>
        </p:txBody>
      </p:sp>
      <p:sp>
        <p:nvSpPr>
          <p:cNvPr id="3" name="Content Placeholder 2"/>
          <p:cNvSpPr>
            <a:spLocks noGrp="1"/>
          </p:cNvSpPr>
          <p:nvPr>
            <p:ph idx="1"/>
          </p:nvPr>
        </p:nvSpPr>
        <p:spPr>
          <a:xfrm>
            <a:off x="741217" y="1008207"/>
            <a:ext cx="11132127" cy="4351338"/>
          </a:xfrm>
        </p:spPr>
        <p:txBody>
          <a:bodyPr>
            <a:noAutofit/>
          </a:bodyPr>
          <a:lstStyle/>
          <a:p>
            <a:pPr>
              <a:buFontTx/>
              <a:buChar char="-"/>
            </a:pPr>
            <a:r>
              <a:rPr lang="vi-VN" sz="3200" b="1" dirty="0">
                <a:latin typeface="Times New Roman" panose="02020603050405020304" pitchFamily="18" charset="0"/>
                <a:cs typeface="Times New Roman" panose="02020603050405020304" pitchFamily="18" charset="0"/>
              </a:rPr>
              <a:t>Tài năng. </a:t>
            </a:r>
            <a:r>
              <a:rPr lang="vi-VN" sz="3200" dirty="0">
                <a:latin typeface="Times New Roman" panose="02020603050405020304" pitchFamily="18" charset="0"/>
                <a:cs typeface="Times New Roman" panose="02020603050405020304" pitchFamily="18" charset="0"/>
              </a:rPr>
              <a:t>				</a:t>
            </a:r>
          </a:p>
          <a:p>
            <a:pPr marL="0" indent="0">
              <a:buNone/>
            </a:pPr>
            <a:r>
              <a:rPr lang="vi-VN" sz="3200" b="1" dirty="0">
                <a:latin typeface="Times New Roman" panose="02020603050405020304" pitchFamily="18" charset="0"/>
                <a:cs typeface="Times New Roman" panose="02020603050405020304" pitchFamily="18" charset="0"/>
              </a:rPr>
              <a:t>- Anh hùng. </a:t>
            </a:r>
          </a:p>
          <a:p>
            <a:pPr>
              <a:buFontTx/>
              <a:buChar char="-"/>
            </a:pPr>
            <a:r>
              <a:rPr lang="vi-VN" sz="3200" b="1" dirty="0">
                <a:latin typeface="Times New Roman" panose="02020603050405020304" pitchFamily="18" charset="0"/>
                <a:cs typeface="Times New Roman" panose="02020603050405020304" pitchFamily="18" charset="0"/>
              </a:rPr>
              <a:t>Tự tin: </a:t>
            </a:r>
            <a:r>
              <a:rPr lang="vi-VN" sz="3200" dirty="0">
                <a:latin typeface="Times New Roman" panose="02020603050405020304" pitchFamily="18" charset="0"/>
                <a:cs typeface="Times New Roman" panose="02020603050405020304" pitchFamily="18" charset="0"/>
              </a:rPr>
              <a:t>họ tin tưởng vào năng lực bản thân, tự đánh giá mặt mạnh, mặt yếu của mình. Họ tích cực học tập, lao động sáng tạo, không ngừng học hỏi. Cùng với đó là không quên rèn luyện kỹ năng sống, rèn luyện sức khỏe và giữ gìn vẻ đẹp hình thể để có được sự tự tin vào bản thân.</a:t>
            </a:r>
          </a:p>
          <a:p>
            <a:pPr>
              <a:buFontTx/>
              <a:buChar char="-"/>
            </a:pPr>
            <a:r>
              <a:rPr lang="vi-VN" sz="3200" b="1" dirty="0">
                <a:latin typeface="Times New Roman" panose="02020603050405020304" pitchFamily="18" charset="0"/>
                <a:cs typeface="Times New Roman" panose="02020603050405020304" pitchFamily="18" charset="0"/>
              </a:rPr>
              <a:t>Tự trọng: </a:t>
            </a:r>
            <a:r>
              <a:rPr lang="vi-VN" sz="3200" dirty="0">
                <a:latin typeface="Times New Roman" panose="02020603050405020304" pitchFamily="18" charset="0"/>
                <a:cs typeface="Times New Roman" panose="02020603050405020304" pitchFamily="18" charset="0"/>
              </a:rPr>
              <a:t>họ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vi-VN" sz="3200" dirty="0">
                <a:latin typeface="Times New Roman" panose="02020603050405020304" pitchFamily="18" charset="0"/>
                <a:cs typeface="Times New Roman" panose="02020603050405020304" pitchFamily="18" charset="0"/>
              </a:rPr>
              <a:t>. Để giữ được lòng tự trọng, người phụ nữ đã tạo cho mình một niềm tin vào bản thân, vào cuộc sống. Nó cũng được thể hiện ở tinh thần vượt khó, ở ý chí vươn lên trong cuộc sống, thường xuyên tu dưỡng, rèn luyện phẩm chất đạo đức cho bản thân.</a:t>
            </a:r>
          </a:p>
        </p:txBody>
      </p:sp>
    </p:spTree>
    <p:extLst>
      <p:ext uri="{BB962C8B-B14F-4D97-AF65-F5344CB8AC3E}">
        <p14:creationId xmlns:p14="http://schemas.microsoft.com/office/powerpoint/2010/main" val="19303518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172" y="1919472"/>
            <a:ext cx="10515600" cy="1325563"/>
          </a:xfrm>
        </p:spPr>
        <p:txBody>
          <a:bodyPr>
            <a:noAutofit/>
          </a:bodyPr>
          <a:lstStyle/>
          <a:p>
            <a:r>
              <a:rPr lang="vi-VN" sz="3200" dirty="0"/>
              <a:t>- Phụ nữ Việt Nam luôn phấn đấu, rèn luyện để trở thành người phụ nữ </a:t>
            </a:r>
            <a:r>
              <a:rPr lang="vi-VN" sz="3200" b="1" dirty="0"/>
              <a:t>trung hậu</a:t>
            </a:r>
            <a:r>
              <a:rPr lang="vi-VN" sz="3200" dirty="0"/>
              <a:t>. Trung hậu là trung thực, thẳng thắn, nhân ái, giàu lòng thương người. Phẩm chất ấy thể hiện cách sống đẹp của người Việt Nam nói chung và người phụ nữ nói riêng. Trong suốt tiến trình lịch sử đấu tranh của dân tộc, lòng trung hậu đã trở thành nền tảng cho những phẩm chất tinh thần phong phú, đặc sắc, những khả năng và vai trò thực tế to lớn của phụ nữ Việt Nam, đồng thời làm nên vẻ đẹp dịu dàng, đằm thắm, tạo nên bản lĩnh riêng cho mỗi người phụ nữ.</a:t>
            </a:r>
            <a:endParaRPr lang="en-US" sz="3200" dirty="0"/>
          </a:p>
        </p:txBody>
      </p:sp>
    </p:spTree>
    <p:extLst>
      <p:ext uri="{BB962C8B-B14F-4D97-AF65-F5344CB8AC3E}">
        <p14:creationId xmlns:p14="http://schemas.microsoft.com/office/powerpoint/2010/main" val="3735405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310" y="2803525"/>
            <a:ext cx="10515600" cy="1325563"/>
          </a:xfrm>
        </p:spPr>
        <p:txBody>
          <a:bodyPr>
            <a:noAutofit/>
          </a:bodyPr>
          <a:lstStyle/>
          <a:p>
            <a:r>
              <a:rPr lang="vi-VN" sz="3200" dirty="0"/>
              <a:t>- Trong mọi thời điểm của lịch sử, phẩm chất </a:t>
            </a:r>
            <a:r>
              <a:rPr lang="vi-VN" sz="3200" b="1" dirty="0"/>
              <a:t>đảm đang </a:t>
            </a:r>
            <a:r>
              <a:rPr lang="vi-VN" sz="3200" dirty="0"/>
              <a:t>của phụ nữ Việt Nam luôn tỏa sáng. Đó là hình ảnh người phụ nữ giỏi việc nước, đảm việc nhà. Người phụ nữ luôn phát huy vai trò của mình trong việc tổ chức cuộc sống gia đình, động viên, khích lệ chồng con chia sẻ công việc gia đình, nhất là người chồng. Đảm đang luôn là phẩm chất đạo đức truyền thống tốt đẹp, giúp cho người phụ nữ thực hiện hài hòa: việc nước, việc nhà để vừa có cơ hội phát triển cho bản thân, vừa bảo toàn hạnh phúc gia đình.</a:t>
            </a:r>
            <a:br>
              <a:rPr lang="vi-VN" sz="3200" dirty="0"/>
            </a:br>
            <a:r>
              <a:rPr lang="vi-VN" sz="3200" dirty="0"/>
              <a:t>- Ngoài ra, hiện nay, phụ nữ Việt Nam đang dần khẳng định mình ở các cuộc thi trong nước và quốc tế. Những thành tích của họ được xã hội ghi nhận và đánh giá cao trong các lĩnh vực </a:t>
            </a:r>
            <a:r>
              <a:rPr lang="vi-VN" sz="3200" dirty="0">
                <a:hlinkClick r:id="rId2" tooltip="Khoa học"/>
              </a:rPr>
              <a:t>khoa học</a:t>
            </a:r>
            <a:r>
              <a:rPr lang="vi-VN" sz="3200" dirty="0"/>
              <a:t>, </a:t>
            </a:r>
            <a:r>
              <a:rPr lang="vi-VN" sz="3200" dirty="0">
                <a:hlinkClick r:id="rId3" tooltip="Công nghệ"/>
              </a:rPr>
              <a:t>công nghệ</a:t>
            </a:r>
            <a:r>
              <a:rPr lang="vi-VN" sz="3200" dirty="0"/>
              <a:t> và </a:t>
            </a:r>
            <a:r>
              <a:rPr lang="vi-VN" sz="3200" dirty="0">
                <a:hlinkClick r:id="rId4" tooltip="Giáo dục"/>
              </a:rPr>
              <a:t>giáo dục</a:t>
            </a:r>
            <a:r>
              <a:rPr lang="vi-VN" sz="3200" dirty="0"/>
              <a:t>. </a:t>
            </a:r>
            <a:endParaRPr lang="en-US" sz="3200" dirty="0"/>
          </a:p>
        </p:txBody>
      </p:sp>
    </p:spTree>
    <p:extLst>
      <p:ext uri="{BB962C8B-B14F-4D97-AF65-F5344CB8AC3E}">
        <p14:creationId xmlns:p14="http://schemas.microsoft.com/office/powerpoint/2010/main" val="2699298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06769" y="930398"/>
            <a:ext cx="8693833" cy="1325563"/>
          </a:xfrm>
        </p:spPr>
        <p:txBody>
          <a:bodyPr>
            <a:noAutofit/>
          </a:bodyPr>
          <a:lstStyle/>
          <a:p>
            <a:r>
              <a:rPr lang="en-US" sz="4800" b="1" dirty="0">
                <a:solidFill>
                  <a:srgbClr val="FF0000"/>
                </a:solidFill>
                <a:latin typeface="Times New Roman" panose="02020603050405020304" pitchFamily="18" charset="0"/>
                <a:cs typeface="Times New Roman" panose="02020603050405020304" pitchFamily="18" charset="0"/>
              </a:rPr>
              <a:t>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đặc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xưa</a:t>
            </a:r>
            <a:r>
              <a:rPr lang="en-US" sz="4800" dirty="0">
                <a:latin typeface="Times New Roman" panose="02020603050405020304" pitchFamily="18" charset="0"/>
                <a:cs typeface="Times New Roman" panose="02020603050405020304" pitchFamily="18" charset="0"/>
              </a:rPr>
              <a:t>.</a:t>
            </a:r>
            <a:br>
              <a:rPr lang="en-US" sz="4800" dirty="0">
                <a:latin typeface="Times New Roman" panose="02020603050405020304" pitchFamily="18"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887458" y="2255961"/>
            <a:ext cx="8637563" cy="2308324"/>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II.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đặc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nữ</a:t>
            </a:r>
            <a:r>
              <a:rPr lang="en-US" sz="4800" dirty="0">
                <a:latin typeface="Times New Roman" panose="02020603050405020304" pitchFamily="18" charset="0"/>
                <a:cs typeface="Times New Roman" panose="02020603050405020304" pitchFamily="18" charset="0"/>
              </a:rPr>
              <a:t> nay.</a:t>
            </a:r>
            <a:br>
              <a:rPr lang="en-US" sz="4800" dirty="0">
                <a:latin typeface="Times New Roman" panose="02020603050405020304" pitchFamily="18"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906770" y="4047529"/>
            <a:ext cx="9022634" cy="3046988"/>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III.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điều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tích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hội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ngày</a:t>
            </a:r>
            <a:r>
              <a:rPr lang="en-US" sz="4800" dirty="0">
                <a:latin typeface="Times New Roman" panose="02020603050405020304" pitchFamily="18" charset="0"/>
                <a:cs typeface="Times New Roman" panose="02020603050405020304" pitchFamily="18" charset="0"/>
              </a:rPr>
              <a:t> nay </a:t>
            </a:r>
            <a:r>
              <a:rPr lang="en-US" sz="4800" dirty="0" err="1">
                <a:latin typeface="Times New Roman" panose="02020603050405020304" pitchFamily="18" charset="0"/>
                <a:cs typeface="Times New Roman" panose="02020603050405020304" pitchFamily="18" charset="0"/>
              </a:rPr>
              <a:t>đối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Phương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khắc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phục</a:t>
            </a:r>
            <a:r>
              <a:rPr lang="en-US" sz="4800" dirty="0">
                <a:latin typeface="Times New Roman" panose="02020603050405020304" pitchFamily="18" charset="0"/>
                <a:cs typeface="Times New Roman" panose="02020603050405020304" pitchFamily="18" charset="0"/>
              </a:rPr>
              <a:t>.</a:t>
            </a:r>
            <a:br>
              <a:rPr lang="en-US" sz="4800" dirty="0">
                <a:latin typeface="Times New Roman" panose="02020603050405020304" pitchFamily="18" charset="0"/>
                <a:cs typeface="Times New Roman" panose="02020603050405020304" pitchFamily="18" charset="0"/>
              </a:rPr>
            </a:b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42867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052905"/>
            <a:ext cx="11520054" cy="1325563"/>
          </a:xfrm>
        </p:spPr>
        <p:txBody>
          <a:bodyPr>
            <a:noAutofit/>
          </a:bodyPr>
          <a:lstStyle/>
          <a:p>
            <a:r>
              <a:rPr lang="vi-VN" sz="3200" dirty="0"/>
              <a:t>- Không ít nữ học sinh, sinh viên đạt giải cao trong các kỳ thi cấp quốc gia và quốc tế. </a:t>
            </a:r>
            <a:br>
              <a:rPr lang="vi-VN" sz="3200" dirty="0"/>
            </a:br>
            <a:r>
              <a:rPr lang="vi-VN" sz="3200" dirty="0"/>
              <a:t>- Số nữ Giáo sư chiếm tỷ lệ 3,5%; Phó giáo sư 5,9%; Tiến sĩ 12,6%; Tiến sĩ khoa học 5,1%; 19 nữ </a:t>
            </a:r>
            <a:r>
              <a:rPr lang="vi-VN" sz="3200" dirty="0">
                <a:hlinkClick r:id="rId2" tooltip="Anh hùng lao động"/>
              </a:rPr>
              <a:t>Anh hùng lao động</a:t>
            </a:r>
            <a:r>
              <a:rPr lang="vi-VN" sz="3200" dirty="0"/>
              <a:t>, và nhiều </a:t>
            </a:r>
            <a:r>
              <a:rPr lang="vi-VN" sz="3200" dirty="0">
                <a:hlinkClick r:id="rId3" tooltip="Giải thưởng Kovalépscaia (trang chưa được viết)"/>
              </a:rPr>
              <a:t>Giải thưởng Kovalépscaia</a:t>
            </a:r>
            <a:r>
              <a:rPr lang="vi-VN" sz="3200" dirty="0"/>
              <a:t>, </a:t>
            </a:r>
            <a:r>
              <a:rPr lang="vi-VN" sz="3200" dirty="0">
                <a:hlinkClick r:id="rId4" tooltip="Nghệ sĩ Nhân dân"/>
              </a:rPr>
              <a:t>Nghệ sĩ Nhân dân</a:t>
            </a:r>
            <a:r>
              <a:rPr lang="vi-VN" sz="3200" dirty="0"/>
              <a:t>, </a:t>
            </a:r>
            <a:r>
              <a:rPr lang="vi-VN" sz="3200" dirty="0">
                <a:hlinkClick r:id="rId5" tooltip="Nghệ sĩ ưu tú"/>
              </a:rPr>
              <a:t>Nghệ sĩ ưu tú</a:t>
            </a:r>
            <a:r>
              <a:rPr lang="vi-VN" sz="3200" dirty="0"/>
              <a:t>. </a:t>
            </a:r>
            <a:br>
              <a:rPr lang="vi-VN" sz="3200" dirty="0"/>
            </a:br>
            <a:r>
              <a:rPr lang="vi-VN" sz="3200" dirty="0"/>
              <a:t>- Tỷ lệ nữ là đại biểu </a:t>
            </a:r>
            <a:r>
              <a:rPr lang="vi-VN" sz="3200" dirty="0">
                <a:hlinkClick r:id="rId6" tooltip="Quốc hội"/>
              </a:rPr>
              <a:t>Quốc hội</a:t>
            </a:r>
            <a:r>
              <a:rPr lang="vi-VN" sz="3200" dirty="0"/>
              <a:t> tăng qua các thời kỳ bầu cử (khóa I (</a:t>
            </a:r>
            <a:r>
              <a:rPr lang="vi-VN" sz="3200" dirty="0">
                <a:hlinkClick r:id="rId7" tooltip="1946"/>
              </a:rPr>
              <a:t>1946</a:t>
            </a:r>
            <a:r>
              <a:rPr lang="vi-VN" sz="3200" dirty="0"/>
              <a:t>- </a:t>
            </a:r>
            <a:r>
              <a:rPr lang="vi-VN" sz="3200" dirty="0">
                <a:hlinkClick r:id="rId8" tooltip="1960"/>
              </a:rPr>
              <a:t>1960</a:t>
            </a:r>
            <a:r>
              <a:rPr lang="vi-VN" sz="3200" dirty="0"/>
              <a:t>) là 3%, đến khóa XII (2007 – 2012) tăng lên là 25,76%). </a:t>
            </a:r>
            <a:br>
              <a:rPr lang="vi-VN" sz="3200" dirty="0"/>
            </a:br>
            <a:r>
              <a:rPr lang="vi-VN" sz="3200" dirty="0"/>
              <a:t>- </a:t>
            </a:r>
            <a:r>
              <a:rPr lang="vi-VN" sz="3200" dirty="0">
                <a:hlinkClick r:id="rId9" tooltip="Bộ Giáo dục và Đào tạo (Việt Nam)"/>
              </a:rPr>
              <a:t>Ngành Giáo dục và Đào tạo</a:t>
            </a:r>
            <a:r>
              <a:rPr lang="vi-VN" sz="3200" dirty="0"/>
              <a:t> từng có nữ </a:t>
            </a:r>
            <a:r>
              <a:rPr lang="vi-VN" sz="3200" dirty="0">
                <a:hlinkClick r:id="rId10" tooltip="Bộ trưởng"/>
              </a:rPr>
              <a:t>bộ trưởng</a:t>
            </a:r>
            <a:r>
              <a:rPr lang="vi-VN" sz="3200" dirty="0"/>
              <a:t>, và đương nhiệm </a:t>
            </a:r>
            <a:r>
              <a:rPr lang="vi-VN" sz="3200" dirty="0">
                <a:hlinkClick r:id="rId11" tooltip="Thứ trưởng (trang chưa được viết)"/>
              </a:rPr>
              <a:t>thứ trưởng</a:t>
            </a:r>
            <a:r>
              <a:rPr lang="vi-VN" sz="3200" dirty="0"/>
              <a:t>, và nhiều phụ nữ làm cán bộ quản lý các cấp Vụ, Viện, </a:t>
            </a:r>
            <a:r>
              <a:rPr lang="vi-VN" sz="3200" dirty="0">
                <a:hlinkClick r:id="rId12" tooltip="Cơ quan quản lý nhà nước (trang chưa được viết)"/>
              </a:rPr>
              <a:t>Sở</a:t>
            </a:r>
            <a:r>
              <a:rPr lang="vi-VN" sz="3200" dirty="0"/>
              <a:t>, Phòng, Ban, các trường và các đơn vị giáo dục: Có 11 nữ nhà giáo được phong danh hiệu </a:t>
            </a:r>
            <a:r>
              <a:rPr lang="vi-VN" sz="3200" dirty="0">
                <a:hlinkClick r:id="rId13" tooltip="Nhà giáo Nhân dân"/>
              </a:rPr>
              <a:t>Nhà giáo nhân dân</a:t>
            </a:r>
            <a:r>
              <a:rPr lang="vi-VN" sz="3200" dirty="0"/>
              <a:t>, 1.011 nữ nhà giáo được phong danh hiệu </a:t>
            </a:r>
            <a:r>
              <a:rPr lang="vi-VN" sz="3200" dirty="0">
                <a:hlinkClick r:id="rId14" tooltip="Nhà giáo Ưu tú"/>
              </a:rPr>
              <a:t>Nhà giáo Ưu tú</a:t>
            </a:r>
            <a:r>
              <a:rPr lang="vi-VN" sz="3200" dirty="0"/>
              <a:t/>
            </a:r>
            <a:br>
              <a:rPr lang="vi-VN" sz="3200" dirty="0"/>
            </a:br>
            <a:endParaRPr lang="en-US" sz="3200" dirty="0"/>
          </a:p>
        </p:txBody>
      </p:sp>
    </p:spTree>
    <p:extLst>
      <p:ext uri="{BB962C8B-B14F-4D97-AF65-F5344CB8AC3E}">
        <p14:creationId xmlns:p14="http://schemas.microsoft.com/office/powerpoint/2010/main" val="27487284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8654" y="263237"/>
            <a:ext cx="10515600" cy="757093"/>
          </a:xfrm>
        </p:spPr>
        <p:txBody>
          <a:bodyPr>
            <a:normAutofit/>
          </a:bodyPr>
          <a:lstStyle/>
          <a:p>
            <a:r>
              <a:rPr lang="vi-VN" b="1" dirty="0">
                <a:ln>
                  <a:solidFill>
                    <a:schemeClr val="bg1"/>
                  </a:solidFill>
                </a:ln>
                <a:solidFill>
                  <a:srgbClr val="FF0000"/>
                </a:solidFill>
              </a:rPr>
              <a:t>2) Cách cư xử của người phụ nữ nay:</a:t>
            </a:r>
            <a:endParaRPr lang="en-US" b="1" dirty="0">
              <a:ln>
                <a:solidFill>
                  <a:schemeClr val="bg1"/>
                </a:solidFill>
              </a:ln>
              <a:solidFill>
                <a:srgbClr val="FF0000"/>
              </a:solidFill>
            </a:endParaRPr>
          </a:p>
        </p:txBody>
      </p:sp>
      <p:sp>
        <p:nvSpPr>
          <p:cNvPr id="3" name="Content Placeholder 2"/>
          <p:cNvSpPr>
            <a:spLocks noGrp="1"/>
          </p:cNvSpPr>
          <p:nvPr>
            <p:ph idx="1"/>
          </p:nvPr>
        </p:nvSpPr>
        <p:spPr>
          <a:xfrm>
            <a:off x="2017485" y="1020330"/>
            <a:ext cx="10072915" cy="5837670"/>
          </a:xfrm>
        </p:spPr>
        <p:txBody>
          <a:bodyPr>
            <a:noAutofit/>
          </a:bodyPr>
          <a:lstStyle/>
          <a:p>
            <a:pPr marL="0" indent="0">
              <a:buNone/>
            </a:pPr>
            <a:r>
              <a:rPr lang="vi-VN"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2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 sống hối hả luôn bận rộn đã khiến người phụ nữ lức nào c</a:t>
            </a:r>
            <a:r>
              <a:rPr lang="en-US" sz="32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ũ</a:t>
            </a:r>
            <a:r>
              <a:rPr lang="vi-VN" sz="32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 trong trạng thái vội vàng. Họ đi trên đường đã không còn vẻ bình tĩnh mà rất nhanh chóng. Đôi khi họ vội đến nỗi đâm vào xe người khác mà quên đi lời xin lỗi. Lúc kẹt xe thì họ cố gắng chen chỗ từng tí một và có khi còn cãi nhau với người khác chỉ vì những lí do nhỏ. Khi tức giận, một số người không kìm chế được đã nói những câu gây tổn thương cho người thân và bạn bè của họ... </a:t>
            </a:r>
          </a:p>
          <a:p>
            <a:pPr marL="0" indent="0">
              <a:buNone/>
            </a:pPr>
            <a:r>
              <a:rPr lang="en-US" sz="32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32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Tuy vậy, người phụ nữ Việt Nam hiện đại vẫn luôn giữ cách cư xử lịch sự, tế nhị của mình. </a:t>
            </a:r>
          </a:p>
        </p:txBody>
      </p:sp>
    </p:spTree>
    <p:extLst>
      <p:ext uri="{BB962C8B-B14F-4D97-AF65-F5344CB8AC3E}">
        <p14:creationId xmlns:p14="http://schemas.microsoft.com/office/powerpoint/2010/main" val="5357308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854" y="145143"/>
            <a:ext cx="11564917" cy="6615875"/>
          </a:xfrm>
        </p:spPr>
        <p:txBody>
          <a:bodyPr>
            <a:normAutofit/>
          </a:bodyPr>
          <a:lstStyle/>
          <a:p>
            <a:pPr>
              <a:buFontTx/>
              <a:buChar char="-"/>
            </a:pPr>
            <a:r>
              <a:rPr lang="vi-VN" sz="3200" dirty="0">
                <a:solidFill>
                  <a:srgbClr val="FF0000"/>
                </a:solidFill>
                <a:latin typeface="Times New Roman" panose="02020603050405020304" pitchFamily="18" charset="0"/>
                <a:cs typeface="Times New Roman" panose="02020603050405020304" pitchFamily="18" charset="0"/>
              </a:rPr>
              <a:t>Đối với cha mẹ: </a:t>
            </a:r>
            <a:r>
              <a:rPr lang="vi-VN" sz="3200" dirty="0">
                <a:latin typeface="Times New Roman" panose="02020603050405020304" pitchFamily="18" charset="0"/>
                <a:cs typeface="Times New Roman" panose="02020603050405020304" pitchFamily="18" charset="0"/>
              </a:rPr>
              <a:t>họ vẫn giữ được cách cư xử truyền thống, đó là luôn tôn trọng, hiếu thảo với cha mẹ. Do tình hình xã hội, nền kinh tế cải thiện nên họ có nhiều hoạt động báo đáp công ơn bậc sinh thành.</a:t>
            </a:r>
          </a:p>
          <a:p>
            <a:pPr>
              <a:buFontTx/>
              <a:buChar char="-"/>
            </a:pPr>
            <a:r>
              <a:rPr lang="vi-VN" sz="3200" dirty="0">
                <a:solidFill>
                  <a:srgbClr val="FF0000"/>
                </a:solidFill>
                <a:latin typeface="Times New Roman" panose="02020603050405020304" pitchFamily="18" charset="0"/>
                <a:cs typeface="Times New Roman" panose="02020603050405020304" pitchFamily="18" charset="0"/>
              </a:rPr>
              <a:t>Đối với chồng: </a:t>
            </a:r>
            <a:r>
              <a:rPr lang="vi-VN" sz="3200" dirty="0">
                <a:latin typeface="Times New Roman" panose="02020603050405020304" pitchFamily="18" charset="0"/>
                <a:cs typeface="Times New Roman" panose="02020603050405020304" pitchFamily="18" charset="0"/>
              </a:rPr>
              <a:t>họ cùng người chồng chăm lo hạnh phúc gia đình và nuôi dạy con cái. Họ biết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chồng</a:t>
            </a:r>
            <a:r>
              <a:rPr lang="vi-VN" sz="3200" dirty="0">
                <a:latin typeface="Times New Roman" panose="02020603050405020304" pitchFamily="18" charset="0"/>
                <a:cs typeface="Times New Roman" panose="02020603050405020304" pitchFamily="18" charset="0"/>
              </a:rPr>
              <a:t>, đôi khi họ tỏ ra yếu đuối đề được chồng bảo vệ, đôi ki họ lại rất mạnh mẽ để cùng chồng đi qua khó khăn. </a:t>
            </a:r>
          </a:p>
          <a:p>
            <a:pPr>
              <a:buFontTx/>
              <a:buChar char="-"/>
            </a:pPr>
            <a:r>
              <a:rPr lang="vi-VN" sz="3200" dirty="0">
                <a:solidFill>
                  <a:srgbClr val="FF0000"/>
                </a:solidFill>
                <a:latin typeface="Times New Roman" panose="02020603050405020304" pitchFamily="18" charset="0"/>
                <a:cs typeface="Times New Roman" panose="02020603050405020304" pitchFamily="18" charset="0"/>
              </a:rPr>
              <a:t>Đối với con: </a:t>
            </a:r>
            <a:r>
              <a:rPr lang="vi-VN" sz="3200" dirty="0">
                <a:latin typeface="Times New Roman" panose="02020603050405020304" pitchFamily="18" charset="0"/>
                <a:cs typeface="Times New Roman" panose="02020603050405020304" pitchFamily="18" charset="0"/>
              </a:rPr>
              <a:t>họ luôn dốc lòng chăm sóc, nuôi dạy con và thầm lặng hy sinh cho con họ. Đôi khi họ quát mắng con nhưng tất cả cũng vì tấm lòng thương con như trời biển của họ. Họ có gắng tìm tòi để hiểu con hơn, họ lắng nghe con nói và thấu hiểu, họ luôn đóng vai trò là ngư­ời t­ư vấn và hướng dẫn con cái. Dần dần họ đã học tính kiềm chế để cảm thông và chia sẻ với con của họ. </a:t>
            </a:r>
          </a:p>
          <a:p>
            <a:pPr marL="0" indent="0">
              <a:buNone/>
            </a:pPr>
            <a:endParaRPr lang="en-US" dirty="0"/>
          </a:p>
        </p:txBody>
      </p:sp>
    </p:spTree>
    <p:extLst>
      <p:ext uri="{BB962C8B-B14F-4D97-AF65-F5344CB8AC3E}">
        <p14:creationId xmlns:p14="http://schemas.microsoft.com/office/powerpoint/2010/main" val="2159179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plus(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plus(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plus(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618" y="2651125"/>
            <a:ext cx="10799618" cy="1325563"/>
          </a:xfrm>
        </p:spPr>
        <p:txBody>
          <a:bodyPr>
            <a:normAutofit fontScale="90000"/>
          </a:bodyPr>
          <a:lstStyle/>
          <a:p>
            <a:pPr>
              <a:lnSpc>
                <a:spcPct val="100000"/>
              </a:lnSpc>
            </a:pPr>
            <a:r>
              <a:rPr lang="vi-VN" dirty="0">
                <a:solidFill>
                  <a:srgbClr val="FF0000"/>
                </a:solidFill>
              </a:rPr>
              <a:t>- Đối với bạn bè: </a:t>
            </a:r>
            <a:r>
              <a:rPr lang="vi-VN" dirty="0"/>
              <a:t>họ cư xử hòa nhã với bạn bè, giao lưu và kết thân nhiều bạn mới. Với bạn họ luôn tôn trọng, an ủi sẻ chia những điều rong cuộc sống.</a:t>
            </a:r>
            <a:br>
              <a:rPr lang="vi-VN" dirty="0"/>
            </a:br>
            <a:r>
              <a:rPr lang="vi-VN" dirty="0"/>
              <a:t>- </a:t>
            </a:r>
            <a:r>
              <a:rPr lang="vi-VN" dirty="0">
                <a:solidFill>
                  <a:srgbClr val="FF0000"/>
                </a:solidFill>
              </a:rPr>
              <a:t>Đối với các mối quan hệ sơ: </a:t>
            </a:r>
            <a:r>
              <a:rPr lang="vi-VN" dirty="0"/>
              <a:t>họ tôn trọng người khác và giữ ý tứ mọi nơi. Họ sẵn sàng tha thứ cho lỗi lầm của người khác.</a:t>
            </a:r>
            <a:br>
              <a:rPr lang="vi-VN" dirty="0"/>
            </a:br>
            <a:r>
              <a:rPr lang="vi-VN" dirty="0"/>
              <a:t>- Ngoài ra, họ còn ứng xử theo lối bình đẳng giới. Ví dụ như bắt chồng tham gia việc nhà cùng mình, họ cũng tham gia các hoạt động mà trước kia tưởng chừng chỉ dành cho đàn ông... </a:t>
            </a:r>
            <a:endParaRPr lang="en-US" dirty="0"/>
          </a:p>
        </p:txBody>
      </p:sp>
    </p:spTree>
    <p:extLst>
      <p:ext uri="{BB962C8B-B14F-4D97-AF65-F5344CB8AC3E}">
        <p14:creationId xmlns:p14="http://schemas.microsoft.com/office/powerpoint/2010/main" val="18983996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86"/>
            <a:ext cx="12192000" cy="1131599"/>
          </a:xfrm>
        </p:spPr>
        <p:txBody>
          <a:bodyPr>
            <a:noAutofit/>
          </a:bodyPr>
          <a:lstStyle/>
          <a:p>
            <a:r>
              <a:rPr lang="vi-VN" sz="4000" b="1" dirty="0">
                <a:solidFill>
                  <a:srgbClr val="FF0000"/>
                </a:solidFill>
              </a:rPr>
              <a:t>III. Những điều tích cực và tiêu cực của xã hội ngày nay đối với phụ nữ:</a:t>
            </a:r>
            <a:endParaRPr lang="en-US" sz="4000" b="1" dirty="0">
              <a:solidFill>
                <a:srgbClr val="FF0000"/>
              </a:solidFill>
            </a:endParaRPr>
          </a:p>
        </p:txBody>
      </p:sp>
      <p:sp>
        <p:nvSpPr>
          <p:cNvPr id="3" name="Content Placeholder 2"/>
          <p:cNvSpPr>
            <a:spLocks noGrp="1"/>
          </p:cNvSpPr>
          <p:nvPr>
            <p:ph idx="1"/>
          </p:nvPr>
        </p:nvSpPr>
        <p:spPr>
          <a:xfrm>
            <a:off x="0" y="1320285"/>
            <a:ext cx="12192000" cy="6959456"/>
          </a:xfrm>
        </p:spPr>
        <p:txBody>
          <a:bodyPr>
            <a:normAutofit/>
          </a:bodyPr>
          <a:lstStyle/>
          <a:p>
            <a:pPr marL="514350" indent="-514350">
              <a:buAutoNum type="arabicParenR"/>
            </a:pPr>
            <a:r>
              <a:rPr lang="vi-VN" sz="3600" b="1" dirty="0">
                <a:solidFill>
                  <a:srgbClr val="000099"/>
                </a:solidFill>
                <a:latin typeface="Times New Roman" panose="02020603050405020304" pitchFamily="18" charset="0"/>
                <a:cs typeface="Times New Roman" panose="02020603050405020304" pitchFamily="18" charset="0"/>
              </a:rPr>
              <a:t>Tích cực:</a:t>
            </a:r>
          </a:p>
          <a:p>
            <a:pPr>
              <a:lnSpc>
                <a:spcPct val="120000"/>
              </a:lnSpc>
              <a:buFontTx/>
              <a:buChar char="-"/>
            </a:pPr>
            <a:r>
              <a:rPr lang="vi-VN" sz="3600" dirty="0">
                <a:latin typeface="Times New Roman" panose="02020603050405020304" pitchFamily="18" charset="0"/>
                <a:cs typeface="Times New Roman" panose="02020603050405020304" pitchFamily="18" charset="0"/>
              </a:rPr>
              <a:t>Được giải phóng về mặt tâm lý, không còn chịu tâm lý lệ thuộc vào người đàn ông</a:t>
            </a:r>
            <a:r>
              <a:rPr lang="en-US" sz="3600" dirty="0">
                <a:latin typeface="Times New Roman" panose="02020603050405020304" pitchFamily="18" charset="0"/>
                <a:cs typeface="Times New Roman" panose="02020603050405020304" pitchFamily="18" charset="0"/>
              </a:rPr>
              <a:t>. </a:t>
            </a:r>
          </a:p>
          <a:p>
            <a:pPr>
              <a:lnSpc>
                <a:spcPct val="120000"/>
              </a:lnSpc>
              <a:buFontTx/>
              <a:buChar char="-"/>
            </a:pPr>
            <a:r>
              <a:rPr lang="vi-VN" sz="3600" dirty="0">
                <a:latin typeface="Times New Roman" panose="02020603050405020304" pitchFamily="18" charset="0"/>
                <a:cs typeface="Times New Roman" panose="02020603050405020304" pitchFamily="18" charset="0"/>
              </a:rPr>
              <a:t>Nền kinh tế đất nước đang theo đà phát triển theo hướng công nghiêp hóa – hiện đại hóa giúp người phụ nữ có cuộc sống ổn định, sung túc. Quá trình mở cửa hội nhập quốc tế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tạo nhiều cơ hội để phụ nữ Việt Nam học hỏi và hoàn thiện bản thân. </a:t>
            </a:r>
          </a:p>
          <a:p>
            <a:pPr marL="0" indent="0">
              <a:lnSpc>
                <a:spcPct val="120000"/>
              </a:lnSpc>
              <a:buNone/>
            </a:pP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40357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99887"/>
            <a:ext cx="7576457" cy="7438572"/>
          </a:xfrm>
        </p:spPr>
        <p:txBody>
          <a:bodyPr>
            <a:noAutofit/>
          </a:bodyPr>
          <a:lstStyle/>
          <a:p>
            <a:pPr>
              <a:lnSpc>
                <a:spcPct val="100000"/>
              </a:lnSpc>
              <a:buFontTx/>
              <a:buChar char="-"/>
            </a:pPr>
            <a:r>
              <a:rPr lang="vi-VN" sz="3200" dirty="0">
                <a:latin typeface="Times New Roman" panose="02020603050405020304" pitchFamily="18" charset="0"/>
                <a:cs typeface="Times New Roman" panose="02020603050405020304" pitchFamily="18" charset="0"/>
              </a:rPr>
              <a:t>Thuận lợi lớn nhất mà người phụ nữ ngày nay có được là quyền bình đẳng nam nữ. Phụ nữ Việt Nam đã đạt được những tiến bộ to lớn trên con đường bình đẳng, tự do và phát triển: chị em tham gia đông đảo và có mặt ở nhiều ngành nghề quan trọng. Được tạo điều kiện và có được môi trường làm việc phù hợp, nhiều chị em đã đạt được những thành tích cao không thua kém gì phái mạnh.</a:t>
            </a:r>
          </a:p>
          <a:p>
            <a:pPr>
              <a:buFontTx/>
              <a:buChar char="-"/>
            </a:pPr>
            <a:endParaRPr lang="en-US" sz="3200" dirty="0">
              <a:latin typeface="Times New Roman" panose="02020603050405020304" pitchFamily="18" charset="0"/>
              <a:cs typeface="Times New Roman" panose="02020603050405020304" pitchFamily="18" charset="0"/>
            </a:endParaRPr>
          </a:p>
          <a:p>
            <a:pPr marL="0" indent="0">
              <a:buNone/>
            </a:pPr>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7999" y="493811"/>
            <a:ext cx="3251201" cy="4566460"/>
          </a:xfrm>
          <a:prstGeom prst="rect">
            <a:avLst/>
          </a:prstGeom>
        </p:spPr>
      </p:pic>
      <p:sp>
        <p:nvSpPr>
          <p:cNvPr id="4" name="TextBox 3"/>
          <p:cNvSpPr txBox="1"/>
          <p:nvPr/>
        </p:nvSpPr>
        <p:spPr>
          <a:xfrm>
            <a:off x="7687681" y="5384801"/>
            <a:ext cx="4131835" cy="1077218"/>
          </a:xfrm>
          <a:prstGeom prst="rect">
            <a:avLst/>
          </a:prstGeom>
          <a:noFill/>
        </p:spPr>
        <p:txBody>
          <a:bodyPr wrap="square" rtlCol="0">
            <a:spAutoFit/>
          </a:bodyPr>
          <a:lstStyle/>
          <a:p>
            <a:pPr algn="ctr"/>
            <a:r>
              <a:rPr lang="en-US" sz="3200" i="1" dirty="0" err="1">
                <a:solidFill>
                  <a:srgbClr val="188A5F"/>
                </a:solidFill>
                <a:latin typeface="Aachen" panose="02020500000000000000" pitchFamily="18" charset="0"/>
                <a:ea typeface="Aachen" panose="02020500000000000000" pitchFamily="18" charset="0"/>
                <a:cs typeface="Aachen" panose="02020500000000000000" pitchFamily="18" charset="0"/>
              </a:rPr>
              <a:t>Một</a:t>
            </a:r>
            <a:r>
              <a:rPr lang="en-US" sz="3200" i="1" dirty="0">
                <a:solidFill>
                  <a:srgbClr val="188A5F"/>
                </a:solidFill>
                <a:latin typeface="Aachen" panose="02020500000000000000" pitchFamily="18" charset="0"/>
                <a:ea typeface="Aachen" panose="02020500000000000000" pitchFamily="18" charset="0"/>
                <a:cs typeface="Aachen" panose="02020500000000000000" pitchFamily="18" charset="0"/>
              </a:rPr>
              <a:t> </a:t>
            </a:r>
            <a:r>
              <a:rPr lang="en-US" sz="3200" i="1" dirty="0" err="1">
                <a:solidFill>
                  <a:srgbClr val="188A5F"/>
                </a:solidFill>
                <a:latin typeface="Aachen" panose="02020500000000000000" pitchFamily="18" charset="0"/>
                <a:ea typeface="Aachen" panose="02020500000000000000" pitchFamily="18" charset="0"/>
                <a:cs typeface="Aachen" panose="02020500000000000000" pitchFamily="18" charset="0"/>
              </a:rPr>
              <a:t>biểu</a:t>
            </a:r>
            <a:r>
              <a:rPr lang="en-US" sz="3200" i="1" dirty="0">
                <a:solidFill>
                  <a:srgbClr val="188A5F"/>
                </a:solidFill>
                <a:latin typeface="Aachen" panose="02020500000000000000" pitchFamily="18" charset="0"/>
                <a:ea typeface="Aachen" panose="02020500000000000000" pitchFamily="18" charset="0"/>
                <a:cs typeface="Aachen" panose="02020500000000000000" pitchFamily="18" charset="0"/>
              </a:rPr>
              <a:t> </a:t>
            </a:r>
            <a:r>
              <a:rPr lang="en-US" sz="3200" i="1" dirty="0" err="1">
                <a:solidFill>
                  <a:srgbClr val="188A5F"/>
                </a:solidFill>
                <a:latin typeface="Aachen" panose="02020500000000000000" pitchFamily="18" charset="0"/>
                <a:ea typeface="Aachen" panose="02020500000000000000" pitchFamily="18" charset="0"/>
                <a:cs typeface="Aachen" panose="02020500000000000000" pitchFamily="18" charset="0"/>
              </a:rPr>
              <a:t>tượng</a:t>
            </a:r>
            <a:r>
              <a:rPr lang="en-US" sz="3200" i="1" dirty="0">
                <a:solidFill>
                  <a:srgbClr val="188A5F"/>
                </a:solidFill>
                <a:latin typeface="Aachen" panose="02020500000000000000" pitchFamily="18" charset="0"/>
                <a:ea typeface="Aachen" panose="02020500000000000000" pitchFamily="18" charset="0"/>
                <a:cs typeface="Aachen" panose="02020500000000000000" pitchFamily="18" charset="0"/>
              </a:rPr>
              <a:t> </a:t>
            </a:r>
            <a:r>
              <a:rPr lang="en-US" sz="3200" i="1" dirty="0" err="1">
                <a:solidFill>
                  <a:srgbClr val="188A5F"/>
                </a:solidFill>
                <a:latin typeface="Aachen" panose="02020500000000000000" pitchFamily="18" charset="0"/>
                <a:ea typeface="Aachen" panose="02020500000000000000" pitchFamily="18" charset="0"/>
                <a:cs typeface="Aachen" panose="02020500000000000000" pitchFamily="18" charset="0"/>
              </a:rPr>
              <a:t>của</a:t>
            </a:r>
            <a:r>
              <a:rPr lang="en-US" sz="3200" i="1" dirty="0">
                <a:solidFill>
                  <a:srgbClr val="188A5F"/>
                </a:solidFill>
                <a:latin typeface="Aachen" panose="02020500000000000000" pitchFamily="18" charset="0"/>
                <a:ea typeface="Aachen" panose="02020500000000000000" pitchFamily="18" charset="0"/>
                <a:cs typeface="Aachen" panose="02020500000000000000" pitchFamily="18" charset="0"/>
              </a:rPr>
              <a:t> </a:t>
            </a:r>
            <a:r>
              <a:rPr lang="en-US" sz="3200" i="1" dirty="0" err="1">
                <a:solidFill>
                  <a:srgbClr val="188A5F"/>
                </a:solidFill>
                <a:latin typeface="Aachen" panose="02020500000000000000" pitchFamily="18" charset="0"/>
                <a:ea typeface="Aachen" panose="02020500000000000000" pitchFamily="18" charset="0"/>
                <a:cs typeface="Aachen" panose="02020500000000000000" pitchFamily="18" charset="0"/>
              </a:rPr>
              <a:t>bình</a:t>
            </a:r>
            <a:r>
              <a:rPr lang="en-US" sz="3200" i="1" dirty="0">
                <a:solidFill>
                  <a:srgbClr val="188A5F"/>
                </a:solidFill>
                <a:latin typeface="Aachen" panose="02020500000000000000" pitchFamily="18" charset="0"/>
                <a:ea typeface="Aachen" panose="02020500000000000000" pitchFamily="18" charset="0"/>
                <a:cs typeface="Aachen" panose="02020500000000000000" pitchFamily="18" charset="0"/>
              </a:rPr>
              <a:t> </a:t>
            </a:r>
            <a:r>
              <a:rPr lang="en-US" sz="3200" i="1" dirty="0" err="1">
                <a:solidFill>
                  <a:srgbClr val="188A5F"/>
                </a:solidFill>
                <a:latin typeface="Aachen" panose="02020500000000000000" pitchFamily="18" charset="0"/>
                <a:ea typeface="Aachen" panose="02020500000000000000" pitchFamily="18" charset="0"/>
                <a:cs typeface="Aachen" panose="02020500000000000000" pitchFamily="18" charset="0"/>
              </a:rPr>
              <a:t>đẳng</a:t>
            </a:r>
            <a:r>
              <a:rPr lang="en-US" sz="3200" i="1" dirty="0">
                <a:solidFill>
                  <a:srgbClr val="188A5F"/>
                </a:solidFill>
                <a:latin typeface="Aachen" panose="02020500000000000000" pitchFamily="18" charset="0"/>
                <a:ea typeface="Aachen" panose="02020500000000000000" pitchFamily="18" charset="0"/>
                <a:cs typeface="Aachen" panose="02020500000000000000" pitchFamily="18" charset="0"/>
              </a:rPr>
              <a:t> </a:t>
            </a:r>
            <a:r>
              <a:rPr lang="en-US" sz="3200" i="1" dirty="0" err="1">
                <a:solidFill>
                  <a:srgbClr val="188A5F"/>
                </a:solidFill>
                <a:latin typeface="Aachen" panose="02020500000000000000" pitchFamily="18" charset="0"/>
                <a:ea typeface="Aachen" panose="02020500000000000000" pitchFamily="18" charset="0"/>
                <a:cs typeface="Aachen" panose="02020500000000000000" pitchFamily="18" charset="0"/>
              </a:rPr>
              <a:t>giới</a:t>
            </a:r>
            <a:endParaRPr lang="en-US" sz="3200" i="1" dirty="0">
              <a:solidFill>
                <a:srgbClr val="188A5F"/>
              </a:solidFill>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663306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75" y="0"/>
            <a:ext cx="10515600" cy="1325563"/>
          </a:xfrm>
        </p:spPr>
        <p:txBody>
          <a:bodyPr>
            <a:normAutofit/>
          </a:bodyPr>
          <a:lstStyle/>
          <a:p>
            <a:r>
              <a:rPr lang="vi-VN" sz="3600" b="1" dirty="0">
                <a:solidFill>
                  <a:srgbClr val="000099"/>
                </a:solidFill>
              </a:rPr>
              <a:t>2) Tiêu cực:</a:t>
            </a:r>
            <a:endParaRPr lang="en-US" sz="3600" b="1" dirty="0">
              <a:solidFill>
                <a:srgbClr val="000099"/>
              </a:solidFill>
            </a:endParaRPr>
          </a:p>
        </p:txBody>
      </p:sp>
      <p:sp>
        <p:nvSpPr>
          <p:cNvPr id="3" name="Content Placeholder 2"/>
          <p:cNvSpPr>
            <a:spLocks noGrp="1"/>
          </p:cNvSpPr>
          <p:nvPr>
            <p:ph idx="1"/>
          </p:nvPr>
        </p:nvSpPr>
        <p:spPr>
          <a:xfrm>
            <a:off x="500575" y="1057641"/>
            <a:ext cx="11231880" cy="5680783"/>
          </a:xfrm>
        </p:spPr>
        <p:txBody>
          <a:bodyPr>
            <a:normAutofit lnSpcReduction="10000"/>
          </a:bodyPr>
          <a:lstStyle/>
          <a:p>
            <a:pPr marL="0" inden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nay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 </a:t>
            </a:r>
          </a:p>
          <a:p>
            <a:pPr>
              <a:buFontTx/>
              <a:buChar char="-"/>
            </a:pP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Phân biệt đối xử trong xã hội - Bình đẳng giới</a:t>
            </a:r>
            <a:r>
              <a:rPr lang="vi-VN" sz="3200" dirty="0">
                <a:latin typeface="Times New Roman" panose="02020603050405020304" pitchFamily="18" charset="0"/>
                <a:cs typeface="Times New Roman" panose="02020603050405020304" pitchFamily="18" charset="0"/>
              </a:rPr>
              <a:t>: Ở Việt Nam, số nam giới làm cán bộ quản lý cao hơn năm lần so với nữ giới</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h</a:t>
            </a:r>
            <a:r>
              <a:rPr lang="vi-VN" sz="3200" dirty="0">
                <a:latin typeface="Times New Roman" panose="02020603050405020304" pitchFamily="18" charset="0"/>
                <a:cs typeface="Times New Roman" panose="02020603050405020304" pitchFamily="18" charset="0"/>
              </a:rPr>
              <a:t>ọ phải c</a:t>
            </a:r>
            <a:r>
              <a:rPr lang="en-US" sz="3200" dirty="0" err="1">
                <a:latin typeface="Times New Roman" panose="02020603050405020304" pitchFamily="18" charset="0"/>
                <a:cs typeface="Times New Roman" panose="02020603050405020304" pitchFamily="18" charset="0"/>
              </a:rPr>
              <a:t>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Tính trung bình mỗi người phụ nữ sinh 2 con, mất 10 năm vất vả nuôi con, vì vậy họ gặp rất nhiều khó khăn trong việc học hành cũng như trong quá trình làm việc chuyên môn. Có nơi vẫn còn nhiều định kiến đối với người phụ nữ thành đạt từ mọi phía: xã hội, gia đình, đồng nghiệp. Trước hết, vẫn còn hiện tượng chưa tin cậy giao việc khi sử dụng cán bộ nữ, vì cho rằng trình độ nữ có phần yếu hơn nam. Những định kiến kiểu như vậy làm chị em chỉ là “bù nhìn” ở nhiều nơi.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87864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524" y="587668"/>
            <a:ext cx="11006796" cy="4351338"/>
          </a:xfrm>
        </p:spPr>
        <p:txBody>
          <a:bodyPr>
            <a:noAutofit/>
          </a:bodyPr>
          <a:lstStyle/>
          <a:p>
            <a:pPr>
              <a:buFontTx/>
              <a:buChar char="-"/>
            </a:pPr>
            <a:r>
              <a:rPr lang="vi-VN" sz="3200" b="1" dirty="0">
                <a:latin typeface="Times New Roman" panose="02020603050405020304" pitchFamily="18" charset="0"/>
                <a:cs typeface="Times New Roman" panose="02020603050405020304" pitchFamily="18" charset="0"/>
                <a:hlinkClick r:id="rId2" tooltip="Bạo hành gia đình"/>
              </a:rPr>
              <a:t>Bạo hành gia đình</a:t>
            </a:r>
            <a:r>
              <a:rPr lang="vi-VN" sz="3200" dirty="0">
                <a:latin typeface="Times New Roman" panose="02020603050405020304" pitchFamily="18" charset="0"/>
                <a:cs typeface="Times New Roman" panose="02020603050405020304" pitchFamily="18" charset="0"/>
              </a:rPr>
              <a:t>: Theo báo cáo của Ủy ban Dân số - Gia đình và Trẻ em, 30% số phụ nữ bị đánh đập, lạm dụng cưỡng bức bằng nhiều hình thức do người chồng gây ra.</a:t>
            </a:r>
            <a:r>
              <a:rPr lang="en-US" sz="3200" baseline="300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Theo số liệu thống kê của Liên Hiệp Quốc và Tổng cục Thống kê thì 58% phụ nữ Việt Nam là nạn nhân của bạo lực gia đình. Nhiều vụ bạo hành thương tâm diễn ra, để lại di chứng rất nặng nề cho người phụ nữ.</a:t>
            </a:r>
            <a:endParaRPr lang="en-US" sz="3200" dirty="0">
              <a:latin typeface="Times New Roman" panose="02020603050405020304" pitchFamily="18" charset="0"/>
              <a:cs typeface="Times New Roman" panose="02020603050405020304" pitchFamily="18" charset="0"/>
            </a:endParaRPr>
          </a:p>
          <a:p>
            <a:pPr>
              <a:buFontTx/>
              <a:buChar char="-"/>
            </a:pPr>
            <a:r>
              <a:rPr lang="vi-VN" sz="3200" b="1" dirty="0">
                <a:latin typeface="Times New Roman" panose="02020603050405020304" pitchFamily="18" charset="0"/>
                <a:cs typeface="Times New Roman" panose="02020603050405020304" pitchFamily="18" charset="0"/>
              </a:rPr>
              <a:t>Sức khỏe phụ nữ và</a:t>
            </a:r>
            <a:r>
              <a:rPr lang="vi-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200" b="1" dirty="0">
                <a:solidFill>
                  <a:schemeClr val="tx1">
                    <a:lumMod val="95000"/>
                    <a:lumOff val="5000"/>
                  </a:schemeClr>
                </a:solidFill>
                <a:latin typeface="Times New Roman" panose="02020603050405020304" pitchFamily="18" charset="0"/>
                <a:cs typeface="Times New Roman" panose="02020603050405020304" pitchFamily="18" charset="0"/>
                <a:hlinkClick r:id="rId3" tooltip="Sức khỏe sinh sản"/>
              </a:rPr>
              <a:t>sức khỏe sinh sản</a:t>
            </a:r>
            <a:r>
              <a:rPr lang="vi-VN" sz="3200" dirty="0">
                <a:latin typeface="Times New Roman" panose="02020603050405020304" pitchFamily="18" charset="0"/>
                <a:cs typeface="Times New Roman" panose="02020603050405020304" pitchFamily="18" charset="0"/>
              </a:rPr>
              <a:t>: Tỷ lệ phụ nữ ở độ tuổi sinh sản mắc các bệnh nhiễm khuẩn đường sinh sản (20%) và nhiễm khuẩn lây truyền qua đường tình dục cao (25%). Đóng góp của y tế công góp phần làm giảm tỷ lệ tử vong mẹ và con, tuy nhiên tử vong mẹ vẫn còn ở mức cao (29,9/1.000), đặc biệt ở miền Trung, cao nguyên và các tỉnh miền núi phía Bắc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7244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575" y="404789"/>
            <a:ext cx="11231880" cy="4351338"/>
          </a:xfrm>
        </p:spPr>
        <p:txBody>
          <a:bodyPr>
            <a:noAutofit/>
          </a:bodyPr>
          <a:lstStyle/>
          <a:p>
            <a:pPr marL="0" indent="0">
              <a:buNone/>
            </a:pP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Tỷ lệ phá thai cao</a:t>
            </a:r>
            <a:r>
              <a:rPr lang="vi-VN" sz="3200" dirty="0">
                <a:latin typeface="Times New Roman" panose="02020603050405020304" pitchFamily="18" charset="0"/>
                <a:cs typeface="Times New Roman" panose="02020603050405020304" pitchFamily="18" charset="0"/>
              </a:rPr>
              <a:t>: Việt Nam có tỷ lệ nạo phá thai cao nhất thế giới, và người thua thiệt bao giờ cũng là phụ nữ. Một nguyên nhân là do tình hình quan hệ tình dục ở lứa tuổi vị thành niên, trước và ngoài hôn nhân của vị thành niên và thanh niên ngày càng nghiêm trọng, không chỉ phổ biến ở các thành phố lớn, các khu đô thị mà xuất hiện ngày càng nhiều ở các vùng nông thôn. Vấn đề giáo dục giới tính cho trẻ em nữ không được làm tốt và do sự du nhập của văn hóa sống tự do phương Tây qua các phương tiện truyền thông. Thanh niên nữ quan hệ tình dục lần đầu sớm hơn trước nhiều. Theo Điều tra Quốc gia về thanh niên và vị thành niên Việt Nam lần 2 (SAVY 2) công bố (tháng 8-2010), tuổi có quan hệ tình dục lần đầu đã hạ xuống 18,1 tuổi, sớm hơn 1,5 tuổi so với thanh niên cùng lứa tuổi trong điều tra cách đây 5 năm (19,6 tuổi).</a:t>
            </a:r>
          </a:p>
          <a:p>
            <a:pPr marL="0" indent="0">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354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2369" y="281354"/>
            <a:ext cx="11549575" cy="6865033"/>
          </a:xfrm>
        </p:spPr>
        <p:txBody>
          <a:bodyPr>
            <a:normAutofit lnSpcReduction="10000"/>
          </a:bodyPr>
          <a:lstStyle/>
          <a:p>
            <a:pPr>
              <a:buFontTx/>
              <a:buChar char="-"/>
            </a:pPr>
            <a:r>
              <a:rPr lang="vi-VN" sz="3500" b="1" dirty="0">
                <a:latin typeface="Times New Roman" panose="02020603050405020304" pitchFamily="18" charset="0"/>
                <a:cs typeface="Times New Roman" panose="02020603050405020304" pitchFamily="18" charset="0"/>
                <a:hlinkClick r:id="rId2" tooltip="Buôn bán phụ nữ (trang chưa được viết)"/>
              </a:rPr>
              <a:t>Buôn bán phụ nữ</a:t>
            </a:r>
            <a:r>
              <a:rPr lang="vi-VN" sz="3500" dirty="0">
                <a:latin typeface="Times New Roman" panose="02020603050405020304" pitchFamily="18" charset="0"/>
                <a:cs typeface="Times New Roman" panose="02020603050405020304" pitchFamily="18" charset="0"/>
              </a:rPr>
              <a:t>: hàng năm, có hàng nghìn phụ nữ Việt Nam bị buôn bán trái phép qua biên giới (theo số liệu Liên hợp quốc). Có các chương trình của các tổ chức quốc tế, cũng như của Liên hiệp Phụ nữ VN chống buôn bán phụ nữ. Tuy nhiên, vẫn có rất nhiều các trường hợp phụ nữ bị bán qua biên giới, qua Trung Quốc, Campuchia, Đài Loan, Hong Kong, Malaysia và Thái Lan. Rất nhiều phụ nữ và trẻ em Việt Nam sinh sống tại vùng biên đã bị bắt cóc bán sang Trung Quốc làm vợ hoặc phục vụ trong các động mại dâm. Tình trạng này thực sự trở lên đáng báo động khi số người bị buôn bán ngày càng gia tăng.</a:t>
            </a:r>
            <a:r>
              <a:rPr lang="en-US" sz="3500" baseline="300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U</a:t>
            </a:r>
            <a:r>
              <a:rPr lang="en-US" sz="3500" dirty="0">
                <a:latin typeface="Times New Roman" panose="02020603050405020304" pitchFamily="18" charset="0"/>
                <a:cs typeface="Times New Roman" panose="02020603050405020304" pitchFamily="18" charset="0"/>
              </a:rPr>
              <a:t>NICEF</a:t>
            </a:r>
            <a:r>
              <a:rPr lang="vi-VN" sz="3500" dirty="0">
                <a:latin typeface="Times New Roman" panose="02020603050405020304" pitchFamily="18" charset="0"/>
                <a:cs typeface="Times New Roman" panose="02020603050405020304" pitchFamily="18" charset="0"/>
              </a:rPr>
              <a:t> thống </a:t>
            </a:r>
            <a:r>
              <a:rPr lang="en-US" sz="3500" dirty="0" err="1">
                <a:latin typeface="Times New Roman" panose="02020603050405020304" pitchFamily="18" charset="0"/>
                <a:cs typeface="Times New Roman" panose="02020603050405020304" pitchFamily="18" charset="0"/>
              </a:rPr>
              <a:t>kê</a:t>
            </a:r>
            <a:r>
              <a:rPr lang="vi-VN" sz="3500" dirty="0">
                <a:latin typeface="Times New Roman" panose="02020603050405020304" pitchFamily="18" charset="0"/>
                <a:cs typeface="Times New Roman" panose="02020603050405020304" pitchFamily="18" charset="0"/>
              </a:rPr>
              <a:t> có khoảng một phần ba gái mại dâm ở Campuchia dưới 18 tuổi, và hầu hết là người Việt Nam.</a:t>
            </a:r>
            <a:r>
              <a:rPr lang="en-US" sz="35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Ước tính có khoảng 10% số vụ hôn nhân giữa phụ nữ Việt Nam với đàn ông Trung Quốc có thể là kết quả của nạn buôn người.</a:t>
            </a:r>
            <a:endParaRPr lang="en-US" sz="3500" dirty="0">
              <a:latin typeface="Times New Roman" panose="02020603050405020304" pitchFamily="18" charset="0"/>
              <a:cs typeface="Times New Roman" panose="02020603050405020304" pitchFamily="18" charset="0"/>
            </a:endParaRPr>
          </a:p>
          <a:p>
            <a:pPr marL="0" indent="0">
              <a:buNone/>
            </a:pPr>
            <a:endParaRPr lang="en-US"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357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1000" t="2000" r="-2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422" y="421396"/>
            <a:ext cx="10120534" cy="1325563"/>
          </a:xfrm>
        </p:spPr>
        <p:txBody>
          <a:bodyPr>
            <a:noAutofit/>
          </a:bodyPr>
          <a:lstStyle/>
          <a:p>
            <a:r>
              <a:rPr lang="en-US" b="1" u="sng" dirty="0">
                <a:solidFill>
                  <a:srgbClr val="FF0000"/>
                </a:solidFill>
                <a:latin typeface="Times New Roman" panose="02020603050405020304" pitchFamily="18" charset="0"/>
                <a:cs typeface="Times New Roman" panose="02020603050405020304" pitchFamily="18" charset="0"/>
              </a:rPr>
              <a:t>I. </a:t>
            </a:r>
            <a:r>
              <a:rPr lang="en-US" b="1" u="sng" dirty="0" err="1">
                <a:solidFill>
                  <a:srgbClr val="FF0000"/>
                </a:solidFill>
                <a:latin typeface="Times New Roman" panose="02020603050405020304" pitchFamily="18" charset="0"/>
                <a:cs typeface="Times New Roman" panose="02020603050405020304" pitchFamily="18" charset="0"/>
              </a:rPr>
              <a:t>Những</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phẩm</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chất</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đặc</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trưng</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và</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cách</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cư</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xử</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của</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người</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phụ</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nữ</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xưa</a:t>
            </a:r>
            <a:r>
              <a:rPr lang="en-US" b="1" u="sng" dirty="0">
                <a:solidFill>
                  <a:srgbClr val="FF0000"/>
                </a:solidFill>
                <a:latin typeface="Times New Roman" panose="02020603050405020304" pitchFamily="18" charset="0"/>
                <a:cs typeface="Times New Roman" panose="02020603050405020304" pitchFamily="18" charset="0"/>
              </a:rPr>
              <a:t>:</a:t>
            </a:r>
            <a:r>
              <a:rPr lang="en-US" sz="4000" u="sng" dirty="0">
                <a:solidFill>
                  <a:srgbClr val="FF0000"/>
                </a:solidFill>
                <a:latin typeface="Times New Roman" panose="02020603050405020304" pitchFamily="18" charset="0"/>
                <a:cs typeface="Times New Roman" panose="02020603050405020304" pitchFamily="18" charset="0"/>
              </a:rPr>
              <a:t/>
            </a:r>
            <a:br>
              <a:rPr lang="en-US" sz="4000" u="sng" dirty="0">
                <a:solidFill>
                  <a:srgbClr val="FF0000"/>
                </a:solidFill>
                <a:latin typeface="Times New Roman" panose="02020603050405020304" pitchFamily="18" charset="0"/>
                <a:cs typeface="Times New Roman" panose="02020603050405020304" pitchFamily="18" charset="0"/>
              </a:rPr>
            </a:br>
            <a:endParaRPr lang="en-US" sz="4000"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44302" y="1648484"/>
            <a:ext cx="11091205" cy="5582310"/>
          </a:xfrm>
        </p:spPr>
        <p:txBody>
          <a:bodyPr>
            <a:normAutofit/>
          </a:bodyPr>
          <a:lstStyle/>
          <a:p>
            <a:pPr marL="0" indent="0">
              <a:buNone/>
            </a:pP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nét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phụ</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nữ</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xưa</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0" indent="0">
              <a:buNone/>
            </a:pPr>
            <a:r>
              <a:rPr lang="vi-VN" sz="3200" dirty="0">
                <a:latin typeface="Times New Roman" panose="02020603050405020304" pitchFamily="18" charset="0"/>
                <a:cs typeface="Times New Roman" panose="02020603050405020304" pitchFamily="18" charset="0"/>
              </a:rPr>
              <a:t>Lịch sử Việt Nam luôn ghi nhận phụ nữ là nguồn hạnh phúc, chăm sóc chồng con, đỡ đần cha già mẹ yếu, là chỗ dựa trong các phương diện cuộc sống gia đình.</a:t>
            </a:r>
          </a:p>
          <a:p>
            <a:pPr marL="0" indent="0">
              <a:buNone/>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Phụ nữ có các vai trò là người yêu, người vợ, người mẹ, người phục tùng bền bỉ sự nghiệp của Quốc gia</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là nhà văn, nhà thơ có danh phận được nhiều đời truyền tụng</a:t>
            </a:r>
            <a:r>
              <a:rPr lang="en-US"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goài ra có những phụ nữ là dân thường, lam lũ với cuộc sống, với những số phận và tâm tư hạn hẹp</a:t>
            </a:r>
            <a:r>
              <a:rPr lang="en-US" sz="3200" dirty="0">
                <a:latin typeface="Times New Roman" panose="02020603050405020304" pitchFamily="18" charset="0"/>
                <a:cs typeface="Times New Roman" panose="02020603050405020304" pitchFamily="18" charset="0"/>
              </a:rPr>
              <a:t>.</a:t>
            </a:r>
          </a:p>
          <a:p>
            <a:pPr marL="0" indent="0">
              <a:buNone/>
            </a:pPr>
            <a:endParaRPr lang="en-US" dirty="0"/>
          </a:p>
        </p:txBody>
      </p:sp>
    </p:spTree>
    <p:extLst>
      <p:ext uri="{BB962C8B-B14F-4D97-AF65-F5344CB8AC3E}">
        <p14:creationId xmlns:p14="http://schemas.microsoft.com/office/powerpoint/2010/main" val="37864962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188" y="539750"/>
            <a:ext cx="10515600" cy="4351338"/>
          </a:xfrm>
        </p:spPr>
        <p:txBody>
          <a:bodyPr>
            <a:normAutofit/>
          </a:bodyPr>
          <a:lstStyle/>
          <a:p>
            <a:pPr marL="0" indent="0">
              <a:buNone/>
            </a:pPr>
            <a:r>
              <a:rPr lang="en-US" sz="3200" dirty="0"/>
              <a:t>- </a:t>
            </a:r>
            <a:r>
              <a:rPr lang="vi-VN" sz="3200" b="1" dirty="0">
                <a:latin typeface="Times New Roman" panose="02020603050405020304" pitchFamily="18" charset="0"/>
                <a:cs typeface="Times New Roman" panose="02020603050405020304" pitchFamily="18" charset="0"/>
              </a:rPr>
              <a:t>Mại dâm</a:t>
            </a:r>
            <a:r>
              <a:rPr lang="vi-VN" sz="3200" dirty="0">
                <a:latin typeface="Times New Roman" panose="02020603050405020304" pitchFamily="18" charset="0"/>
                <a:cs typeface="Times New Roman" panose="02020603050405020304" pitchFamily="18" charset="0"/>
              </a:rPr>
              <a:t>: Phụ nữ là nạn nhân chính của tệ nạn mại dâm tại Việt Nam. H</a:t>
            </a:r>
            <a:r>
              <a:rPr lang="en-US" sz="3200" dirty="0" err="1">
                <a:latin typeface="Times New Roman" panose="02020603050405020304" pitchFamily="18" charset="0"/>
                <a:cs typeface="Times New Roman" panose="02020603050405020304" pitchFamily="18" charset="0"/>
              </a:rPr>
              <a:t>iện</a:t>
            </a:r>
            <a:r>
              <a:rPr lang="vi-VN" sz="3200" dirty="0">
                <a:latin typeface="Times New Roman" panose="02020603050405020304" pitchFamily="18" charset="0"/>
                <a:cs typeface="Times New Roman" panose="02020603050405020304" pitchFamily="18" charset="0"/>
              </a:rPr>
              <a:t> nay, do vấn đề kinh tế, đặc biệt tại các vùng khó khăn, tình trạng mại dâm nữ diễn biến rất phức tạp, có chiều hướng tăng lên. </a:t>
            </a:r>
            <a:r>
              <a:rPr lang="en-US" sz="3200" dirty="0">
                <a:latin typeface="Times New Roman" panose="02020603050405020304" pitchFamily="18" charset="0"/>
                <a:cs typeface="Times New Roman" panose="02020603050405020304" pitchFamily="18" charset="0"/>
              </a:rPr>
              <a:t>Đ</a:t>
            </a:r>
            <a:r>
              <a:rPr lang="vi-VN" sz="3200" dirty="0">
                <a:latin typeface="Times New Roman" panose="02020603050405020304" pitchFamily="18" charset="0"/>
                <a:cs typeface="Times New Roman" panose="02020603050405020304" pitchFamily="18" charset="0"/>
              </a:rPr>
              <a:t>ầu tư cho công tác phòng chống mại dâm và phòng chống buôn bán phụ nữ trẻ em hiện nay quá ít, không tương xứng với nhiệm vụ. Ngân sách chủ yếu là lấy từ kinh phí thường xuyên của các bộ, ngành và địa phương trong nguồn chi đảm bảo xã hội, nên nhiều nơi không bố trí kinh phí cho chương trình này, hoặc bố trí rất ít.</a:t>
            </a:r>
          </a:p>
          <a:p>
            <a:pPr marL="0" indent="0">
              <a:buNone/>
            </a:pPr>
            <a:endParaRPr lang="en-US" sz="3200" dirty="0"/>
          </a:p>
        </p:txBody>
      </p:sp>
    </p:spTree>
    <p:extLst>
      <p:ext uri="{BB962C8B-B14F-4D97-AF65-F5344CB8AC3E}">
        <p14:creationId xmlns:p14="http://schemas.microsoft.com/office/powerpoint/2010/main" val="2686574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125737"/>
            <a:ext cx="11430000" cy="6460926"/>
          </a:xfrm>
        </p:spPr>
        <p:txBody>
          <a:bodyPr>
            <a:normAutofit/>
          </a:bodyPr>
          <a:lstStyle/>
          <a:p>
            <a:pPr marL="0" indent="0">
              <a:buNone/>
            </a:pPr>
            <a:r>
              <a:rPr lang="en-US" dirty="0"/>
              <a:t> </a:t>
            </a:r>
            <a:r>
              <a:rPr lang="vi-VN" dirty="0"/>
              <a:t>- </a:t>
            </a:r>
            <a:r>
              <a:rPr lang="vi-VN" dirty="0">
                <a:latin typeface="Times New Roman" panose="02020603050405020304" pitchFamily="18" charset="0"/>
                <a:cs typeface="Times New Roman" panose="02020603050405020304" pitchFamily="18" charset="0"/>
              </a:rPr>
              <a:t>Tư tưởng lạc hậu coi phụ nữ chỉ làm việc nội trợ, chân tay, còn nam giới lo con đường công danh, đã làm nảy sinh quan niệm: nếu người phụ nữ suốt ngày lo học hành, say mê công việc thì việc chăm sóc con cái không được chu đáo. Thêm vào đó, đôi khi ngay bản thân người phụ nữ cũng tự ti, an phận thủ thường, muốn rút lui về tổ ấm, chưa phát huy được những tiềm lực của bản thân mình. </a:t>
            </a:r>
            <a:endParaRPr lang="en-US" dirty="0">
              <a:latin typeface="Times New Roman" panose="02020603050405020304" pitchFamily="18" charset="0"/>
              <a:cs typeface="Times New Roman" panose="02020603050405020304" pitchFamily="18" charset="0"/>
            </a:endParaRPr>
          </a:p>
          <a:p>
            <a:pPr>
              <a:buFontTx/>
              <a:buChar char="-"/>
            </a:pPr>
            <a:r>
              <a:rPr lang="vi-VN" dirty="0">
                <a:latin typeface="Times New Roman" panose="02020603050405020304" pitchFamily="18" charset="0"/>
                <a:cs typeface="Times New Roman" panose="02020603050405020304" pitchFamily="18" charset="0"/>
              </a:rPr>
              <a:t>Các tệ nạn xã hội len lỏi vào từng ngõ ngách xã hội, vào nhiều gia đình... khiến cho vấn đề ly hôn, ngoại tình ngày càng trở nên bức xúc. Hình ảnh những người phụ nữ trẻ chờ đợi chồng bên mâm cơm nguội ngắt đã không còn là cá biệt ở thành phố. Các cuộc điện thoại kêu gọi trợ giúp vì nghi ngờ chồng có người phụ nữ khác ngày càng nhiều. </a:t>
            </a:r>
          </a:p>
          <a:p>
            <a:pPr>
              <a:buFontTx/>
              <a:buChar char="-"/>
            </a:pPr>
            <a:endParaRPr lang="en-US" dirty="0">
              <a:latin typeface="Times New Roman" panose="02020603050405020304" pitchFamily="18" charset="0"/>
              <a:cs typeface="Times New Roman" panose="02020603050405020304" pitchFamily="18" charset="0"/>
            </a:endParaRPr>
          </a:p>
          <a:p>
            <a:endParaRPr lang="en-US" dirty="0"/>
          </a:p>
        </p:txBody>
      </p:sp>
      <p:sp>
        <p:nvSpPr>
          <p:cNvPr id="4" name="TextBox 3"/>
          <p:cNvSpPr txBox="1"/>
          <p:nvPr/>
        </p:nvSpPr>
        <p:spPr>
          <a:xfrm>
            <a:off x="185739" y="0"/>
            <a:ext cx="12006261" cy="1077218"/>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Ngoài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nghiêm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trọng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nhưng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ảnh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hưởng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phụ</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nữ</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251" y="5581558"/>
            <a:ext cx="6896100" cy="1276442"/>
          </a:xfrm>
          <a:prstGeom prst="rect">
            <a:avLst/>
          </a:prstGeom>
        </p:spPr>
      </p:pic>
    </p:spTree>
    <p:extLst>
      <p:ext uri="{BB962C8B-B14F-4D97-AF65-F5344CB8AC3E}">
        <p14:creationId xmlns:p14="http://schemas.microsoft.com/office/powerpoint/2010/main" val="613490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272" y="744970"/>
            <a:ext cx="11035145" cy="4351338"/>
          </a:xfrm>
        </p:spPr>
        <p:txBody>
          <a:bodyPr>
            <a:noAutofit/>
          </a:bodyPr>
          <a:lstStyle/>
          <a:p>
            <a:pPr marL="0" indent="0">
              <a:buNone/>
            </a:pPr>
            <a:r>
              <a:rPr lang="vi-VN" sz="3200" dirty="0">
                <a:latin typeface="Times New Roman" panose="02020603050405020304" pitchFamily="18" charset="0"/>
                <a:cs typeface="Times New Roman" panose="02020603050405020304" pitchFamily="18" charset="0"/>
              </a:rPr>
              <a:t>- Người phụ nữ phải đương đầu với bài toán tài chính trong gia đình. Bài toán chi tiêu, tích luỹ và đầu tư để phát triển về kinh tế của mỗi gia đình, gây khó khăn cho những người vợ nhiều hơn, vì họ phải cân nhắc, lựa chọn để ra những quyết định cụ thể xung quanh việc sử dụng những khoản tiền thường là rất eo hẹp của cả hai vợ chồng. Vậy mà, còn có rất nhiều người chồng có nhu cầu chi tiêu cá nhân xấp xỉ, nếu không nói là nhiều hơn, so với khoản tiền thu nhập riêng của họ. Khi đó, có rất nhiều người phụ nữ sẽ phải giải những bài toán khó khăn hơn nhiều nữa, tức là không chỉ là những bài toán chi tiêu làm sao cho tối ưu mà là chi thu như thế nào cho đủ, hay nói cách khác là làm thế nào để tăng thu nhập, để kiếm ra tiền nuôi sống gia đình.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5632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1973" y="783772"/>
            <a:ext cx="8940471" cy="6654800"/>
          </a:xfrm>
        </p:spPr>
        <p:txBody>
          <a:bodyPr>
            <a:normAutofit/>
          </a:bodyPr>
          <a:lstStyle/>
          <a:p>
            <a:pPr marL="0" indent="0">
              <a:lnSpc>
                <a:spcPct val="100000"/>
              </a:lnSpc>
              <a:buNone/>
            </a:pPr>
            <a:r>
              <a:rPr lang="vi-VN" sz="3200" dirty="0">
                <a:latin typeface="Times New Roman" panose="02020603050405020304" pitchFamily="18" charset="0"/>
                <a:cs typeface="Times New Roman" panose="02020603050405020304" pitchFamily="18" charset="0"/>
              </a:rPr>
              <a:t>- Đối diện với sức ép về thời gian, phải sử dụng thời gian sao cho thật tối ưu. Thời gian của người phụ nữ “eo hẹp” hơn nhiều so với nam giới. Thiên chức của người phụ nữ là mang thai, sinh nở, chăm sóc con cái, cho nên sau 8h làm việc mỗi ngày, không giống như nam giới, người phụ nữ tiếp tục các công việc nội trợ gia đình, nuôi dạy con... Thời gian để đọc báo, cập nhật thông tin xã hội, tự học để trau dồi kiến thức là rất ít, đó là chưa nói đến việc làm thế nào để có thời gian tham gia các hoạt động thể thao hay các hình thức giải trí khác.</a:t>
            </a:r>
            <a:endParaRPr lang="en-US" sz="3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84" y="1349828"/>
            <a:ext cx="915849" cy="2911929"/>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2084" y="1349828"/>
            <a:ext cx="915849" cy="2911929"/>
          </a:xfrm>
          <a:prstGeom prst="rect">
            <a:avLst/>
          </a:prstGeom>
        </p:spPr>
      </p:pic>
    </p:spTree>
    <p:extLst>
      <p:ext uri="{BB962C8B-B14F-4D97-AF65-F5344CB8AC3E}">
        <p14:creationId xmlns:p14="http://schemas.microsoft.com/office/powerpoint/2010/main" val="6056375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894" y="902524"/>
            <a:ext cx="10515600" cy="5137872"/>
          </a:xfrm>
        </p:spPr>
        <p:txBody>
          <a:bodyPr>
            <a:normAutofit/>
          </a:bodyPr>
          <a:lstStyle/>
          <a:p>
            <a:pPr marL="0" indent="0">
              <a:buNone/>
            </a:pP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p>
          <a:p>
            <a:pPr marL="0" indent="0">
              <a:buNone/>
            </a:pP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3859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575" y="742413"/>
            <a:ext cx="11381935" cy="4351338"/>
          </a:xfrm>
        </p:spPr>
        <p:txBody>
          <a:bodyPr>
            <a:noAutofit/>
          </a:bodyPr>
          <a:lstStyle/>
          <a:p>
            <a:pPr marL="0" indent="0" algn="just">
              <a:buNone/>
            </a:pPr>
            <a:r>
              <a:rPr lang="en-US"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gười phụ nữ xưa thường bị gạt ra lề cuộc sống thiết yếu nhưng chặt đầy tính gia phong cổ hủ</a:t>
            </a:r>
            <a:r>
              <a:rPr lang="en-US" sz="3200" dirty="0">
                <a:latin typeface="Times New Roman" panose="02020603050405020304" pitchFamily="18" charset="0"/>
                <a:cs typeface="Times New Roman" panose="02020603050405020304" pitchFamily="18" charset="0"/>
              </a:rPr>
              <a:t>, b</a:t>
            </a:r>
            <a:r>
              <a:rPr lang="vi-VN" sz="3200" dirty="0">
                <a:latin typeface="Times New Roman" panose="02020603050405020304" pitchFamily="18" charset="0"/>
                <a:cs typeface="Times New Roman" panose="02020603050405020304" pitchFamily="18" charset="0"/>
              </a:rPr>
              <a:t>ị dồn nén vào khuôn khổ chật hẹp của đời sống gia đình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gần như suốt cả cuộc đời phải gánh chịu những hậu quả không ra gì về cả thể xác và tinh thần.</a:t>
            </a:r>
            <a:endParaRPr lang="en-US" sz="3200" dirty="0">
              <a:latin typeface="Times New Roman" panose="02020603050405020304" pitchFamily="18" charset="0"/>
              <a:cs typeface="Times New Roman" panose="02020603050405020304" pitchFamily="18" charset="0"/>
            </a:endParaRPr>
          </a:p>
          <a:p>
            <a:pPr marL="0" indent="0" algn="just">
              <a:buNone/>
            </a:pP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gười phụ nữ là nạn nhân của chế độ đa </a:t>
            </a:r>
            <a:r>
              <a:rPr lang="vi-VN" sz="3200" dirty="0" smtClean="0">
                <a:latin typeface="Times New Roman" panose="02020603050405020304" pitchFamily="18" charset="0"/>
                <a:cs typeface="Times New Roman" panose="02020603050405020304" pitchFamily="18" charset="0"/>
              </a:rPr>
              <a:t>thê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đắm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đau</a:t>
            </a:r>
            <a:r>
              <a:rPr lang="en-US" sz="3200" dirty="0">
                <a:latin typeface="Times New Roman" panose="02020603050405020304" pitchFamily="18" charset="0"/>
                <a:cs typeface="Times New Roman" panose="02020603050405020304" pitchFamily="18" charset="0"/>
              </a:rPr>
              <a:t>.</a:t>
            </a:r>
          </a:p>
          <a:p>
            <a:pPr algn="just">
              <a:buFontTx/>
              <a:buChar char="-"/>
            </a:pPr>
            <a:r>
              <a:rPr lang="vi-VN" sz="3200" dirty="0">
                <a:latin typeface="Times New Roman" panose="02020603050405020304" pitchFamily="18" charset="0"/>
                <a:cs typeface="Times New Roman" panose="02020603050405020304" pitchFamily="18" charset="0"/>
              </a:rPr>
              <a:t>Phần lớn phụ nữ Việt Nam thời xưa không được coi trọng, không có được những địa vị xứng đáng trong gia đình, xã hội, phải chịu nhiều sự áp đặt, bất công, tư tưởng trọng nam khinh nữ.</a:t>
            </a:r>
            <a:endParaRPr lang="en-US" sz="3200" dirty="0">
              <a:latin typeface="Times New Roman" panose="02020603050405020304" pitchFamily="18" charset="0"/>
              <a:cs typeface="Times New Roman" panose="02020603050405020304" pitchFamily="18" charset="0"/>
            </a:endParaRPr>
          </a:p>
          <a:p>
            <a:pPr marL="0" indent="0">
              <a:buNone/>
            </a:pPr>
            <a:r>
              <a:rPr lang="en-US" sz="3200" b="1" i="1" dirty="0" err="1">
                <a:solidFill>
                  <a:srgbClr val="002060"/>
                </a:solidFill>
                <a:latin typeface="Times New Roman" panose="02020603050405020304" pitchFamily="18" charset="0"/>
                <a:cs typeface="Times New Roman" panose="02020603050405020304" pitchFamily="18" charset="0"/>
              </a:rPr>
              <a:t>Mặc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dù</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vậy</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họ</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vẫn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luôn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giữ</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gìn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được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những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phẩm</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chất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đáng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quý</a:t>
            </a:r>
            <a:r>
              <a:rPr lang="en-US" sz="3200" b="1" i="1" dirty="0">
                <a:solidFill>
                  <a:srgbClr val="00206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214" y="5719954"/>
            <a:ext cx="1251850" cy="11380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408" y="5719954"/>
            <a:ext cx="1251850" cy="11380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066" y="5719954"/>
            <a:ext cx="1251850" cy="11380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8605" y="5719954"/>
            <a:ext cx="1251850" cy="1138046"/>
          </a:xfrm>
          <a:prstGeom prst="rect">
            <a:avLst/>
          </a:prstGeom>
        </p:spPr>
      </p:pic>
    </p:spTree>
    <p:extLst>
      <p:ext uri="{BB962C8B-B14F-4D97-AF65-F5344CB8AC3E}">
        <p14:creationId xmlns:p14="http://schemas.microsoft.com/office/powerpoint/2010/main" val="24819667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3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3217" y="-168812"/>
            <a:ext cx="12051323" cy="1325563"/>
          </a:xfrm>
        </p:spPr>
        <p:txBody>
          <a:bodyPr>
            <a:normAutofit/>
          </a:bodyPr>
          <a:lstStyle/>
          <a:p>
            <a:r>
              <a:rPr lang="en-US"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Phẩm</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trưng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nữ</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xưa</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0" y="858130"/>
            <a:ext cx="12351435" cy="6358597"/>
          </a:xfrm>
        </p:spPr>
        <p:txBody>
          <a:bodyPr>
            <a:normAutofit fontScale="40000" lnSpcReduction="20000"/>
          </a:bodyPr>
          <a:lstStyle/>
          <a:p>
            <a:pPr marL="514350" indent="-514350">
              <a:buAutoNum type="alphaLcParenR"/>
            </a:pPr>
            <a:r>
              <a:rPr lang="en-US" sz="6700" b="1" u="sng" dirty="0" err="1">
                <a:solidFill>
                  <a:srgbClr val="FF0000"/>
                </a:solidFill>
                <a:latin typeface="Times New Roman" panose="02020603050405020304" pitchFamily="18" charset="0"/>
                <a:cs typeface="Times New Roman" panose="02020603050405020304" pitchFamily="18" charset="0"/>
              </a:rPr>
              <a:t>Về</a:t>
            </a:r>
            <a:r>
              <a:rPr lang="en-US" sz="6700" b="1" u="sng" dirty="0">
                <a:solidFill>
                  <a:srgbClr val="FF0000"/>
                </a:solidFill>
                <a:latin typeface="Times New Roman" panose="02020603050405020304" pitchFamily="18" charset="0"/>
                <a:cs typeface="Times New Roman" panose="02020603050405020304" pitchFamily="18" charset="0"/>
              </a:rPr>
              <a:t> </a:t>
            </a:r>
            <a:r>
              <a:rPr lang="en-US" sz="6700" b="1" u="sng" dirty="0" err="1">
                <a:solidFill>
                  <a:srgbClr val="FF0000"/>
                </a:solidFill>
                <a:latin typeface="Times New Roman" panose="02020603050405020304" pitchFamily="18" charset="0"/>
                <a:cs typeface="Times New Roman" panose="02020603050405020304" pitchFamily="18" charset="0"/>
              </a:rPr>
              <a:t>vẻ</a:t>
            </a:r>
            <a:r>
              <a:rPr lang="en-US" sz="6700" b="1" u="sng" dirty="0">
                <a:solidFill>
                  <a:srgbClr val="FF0000"/>
                </a:solidFill>
                <a:latin typeface="Times New Roman" panose="02020603050405020304" pitchFamily="18" charset="0"/>
                <a:cs typeface="Times New Roman" panose="02020603050405020304" pitchFamily="18" charset="0"/>
              </a:rPr>
              <a:t> </a:t>
            </a:r>
            <a:r>
              <a:rPr lang="en-US" sz="6700" b="1" u="sng" dirty="0" err="1">
                <a:solidFill>
                  <a:srgbClr val="FF0000"/>
                </a:solidFill>
                <a:latin typeface="Times New Roman" panose="02020603050405020304" pitchFamily="18" charset="0"/>
                <a:cs typeface="Times New Roman" panose="02020603050405020304" pitchFamily="18" charset="0"/>
              </a:rPr>
              <a:t>đẹp</a:t>
            </a:r>
            <a:r>
              <a:rPr lang="en-US" sz="6700" b="1" u="sng" dirty="0">
                <a:solidFill>
                  <a:srgbClr val="FF0000"/>
                </a:solidFill>
                <a:latin typeface="Times New Roman" panose="02020603050405020304" pitchFamily="18" charset="0"/>
                <a:cs typeface="Times New Roman" panose="02020603050405020304" pitchFamily="18" charset="0"/>
              </a:rPr>
              <a:t>:</a:t>
            </a:r>
          </a:p>
          <a:p>
            <a:pPr marL="0" indent="0">
              <a:lnSpc>
                <a:spcPct val="120000"/>
              </a:lnSpc>
              <a:buNone/>
            </a:pPr>
            <a:r>
              <a:rPr lang="en-US" sz="5900" dirty="0">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Họ</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là</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những</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người</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vi-VN" sz="5900" dirty="0">
                <a:solidFill>
                  <a:schemeClr val="accent5">
                    <a:lumMod val="75000"/>
                  </a:schemeClr>
                </a:solidFill>
                <a:latin typeface="Times New Roman" panose="02020603050405020304" pitchFamily="18" charset="0"/>
                <a:cs typeface="Times New Roman" panose="02020603050405020304" pitchFamily="18" charset="0"/>
              </a:rPr>
              <a:t>có vẻ đẹp trung hậu, dịu dàng của người phụ nữ nông thôn như nàng Vũ Nương trong </a:t>
            </a:r>
            <a:r>
              <a:rPr lang="en-US" sz="5900" dirty="0">
                <a:solidFill>
                  <a:schemeClr val="accent5">
                    <a:lumMod val="75000"/>
                  </a:schemeClr>
                </a:solidFill>
                <a:latin typeface="Times New Roman" panose="02020603050405020304" pitchFamily="18" charset="0"/>
                <a:cs typeface="Times New Roman" panose="02020603050405020304" pitchFamily="18" charset="0"/>
              </a:rPr>
              <a:t>“</a:t>
            </a:r>
            <a:r>
              <a:rPr lang="vi-VN" sz="5900" dirty="0">
                <a:solidFill>
                  <a:schemeClr val="accent5">
                    <a:lumMod val="75000"/>
                  </a:schemeClr>
                </a:solidFill>
                <a:latin typeface="Times New Roman" panose="02020603050405020304" pitchFamily="18" charset="0"/>
                <a:cs typeface="Times New Roman" panose="02020603050405020304" pitchFamily="18" charset="0"/>
              </a:rPr>
              <a:t>Chuyện người con gái Nam Xương</a:t>
            </a:r>
            <a:r>
              <a:rPr lang="en-US" sz="5900" dirty="0">
                <a:solidFill>
                  <a:schemeClr val="accent5">
                    <a:lumMod val="75000"/>
                  </a:schemeClr>
                </a:solidFill>
                <a:latin typeface="Times New Roman" panose="02020603050405020304" pitchFamily="18" charset="0"/>
                <a:cs typeface="Times New Roman" panose="02020603050405020304" pitchFamily="18" charset="0"/>
              </a:rPr>
              <a:t>”</a:t>
            </a:r>
            <a:r>
              <a:rPr lang="vi-VN" sz="5900" dirty="0">
                <a:solidFill>
                  <a:schemeClr val="accent5">
                    <a:lumMod val="75000"/>
                  </a:schemeClr>
                </a:solidFill>
                <a:latin typeface="Times New Roman" panose="02020603050405020304" pitchFamily="18" charset="0"/>
                <a:cs typeface="Times New Roman" panose="02020603050405020304" pitchFamily="18" charset="0"/>
              </a:rPr>
              <a:t>, có " tư dung tốt đẹp " hay vẻ đẹp khỏe mạnh tràn đầy sức sống của cô gái đương độ nhan sắc với nước da trắng và thân hình khỏe mạnh.</a:t>
            </a:r>
            <a:endParaRPr lang="en-US" sz="5900" dirty="0">
              <a:solidFill>
                <a:schemeClr val="accent5">
                  <a:lumMod val="75000"/>
                </a:schemeClr>
              </a:solidFill>
              <a:latin typeface="Times New Roman" panose="02020603050405020304" pitchFamily="18" charset="0"/>
              <a:cs typeface="Times New Roman" panose="02020603050405020304" pitchFamily="18" charset="0"/>
            </a:endParaRPr>
          </a:p>
          <a:p>
            <a:pPr marL="0" indent="0">
              <a:lnSpc>
                <a:spcPct val="120000"/>
              </a:lnSpc>
              <a:buNone/>
            </a:pP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Thân</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em</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vừa</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trắng</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lại</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vừa</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tròn</a:t>
            </a:r>
            <a:r>
              <a:rPr lang="en-US" sz="5900" dirty="0">
                <a:solidFill>
                  <a:schemeClr val="accent5">
                    <a:lumMod val="75000"/>
                  </a:schemeClr>
                </a:solidFill>
                <a:latin typeface="Times New Roman" panose="02020603050405020304" pitchFamily="18" charset="0"/>
                <a:cs typeface="Times New Roman" panose="02020603050405020304" pitchFamily="18" charset="0"/>
              </a:rPr>
              <a:t>” (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Hồ</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Xuân</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dirty="0" err="1">
                <a:solidFill>
                  <a:schemeClr val="accent5">
                    <a:lumMod val="75000"/>
                  </a:schemeClr>
                </a:solidFill>
                <a:latin typeface="Times New Roman" panose="02020603050405020304" pitchFamily="18" charset="0"/>
                <a:cs typeface="Times New Roman" panose="02020603050405020304" pitchFamily="18" charset="0"/>
              </a:rPr>
              <a:t>Hương</a:t>
            </a:r>
            <a:r>
              <a:rPr lang="en-US" sz="5900" dirty="0">
                <a:solidFill>
                  <a:schemeClr val="accent5">
                    <a:lumMod val="75000"/>
                  </a:schemeClr>
                </a:solidFill>
                <a:latin typeface="Times New Roman" panose="02020603050405020304" pitchFamily="18" charset="0"/>
                <a:cs typeface="Times New Roman" panose="02020603050405020304" pitchFamily="18" charset="0"/>
              </a:rPr>
              <a:t>, </a:t>
            </a:r>
            <a:r>
              <a:rPr lang="en-US" sz="5900" i="1" dirty="0" err="1">
                <a:solidFill>
                  <a:schemeClr val="accent5">
                    <a:lumMod val="75000"/>
                  </a:schemeClr>
                </a:solidFill>
                <a:latin typeface="Times New Roman" panose="02020603050405020304" pitchFamily="18" charset="0"/>
                <a:cs typeface="Times New Roman" panose="02020603050405020304" pitchFamily="18" charset="0"/>
              </a:rPr>
              <a:t>Bánh</a:t>
            </a:r>
            <a:r>
              <a:rPr lang="en-US" sz="5900" i="1" dirty="0">
                <a:solidFill>
                  <a:schemeClr val="accent5">
                    <a:lumMod val="75000"/>
                  </a:schemeClr>
                </a:solidFill>
                <a:latin typeface="Times New Roman" panose="02020603050405020304" pitchFamily="18" charset="0"/>
                <a:cs typeface="Times New Roman" panose="02020603050405020304" pitchFamily="18" charset="0"/>
              </a:rPr>
              <a:t> </a:t>
            </a:r>
            <a:r>
              <a:rPr lang="en-US" sz="5900" i="1" dirty="0" err="1">
                <a:solidFill>
                  <a:schemeClr val="accent5">
                    <a:lumMod val="75000"/>
                  </a:schemeClr>
                </a:solidFill>
                <a:latin typeface="Times New Roman" panose="02020603050405020304" pitchFamily="18" charset="0"/>
                <a:cs typeface="Times New Roman" panose="02020603050405020304" pitchFamily="18" charset="0"/>
              </a:rPr>
              <a:t>trôi</a:t>
            </a:r>
            <a:r>
              <a:rPr lang="en-US" sz="5900" i="1" dirty="0">
                <a:solidFill>
                  <a:schemeClr val="accent5">
                    <a:lumMod val="75000"/>
                  </a:schemeClr>
                </a:solidFill>
                <a:latin typeface="Times New Roman" panose="02020603050405020304" pitchFamily="18" charset="0"/>
                <a:cs typeface="Times New Roman" panose="02020603050405020304" pitchFamily="18" charset="0"/>
              </a:rPr>
              <a:t> </a:t>
            </a:r>
            <a:r>
              <a:rPr lang="en-US" sz="5900" i="1" dirty="0" err="1">
                <a:solidFill>
                  <a:schemeClr val="accent5">
                    <a:lumMod val="75000"/>
                  </a:schemeClr>
                </a:solidFill>
                <a:latin typeface="Times New Roman" panose="02020603050405020304" pitchFamily="18" charset="0"/>
                <a:cs typeface="Times New Roman" panose="02020603050405020304" pitchFamily="18" charset="0"/>
              </a:rPr>
              <a:t>nước</a:t>
            </a:r>
            <a:r>
              <a:rPr lang="en-US" sz="5900" dirty="0">
                <a:solidFill>
                  <a:schemeClr val="accent5">
                    <a:lumMod val="75000"/>
                  </a:schemeClr>
                </a:solidFill>
                <a:latin typeface="Times New Roman" panose="02020603050405020304" pitchFamily="18" charset="0"/>
                <a:cs typeface="Times New Roman" panose="02020603050405020304" pitchFamily="18" charset="0"/>
              </a:rPr>
              <a:t>)</a:t>
            </a:r>
          </a:p>
          <a:p>
            <a:pPr marL="0" indent="0">
              <a:lnSpc>
                <a:spcPct val="120000"/>
              </a:lnSpc>
              <a:buNone/>
            </a:pPr>
            <a:r>
              <a:rPr lang="vi-VN" sz="5900" dirty="0">
                <a:latin typeface="Times New Roman" panose="02020603050405020304" pitchFamily="18" charset="0"/>
                <a:cs typeface="Times New Roman" panose="02020603050405020304" pitchFamily="18" charset="0"/>
              </a:rPr>
              <a:t>Đến những người con gái có sắc đẹp khuynh nước khuynh thành như nàng Kiều trong </a:t>
            </a:r>
            <a:r>
              <a:rPr lang="en-US" sz="5900" dirty="0">
                <a:latin typeface="Times New Roman" panose="02020603050405020304" pitchFamily="18" charset="0"/>
                <a:cs typeface="Times New Roman" panose="02020603050405020304" pitchFamily="18" charset="0"/>
              </a:rPr>
              <a:t>“</a:t>
            </a:r>
            <a:r>
              <a:rPr lang="vi-VN" sz="5900" dirty="0">
                <a:latin typeface="Times New Roman" panose="02020603050405020304" pitchFamily="18" charset="0"/>
                <a:cs typeface="Times New Roman" panose="02020603050405020304" pitchFamily="18" charset="0"/>
              </a:rPr>
              <a:t>Truyện Kiều</a:t>
            </a:r>
            <a:r>
              <a:rPr lang="en-US" sz="5900" dirty="0">
                <a:latin typeface="Times New Roman" panose="02020603050405020304" pitchFamily="18" charset="0"/>
                <a:cs typeface="Times New Roman" panose="02020603050405020304" pitchFamily="18" charset="0"/>
              </a:rPr>
              <a:t>”</a:t>
            </a:r>
            <a:r>
              <a:rPr lang="vi-VN" sz="5900" dirty="0">
                <a:latin typeface="Times New Roman" panose="02020603050405020304" pitchFamily="18" charset="0"/>
                <a:cs typeface="Times New Roman" panose="02020603050405020304" pitchFamily="18" charset="0"/>
              </a:rPr>
              <a:t> của Nguyễn Du.</a:t>
            </a:r>
            <a:endParaRPr lang="en-US" sz="5900" dirty="0">
              <a:latin typeface="Times New Roman" panose="02020603050405020304" pitchFamily="18" charset="0"/>
              <a:cs typeface="Times New Roman" panose="02020603050405020304" pitchFamily="18" charset="0"/>
            </a:endParaRPr>
          </a:p>
          <a:p>
            <a:pPr marL="0" indent="0">
              <a:lnSpc>
                <a:spcPct val="120000"/>
              </a:lnSpc>
              <a:buNone/>
            </a:pP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Làn</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thu</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thủy</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nét</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xuân</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sơn</a:t>
            </a:r>
            <a:endParaRPr lang="en-US" sz="5900" dirty="0">
              <a:latin typeface="Times New Roman" panose="02020603050405020304" pitchFamily="18" charset="0"/>
              <a:cs typeface="Times New Roman" panose="02020603050405020304" pitchFamily="18" charset="0"/>
            </a:endParaRPr>
          </a:p>
          <a:p>
            <a:pPr marL="0" indent="0">
              <a:lnSpc>
                <a:spcPct val="120000"/>
              </a:lnSpc>
              <a:buNone/>
            </a:pPr>
            <a:r>
              <a:rPr lang="en-US" sz="5900" dirty="0" err="1">
                <a:latin typeface="Times New Roman" panose="02020603050405020304" pitchFamily="18" charset="0"/>
                <a:cs typeface="Times New Roman" panose="02020603050405020304" pitchFamily="18" charset="0"/>
              </a:rPr>
              <a:t>Hoa</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ghen</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thua</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thắm</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liễu</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hờn</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kém</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xanh</a:t>
            </a:r>
            <a:endParaRPr lang="en-US" sz="5900" dirty="0">
              <a:latin typeface="Times New Roman" panose="02020603050405020304" pitchFamily="18" charset="0"/>
              <a:cs typeface="Times New Roman" panose="02020603050405020304" pitchFamily="18" charset="0"/>
            </a:endParaRPr>
          </a:p>
          <a:p>
            <a:pPr marL="0" indent="0">
              <a:lnSpc>
                <a:spcPct val="120000"/>
              </a:lnSpc>
              <a:buNone/>
            </a:pPr>
            <a:r>
              <a:rPr lang="en-US" sz="5900" dirty="0" err="1">
                <a:latin typeface="Times New Roman" panose="02020603050405020304" pitchFamily="18" charset="0"/>
                <a:cs typeface="Times New Roman" panose="02020603050405020304" pitchFamily="18" charset="0"/>
              </a:rPr>
              <a:t>Một</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hai</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nghiêng</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nước</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nghiêng</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thành</a:t>
            </a:r>
            <a:r>
              <a:rPr lang="en-US" sz="5900" dirty="0">
                <a:latin typeface="Times New Roman" panose="02020603050405020304" pitchFamily="18" charset="0"/>
                <a:cs typeface="Times New Roman" panose="02020603050405020304" pitchFamily="18" charset="0"/>
              </a:rPr>
              <a:t>…</a:t>
            </a:r>
            <a:r>
              <a:rPr lang="vi-VN" sz="5900" dirty="0">
                <a:latin typeface="Times New Roman" panose="02020603050405020304" pitchFamily="18" charset="0"/>
                <a:cs typeface="Times New Roman" panose="02020603050405020304" pitchFamily="18" charset="0"/>
              </a:rPr>
              <a:t>’’</a:t>
            </a:r>
            <a:endParaRPr lang="en-US" sz="5900" dirty="0">
              <a:latin typeface="Times New Roman" panose="02020603050405020304" pitchFamily="18" charset="0"/>
              <a:cs typeface="Times New Roman" panose="02020603050405020304" pitchFamily="18" charset="0"/>
            </a:endParaRPr>
          </a:p>
          <a:p>
            <a:pPr marL="0" indent="0">
              <a:lnSpc>
                <a:spcPct val="120000"/>
              </a:lnSpc>
              <a:buNone/>
            </a:pPr>
            <a:r>
              <a:rPr lang="vi-VN" sz="5900" dirty="0">
                <a:latin typeface="Times New Roman" panose="02020603050405020304" pitchFamily="18" charset="0"/>
                <a:cs typeface="Times New Roman" panose="02020603050405020304" pitchFamily="18" charset="0"/>
              </a:rPr>
              <a:t>Vẻ đẹp của nàng làm lu mờ tất cả những gì được gọi là thanh cao nhất, đẹp nhất của thiên nhiên, đôi mắt trong thăm thẳm như làn nước mùa thu, nét mày thanh tú mơn mởn như rặng núi mùa xuân. Và vẻ tươi thắm của hoa, dáng vẻ yêu kiều mềm mại của liễu cũng phải " hờn “</a:t>
            </a:r>
            <a:r>
              <a:rPr lang="en-US" sz="5900" dirty="0">
                <a:latin typeface="Times New Roman" panose="02020603050405020304" pitchFamily="18" charset="0"/>
                <a:cs typeface="Times New Roman" panose="02020603050405020304" pitchFamily="18" charset="0"/>
              </a:rPr>
              <a:t>,</a:t>
            </a:r>
            <a:r>
              <a:rPr lang="vi-VN" sz="5900" dirty="0">
                <a:latin typeface="Times New Roman" panose="02020603050405020304" pitchFamily="18" charset="0"/>
                <a:cs typeface="Times New Roman" panose="02020603050405020304" pitchFamily="18" charset="0"/>
              </a:rPr>
              <a:t> phải " ghen " với người con gái tuyệt sắc đó.</a:t>
            </a:r>
            <a:endParaRPr lang="en-US" sz="5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2590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additive="base">
                                        <p:cTn id="5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31000" b="-3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88397" y="-168553"/>
            <a:ext cx="5829886" cy="915034"/>
          </a:xfrm>
        </p:spPr>
        <p:txBody>
          <a:bodyPr>
            <a:normAutofit/>
          </a:bodyPr>
          <a:lstStyle/>
          <a:p>
            <a:r>
              <a:rPr lang="en-US" sz="2800" b="1" u="sng" dirty="0">
                <a:solidFill>
                  <a:srgbClr val="FF0000"/>
                </a:solidFill>
                <a:latin typeface="Times New Roman" panose="02020603050405020304" pitchFamily="18" charset="0"/>
                <a:cs typeface="Times New Roman" panose="02020603050405020304" pitchFamily="18" charset="0"/>
              </a:rPr>
              <a:t>b) </a:t>
            </a:r>
            <a:r>
              <a:rPr lang="en-US" sz="2800" b="1" u="sng" dirty="0" err="1">
                <a:solidFill>
                  <a:srgbClr val="FF0000"/>
                </a:solidFill>
                <a:latin typeface="Times New Roman" panose="02020603050405020304" pitchFamily="18" charset="0"/>
                <a:cs typeface="Times New Roman" panose="02020603050405020304" pitchFamily="18" charset="0"/>
              </a:rPr>
              <a:t>Về</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đức</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hạnh</a:t>
            </a:r>
            <a:r>
              <a:rPr lang="en-US" sz="2800" b="1" u="sng" dirty="0">
                <a:solidFill>
                  <a:srgbClr val="FF0000"/>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407966" y="541607"/>
            <a:ext cx="11910644" cy="6316393"/>
          </a:xfrm>
        </p:spPr>
        <p:txBody>
          <a:bodyPr>
            <a:normAutofit fontScale="40000" lnSpcReduction="20000"/>
          </a:bodyPr>
          <a:lstStyle/>
          <a:p>
            <a:pPr marL="0" indent="0">
              <a:lnSpc>
                <a:spcPct val="120000"/>
              </a:lnSpc>
              <a:buNone/>
            </a:pPr>
            <a:r>
              <a:rPr lang="vi-VN" sz="6700" dirty="0">
                <a:latin typeface="Times New Roman" panose="02020603050405020304" pitchFamily="18" charset="0"/>
                <a:cs typeface="Times New Roman" panose="02020603050405020304" pitchFamily="18" charset="0"/>
              </a:rPr>
              <a:t>Không chỉ đẹp ở tư dung bên ngoài, họ còn có đủ tài năng đức hạnh.</a:t>
            </a:r>
            <a:endParaRPr lang="en-US" sz="6700" dirty="0">
              <a:latin typeface="Times New Roman" panose="02020603050405020304" pitchFamily="18" charset="0"/>
              <a:cs typeface="Times New Roman" panose="02020603050405020304" pitchFamily="18" charset="0"/>
            </a:endParaRPr>
          </a:p>
          <a:p>
            <a:pPr marL="0" indent="0">
              <a:lnSpc>
                <a:spcPct val="120000"/>
              </a:lnSpc>
              <a:buNone/>
            </a:pP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Đó</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là</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những</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người</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phụ</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nữ</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luôn</a:t>
            </a:r>
            <a:r>
              <a:rPr lang="en-US" sz="6700" b="1" dirty="0">
                <a:latin typeface="Times New Roman" panose="02020603050405020304" pitchFamily="18" charset="0"/>
                <a:cs typeface="Times New Roman" panose="02020603050405020304" pitchFamily="18" charset="0"/>
              </a:rPr>
              <a:t> “ </a:t>
            </a:r>
            <a:r>
              <a:rPr lang="en-US" sz="6700" b="1" dirty="0" err="1">
                <a:latin typeface="Times New Roman" panose="02020603050405020304" pitchFamily="18" charset="0"/>
                <a:cs typeface="Times New Roman" panose="02020603050405020304" pitchFamily="18" charset="0"/>
              </a:rPr>
              <a:t>giữ</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tấm</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lòng</a:t>
            </a:r>
            <a:r>
              <a:rPr lang="en-US" sz="6700" b="1" dirty="0">
                <a:latin typeface="Times New Roman" panose="02020603050405020304" pitchFamily="18" charset="0"/>
                <a:cs typeface="Times New Roman" panose="02020603050405020304" pitchFamily="18" charset="0"/>
              </a:rPr>
              <a:t> son” </a:t>
            </a:r>
            <a:r>
              <a:rPr lang="en-US" sz="6700" b="1" dirty="0" err="1">
                <a:latin typeface="Times New Roman" panose="02020603050405020304" pitchFamily="18" charset="0"/>
                <a:cs typeface="Times New Roman" panose="02020603050405020304" pitchFamily="18" charset="0"/>
              </a:rPr>
              <a:t>dù</a:t>
            </a:r>
            <a:r>
              <a:rPr lang="en-US" sz="6700" b="1" dirty="0">
                <a:latin typeface="Times New Roman" panose="02020603050405020304" pitchFamily="18" charset="0"/>
                <a:cs typeface="Times New Roman" panose="02020603050405020304" pitchFamily="18" charset="0"/>
              </a:rPr>
              <a:t> “ </a:t>
            </a:r>
            <a:r>
              <a:rPr lang="en-US" sz="6700" b="1" dirty="0" err="1">
                <a:latin typeface="Times New Roman" panose="02020603050405020304" pitchFamily="18" charset="0"/>
                <a:cs typeface="Times New Roman" panose="02020603050405020304" pitchFamily="18" charset="0"/>
              </a:rPr>
              <a:t>rắn</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nát</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mặc</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dầu</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tay</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kẻ</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nặn</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Dù</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trải</a:t>
            </a:r>
            <a:r>
              <a:rPr lang="en-US" sz="6700" b="1" dirty="0">
                <a:latin typeface="Times New Roman" panose="02020603050405020304" pitchFamily="18" charset="0"/>
                <a:cs typeface="Times New Roman" panose="02020603050405020304" pitchFamily="18" charset="0"/>
              </a:rPr>
              <a:t> qua </a:t>
            </a:r>
            <a:r>
              <a:rPr lang="en-US" sz="6700" b="1" dirty="0" err="1">
                <a:latin typeface="Times New Roman" panose="02020603050405020304" pitchFamily="18" charset="0"/>
                <a:cs typeface="Times New Roman" panose="02020603050405020304" pitchFamily="18" charset="0"/>
              </a:rPr>
              <a:t>bao</a:t>
            </a:r>
            <a:r>
              <a:rPr lang="en-US" sz="6700" b="1" dirty="0">
                <a:latin typeface="Times New Roman" panose="02020603050405020304" pitchFamily="18" charset="0"/>
                <a:cs typeface="Times New Roman" panose="02020603050405020304" pitchFamily="18" charset="0"/>
              </a:rPr>
              <a:t> song </a:t>
            </a:r>
            <a:r>
              <a:rPr lang="en-US" sz="6700" b="1" dirty="0" err="1">
                <a:latin typeface="Times New Roman" panose="02020603050405020304" pitchFamily="18" charset="0"/>
                <a:cs typeface="Times New Roman" panose="02020603050405020304" pitchFamily="18" charset="0"/>
              </a:rPr>
              <a:t>gió</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cuộc</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đời</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họ</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vẫn</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luôn</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giữ</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gìn</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phẩm</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chất</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quý</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giá</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của</a:t>
            </a:r>
            <a:r>
              <a:rPr lang="en-US" sz="6700" b="1" dirty="0">
                <a:latin typeface="Times New Roman" panose="02020603050405020304" pitchFamily="18" charset="0"/>
                <a:cs typeface="Times New Roman" panose="02020603050405020304" pitchFamily="18" charset="0"/>
              </a:rPr>
              <a:t> </a:t>
            </a:r>
            <a:r>
              <a:rPr lang="en-US" sz="6700" b="1" dirty="0" err="1">
                <a:latin typeface="Times New Roman" panose="02020603050405020304" pitchFamily="18" charset="0"/>
                <a:cs typeface="Times New Roman" panose="02020603050405020304" pitchFamily="18" charset="0"/>
              </a:rPr>
              <a:t>mình</a:t>
            </a:r>
            <a:r>
              <a:rPr lang="en-US" sz="6700" b="1" dirty="0">
                <a:latin typeface="Times New Roman" panose="02020603050405020304" pitchFamily="18" charset="0"/>
                <a:cs typeface="Times New Roman" panose="02020603050405020304" pitchFamily="18" charset="0"/>
              </a:rPr>
              <a:t>. </a:t>
            </a:r>
          </a:p>
          <a:p>
            <a:pPr marL="0" indent="0">
              <a:lnSpc>
                <a:spcPct val="120000"/>
              </a:lnSpc>
              <a:buNone/>
            </a:pPr>
            <a:r>
              <a:rPr lang="en-US" sz="6700" b="1" dirty="0">
                <a:latin typeface="Times New Roman" panose="02020603050405020304" pitchFamily="18" charset="0"/>
                <a:cs typeface="Times New Roman" panose="02020603050405020304" pitchFamily="18" charset="0"/>
              </a:rPr>
              <a:t>- </a:t>
            </a:r>
            <a:r>
              <a:rPr lang="vi-VN" sz="6700" b="1" dirty="0">
                <a:solidFill>
                  <a:srgbClr val="00B050"/>
                </a:solidFill>
                <a:latin typeface="Times New Roman" panose="02020603050405020304" pitchFamily="18" charset="0"/>
                <a:cs typeface="Times New Roman" panose="02020603050405020304" pitchFamily="18" charset="0"/>
              </a:rPr>
              <a:t>Đó là Vũ Nương tính thùy m</a:t>
            </a:r>
            <a:r>
              <a:rPr lang="en-US" sz="6700" b="1" dirty="0">
                <a:solidFill>
                  <a:srgbClr val="00B050"/>
                </a:solidFill>
                <a:latin typeface="Times New Roman" panose="02020603050405020304" pitchFamily="18" charset="0"/>
                <a:cs typeface="Times New Roman" panose="02020603050405020304" pitchFamily="18" charset="0"/>
              </a:rPr>
              <a:t>ị</a:t>
            </a:r>
            <a:r>
              <a:rPr lang="vi-VN" sz="6700" b="1" dirty="0">
                <a:solidFill>
                  <a:srgbClr val="00B050"/>
                </a:solidFill>
                <a:latin typeface="Times New Roman" panose="02020603050405020304" pitchFamily="18" charset="0"/>
                <a:cs typeface="Times New Roman" panose="02020603050405020304" pitchFamily="18" charset="0"/>
              </a:rPr>
              <a:t>, nết na,</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yêu</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thương</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và</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thủy</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chung</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với</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chồng</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hiếu</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thảo</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với</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mẹ</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chồng</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thương</a:t>
            </a:r>
            <a:r>
              <a:rPr lang="en-US" sz="6700" b="1" dirty="0">
                <a:solidFill>
                  <a:srgbClr val="00B050"/>
                </a:solidFill>
                <a:latin typeface="Times New Roman" panose="02020603050405020304" pitchFamily="18" charset="0"/>
                <a:cs typeface="Times New Roman" panose="02020603050405020304" pitchFamily="18" charset="0"/>
              </a:rPr>
              <a:t> con </a:t>
            </a:r>
            <a:r>
              <a:rPr lang="en-US" sz="6700" b="1" dirty="0" err="1">
                <a:solidFill>
                  <a:srgbClr val="00B050"/>
                </a:solidFill>
                <a:latin typeface="Times New Roman" panose="02020603050405020304" pitchFamily="18" charset="0"/>
                <a:cs typeface="Times New Roman" panose="02020603050405020304" pitchFamily="18" charset="0"/>
              </a:rPr>
              <a:t>hết</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mực</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và</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luôn</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dốc</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lòng</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xây</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dựng</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hạnh</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phúc</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gia</a:t>
            </a:r>
            <a:r>
              <a:rPr lang="en-US" sz="6700" b="1" dirty="0">
                <a:solidFill>
                  <a:srgbClr val="00B050"/>
                </a:solidFill>
                <a:latin typeface="Times New Roman" panose="02020603050405020304" pitchFamily="18" charset="0"/>
                <a:cs typeface="Times New Roman" panose="02020603050405020304" pitchFamily="18" charset="0"/>
              </a:rPr>
              <a:t> </a:t>
            </a:r>
            <a:r>
              <a:rPr lang="en-US" sz="6700" b="1" dirty="0" err="1">
                <a:solidFill>
                  <a:srgbClr val="00B050"/>
                </a:solidFill>
                <a:latin typeface="Times New Roman" panose="02020603050405020304" pitchFamily="18" charset="0"/>
                <a:cs typeface="Times New Roman" panose="02020603050405020304" pitchFamily="18" charset="0"/>
              </a:rPr>
              <a:t>đình</a:t>
            </a:r>
            <a:r>
              <a:rPr lang="en-US" sz="6700" b="1" dirty="0">
                <a:solidFill>
                  <a:srgbClr val="00B050"/>
                </a:solidFill>
                <a:latin typeface="Times New Roman" panose="02020603050405020304" pitchFamily="18" charset="0"/>
                <a:cs typeface="Times New Roman" panose="02020603050405020304" pitchFamily="18" charset="0"/>
              </a:rPr>
              <a:t>.</a:t>
            </a:r>
            <a:r>
              <a:rPr lang="vi-VN" sz="6700" b="1" dirty="0">
                <a:solidFill>
                  <a:srgbClr val="00B050"/>
                </a:solidFill>
                <a:latin typeface="Times New Roman" panose="02020603050405020304" pitchFamily="18" charset="0"/>
                <a:cs typeface="Times New Roman" panose="02020603050405020304" pitchFamily="18" charset="0"/>
              </a:rPr>
              <a:t> </a:t>
            </a:r>
            <a:endParaRPr lang="en-US" sz="6700" b="1" dirty="0">
              <a:solidFill>
                <a:srgbClr val="00B050"/>
              </a:solidFill>
              <a:latin typeface="Times New Roman" panose="02020603050405020304" pitchFamily="18" charset="0"/>
              <a:cs typeface="Times New Roman" panose="02020603050405020304" pitchFamily="18" charset="0"/>
            </a:endParaRPr>
          </a:p>
          <a:p>
            <a:pPr marL="0" indent="0">
              <a:lnSpc>
                <a:spcPct val="120000"/>
              </a:lnSpc>
              <a:buNone/>
            </a:pPr>
            <a:r>
              <a:rPr lang="en-US" sz="6700" b="1" dirty="0">
                <a:solidFill>
                  <a:schemeClr val="accent4">
                    <a:lumMod val="50000"/>
                  </a:schemeClr>
                </a:solidFill>
                <a:latin typeface="Times New Roman" panose="02020603050405020304" pitchFamily="18" charset="0"/>
                <a:cs typeface="Times New Roman" panose="02020603050405020304" pitchFamily="18" charset="0"/>
              </a:rPr>
              <a:t>- </a:t>
            </a:r>
            <a:r>
              <a:rPr lang="vi-VN" sz="6700" b="1" dirty="0">
                <a:solidFill>
                  <a:schemeClr val="accent4">
                    <a:lumMod val="50000"/>
                  </a:schemeClr>
                </a:solidFill>
                <a:latin typeface="Times New Roman" panose="02020603050405020304" pitchFamily="18" charset="0"/>
                <a:cs typeface="Times New Roman" panose="02020603050405020304" pitchFamily="18" charset="0"/>
              </a:rPr>
              <a:t>Đó là nàng Kiều </a:t>
            </a:r>
            <a:r>
              <a:rPr lang="nl-NL" sz="6700" b="1" dirty="0">
                <a:solidFill>
                  <a:schemeClr val="accent4">
                    <a:lumMod val="50000"/>
                  </a:schemeClr>
                </a:solidFill>
                <a:latin typeface="Times New Roman" panose="02020603050405020304" pitchFamily="18" charset="0"/>
                <a:cs typeface="Times New Roman" panose="02020603050405020304" pitchFamily="18" charset="0"/>
              </a:rPr>
              <a:t>- một người con hi sinh tất cả riêng tư của mình để “bán mình chuộc cha”, bởi nàng nghĩ “Làm con trước phải đền ơn sinh thành”. Và khi phải chịu cảnh “Cò kè bớt một thêm hai” của phường “buôn thịt bán người”, phải rơi vào cảnh “Sớm đưa Tống Ngọc, tối tìm Tràng Khanh”, nhục nhã ê chề là vậy nhưng vẫn luôn lo nghĩ cho người khác, vẫn luôn hướng về người yêu “Tưởng người dưới nguyệt chén đồng”, vẫn luôn lo lắng cho người thân “Xót người tựa cửa hôm mai” và có tấm lòng vị tha cao cả </a:t>
            </a:r>
            <a:r>
              <a:rPr lang="en-US" sz="6700" b="1" dirty="0">
                <a:solidFill>
                  <a:schemeClr val="accent4">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08613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0" b="-9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6" y="171451"/>
            <a:ext cx="12049124" cy="3900488"/>
          </a:xfrm>
        </p:spPr>
        <p:txBody>
          <a:bodyPr>
            <a:noAutofit/>
          </a:bodyPr>
          <a:lstStyle/>
          <a:p>
            <a:pPr marL="0" indent="0">
              <a:lnSpc>
                <a:spcPct val="120000"/>
              </a:lnSpc>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phụ</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chờ</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hỏi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nỗi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nhớ</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mình</a:t>
            </a:r>
            <a:r>
              <a:rPr lang="en-US" b="1" dirty="0">
                <a:latin typeface="Times New Roman" panose="02020603050405020304" pitchFamily="18" charset="0"/>
                <a:cs typeface="Times New Roman" panose="02020603050405020304" pitchFamily="18" charset="0"/>
              </a:rPr>
              <a:t>:</a:t>
            </a:r>
          </a:p>
          <a:p>
            <a:pPr marL="2743200" lvl="6" indent="0">
              <a:lnSpc>
                <a:spcPct val="120000"/>
              </a:lnSpc>
              <a:buNone/>
            </a:pP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Chàng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cõi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pPr marL="2743200" lvl="6" indent="0">
              <a:lnSpc>
                <a:spcPct val="120000"/>
              </a:lnSpc>
              <a:buNone/>
            </a:pPr>
            <a:r>
              <a:rPr lang="en-US" sz="2800" b="1" dirty="0" err="1">
                <a:latin typeface="Times New Roman" panose="02020603050405020304" pitchFamily="18" charset="0"/>
                <a:cs typeface="Times New Roman" panose="02020603050405020304" pitchFamily="18" charset="0"/>
              </a:rPr>
              <a:t>Thiếp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chăn</a:t>
            </a:r>
            <a:endParaRPr lang="en-US" sz="2800" b="1" dirty="0">
              <a:latin typeface="Times New Roman" panose="02020603050405020304" pitchFamily="18" charset="0"/>
              <a:cs typeface="Times New Roman" panose="02020603050405020304" pitchFamily="18" charset="0"/>
            </a:endParaRPr>
          </a:p>
          <a:p>
            <a:pPr marL="2743200" lvl="6" indent="0">
              <a:lnSpc>
                <a:spcPct val="120000"/>
              </a:lnSpc>
              <a:buNone/>
            </a:pPr>
            <a:r>
              <a:rPr lang="en-US" sz="2800" b="1" dirty="0">
                <a:latin typeface="Times New Roman" panose="02020603050405020304" pitchFamily="18" charset="0"/>
                <a:cs typeface="Times New Roman" panose="02020603050405020304" pitchFamily="18" charset="0"/>
              </a:rPr>
              <a:t>…</a:t>
            </a:r>
          </a:p>
          <a:p>
            <a:pPr marL="2743200" lvl="6" indent="0">
              <a:lnSpc>
                <a:spcPct val="120000"/>
              </a:lnSpc>
              <a:buNone/>
            </a:pPr>
            <a:r>
              <a:rPr lang="en-US" sz="2800" b="1" dirty="0" err="1">
                <a:latin typeface="Times New Roman" panose="02020603050405020304" pitchFamily="18" charset="0"/>
                <a:cs typeface="Times New Roman" panose="02020603050405020304" pitchFamily="18" charset="0"/>
              </a:rPr>
              <a:t>Lòng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chàng</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thiếp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ai</a:t>
            </a:r>
            <a:r>
              <a:rPr lang="en-US" sz="2800" b="1"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Chinh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phụ</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ngâm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khúc</a:t>
            </a:r>
            <a:r>
              <a:rPr lang="en-US" dirty="0">
                <a:latin typeface="Times New Roman" panose="02020603050405020304" pitchFamily="18" charset="0"/>
                <a:cs typeface="Times New Roman" panose="02020603050405020304" pitchFamily="18" charset="0"/>
              </a:rPr>
              <a:t>)</a:t>
            </a:r>
          </a:p>
          <a:p>
            <a:pPr>
              <a:lnSpc>
                <a:spcPct val="120000"/>
              </a:lnSpc>
              <a:buFontTx/>
              <a:buChar char="-"/>
            </a:pPr>
            <a:r>
              <a:rPr lang="en-US" b="1" dirty="0" err="1">
                <a:solidFill>
                  <a:schemeClr val="accent4">
                    <a:lumMod val="50000"/>
                  </a:schemeClr>
                </a:solidFill>
                <a:latin typeface="Times New Roman" panose="02020603050405020304" pitchFamily="18" charset="0"/>
                <a:cs typeface="Times New Roman" panose="02020603050405020304" pitchFamily="18" charset="0"/>
              </a:rPr>
              <a:t>Người</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phụ</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nữ</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dưới</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những</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bất</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công</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bóc</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lột</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tàn</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bạo</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của</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chính</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quyền</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phong</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kiến</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vẫn</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đứng</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lên</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bảo</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vệ</a:t>
            </a:r>
            <a:r>
              <a:rPr lang="en-US" b="1" dirty="0">
                <a:solidFill>
                  <a:schemeClr val="accent4">
                    <a:lumMod val="50000"/>
                  </a:schemeClr>
                </a:solidFill>
                <a:latin typeface="Times New Roman" panose="02020603050405020304" pitchFamily="18" charset="0"/>
                <a:cs typeface="Times New Roman" panose="02020603050405020304" pitchFamily="18" charset="0"/>
              </a:rPr>
              <a:t> </a:t>
            </a:r>
            <a:r>
              <a:rPr lang="en-US" b="1" dirty="0" err="1">
                <a:solidFill>
                  <a:schemeClr val="accent4">
                    <a:lumMod val="50000"/>
                  </a:schemeClr>
                </a:solidFill>
                <a:latin typeface="Times New Roman" panose="02020603050405020304" pitchFamily="18" charset="0"/>
                <a:cs typeface="Times New Roman" panose="02020603050405020304" pitchFamily="18" charset="0"/>
              </a:rPr>
              <a:t>chồng</a:t>
            </a:r>
            <a:r>
              <a:rPr lang="en-US" b="1" dirty="0">
                <a:solidFill>
                  <a:schemeClr val="accent4">
                    <a:lumMod val="50000"/>
                  </a:schemeClr>
                </a:solidFill>
                <a:latin typeface="Times New Roman" panose="02020603050405020304" pitchFamily="18" charset="0"/>
                <a:cs typeface="Times New Roman" panose="02020603050405020304" pitchFamily="18" charset="0"/>
              </a:rPr>
              <a:t> con, </a:t>
            </a:r>
            <a:r>
              <a:rPr lang="nl-NL" b="1" dirty="0">
                <a:solidFill>
                  <a:schemeClr val="accent4">
                    <a:lumMod val="50000"/>
                  </a:schemeClr>
                </a:solidFill>
                <a:latin typeface="Times New Roman" panose="02020603050405020304" pitchFamily="18" charset="0"/>
                <a:cs typeface="Times New Roman" panose="02020603050405020304" pitchFamily="18" charset="0"/>
              </a:rPr>
              <a:t>quên mình vì cái gia đình nhỏ bé, để chúng “ bịch lại mấy cái” mà vẫn dọa nạt “ mày đánh chồng bà đi, bà cho mày xem”</a:t>
            </a:r>
            <a:r>
              <a:rPr lang="nl-NL" i="1" dirty="0">
                <a:latin typeface="Times New Roman" panose="02020603050405020304" pitchFamily="18" charset="0"/>
                <a:cs typeface="Times New Roman" panose="02020603050405020304" pitchFamily="18" charset="0"/>
              </a:rPr>
              <a:t> ( </a:t>
            </a:r>
            <a:r>
              <a:rPr lang="nl-NL" dirty="0">
                <a:latin typeface="Times New Roman" panose="02020603050405020304" pitchFamily="18" charset="0"/>
                <a:cs typeface="Times New Roman" panose="02020603050405020304" pitchFamily="18" charset="0"/>
              </a:rPr>
              <a:t>Ngô Tất Tố</a:t>
            </a:r>
            <a:r>
              <a:rPr lang="nl-NL" i="1" dirty="0">
                <a:latin typeface="Times New Roman" panose="02020603050405020304" pitchFamily="18" charset="0"/>
                <a:cs typeface="Times New Roman" panose="02020603050405020304" pitchFamily="18" charset="0"/>
              </a:rPr>
              <a:t>, Tắt đèn)</a:t>
            </a:r>
          </a:p>
          <a:p>
            <a:pPr>
              <a:lnSpc>
                <a:spcPct val="120000"/>
              </a:lnSpc>
              <a:buFontTx/>
              <a:buChar char="-"/>
            </a:pPr>
            <a:endParaRPr lang="nl-NL" b="1" dirty="0">
              <a:solidFill>
                <a:schemeClr val="accent4">
                  <a:lumMod val="50000"/>
                </a:schemeClr>
              </a:solidFill>
              <a:latin typeface="Times New Roman" panose="02020603050405020304" pitchFamily="18" charset="0"/>
              <a:cs typeface="Times New Roman" panose="02020603050405020304" pitchFamily="18" charset="0"/>
            </a:endParaRPr>
          </a:p>
          <a:p>
            <a:pPr marL="0" indent="0">
              <a:lnSpc>
                <a:spcPct val="120000"/>
              </a:lnSpc>
              <a:buNone/>
            </a:pPr>
            <a:r>
              <a:rPr lang="nl-NL" sz="3200" i="1" dirty="0">
                <a:latin typeface="Times New Roman" panose="02020603050405020304" pitchFamily="18" charset="0"/>
                <a:cs typeface="Times New Roman" panose="02020603050405020304" pitchFamily="18" charset="0"/>
              </a:rPr>
              <a:t>								</a:t>
            </a:r>
            <a:endParaRPr lang="nl-NL" sz="3200" dirty="0">
              <a:latin typeface="Times New Roman" panose="02020603050405020304" pitchFamily="18" charset="0"/>
              <a:cs typeface="Times New Roman" panose="02020603050405020304" pitchFamily="18" charset="0"/>
            </a:endParaRPr>
          </a:p>
          <a:p>
            <a:pPr marL="0" indent="0">
              <a:buNone/>
            </a:pPr>
            <a:endParaRPr lang="nl-NL" sz="3200" dirty="0"/>
          </a:p>
        </p:txBody>
      </p:sp>
    </p:spTree>
    <p:extLst>
      <p:ext uri="{BB962C8B-B14F-4D97-AF65-F5344CB8AC3E}">
        <p14:creationId xmlns:p14="http://schemas.microsoft.com/office/powerpoint/2010/main" val="17144723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40677"/>
            <a:ext cx="11787188" cy="3788385"/>
          </a:xfrm>
        </p:spPr>
        <p:txBody>
          <a:bodyPr>
            <a:noAutofit/>
          </a:bodyPr>
          <a:lstStyle/>
          <a:p>
            <a:pPr>
              <a:lnSpc>
                <a:spcPct val="120000"/>
              </a:lnSpc>
              <a:buFontTx/>
              <a:buChar char="-"/>
            </a:pPr>
            <a:r>
              <a:rPr lang="nl-NL" sz="2700" b="1" dirty="0">
                <a:latin typeface="Times New Roman" panose="02020603050405020304" pitchFamily="18" charset="0"/>
                <a:cs typeface="Times New Roman" panose="02020603050405020304" pitchFamily="18" charset="0"/>
              </a:rPr>
              <a:t>Người mẹ Tà-ôi dù “lưng đưa nôi” nhưng trái tim vẫn hát thành lời. “Thằng Mĩ đuổi ta phải rời con suối” và mẹ đang giã gạo, mẹ nuôi bộ đội, mẹ đóng góp công sức nhỏ bé vào chiến thắng của dân tộc. Mẹ đang tỉa bắp hay mẹ đìu em đi để dành trận cuối là vì mong muốn “Mặt trời của mẹ” sau này sẽ được “ làm người Tự do”…</a:t>
            </a:r>
          </a:p>
          <a:p>
            <a:pPr>
              <a:lnSpc>
                <a:spcPct val="100000"/>
              </a:lnSpc>
              <a:buFontTx/>
              <a:buChar char="-"/>
            </a:pPr>
            <a:r>
              <a:rPr lang="nl-NL" sz="2700" b="1" dirty="0">
                <a:solidFill>
                  <a:schemeClr val="accent6">
                    <a:lumMod val="50000"/>
                  </a:schemeClr>
                </a:solidFill>
                <a:latin typeface="Times New Roman" panose="02020603050405020304" pitchFamily="18" charset="0"/>
                <a:cs typeface="Times New Roman" panose="02020603050405020304" pitchFamily="18" charset="0"/>
              </a:rPr>
              <a:t>- Một người bà tần tảo nắng mưa, chắt chiu từng quả trứng vì “Để cuối năm bán gà - Cháu được quần áo mới”. Hình ảnh người bà thân thương, một nắng hai sương đã tiếp thêm niềm tin, sức mạnh cho những bước hành quân của cháu trên đường ra mặt trận trong những năm đầu của cuộc kháng chiến chống Mĩ gian khổ:     </a:t>
            </a:r>
          </a:p>
          <a:p>
            <a:pPr marL="0" indent="0">
              <a:lnSpc>
                <a:spcPct val="100000"/>
              </a:lnSpc>
              <a:buNone/>
            </a:pPr>
            <a:r>
              <a:rPr lang="nl-NL" sz="2700" b="1" dirty="0">
                <a:solidFill>
                  <a:schemeClr val="accent6">
                    <a:lumMod val="50000"/>
                  </a:schemeClr>
                </a:solidFill>
                <a:latin typeface="Times New Roman" panose="02020603050405020304" pitchFamily="18" charset="0"/>
                <a:cs typeface="Times New Roman" panose="02020603050405020304" pitchFamily="18" charset="0"/>
              </a:rPr>
              <a:t>				</a:t>
            </a:r>
            <a:r>
              <a:rPr lang="nl-NL" sz="2400" b="1" dirty="0">
                <a:solidFill>
                  <a:schemeClr val="accent6">
                    <a:lumMod val="50000"/>
                  </a:schemeClr>
                </a:solidFill>
                <a:latin typeface="Times New Roman" panose="02020603050405020304" pitchFamily="18" charset="0"/>
                <a:cs typeface="Times New Roman" panose="02020603050405020304" pitchFamily="18" charset="0"/>
              </a:rPr>
              <a:t>“Cháu chiến đấu hôm nay</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a:p>
            <a:pPr marL="3657600" lvl="8" indent="0">
              <a:lnSpc>
                <a:spcPct val="100000"/>
              </a:lnSpc>
              <a:buNone/>
            </a:pPr>
            <a:r>
              <a:rPr lang="nl-NL" sz="2400" b="1" dirty="0">
                <a:solidFill>
                  <a:schemeClr val="accent6">
                    <a:lumMod val="50000"/>
                  </a:schemeClr>
                </a:solidFill>
                <a:latin typeface="Times New Roman" panose="02020603050405020304" pitchFamily="18" charset="0"/>
                <a:cs typeface="Times New Roman" panose="02020603050405020304" pitchFamily="18" charset="0"/>
              </a:rPr>
              <a:t>Vì lòng yêu Tổ quốc</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a:p>
            <a:pPr marL="3657600" lvl="8" indent="0">
              <a:lnSpc>
                <a:spcPct val="100000"/>
              </a:lnSpc>
              <a:buNone/>
            </a:pPr>
            <a:r>
              <a:rPr lang="nl-NL" sz="2400" b="1" dirty="0">
                <a:solidFill>
                  <a:schemeClr val="accent6">
                    <a:lumMod val="50000"/>
                  </a:schemeClr>
                </a:solidFill>
                <a:latin typeface="Times New Roman" panose="02020603050405020304" pitchFamily="18" charset="0"/>
                <a:cs typeface="Times New Roman" panose="02020603050405020304" pitchFamily="18" charset="0"/>
              </a:rPr>
              <a:t>Vì xóm làng thân thuộc</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a:p>
            <a:pPr marL="3657600" lvl="8" indent="0">
              <a:lnSpc>
                <a:spcPct val="100000"/>
              </a:lnSpc>
              <a:buNone/>
            </a:pPr>
            <a:r>
              <a:rPr lang="nl-NL" sz="2400" b="1" dirty="0">
                <a:solidFill>
                  <a:schemeClr val="accent6">
                    <a:lumMod val="50000"/>
                  </a:schemeClr>
                </a:solidFill>
                <a:latin typeface="Times New Roman" panose="02020603050405020304" pitchFamily="18" charset="0"/>
                <a:cs typeface="Times New Roman" panose="02020603050405020304" pitchFamily="18" charset="0"/>
              </a:rPr>
              <a:t>Bà ơi, cũng vì bà.”</a:t>
            </a:r>
            <a:r>
              <a:rPr lang="en-US" sz="2400" b="1" dirty="0">
                <a:solidFill>
                  <a:schemeClr val="accent6">
                    <a:lumMod val="50000"/>
                  </a:schemeClr>
                </a:solidFill>
                <a:latin typeface="Times New Roman" panose="02020603050405020304" pitchFamily="18" charset="0"/>
                <a:cs typeface="Times New Roman" panose="02020603050405020304" pitchFamily="18" charset="0"/>
              </a:rPr>
              <a:t> (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Xuân</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Quỳnh</a:t>
            </a:r>
            <a:r>
              <a:rPr lang="en-US"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Tiếng</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gà</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trưa</a:t>
            </a:r>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p>
          <a:p>
            <a:pPr marL="0" indent="0">
              <a:lnSpc>
                <a:spcPct val="120000"/>
              </a:lnSpc>
              <a:buNone/>
            </a:pPr>
            <a:endParaRPr lang="nl-NL" sz="2700" b="1" dirty="0">
              <a:solidFill>
                <a:schemeClr val="accent6">
                  <a:lumMod val="50000"/>
                </a:schemeClr>
              </a:solidFill>
              <a:latin typeface="Times New Roman" panose="02020603050405020304" pitchFamily="18" charset="0"/>
              <a:cs typeface="Times New Roman" panose="02020603050405020304" pitchFamily="18" charset="0"/>
            </a:endParaRPr>
          </a:p>
          <a:p>
            <a:pPr marL="3657600" lvl="8" indent="0">
              <a:lnSpc>
                <a:spcPct val="120000"/>
              </a:lnSpc>
              <a:buNone/>
            </a:pP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a:p>
            <a:pPr marL="3657600" lvl="8" indent="0">
              <a:buNone/>
            </a:pPr>
            <a:r>
              <a:rPr lang="en-US" sz="2700" b="1" dirty="0">
                <a:solidFill>
                  <a:schemeClr val="accent6">
                    <a:lumMod val="50000"/>
                  </a:schemeClr>
                </a:solidFill>
                <a:latin typeface="Times New Roman" panose="02020603050405020304" pitchFamily="18" charset="0"/>
                <a:cs typeface="Times New Roman" panose="02020603050405020304" pitchFamily="18" charset="0"/>
              </a:rPr>
              <a:t>                                     </a:t>
            </a:r>
            <a:endParaRPr 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5902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p:cTn id="4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997</TotalTime>
  <Words>3958</Words>
  <PresentationFormat>Custom</PresentationFormat>
  <Paragraphs>120</Paragraphs>
  <Slides>44</Slides>
  <Notes>2</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LỜI NÓI ĐẦU</vt:lpstr>
      <vt:lpstr>I. Những phẩm chất đặc trưng và cách cư xử của người phụ nữ xưa. </vt:lpstr>
      <vt:lpstr>I. Những phẩm chất đặc trưng và cách cư xử của người phụ nữ xưa: </vt:lpstr>
      <vt:lpstr>PowerPoint Presentation</vt:lpstr>
      <vt:lpstr>1) Phẩm chất đặc trưng của người phụ nữ xưa:</vt:lpstr>
      <vt:lpstr>b) Về đức hạnh:</vt:lpstr>
      <vt:lpstr>PowerPoint Presentation</vt:lpstr>
      <vt:lpstr>PowerPoint Presentation</vt:lpstr>
      <vt:lpstr>PowerPoint Presentation</vt:lpstr>
      <vt:lpstr>Tóm lại, người phụ nữ xưa có những phẩm chất tốt đẹp như sau: </vt:lpstr>
      <vt:lpstr>PowerPoint Presentation</vt:lpstr>
      <vt:lpstr>PowerPoint Presentation</vt:lpstr>
      <vt:lpstr>PowerPoint Presentation</vt:lpstr>
      <vt:lpstr>PowerPoint Presentation</vt:lpstr>
      <vt:lpstr>PowerPoint Presentation</vt:lpstr>
      <vt:lpstr>PowerPoint Presentation</vt:lpstr>
      <vt:lpstr>2) Cách cư xử của người phụ nữ xưa:</vt:lpstr>
      <vt:lpstr>PowerPoint Presentation</vt:lpstr>
      <vt:lpstr>PowerPoint Presentation</vt:lpstr>
      <vt:lpstr>II. Những phẩm chất đặc trưng và cách cư xử của người phụ nữ ngày nay:</vt:lpstr>
      <vt:lpstr>PowerPoint Presentation</vt:lpstr>
      <vt:lpstr>1) Phẩm chất của người phụ nữ nay: </vt:lpstr>
      <vt:lpstr>     - Dung ở người phụ nữ cũng là nhân tố nổi trội. Dung là vẻ đẹp hình thể kết hợp với vẻ đẹp tâm hồn, mặc dù “Cái nết đánh chết cái đẹp” nghĩa là cái nội dung bản chất bên trong quyết định. Nhưng về mặt hình thể do yếu tố di truyền hay do tạo hóa ban tặng, người phụ nữ luôn đẹp. Tuy nhiên, nếu để cho hoàn mỹ thì người phụ nữ nay đã chăm chút duyên dáng bên ngoài như ăn mặc đẹp “Người đẹp vì lụa” với tâm hồn cao đẹp thì thật sự có cái đẹp hoàn thiện. Vẻ đẹp hình thể hiện nay không phải là “Yểu điệu thục nữ”, “Hoa nhường nguyệt thẹn”, “Chim sa cá lặn” mà còn là khoẻ về thể chất. Họ khỏe nên họ lao động tốt, giữ gìn hạnh phúc gia đình và duy trì nòi giống sinh ra những đứa con thông minh khoẻ mạnh làm tròn trách nhiệm với gia đình, xã hội hiện tại và tương lai đảm bảo sự trường tồn của quốc gia dân tộc.</vt:lpstr>
      <vt:lpstr>- Ngôn là hệ thống tín hiệu, âm thanh trong giao tiếp, lời nói dịu dàng, có duyên “Chim khôn hót tiếng rảnh rang, người khôn nói tiếng dịu dàng dễ nghe”. Ngày nay chữ Ngôn được người phụ nữ thực hiện với cách nói lịch thiệp, thẳng thắn, trung thực thể hiện được sự năng động, thông minh, có kiến thức, có tri thức và biết phương cách ứng xử “Chim khôn hót tiếng rảnh rang, người khôn tiếng nói dịu dàng dễ nghe”. </vt:lpstr>
      <vt:lpstr>- Hạnh ở đây thể hiện phẩm chất đạo đức của người con gái, người vợ, người mẹ giàu lòng nhân ái phẩm hạnh, vị tha, sống chung thuỷ với chồng. Là tình yêu chân thật và chung thuỷ trong hôn nhân, không lừa dối, không sa vào cuộc sống thấp hèn. Người phụ nữ ngày nay còn là một công dân tốt, sống cần kiệm, có ước mơ, có lương tâm nghề nghiệp, biết hy sinh và có lòng độ lượng vị tha. Không những thế họ còn có tinh thần trách nhiệm, coi trọng đạo đức lối sống, giữ gìn uy tín đối với cơ quan, đơn vị với gia đình và với bản thân.</vt:lpstr>
      <vt:lpstr>b) Những phẩm chất mới được hình thành:</vt:lpstr>
      <vt:lpstr>- Phụ nữ Việt Nam luôn phấn đấu, rèn luyện để trở thành người phụ nữ trung hậu. Trung hậu là trung thực, thẳng thắn, nhân ái, giàu lòng thương người. Phẩm chất ấy thể hiện cách sống đẹp của người Việt Nam nói chung và người phụ nữ nói riêng. Trong suốt tiến trình lịch sử đấu tranh của dân tộc, lòng trung hậu đã trở thành nền tảng cho những phẩm chất tinh thần phong phú, đặc sắc, những khả năng và vai trò thực tế to lớn của phụ nữ Việt Nam, đồng thời làm nên vẻ đẹp dịu dàng, đằm thắm, tạo nên bản lĩnh riêng cho mỗi người phụ nữ.</vt:lpstr>
      <vt:lpstr>- Trong mọi thời điểm của lịch sử, phẩm chất đảm đang của phụ nữ Việt Nam luôn tỏa sáng. Đó là hình ảnh người phụ nữ giỏi việc nước, đảm việc nhà. Người phụ nữ luôn phát huy vai trò của mình trong việc tổ chức cuộc sống gia đình, động viên, khích lệ chồng con chia sẻ công việc gia đình, nhất là người chồng. Đảm đang luôn là phẩm chất đạo đức truyền thống tốt đẹp, giúp cho người phụ nữ thực hiện hài hòa: việc nước, việc nhà để vừa có cơ hội phát triển cho bản thân, vừa bảo toàn hạnh phúc gia đình. - Ngoài ra, hiện nay, phụ nữ Việt Nam đang dần khẳng định mình ở các cuộc thi trong nước và quốc tế. Những thành tích của họ được xã hội ghi nhận và đánh giá cao trong các lĩnh vực khoa học, công nghệ và giáo dục. </vt:lpstr>
      <vt:lpstr>- Không ít nữ học sinh, sinh viên đạt giải cao trong các kỳ thi cấp quốc gia và quốc tế.  - Số nữ Giáo sư chiếm tỷ lệ 3,5%; Phó giáo sư 5,9%; Tiến sĩ 12,6%; Tiến sĩ khoa học 5,1%; 19 nữ Anh hùng lao động, và nhiều Giải thưởng Kovalépscaia, Nghệ sĩ Nhân dân, Nghệ sĩ ưu tú.  - Tỷ lệ nữ là đại biểu Quốc hội tăng qua các thời kỳ bầu cử (khóa I (1946- 1960) là 3%, đến khóa XII (2007 – 2012) tăng lên là 25,76%).  - Ngành Giáo dục và Đào tạo từng có nữ bộ trưởng, và đương nhiệm thứ trưởng, và nhiều phụ nữ làm cán bộ quản lý các cấp Vụ, Viện, Sở, Phòng, Ban, các trường và các đơn vị giáo dục: Có 11 nữ nhà giáo được phong danh hiệu Nhà giáo nhân dân, 1.011 nữ nhà giáo được phong danh hiệu Nhà giáo Ưu tú </vt:lpstr>
      <vt:lpstr>2) Cách cư xử của người phụ nữ nay:</vt:lpstr>
      <vt:lpstr>PowerPoint Presentation</vt:lpstr>
      <vt:lpstr>- Đối với bạn bè: họ cư xử hòa nhã với bạn bè, giao lưu và kết thân nhiều bạn mới. Với bạn họ luôn tôn trọng, an ủi sẻ chia những điều rong cuộc sống. - Đối với các mối quan hệ sơ: họ tôn trọng người khác và giữ ý tứ mọi nơi. Họ sẵn sàng tha thứ cho lỗi lầm của người khác. - Ngoài ra, họ còn ứng xử theo lối bình đẳng giới. Ví dụ như bắt chồng tham gia việc nhà cùng mình, họ cũng tham gia các hoạt động mà trước kia tưởng chừng chỉ dành cho đàn ông... </vt:lpstr>
      <vt:lpstr>III. Những điều tích cực và tiêu cực của xã hội ngày nay đối với phụ nữ:</vt:lpstr>
      <vt:lpstr>PowerPoint Presentation</vt:lpstr>
      <vt:lpstr>2) Tiêu cực: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2017-10-28T14:23:00Z</dcterms:created>
  <dcterms:modified xsi:type="dcterms:W3CDTF">2022-07-26T23:38:32Z</dcterms:modified>
</cp:coreProperties>
</file>