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21" r:id="rId3"/>
    <p:sldId id="330" r:id="rId4"/>
    <p:sldId id="339" r:id="rId5"/>
    <p:sldId id="305" r:id="rId6"/>
    <p:sldId id="342" r:id="rId7"/>
    <p:sldId id="326" r:id="rId8"/>
    <p:sldId id="328" r:id="rId9"/>
    <p:sldId id="327" r:id="rId10"/>
    <p:sldId id="314" r:id="rId11"/>
    <p:sldId id="323" r:id="rId12"/>
    <p:sldId id="329" r:id="rId13"/>
    <p:sldId id="340" r:id="rId14"/>
    <p:sldId id="312" r:id="rId15"/>
    <p:sldId id="331" r:id="rId16"/>
    <p:sldId id="341" r:id="rId17"/>
    <p:sldId id="332" r:id="rId18"/>
    <p:sldId id="333" r:id="rId19"/>
    <p:sldId id="334" r:id="rId20"/>
    <p:sldId id="335" r:id="rId21"/>
    <p:sldId id="336" r:id="rId22"/>
    <p:sldId id="337" r:id="rId23"/>
    <p:sldId id="320" r:id="rId24"/>
  </p:sldIdLst>
  <p:sldSz cx="24387175" cy="13716000"/>
  <p:notesSz cx="6858000" cy="9144000"/>
  <p:custDataLst>
    <p:tags r:id="rId2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35F82"/>
    <a:srgbClr val="4A7EBB"/>
    <a:srgbClr val="008000"/>
    <a:srgbClr val="006600"/>
    <a:srgbClr val="000099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613" autoAdjust="0"/>
  </p:normalViewPr>
  <p:slideViewPr>
    <p:cSldViewPr>
      <p:cViewPr>
        <p:scale>
          <a:sx n="38" d="100"/>
          <a:sy n="38" d="100"/>
        </p:scale>
        <p:origin x="-474" y="-66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118421" y="333375"/>
            <a:ext cx="66353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5100" b="1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TẬP CHƯƠNG IV</a:t>
            </a:r>
            <a:endParaRPr lang="en-US" sz="51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457200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2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11" Type="http://schemas.openxmlformats.org/officeDocument/2006/relationships/image" Target="../media/image81.png"/><Relationship Id="rId5" Type="http://schemas.openxmlformats.org/officeDocument/2006/relationships/image" Target="../media/image74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3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8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11" Type="http://schemas.openxmlformats.org/officeDocument/2006/relationships/image" Target="../media/image106.png"/><Relationship Id="rId5" Type="http://schemas.openxmlformats.org/officeDocument/2006/relationships/image" Target="../media/image89.png"/><Relationship Id="rId10" Type="http://schemas.openxmlformats.org/officeDocument/2006/relationships/image" Target="../media/image105.png"/><Relationship Id="rId4" Type="http://schemas.openxmlformats.org/officeDocument/2006/relationships/image" Target="../media/image102.png"/><Relationship Id="rId9" Type="http://schemas.openxmlformats.org/officeDocument/2006/relationships/image" Target="../media/image94.png"/><Relationship Id="rId1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18.png"/><Relationship Id="rId12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30.png"/><Relationship Id="rId9" Type="http://schemas.openxmlformats.org/officeDocument/2006/relationships/image" Target="../media/image20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140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5" Type="http://schemas.openxmlformats.org/officeDocument/2006/relationships/image" Target="../media/image140.png"/><Relationship Id="rId15" Type="http://schemas.openxmlformats.org/officeDocument/2006/relationships/image" Target="../media/image41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276239" y="4865914"/>
            <a:ext cx="16375548" cy="5954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  <a:endParaRPr lang="en-US" sz="4800" b="1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4987" y="2806025"/>
            <a:ext cx="10002385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err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</a:t>
            </a:r>
            <a:endParaRPr lang="en-US" sz="4800" b="1" smtClean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endParaRPr lang="en-US" sz="810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68787" y="8084401"/>
            <a:ext cx="16383000" cy="907199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HÀM SỐ LIÊN TỤC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70511" y="6478324"/>
            <a:ext cx="16152676" cy="1645865"/>
            <a:chOff x="7459670" y="7543799"/>
            <a:chExt cx="14851072" cy="1645867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 VỀ GIỚI HẠN CỦA HÀM SỐ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576060" y="4371559"/>
            <a:ext cx="9965104" cy="1107965"/>
            <a:chOff x="7576060" y="4371559"/>
            <a:chExt cx="9965104" cy="1107965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6060" y="4371559"/>
              <a:ext cx="9965104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TẬP CHƯƠNG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(</a:t>
              </a:r>
              <a:r>
                <a:rPr lang="en-US" sz="6600" b="1" err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2)</a:t>
              </a:r>
              <a:endParaRPr lang="en-US" sz="6600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49788" y="3581400"/>
                <a:ext cx="23011942" cy="165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8" y="3581400"/>
                <a:ext cx="23011942" cy="16579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511514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14" y="2895600"/>
                <a:ext cx="4862673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87387" y="6995154"/>
                <a:ext cx="9414387" cy="4985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𝐃𝐨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∞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𝐯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sz="44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6995154"/>
                <a:ext cx="9414387" cy="4985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1888787" y="6172200"/>
                <a:ext cx="11506200" cy="6847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b="1" i="1" spc="-150" smtClean="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787" y="6172200"/>
                <a:ext cx="11506200" cy="68471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1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60" grpId="0" build="p"/>
      <p:bldP spid="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697811" y="6286500"/>
                <a:ext cx="13944600" cy="6901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den>
                                      </m:f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4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4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4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11" y="6286500"/>
                <a:ext cx="13944600" cy="6901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45" name="Rounded Rectangle 44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4511514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14" y="2895600"/>
                <a:ext cx="4862673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749788" y="3581400"/>
                <a:ext cx="23011942" cy="165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8" y="3581400"/>
                <a:ext cx="23011942" cy="16579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1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716854" y="3581400"/>
                <a:ext cx="21525733" cy="164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𝟖</m:t>
                                      </m:r>
                                    </m:sup>
                                  </m:s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5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5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5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  <m:d>
                            <m:dPr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500" b="1" i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854" y="3581400"/>
                <a:ext cx="21525733" cy="16482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421187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2895600"/>
                <a:ext cx="4862673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39787" y="6553200"/>
                <a:ext cx="11111073" cy="6638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𝟖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𝟖</m:t>
                                          </m:r>
                                        </m:sup>
                                      </m:s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𝟖</m:t>
                                          </m:r>
                                        </m:sup>
                                      </m:s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𝟖</m:t>
                                      </m:r>
                                    </m:sup>
                                  </m:s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  <m:r>
                                        <a:rPr lang="en-US" sz="40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0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1" i="1" spc="-150" smtClean="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𝟒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6553200"/>
                <a:ext cx="11111073" cy="66384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710459" y="6343339"/>
                <a:ext cx="5569728" cy="5651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459" y="6343339"/>
                <a:ext cx="5569728" cy="5651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9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68" grpId="0" build="p"/>
      <p:bldP spid="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22851" y="5665447"/>
            <a:ext cx="22122427" cy="7631453"/>
            <a:chOff x="1222851" y="5816866"/>
            <a:chExt cx="22122427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396514" y="2942303"/>
                <a:ext cx="21076429" cy="2599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u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&gt;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 spc="-150" smtClean="0">
                                      <a:latin typeface="Cambria Math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u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≤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514" y="2942303"/>
                <a:ext cx="21076429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(Hàm số liên tục)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449387" y="6019800"/>
                <a:ext cx="16383000" cy="319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  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e>
                      </m:func>
                    </m:oMath>
                  </m:oMathPara>
                </a14:m>
                <a:endParaRPr lang="en-US" sz="44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6019800"/>
                <a:ext cx="16383000" cy="31906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2820988" y="10744200"/>
                <a:ext cx="289560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4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8" y="10744200"/>
                <a:ext cx="2895600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581424" y="11811000"/>
                <a:ext cx="14650763" cy="993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24" y="11811000"/>
                <a:ext cx="14650763" cy="993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44787" y="9448800"/>
                <a:ext cx="7543800" cy="102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e>
                      </m:func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9448800"/>
                <a:ext cx="7543800" cy="1021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0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0" grpId="0" build="p"/>
      <p:bldP spid="91" grpId="0"/>
      <p:bldP spid="9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22851" y="5665447"/>
            <a:ext cx="22122427" cy="7631453"/>
            <a:chOff x="1222851" y="5816866"/>
            <a:chExt cx="22122427" cy="7899134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396514" y="2942303"/>
                <a:ext cx="21076429" cy="2599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        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𝟐𝟎𝟏𝟗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𝒎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𝟐𝟎𝟐𝟎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để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514" y="2942303"/>
                <a:ext cx="21076429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(Hàm số liên tục)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449387" y="6477000"/>
                <a:ext cx="21259800" cy="1499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6477000"/>
                <a:ext cx="21259800" cy="14995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2724398" y="8695334"/>
                <a:ext cx="6192589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𝟐𝟎𝟏𝟗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𝟐𝟎𝟐𝟎</m:t>
                      </m:r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398" y="8695334"/>
                <a:ext cx="6192589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581424" y="9885414"/>
                <a:ext cx="10764563" cy="993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5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24" y="9885414"/>
                <a:ext cx="10764563" cy="9933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240587" y="11049000"/>
                <a:ext cx="6153864" cy="204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𝟐𝟎𝟏𝟗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𝟐𝟎𝟐𝟎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𝟐𝟎𝟏𝟔</m:t>
                          </m:r>
                        </m:num>
                        <m:den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𝟐𝟎𝟏𝟗</m:t>
                          </m:r>
                        </m:den>
                      </m:f>
                    </m:oMath>
                  </m:oMathPara>
                </a14:m>
                <a:endParaRPr lang="en-US" sz="4400" b="1" i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87" y="11049000"/>
                <a:ext cx="6153864" cy="2041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3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0" grpId="0"/>
      <p:bldP spid="91" grpId="0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22851" y="5665447"/>
            <a:ext cx="22122427" cy="6755153"/>
            <a:chOff x="1222851" y="5665447"/>
            <a:chExt cx="22122427" cy="6755153"/>
          </a:xfrm>
        </p:grpSpPr>
        <p:sp>
          <p:nvSpPr>
            <p:cNvPr id="19" name="Rounded Rectangle 18"/>
            <p:cNvSpPr/>
            <p:nvPr/>
          </p:nvSpPr>
          <p:spPr>
            <a:xfrm>
              <a:off x="1224549" y="5921165"/>
              <a:ext cx="22120729" cy="649943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22851" y="5665447"/>
              <a:ext cx="3305109" cy="796001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77638" y="2491133"/>
            <a:ext cx="22175897" cy="2994286"/>
            <a:chOff x="1177638" y="2491133"/>
            <a:chExt cx="22175897" cy="2994286"/>
          </a:xfrm>
        </p:grpSpPr>
        <p:sp>
          <p:nvSpPr>
            <p:cNvPr id="26" name="Rounded Rectangle 25"/>
            <p:cNvSpPr/>
            <p:nvPr/>
          </p:nvSpPr>
          <p:spPr>
            <a:xfrm>
              <a:off x="1177638" y="2895122"/>
              <a:ext cx="22175897" cy="25902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149148" y="3634833"/>
                <a:ext cx="2056003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2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8" y="3634833"/>
                <a:ext cx="20560039" cy="784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(Hàm số liên tục)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150735" y="6606874"/>
                <a:ext cx="1880585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Đặ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ℝ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n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spc="-15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735" y="6606874"/>
                <a:ext cx="18805852" cy="78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150735" y="7787121"/>
                <a:ext cx="935705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spc="-15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735" y="7787121"/>
                <a:ext cx="9357052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166273" y="8839200"/>
                <a:ext cx="14218314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𝐏𝐓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2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b="1" spc="-15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273" y="8839200"/>
                <a:ext cx="14218314" cy="3139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6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8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787" y="5486400"/>
            <a:ext cx="23005745" cy="2701548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20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  <a:endParaRPr lang="en-US" sz="125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525587" y="9094733"/>
                <a:ext cx="21488400" cy="2106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func>
                        <m:funcPr>
                          <m:ctrlPr>
                            <a:rPr lang="en-US" sz="42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2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42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42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2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42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42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𝟐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2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200" b="1" i="1" spc="-150" smtClean="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2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200" b="1" i="1" spc="-150" smtClean="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sz="4200" b="1" i="1" spc="-150">
                                                      <a:latin typeface="Cambria Math"/>
                                                      <a:ea typeface="Tahoma" pitchFamily="34" charset="0"/>
                                                      <a:cs typeface="Tahoma" pitchFamily="34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4200" b="1" i="1" spc="-150">
                                                      <a:latin typeface="Cambria Math" panose="02040503050406030204" pitchFamily="18" charset="0"/>
                                                      <a:ea typeface="Tahoma" pitchFamily="34" charset="0"/>
                                                      <a:cs typeface="Tahoma" pitchFamily="34" charset="0"/>
                                                    </a:rPr>
                                                    <m:t>𝟐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2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9094733"/>
                <a:ext cx="21488400" cy="21066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5587" y="7620000"/>
                <a:ext cx="13879655" cy="177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ó </m:t>
                      </m:r>
                      <m:sSub>
                        <m:sSubPr>
                          <m:ctrlPr>
                            <a:rPr lang="en-US" sz="42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2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2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+…+</m:t>
                      </m:r>
                      <m:sSup>
                        <m:sSup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2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  <m:d>
                            <m:dPr>
                              <m:begChr m:val="["/>
                              <m:endChr m:val="]"/>
                              <m:ctrlPr>
                                <a:rPr lang="en-US" sz="42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2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200" b="1" i="1" spc="-150" smtClean="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2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7620000"/>
                <a:ext cx="13879655" cy="1779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601787" y="11304533"/>
                <a:ext cx="18288000" cy="2106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 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i="0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p>
                            <m:sSup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>
                          <a:latin typeface="Cambria Math" panose="02040503050406030204" pitchFamily="18" charset="0"/>
                        </a:rPr>
                        <m:t>à 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i="0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2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2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2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sz="4200" b="1" i="1" spc="-150">
                                                      <a:latin typeface="Cambria Math"/>
                                                      <a:ea typeface="Tahoma" pitchFamily="34" charset="0"/>
                                                      <a:cs typeface="Tahoma" pitchFamily="34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4200" b="1" i="1" spc="-150">
                                                      <a:latin typeface="Cambria Math" panose="02040503050406030204" pitchFamily="18" charset="0"/>
                                                      <a:ea typeface="Tahoma" pitchFamily="34" charset="0"/>
                                                      <a:cs typeface="Tahoma" pitchFamily="34" charset="0"/>
                                                    </a:rPr>
                                                    <m:t>𝟐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func>
                        <m:funcPr>
                          <m:ctrlPr>
                            <a:rPr lang="en-US" sz="42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200" b="1" i="0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=+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∞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11304533"/>
                <a:ext cx="18288000" cy="2106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899187" y="12260759"/>
                <a:ext cx="2500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9187" y="12260759"/>
                <a:ext cx="250089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573587" y="7246156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7246156"/>
                <a:ext cx="67224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264795" y="2946466"/>
                <a:ext cx="17825392" cy="1040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dãy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ra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 spc="-15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+…+</m:t>
                    </m:r>
                    <m:sSup>
                      <m:sSup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 spc="-15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spc="-15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Chọn mệnh đề đúng.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95" y="2946466"/>
                <a:ext cx="17825392" cy="1040541"/>
              </a:xfrm>
              <a:prstGeom prst="rect">
                <a:avLst/>
              </a:prstGeom>
              <a:blipFill>
                <a:blip r:embed="rId7"/>
                <a:stretch>
                  <a:fillRect l="-140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1375232" y="3918888"/>
                <a:ext cx="12875755" cy="1645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+…+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+…=</m:t>
                      </m:r>
                      <m:f>
                        <m:f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32" y="3918888"/>
                <a:ext cx="12875755" cy="16453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16994187" y="4374740"/>
                <a:ext cx="4191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187" y="4374740"/>
                <a:ext cx="41910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1375232" y="5730167"/>
                <a:ext cx="114279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sSub>
                        <m:sSub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→+∞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32" y="5730167"/>
                <a:ext cx="1142795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6774208" y="55626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16994187" y="5736018"/>
                <a:ext cx="41910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187" y="5736018"/>
                <a:ext cx="419100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5" grpId="0"/>
      <p:bldP spid="60" grpId="0"/>
      <p:bldP spid="62" grpId="0"/>
      <p:bldP spid="63" grpId="0"/>
      <p:bldP spid="119" grpId="0"/>
      <p:bldP spid="120" grpId="0"/>
      <p:bldP spid="121" grpId="0"/>
      <p:bldP spid="123" grpId="0"/>
      <p:bldP spid="154" grpId="0" animBg="1"/>
      <p:bldP spid="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67" name="Rounded Rectangle 6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Round Diagonal Corner Rectangle 7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4" name="Rounded Rectangle 7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Pentagon 7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79" name="Chevron 7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64795" y="2946466"/>
                <a:ext cx="17825392" cy="1040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dãy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rad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 spc="-15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+…+</m:t>
                    </m:r>
                    <m:sSup>
                      <m:sSup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 spc="-15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spc="-15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Chọn mệnh đề đúng.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95" y="2946466"/>
                <a:ext cx="17825392" cy="1040541"/>
              </a:xfrm>
              <a:prstGeom prst="rect">
                <a:avLst/>
              </a:prstGeom>
              <a:blipFill>
                <a:blip r:embed="rId3"/>
                <a:stretch>
                  <a:fillRect l="-140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375232" y="3918888"/>
                <a:ext cx="12875755" cy="1645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+…+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+…=</m:t>
                      </m:r>
                      <m:f>
                        <m:f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32" y="3918888"/>
                <a:ext cx="12875755" cy="1645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6994187" y="4374740"/>
                <a:ext cx="4191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187" y="4374740"/>
                <a:ext cx="41910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75232" y="5730167"/>
                <a:ext cx="114279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sSub>
                        <m:sSub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→+∞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32" y="5730167"/>
                <a:ext cx="1142795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5587" y="7775814"/>
                <a:ext cx="6781800" cy="1923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4200" b="1" i="1" spc="-150" smtClean="0">
                              <a:latin typeface="Cambria Math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200" b="1" i="1" spc="-15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𝑨</m:t>
                          </m:r>
                        </m:sup>
                        <m:e>
                          <m:d>
                            <m:dPr>
                              <m:ctrlPr>
                                <a:rPr lang="en-US" sz="4200" b="1" i="1" spc="-150" smtClean="0">
                                  <a:latin typeface="Cambria Math"/>
                                  <a:ea typeface="Cambria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Cambria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Cambria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200" b="1" i="1" spc="-150">
                                              <a:latin typeface="Cambria Math"/>
                                              <a:ea typeface="Cambria" panose="02040503050406030204" pitchFamily="18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200" b="1" i="1" spc="-15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  <a:cs typeface="Tahoma" panose="020B0604030504040204" pitchFamily="34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anose="020B0604030504040204" pitchFamily="34" charset="0"/>
                                    </a:rPr>
                                    <m:t>𝑿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7775814"/>
                <a:ext cx="6781800" cy="19236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167618" y="8414202"/>
                <a:ext cx="1515116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đã đượ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𝐴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00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𝑛</m:t>
                      </m:r>
                      <m:r>
                        <a:rPr lang="en-US" sz="40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spc="-15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618" y="8414202"/>
                <a:ext cx="1515116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1185187" y="12207827"/>
                <a:ext cx="21600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5187" y="12207827"/>
                <a:ext cx="216009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573587" y="7246156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7246156"/>
                <a:ext cx="672243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87613" y="9601200"/>
                <a:ext cx="326200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𝑪𝑨𝑳𝑪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613" y="9601200"/>
                <a:ext cx="3262007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425944" y="11453336"/>
                <a:ext cx="540544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𝟏𝟏𝟏𝟖𝟕𝟑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𝟓𝟑𝟓𝟖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44" y="11453336"/>
                <a:ext cx="5405443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497387" y="10538936"/>
                <a:ext cx="129540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𝟑𝟎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ũ,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𝟏𝟎𝟎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10538936"/>
                <a:ext cx="12954000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524665" y="9753600"/>
                <a:ext cx="129540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ý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65" y="9753600"/>
                <a:ext cx="12954000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587612" y="12260759"/>
                <a:ext cx="202071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en-US" sz="4200" b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𝟑𝟓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nhanh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∞.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612" y="12260759"/>
                <a:ext cx="20207175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0550" y="10442246"/>
            <a:ext cx="1534815" cy="1272501"/>
          </a:xfrm>
          <a:prstGeom prst="rect">
            <a:avLst/>
          </a:prstGeom>
        </p:spPr>
      </p:pic>
      <p:sp>
        <p:nvSpPr>
          <p:cNvPr id="88" name="Oval 87"/>
          <p:cNvSpPr/>
          <p:nvPr/>
        </p:nvSpPr>
        <p:spPr>
          <a:xfrm>
            <a:off x="16774208" y="55626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6994187" y="5736018"/>
                <a:ext cx="41910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unc>
                        <m:func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𝐥𝐢𝐦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187" y="5736018"/>
                <a:ext cx="4191001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7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2" grpId="0"/>
      <p:bldP spid="63" grpId="0"/>
      <p:bldP spid="54" grpId="0"/>
      <p:bldP spid="58" grpId="0"/>
      <p:bldP spid="59" grpId="0"/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205494" y="6100915"/>
            <a:ext cx="22139783" cy="6539928"/>
            <a:chOff x="1205494" y="6947472"/>
            <a:chExt cx="22139783" cy="6539928"/>
          </a:xfrm>
        </p:grpSpPr>
        <p:sp>
          <p:nvSpPr>
            <p:cNvPr id="95" name="Rounded Rectangle 9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9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992187" y="2564544"/>
            <a:ext cx="22353091" cy="2918483"/>
            <a:chOff x="992187" y="2564544"/>
            <a:chExt cx="22353091" cy="2918483"/>
          </a:xfrm>
        </p:grpSpPr>
        <p:sp>
          <p:nvSpPr>
            <p:cNvPr id="102" name="Rounded Rectangle 101"/>
            <p:cNvSpPr/>
            <p:nvPr/>
          </p:nvSpPr>
          <p:spPr bwMode="auto">
            <a:xfrm>
              <a:off x="1145221" y="2667001"/>
              <a:ext cx="22200057" cy="281602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04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Pentagon 104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9" name="Freeform 10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0" name="Freeform 10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07" name="Chevron 106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64795" y="2819400"/>
                <a:ext cx="6242993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95" y="2819400"/>
                <a:ext cx="6242993" cy="13644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5588" y="7524868"/>
                <a:ext cx="6781799" cy="93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ó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(−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8" y="7524868"/>
                <a:ext cx="6781799" cy="933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88379" y="11166259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379" y="11166259"/>
                <a:ext cx="250089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573587" y="6407956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6407956"/>
                <a:ext cx="672243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94851" y="9510670"/>
                <a:ext cx="6812536" cy="1306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51" y="9510670"/>
                <a:ext cx="6812536" cy="1306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774286" y="8515468"/>
                <a:ext cx="8733502" cy="93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2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,∀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𝒙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&lt;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286" y="8515468"/>
                <a:ext cx="8733502" cy="933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2726987" y="7245393"/>
                <a:ext cx="6781800" cy="1289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f>
                        <m:f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987" y="7245393"/>
                <a:ext cx="6781800" cy="12890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2498387" y="6400800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87" y="6400800"/>
                <a:ext cx="67224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2789013" y="8550580"/>
                <a:ext cx="326200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𝑪𝑨𝑳𝑪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013" y="8550580"/>
                <a:ext cx="3262007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3542667" y="10157936"/>
                <a:ext cx="398492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𝟑𝟗𝟗𝟗𝟗𝟕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2667" y="10157936"/>
                <a:ext cx="3984920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3641387" y="9319736"/>
                <a:ext cx="9703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1(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𝟗𝟗𝟗𝟗𝟗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9319736"/>
                <a:ext cx="9703891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9217696" y="11353800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696" y="11353800"/>
                <a:ext cx="2500891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2726987" y="10972800"/>
                <a:ext cx="6812536" cy="134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987" y="10972800"/>
                <a:ext cx="6812536" cy="13469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12284914" y="6324600"/>
            <a:ext cx="0" cy="629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17451387" y="441457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289632" y="4564559"/>
                <a:ext cx="195051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=−∞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32" y="4564559"/>
                <a:ext cx="19505155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5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5" grpId="0"/>
      <p:bldP spid="62" grpId="0"/>
      <p:bldP spid="63" grpId="0"/>
      <p:bldP spid="54" grpId="0"/>
      <p:bldP spid="58" grpId="0"/>
      <p:bldP spid="59" grpId="0"/>
      <p:bldP spid="64" grpId="0"/>
      <p:bldP spid="65" grpId="0"/>
      <p:bldP spid="66" grpId="0"/>
      <p:bldP spid="68" grpId="0"/>
      <p:bldP spid="70" grpId="0"/>
      <p:bldP spid="71" grpId="0"/>
      <p:bldP spid="116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7093913" cy="987823"/>
            <a:chOff x="739068" y="1515168"/>
            <a:chExt cx="7093913" cy="987823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90541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DẠNG BÀI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8444167" y="9220200"/>
                <a:ext cx="9466635" cy="8002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en-US" sz="4000" b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Dạng vô định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∞−∞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67" y="9220200"/>
                <a:ext cx="9466635" cy="800219"/>
              </a:xfrm>
              <a:prstGeom prst="rect">
                <a:avLst/>
              </a:prstGeom>
              <a:blipFill>
                <a:blip r:embed="rId2"/>
                <a:stretch>
                  <a:fillRect l="-2186" t="-10526" b="-21053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459786" y="3505200"/>
                <a:ext cx="9452283" cy="157979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ĩ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đị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quy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786" y="3505200"/>
                <a:ext cx="9452283" cy="15797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443959" y="7297617"/>
                <a:ext cx="9466826" cy="143475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đị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en-US" sz="40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959" y="7297617"/>
                <a:ext cx="9466826" cy="1434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416874" y="5380703"/>
                <a:ext cx="9491713" cy="160697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2. 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đị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74" y="5380703"/>
                <a:ext cx="9491713" cy="1606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444167" y="10566737"/>
                <a:ext cx="9466635" cy="101566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en-US" sz="40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 Dạng vô định</a:t>
                </a:r>
                <a:r>
                  <a:rPr lang="en-US" sz="4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4000" b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67" y="10566737"/>
                <a:ext cx="9466635" cy="1015663"/>
              </a:xfrm>
              <a:prstGeom prst="rect">
                <a:avLst/>
              </a:prstGeom>
              <a:blipFill>
                <a:blip r:embed="rId6"/>
                <a:stretch>
                  <a:fillRect l="-2186" b="-11834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Elbow Connector 42"/>
          <p:cNvCxnSpPr>
            <a:endCxn id="37" idx="1"/>
          </p:cNvCxnSpPr>
          <p:nvPr/>
        </p:nvCxnSpPr>
        <p:spPr>
          <a:xfrm rot="5400000" flipH="1" flipV="1">
            <a:off x="5602560" y="5368962"/>
            <a:ext cx="3931092" cy="1783360"/>
          </a:xfrm>
          <a:prstGeom prst="bentConnector2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6200000" flipH="1">
            <a:off x="5957724" y="8666049"/>
            <a:ext cx="3177854" cy="1740448"/>
          </a:xfrm>
          <a:prstGeom prst="bentConnector3">
            <a:avLst>
              <a:gd name="adj1" fmla="val 9995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676426" y="7947345"/>
            <a:ext cx="176753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649341" y="6184192"/>
            <a:ext cx="176753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697727" y="8073288"/>
            <a:ext cx="1754145" cy="1635833"/>
          </a:xfrm>
          <a:prstGeom prst="bentConnector3">
            <a:avLst>
              <a:gd name="adj1" fmla="val -1197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546886" y="7132304"/>
            <a:ext cx="5150841" cy="1583993"/>
            <a:chOff x="922775" y="3232594"/>
            <a:chExt cx="5150841" cy="1583993"/>
          </a:xfrm>
        </p:grpSpPr>
        <p:sp>
          <p:nvSpPr>
            <p:cNvPr id="17" name="Flowchart: Stored Data 16"/>
            <p:cNvSpPr/>
            <p:nvPr/>
          </p:nvSpPr>
          <p:spPr>
            <a:xfrm flipH="1">
              <a:off x="922775" y="3232594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7343" y="3362870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HÀM SỐ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7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0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205494" y="6100915"/>
            <a:ext cx="22139783" cy="6539928"/>
            <a:chOff x="1205494" y="6947472"/>
            <a:chExt cx="22139783" cy="6539928"/>
          </a:xfrm>
        </p:grpSpPr>
        <p:sp>
          <p:nvSpPr>
            <p:cNvPr id="57" name="Rounded Rectangle 5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992187" y="2564544"/>
            <a:ext cx="22353091" cy="2918483"/>
            <a:chOff x="992187" y="2564544"/>
            <a:chExt cx="22353091" cy="2918483"/>
          </a:xfrm>
        </p:grpSpPr>
        <p:sp>
          <p:nvSpPr>
            <p:cNvPr id="74" name="Rounded Rectangle 73"/>
            <p:cNvSpPr/>
            <p:nvPr/>
          </p:nvSpPr>
          <p:spPr bwMode="auto">
            <a:xfrm>
              <a:off x="1145221" y="2667001"/>
              <a:ext cx="22200057" cy="281602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Pentagon 7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79" name="Chevron 7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64795" y="2667000"/>
                <a:ext cx="10786225" cy="1468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95" y="2667000"/>
                <a:ext cx="10786225" cy="1468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5588" y="7154588"/>
                <a:ext cx="10545854" cy="3265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ó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 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2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2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2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2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8" y="7154588"/>
                <a:ext cx="10545854" cy="3265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88379" y="11910536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379" y="11910536"/>
                <a:ext cx="250089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573587" y="6407956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6407956"/>
                <a:ext cx="672243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557205" y="10495075"/>
                <a:ext cx="9997285" cy="1544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2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2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à 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205" y="10495075"/>
                <a:ext cx="9997285" cy="15445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2726987" y="7245393"/>
                <a:ext cx="6781800" cy="13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987" y="7245393"/>
                <a:ext cx="6781800" cy="13928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2498387" y="6400800"/>
                <a:ext cx="67224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en-US" sz="440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87" y="6400800"/>
                <a:ext cx="672243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2789013" y="8550580"/>
                <a:ext cx="326200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𝑪𝑨𝑳𝑪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013" y="8550580"/>
                <a:ext cx="3262007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3542667" y="10157936"/>
                <a:ext cx="3984920" cy="75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</m:t>
                      </m:r>
                      <m:sSup>
                        <m:sSupPr>
                          <m:ctrlP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2667" y="10157936"/>
                <a:ext cx="3984920" cy="75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3641387" y="9319736"/>
                <a:ext cx="6187009" cy="75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2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9319736"/>
                <a:ext cx="6187009" cy="75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9217696" y="11834336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696" y="11834336"/>
                <a:ext cx="2500891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2726987" y="10972800"/>
                <a:ext cx="6812536" cy="1455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987" y="10972800"/>
                <a:ext cx="6812536" cy="14555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3" idx="0"/>
            <a:endCxn id="3" idx="2"/>
          </p:cNvCxnSpPr>
          <p:nvPr/>
        </p:nvCxnSpPr>
        <p:spPr>
          <a:xfrm>
            <a:off x="12284914" y="6351718"/>
            <a:ext cx="0" cy="629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3723438" y="4424841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325696" y="4564559"/>
                <a:ext cx="17249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=−∞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𝑳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696" y="4564559"/>
                <a:ext cx="17249891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3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5" grpId="0" build="p"/>
      <p:bldP spid="62" grpId="0"/>
      <p:bldP spid="63" grpId="0"/>
      <p:bldP spid="58" grpId="0"/>
      <p:bldP spid="59" grpId="0"/>
      <p:bldP spid="64" grpId="0"/>
      <p:bldP spid="65" grpId="0"/>
      <p:bldP spid="66" grpId="0"/>
      <p:bldP spid="68" grpId="0"/>
      <p:bldP spid="70" grpId="0"/>
      <p:bldP spid="71" grpId="0"/>
      <p:bldP spid="88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92187" y="2564544"/>
            <a:ext cx="22353091" cy="3741330"/>
            <a:chOff x="992187" y="2564544"/>
            <a:chExt cx="22353091" cy="3741330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36388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0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81" name="Chevron 80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1205494" y="6553200"/>
            <a:ext cx="22139783" cy="6539928"/>
            <a:chOff x="1205494" y="6947472"/>
            <a:chExt cx="22139783" cy="6539928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00977" y="7467600"/>
                <a:ext cx="15693210" cy="1692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ó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 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</m:t>
                              </m:r>
                              <m:r>
                                <a:rPr lang="en-US" sz="4200" b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2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2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2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2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2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2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2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77" y="7467600"/>
                <a:ext cx="15693210" cy="1692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174787" y="12036767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787" y="12036767"/>
                <a:ext cx="250089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677987" y="2895600"/>
                <a:ext cx="20421600" cy="2599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  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𝒖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𝒎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                   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ế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𝒖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để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 đã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2895600"/>
                <a:ext cx="20421600" cy="2599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454262" y="10896600"/>
                <a:ext cx="266212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200" b="1" i="1" spc="-150" smtClean="0">
                              <a:latin typeface="Cambria Math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200" b="1" i="1" spc="-15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𝒎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62" y="10896600"/>
                <a:ext cx="2662125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454262" y="12020668"/>
                <a:ext cx="13406325" cy="93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i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func>
                        <m:funcPr>
                          <m:ctrlPr>
                            <a:rPr lang="en-US" sz="42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2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2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2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 </m:t>
                          </m:r>
                        </m:e>
                      </m:func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)⇔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200" b="1" i="1" spc="-15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62" y="12020668"/>
                <a:ext cx="13406325" cy="933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72052" y="9229490"/>
                <a:ext cx="14245637" cy="1514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e>
                                  </m:rad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052" y="9229490"/>
                <a:ext cx="14245637" cy="1514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/>
          <p:cNvSpPr/>
          <p:nvPr/>
        </p:nvSpPr>
        <p:spPr>
          <a:xfrm>
            <a:off x="16912094" y="53281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325696" y="5486400"/>
                <a:ext cx="172498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              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696" y="5486400"/>
                <a:ext cx="1724989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5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2" grpId="0"/>
      <p:bldP spid="54" grpId="0"/>
      <p:bldP spid="56" grpId="0"/>
      <p:bldP spid="57" grpId="0"/>
      <p:bldP spid="25" grpId="0"/>
      <p:bldP spid="90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2187" y="2564544"/>
            <a:ext cx="22353091" cy="5169040"/>
            <a:chOff x="992187" y="2564544"/>
            <a:chExt cx="22353091" cy="5169040"/>
          </a:xfrm>
        </p:grpSpPr>
        <p:sp>
          <p:nvSpPr>
            <p:cNvPr id="97" name="Rounded Rectangle 96"/>
            <p:cNvSpPr/>
            <p:nvPr/>
          </p:nvSpPr>
          <p:spPr bwMode="auto">
            <a:xfrm>
              <a:off x="1145221" y="2667001"/>
              <a:ext cx="22200057" cy="506658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99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Pentagon 99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1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4" name="Freeform 103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05" name="Freeform 104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02" name="Chevron 101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205494" y="7984775"/>
            <a:ext cx="22139783" cy="5701728"/>
            <a:chOff x="1205494" y="8014272"/>
            <a:chExt cx="22139783" cy="5701728"/>
          </a:xfrm>
        </p:grpSpPr>
        <p:sp>
          <p:nvSpPr>
            <p:cNvPr id="112" name="Rounded Rectangle 111"/>
            <p:cNvSpPr/>
            <p:nvPr/>
          </p:nvSpPr>
          <p:spPr>
            <a:xfrm>
              <a:off x="1209586" y="8246257"/>
              <a:ext cx="22135691" cy="54697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1205494" y="8014272"/>
              <a:ext cx="3322466" cy="782727"/>
              <a:chOff x="1205494" y="6947472"/>
              <a:chExt cx="3322466" cy="782727"/>
            </a:xfrm>
          </p:grpSpPr>
          <p:sp>
            <p:nvSpPr>
              <p:cNvPr id="114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Round Diagonal Corner Rectangle 115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17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885507" y="8333868"/>
                <a:ext cx="11194280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07" y="8333868"/>
                <a:ext cx="11194280" cy="723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73747" y="9276962"/>
                <a:ext cx="25008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747" y="9276962"/>
                <a:ext cx="250089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954587" y="2895534"/>
                <a:ext cx="147066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đề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2895534"/>
                <a:ext cx="14706600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4831684" y="9266903"/>
                <a:ext cx="1150505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𝟐𝟑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0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84" y="9266903"/>
                <a:ext cx="1150505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878387" y="10215715"/>
                <a:ext cx="18211800" cy="3474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𝟗𝟓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</m:t>
                      </m:r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0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𝐏𝐓</m:t>
                      </m:r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2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d>
                        <m:d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000" b="1" spc="-15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10215715"/>
                <a:ext cx="18211800" cy="3474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>
              <a:xfrm>
                <a:off x="16790455" y="8294845"/>
                <a:ext cx="16626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200" b="1" spc="-15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455" y="8294845"/>
                <a:ext cx="1662691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16793784" y="9192909"/>
                <a:ext cx="16626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200" b="1" spc="-15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784" y="9192909"/>
                <a:ext cx="1662691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16793784" y="12580127"/>
                <a:ext cx="16626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Đú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200" b="1" spc="-15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784" y="12580127"/>
                <a:ext cx="1662691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/>
          <p:cNvSpPr/>
          <p:nvPr/>
        </p:nvSpPr>
        <p:spPr>
          <a:xfrm>
            <a:off x="4802187" y="4431851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078296" y="3704303"/>
                <a:ext cx="14278091" cy="4069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ố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i="0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−∞;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i="0" spc="-15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(1)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ó í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 spc="-15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296" y="3704303"/>
                <a:ext cx="14278091" cy="4069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8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2" grpId="0"/>
      <p:bldP spid="54" grpId="0"/>
      <p:bldP spid="118" grpId="0"/>
      <p:bldP spid="119" grpId="0" build="p"/>
      <p:bldP spid="120" grpId="0"/>
      <p:bldP spid="121" grpId="0"/>
      <p:bldP spid="122" grpId="0"/>
      <p:bldP spid="1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6239" y="4865914"/>
            <a:ext cx="16375548" cy="5954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70511" y="7293604"/>
            <a:ext cx="15697200" cy="907199"/>
            <a:chOff x="7483861" y="7543801"/>
            <a:chExt cx="14646001" cy="907200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Làm bài tập SGK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61794" y="764647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70511" y="5556724"/>
            <a:ext cx="16000276" cy="907202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 lại các dạng bài tập cả chương</a:t>
              </a: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1614" y="4371559"/>
            <a:ext cx="3984174" cy="1107965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smtClean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  <a:endParaRPr lang="en-US" sz="6600" b="1">
                <a:solidFill>
                  <a:srgbClr val="0066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20" name="Group 26"/>
          <p:cNvGrpSpPr/>
          <p:nvPr/>
        </p:nvGrpSpPr>
        <p:grpSpPr>
          <a:xfrm>
            <a:off x="4264724" y="8991600"/>
            <a:ext cx="15697200" cy="907199"/>
            <a:chOff x="7483861" y="7543801"/>
            <a:chExt cx="14646001" cy="907200"/>
          </a:xfrm>
        </p:grpSpPr>
        <p:sp>
          <p:nvSpPr>
            <p:cNvPr id="21" name="TextBox 20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Chuẩn bị bài chương mới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23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25" name="Round Same Side Corner Rectangle 24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979732" y="7646473"/>
                  <a:ext cx="49984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459786" y="3200400"/>
                <a:ext cx="12949904" cy="97776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 đ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786" y="3200400"/>
                <a:ext cx="12949904" cy="977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43959" y="6992817"/>
                <a:ext cx="12969828" cy="97776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Đị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tham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để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0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959" y="6992817"/>
                <a:ext cx="12969828" cy="977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416874" y="5075903"/>
                <a:ext cx="13003924" cy="92845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đ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74" y="5075903"/>
                <a:ext cx="13003924" cy="928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lbow Connector 6"/>
          <p:cNvCxnSpPr>
            <a:stCxn id="13" idx="1"/>
            <a:endCxn id="3" idx="1"/>
          </p:cNvCxnSpPr>
          <p:nvPr/>
        </p:nvCxnSpPr>
        <p:spPr>
          <a:xfrm flipV="1">
            <a:off x="6819282" y="3689284"/>
            <a:ext cx="1640504" cy="2833920"/>
          </a:xfrm>
          <a:prstGeom prst="bentConnector3">
            <a:avLst>
              <a:gd name="adj1" fmla="val -430"/>
            </a:avLst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endCxn id="4" idx="1"/>
          </p:cNvCxnSpPr>
          <p:nvPr/>
        </p:nvCxnSpPr>
        <p:spPr>
          <a:xfrm rot="16200000" flipH="1">
            <a:off x="6763632" y="5801373"/>
            <a:ext cx="1742751" cy="1617904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26055" y="5638800"/>
            <a:ext cx="159081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668441" y="5731207"/>
            <a:ext cx="5150841" cy="1583993"/>
            <a:chOff x="922775" y="3232594"/>
            <a:chExt cx="5150841" cy="1583993"/>
          </a:xfrm>
        </p:grpSpPr>
        <p:sp>
          <p:nvSpPr>
            <p:cNvPr id="13" name="Flowchart: Stored Data 12"/>
            <p:cNvSpPr/>
            <p:nvPr/>
          </p:nvSpPr>
          <p:spPr>
            <a:xfrm flipH="1">
              <a:off x="922775" y="3232594"/>
              <a:ext cx="5150841" cy="158399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87343" y="3362870"/>
              <a:ext cx="43919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</a:t>
              </a:r>
            </a:p>
            <a:p>
              <a:pPr algn="ctr"/>
              <a:r>
                <a:rPr lang="en-US" sz="40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 TỤC</a:t>
              </a:r>
              <a:endPara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9068" y="1515168"/>
            <a:ext cx="7093913" cy="987823"/>
            <a:chOff x="739068" y="1515168"/>
            <a:chExt cx="7093913" cy="987823"/>
          </a:xfrm>
        </p:grpSpPr>
        <p:sp>
          <p:nvSpPr>
            <p:cNvPr id="16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90541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DẠNG BÀI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443959" y="9129941"/>
                <a:ext cx="12969828" cy="9284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4. 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</m:oMath>
                  </m:oMathPara>
                </a14:m>
                <a:endParaRPr lang="en-US" sz="40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959" y="9129941"/>
                <a:ext cx="12969828" cy="928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/>
          <p:cNvCxnSpPr>
            <a:endCxn id="43" idx="1"/>
          </p:cNvCxnSpPr>
          <p:nvPr/>
        </p:nvCxnSpPr>
        <p:spPr>
          <a:xfrm rot="16200000" flipH="1">
            <a:off x="6530027" y="7680238"/>
            <a:ext cx="2203189" cy="162467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1347553" y="3333637"/>
            <a:ext cx="2870668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Bắt đầu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0524319" y="11658600"/>
            <a:ext cx="2870668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Kết thúc</a:t>
            </a:r>
            <a:endParaRPr lang="en-US" sz="4000" b="1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046439" y="10737773"/>
                <a:ext cx="4256542" cy="12101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3975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</m:t>
                      </m:r>
                    </m:oMath>
                  </m:oMathPara>
                </a14:m>
                <a:endParaRPr lang="en-US" sz="4000" b="0" i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439" y="10737773"/>
                <a:ext cx="4256542" cy="12101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3975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31" idx="4"/>
            <a:endCxn id="37" idx="0"/>
          </p:cNvCxnSpPr>
          <p:nvPr/>
        </p:nvCxnSpPr>
        <p:spPr>
          <a:xfrm>
            <a:off x="2782887" y="5010037"/>
            <a:ext cx="0" cy="1179042"/>
          </a:xfrm>
          <a:prstGeom prst="straightConnector1">
            <a:avLst/>
          </a:prstGeom>
          <a:ln w="7620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3328672" y="6189078"/>
            <a:ext cx="4842967" cy="2165413"/>
            <a:chOff x="14633909" y="5440514"/>
            <a:chExt cx="4842967" cy="2165413"/>
          </a:xfrm>
        </p:grpSpPr>
        <p:sp>
          <p:nvSpPr>
            <p:cNvPr id="45" name="Diamond 44"/>
            <p:cNvSpPr/>
            <p:nvPr/>
          </p:nvSpPr>
          <p:spPr>
            <a:xfrm>
              <a:off x="14633909" y="5440514"/>
              <a:ext cx="4769479" cy="2165413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39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5059198" y="6124943"/>
                  <a:ext cx="4417678" cy="882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60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59198" y="6124943"/>
                  <a:ext cx="4417678" cy="88235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091153" y="6640754"/>
                <a:ext cx="3733800" cy="12101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3975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153" y="6640754"/>
                <a:ext cx="3733800" cy="1210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3975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51"/>
          <p:cNvCxnSpPr>
            <a:stCxn id="33" idx="2"/>
            <a:endCxn id="32" idx="2"/>
          </p:cNvCxnSpPr>
          <p:nvPr/>
        </p:nvCxnSpPr>
        <p:spPr>
          <a:xfrm rot="16200000" flipH="1">
            <a:off x="14575087" y="6547568"/>
            <a:ext cx="548854" cy="11349609"/>
          </a:xfrm>
          <a:prstGeom prst="bentConnector2">
            <a:avLst/>
          </a:prstGeom>
          <a:ln w="76200">
            <a:solidFill>
              <a:srgbClr val="4A7EBB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954587" y="6607314"/>
            <a:ext cx="1955465" cy="707886"/>
            <a:chOff x="4954587" y="6607314"/>
            <a:chExt cx="1955465" cy="707886"/>
          </a:xfrm>
        </p:grpSpPr>
        <p:cxnSp>
          <p:nvCxnSpPr>
            <p:cNvPr id="54" name="Straight Arrow Connector 53"/>
            <p:cNvCxnSpPr>
              <a:endCxn id="40" idx="1"/>
            </p:cNvCxnSpPr>
            <p:nvPr/>
          </p:nvCxnSpPr>
          <p:spPr>
            <a:xfrm flipV="1">
              <a:off x="4954587" y="7271785"/>
              <a:ext cx="1955465" cy="86"/>
            </a:xfrm>
            <a:prstGeom prst="straightConnector1">
              <a:avLst/>
            </a:prstGeom>
            <a:ln w="76200">
              <a:solidFill>
                <a:srgbClr val="0000CC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217639" y="6607314"/>
                  <a:ext cx="680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Đú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ng</m:t>
                        </m:r>
                      </m:oMath>
                    </m:oMathPara>
                  </a14:m>
                  <a:endParaRPr lang="en-US" sz="4000" i="1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639" y="6607314"/>
                  <a:ext cx="680252" cy="707886"/>
                </a:xfrm>
                <a:prstGeom prst="rect">
                  <a:avLst/>
                </a:prstGeom>
                <a:blipFill>
                  <a:blip r:embed="rId6"/>
                  <a:stretch>
                    <a:fillRect r="-8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1342667" y="6519564"/>
            <a:ext cx="1955465" cy="755390"/>
            <a:chOff x="11342667" y="6519564"/>
            <a:chExt cx="1955465" cy="755390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11342667" y="7274868"/>
              <a:ext cx="1955465" cy="86"/>
            </a:xfrm>
            <a:prstGeom prst="straightConnector1">
              <a:avLst/>
            </a:prstGeom>
            <a:ln w="76200">
              <a:solidFill>
                <a:srgbClr val="0000CC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1703826" y="6519564"/>
                  <a:ext cx="680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Đú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ng</m:t>
                        </m:r>
                      </m:oMath>
                    </m:oMathPara>
                  </a14:m>
                  <a:endParaRPr lang="en-US" sz="4000" i="1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3826" y="6519564"/>
                  <a:ext cx="680252" cy="707886"/>
                </a:xfrm>
                <a:prstGeom prst="rect">
                  <a:avLst/>
                </a:prstGeom>
                <a:blipFill>
                  <a:blip r:embed="rId7"/>
                  <a:stretch>
                    <a:fillRect r="-8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8125023" y="6538729"/>
            <a:ext cx="1955465" cy="736225"/>
            <a:chOff x="18125023" y="6538729"/>
            <a:chExt cx="1955465" cy="736225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18125023" y="7274868"/>
              <a:ext cx="1955465" cy="86"/>
            </a:xfrm>
            <a:prstGeom prst="straightConnector1">
              <a:avLst/>
            </a:prstGeom>
            <a:ln w="76200">
              <a:solidFill>
                <a:srgbClr val="0000CC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8445810" y="6538729"/>
              <a:ext cx="1541527" cy="733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00CC"/>
                  </a:solidFill>
                  <a:latin typeface="Cambria Math" panose="02040503050406030204" pitchFamily="18" charset="0"/>
                </a:rPr>
                <a:t>Đúng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958053" y="7850927"/>
            <a:ext cx="827015" cy="3807673"/>
            <a:chOff x="21958053" y="7850927"/>
            <a:chExt cx="827015" cy="3807673"/>
          </a:xfrm>
        </p:grpSpPr>
        <p:cxnSp>
          <p:nvCxnSpPr>
            <p:cNvPr id="52" name="Straight Arrow Connector 51"/>
            <p:cNvCxnSpPr>
              <a:stCxn id="34" idx="2"/>
            </p:cNvCxnSpPr>
            <p:nvPr/>
          </p:nvCxnSpPr>
          <p:spPr>
            <a:xfrm>
              <a:off x="21958053" y="7850927"/>
              <a:ext cx="0" cy="3807673"/>
            </a:xfrm>
            <a:prstGeom prst="straightConnector1">
              <a:avLst/>
            </a:prstGeom>
            <a:ln w="76200">
              <a:solidFill>
                <a:srgbClr val="4A7EBB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2104816" y="9848675"/>
              <a:ext cx="680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i="1">
                <a:solidFill>
                  <a:srgbClr val="0000CC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82887" y="8354492"/>
            <a:ext cx="4263552" cy="2988368"/>
            <a:chOff x="2782887" y="8354492"/>
            <a:chExt cx="4263552" cy="2988368"/>
          </a:xfrm>
        </p:grpSpPr>
        <p:cxnSp>
          <p:nvCxnSpPr>
            <p:cNvPr id="49" name="Straight Arrow Connector 48"/>
            <p:cNvCxnSpPr>
              <a:stCxn id="37" idx="2"/>
              <a:endCxn id="33" idx="1"/>
            </p:cNvCxnSpPr>
            <p:nvPr/>
          </p:nvCxnSpPr>
          <p:spPr>
            <a:xfrm rot="16200000" flipH="1">
              <a:off x="3420479" y="7716900"/>
              <a:ext cx="2988368" cy="4263552"/>
            </a:xfrm>
            <a:prstGeom prst="bentConnector2">
              <a:avLst/>
            </a:prstGeom>
            <a:ln w="76200">
              <a:solidFill>
                <a:srgbClr val="FF00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2831754" y="9192189"/>
                  <a:ext cx="680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Sai</m:t>
                        </m:r>
                      </m:oMath>
                    </m:oMathPara>
                  </a14:m>
                  <a:endParaRPr lang="en-US" sz="4000" i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1754" y="9192189"/>
                  <a:ext cx="680252" cy="707886"/>
                </a:xfrm>
                <a:prstGeom prst="rect">
                  <a:avLst/>
                </a:prstGeom>
                <a:blipFill>
                  <a:blip r:embed="rId9"/>
                  <a:stretch>
                    <a:fillRect r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11187" y="6189079"/>
            <a:ext cx="4343400" cy="2165413"/>
            <a:chOff x="9374187" y="5366948"/>
            <a:chExt cx="4769479" cy="2165413"/>
          </a:xfrm>
        </p:grpSpPr>
        <p:sp>
          <p:nvSpPr>
            <p:cNvPr id="37" name="Diamond 36"/>
            <p:cNvSpPr/>
            <p:nvPr/>
          </p:nvSpPr>
          <p:spPr>
            <a:xfrm>
              <a:off x="9374187" y="5366948"/>
              <a:ext cx="4769479" cy="2165413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39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907587" y="6069767"/>
                  <a:ext cx="3810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ồ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400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7587" y="6069767"/>
                  <a:ext cx="3810000" cy="70788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506787" y="2090660"/>
                <a:ext cx="176787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Quy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a:rPr lang="en-US" sz="5400" b="1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5400" b="1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5400" b="1" i="1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b="1" i="0" smtClean="0">
                          <a:ln>
                            <a:solidFill>
                              <a:srgbClr val="008000"/>
                            </a:solidFill>
                          </a:ln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5400" b="1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n>
                                <a:solidFill>
                                  <a:srgbClr val="008000"/>
                                </a:solidFill>
                              </a:ln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5400" b="1" i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2090660"/>
                <a:ext cx="17678775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174768" y="8354491"/>
            <a:ext cx="801752" cy="2383282"/>
            <a:chOff x="9174768" y="8354491"/>
            <a:chExt cx="801752" cy="2383282"/>
          </a:xfrm>
        </p:grpSpPr>
        <p:cxnSp>
          <p:nvCxnSpPr>
            <p:cNvPr id="51" name="Straight Arrow Connector 50"/>
            <p:cNvCxnSpPr>
              <a:stCxn id="40" idx="2"/>
            </p:cNvCxnSpPr>
            <p:nvPr/>
          </p:nvCxnSpPr>
          <p:spPr>
            <a:xfrm flipH="1">
              <a:off x="9174768" y="8354491"/>
              <a:ext cx="1" cy="238328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9296268" y="9244610"/>
                  <a:ext cx="680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Sai</m:t>
                        </m:r>
                      </m:oMath>
                    </m:oMathPara>
                  </a14:m>
                  <a:endParaRPr lang="en-US" sz="4000" i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6268" y="9244610"/>
                  <a:ext cx="680252" cy="707886"/>
                </a:xfrm>
                <a:prstGeom prst="rect">
                  <a:avLst/>
                </a:prstGeom>
                <a:blipFill>
                  <a:blip r:embed="rId13"/>
                  <a:stretch>
                    <a:fillRect r="-44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11302982" y="8354491"/>
            <a:ext cx="5844165" cy="2988369"/>
            <a:chOff x="11302982" y="8354491"/>
            <a:chExt cx="5844165" cy="2988369"/>
          </a:xfrm>
        </p:grpSpPr>
        <p:cxnSp>
          <p:nvCxnSpPr>
            <p:cNvPr id="53" name="Straight Arrow Connector 52"/>
            <p:cNvCxnSpPr>
              <a:stCxn id="45" idx="2"/>
              <a:endCxn id="33" idx="3"/>
            </p:cNvCxnSpPr>
            <p:nvPr/>
          </p:nvCxnSpPr>
          <p:spPr>
            <a:xfrm rot="5400000">
              <a:off x="12014013" y="7643460"/>
              <a:ext cx="2988369" cy="4410431"/>
            </a:xfrm>
            <a:prstGeom prst="bentConnector2">
              <a:avLst/>
            </a:prstGeom>
            <a:ln w="76200">
              <a:solidFill>
                <a:srgbClr val="FF00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5816467" y="9329996"/>
                  <a:ext cx="133068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Sai</m:t>
                        </m:r>
                      </m:oMath>
                    </m:oMathPara>
                  </a14:m>
                  <a:endParaRPr lang="en-US" sz="4000" i="1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6467" y="9329996"/>
                  <a:ext cx="1330680" cy="70788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6910052" y="6189078"/>
            <a:ext cx="4529433" cy="2165413"/>
            <a:chOff x="14633909" y="5440514"/>
            <a:chExt cx="4769479" cy="2165413"/>
          </a:xfrm>
        </p:grpSpPr>
        <p:sp>
          <p:nvSpPr>
            <p:cNvPr id="40" name="Diamond 39"/>
            <p:cNvSpPr/>
            <p:nvPr/>
          </p:nvSpPr>
          <p:spPr>
            <a:xfrm>
              <a:off x="14633909" y="5440514"/>
              <a:ext cx="4769479" cy="2165413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39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5241587" y="5654428"/>
                  <a:ext cx="3810000" cy="1585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ồ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00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000" b="0" i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400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1587" y="5654428"/>
                  <a:ext cx="3810000" cy="15857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212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39787" y="2491133"/>
            <a:ext cx="22686578" cy="3436364"/>
            <a:chOff x="1241808" y="2491133"/>
            <a:chExt cx="22686578" cy="3436364"/>
          </a:xfrm>
        </p:grpSpPr>
        <p:sp>
          <p:nvSpPr>
            <p:cNvPr id="46" name="Rounded Rectangle 45"/>
            <p:cNvSpPr/>
            <p:nvPr/>
          </p:nvSpPr>
          <p:spPr>
            <a:xfrm>
              <a:off x="1241808" y="2895122"/>
              <a:ext cx="22686578" cy="30323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00050" y="2491133"/>
              <a:ext cx="6602364" cy="896324"/>
              <a:chOff x="1177638" y="2491133"/>
              <a:chExt cx="6602364" cy="896324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4302016" y="-90529"/>
                <a:ext cx="767196" cy="618877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9148" y="2590800"/>
                <a:ext cx="55546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36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(Từ bài </a:t>
                </a:r>
                <a:r>
                  <a:rPr lang="en-US" sz="3600" i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36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  <a:r>
                  <a:rPr lang="en-US" sz="32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SGK)</a:t>
                </a:r>
                <a:endParaRPr lang="en-US" sz="3600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856866" y="6398208"/>
            <a:ext cx="22669499" cy="6860592"/>
            <a:chOff x="1258887" y="6398208"/>
            <a:chExt cx="22669499" cy="6860592"/>
          </a:xfrm>
        </p:grpSpPr>
        <p:sp>
          <p:nvSpPr>
            <p:cNvPr id="19" name="Rounded Rectangle 18"/>
            <p:cNvSpPr/>
            <p:nvPr/>
          </p:nvSpPr>
          <p:spPr>
            <a:xfrm>
              <a:off x="1274491" y="6668439"/>
              <a:ext cx="22653895" cy="65903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602824" y="3886200"/>
                <a:ext cx="16591763" cy="155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824" y="3886200"/>
                <a:ext cx="16591763" cy="1554913"/>
              </a:xfrm>
              <a:prstGeom prst="rect">
                <a:avLst/>
              </a:prstGeom>
              <a:blipFill>
                <a:blip r:embed="rId2"/>
                <a:stretch>
                  <a:fillRect r="-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992187" y="7481353"/>
                <a:ext cx="5614652" cy="14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𝟗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7481353"/>
                <a:ext cx="5614652" cy="14340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45484" y="9656342"/>
                <a:ext cx="9671385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b="1" spc="-150" smtClean="0">
                    <a:ea typeface="Tahoma" pitchFamily="34" charset="0"/>
                    <a:cs typeface="Tahoma" pitchFamily="34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limLowPr>
                          <m:e>
                            <m:r>
                              <a:rPr lang="en-US" sz="4400" b="1" i="0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b="1" i="1" spc="-150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400" b="1" i="1" spc="-15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4400" b="1" i="1" spc="-15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sz="4400" b="1" i="1" spc="-15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fun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𝐯</m:t>
                    </m:r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,∀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𝟒</m:t>
                    </m:r>
                  </m:oMath>
                </a14:m>
                <a:endParaRPr lang="en-US" sz="44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𝐕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ậ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𝐲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84" y="9656342"/>
                <a:ext cx="9671385" cy="33039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978614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614" y="2895600"/>
                <a:ext cx="4862673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4594715" y="7391400"/>
                <a:ext cx="7200072" cy="5104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 spc="-150" smtClean="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 spc="-150" smtClean="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spc="-150" smtClean="0"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spc="-150" smtClean="0"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715" y="7391400"/>
                <a:ext cx="7200072" cy="5104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1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52" grpId="0" build="p"/>
      <p:bldP spid="68" grpId="0"/>
      <p:bldP spid="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39787" y="2491133"/>
            <a:ext cx="22686578" cy="3436364"/>
            <a:chOff x="1241808" y="2491133"/>
            <a:chExt cx="22686578" cy="3436364"/>
          </a:xfrm>
        </p:grpSpPr>
        <p:sp>
          <p:nvSpPr>
            <p:cNvPr id="46" name="Rounded Rectangle 45"/>
            <p:cNvSpPr/>
            <p:nvPr/>
          </p:nvSpPr>
          <p:spPr>
            <a:xfrm>
              <a:off x="1241808" y="2895122"/>
              <a:ext cx="22686578" cy="30323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00050" y="2491133"/>
              <a:ext cx="6602364" cy="896324"/>
              <a:chOff x="1177638" y="2491133"/>
              <a:chExt cx="6602364" cy="896324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4302016" y="-90529"/>
                <a:ext cx="767196" cy="618877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9148" y="2590800"/>
                <a:ext cx="55546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en-US" sz="36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(Từ bài </a:t>
                </a:r>
                <a:r>
                  <a:rPr lang="en-US" sz="3600" i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36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  <a:r>
                  <a:rPr lang="en-US" sz="3200" i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SGK)</a:t>
                </a:r>
                <a:endParaRPr lang="en-US" sz="3600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856866" y="6398208"/>
            <a:ext cx="22669499" cy="6860592"/>
            <a:chOff x="1258887" y="6398208"/>
            <a:chExt cx="22669499" cy="6860592"/>
          </a:xfrm>
        </p:grpSpPr>
        <p:sp>
          <p:nvSpPr>
            <p:cNvPr id="19" name="Rounded Rectangle 18"/>
            <p:cNvSpPr/>
            <p:nvPr/>
          </p:nvSpPr>
          <p:spPr>
            <a:xfrm>
              <a:off x="1274491" y="6668439"/>
              <a:ext cx="22653895" cy="65903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602824" y="3886200"/>
                <a:ext cx="16591763" cy="155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824" y="3886200"/>
                <a:ext cx="16591763" cy="1554913"/>
              </a:xfrm>
              <a:prstGeom prst="rect">
                <a:avLst/>
              </a:prstGeom>
              <a:blipFill>
                <a:blip r:embed="rId2"/>
                <a:stretch>
                  <a:fillRect r="-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3500195" y="6692178"/>
                <a:ext cx="6432006" cy="1387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ậ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bi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ứ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195" y="6692178"/>
                <a:ext cx="6432006" cy="1387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6509720" y="10485666"/>
                <a:ext cx="5753476" cy="1378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∞</m:t>
                      </m:r>
                    </m:oMath>
                  </m:oMathPara>
                </a14:m>
                <a:endParaRPr lang="en-US" sz="44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720" y="10485666"/>
                <a:ext cx="5753476" cy="1378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978614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614" y="2895600"/>
                <a:ext cx="4862673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3488987" y="12192000"/>
                <a:ext cx="47025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smtClean="0"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87" y="12192000"/>
                <a:ext cx="470251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457250" y="6690176"/>
                <a:ext cx="40787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MTCT</m:t>
                      </m:r>
                    </m:oMath>
                  </m:oMathPara>
                </a14:m>
                <a:endParaRPr lang="en-US" sz="4400" spc="-15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50" y="6690176"/>
                <a:ext cx="40787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3652595" y="8097253"/>
                <a:ext cx="326200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𝑪𝑨𝑳𝑪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95" y="8097253"/>
                <a:ext cx="3262007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6490926" y="9829800"/>
                <a:ext cx="540544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𝟐𝟗𝟗𝟗𝟗𝟖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926" y="9829800"/>
                <a:ext cx="5405443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6589647" y="8249653"/>
                <a:ext cx="532232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𝟗𝟗𝟗𝟗𝟗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9647" y="8249653"/>
                <a:ext cx="5322326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75532" y="8938299"/>
            <a:ext cx="1534815" cy="1272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226374" y="7459616"/>
                <a:ext cx="7010518" cy="1378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Nh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ậ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bi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ứ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4400" b="1" i="0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2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374" y="7459616"/>
                <a:ext cx="7010518" cy="13781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235899" y="10740167"/>
                <a:ext cx="5753476" cy="1375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spc="-150" smtClean="0"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99" y="10740167"/>
                <a:ext cx="5753476" cy="13756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378774" y="8864691"/>
                <a:ext cx="326200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𝑪𝑨𝑳𝑪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200" b="1" i="1" spc="-150" smtClean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74" y="8864691"/>
                <a:ext cx="3262007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217105" y="10005536"/>
                <a:ext cx="540544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𝟓𝟎𝟎𝟎𝟎𝟏𝟓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105" y="10005536"/>
                <a:ext cx="5405443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4315826" y="9017091"/>
                <a:ext cx="837689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 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𝟗𝟗𝟗𝟗𝟗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2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2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𝟎𝟎𝟎𝟎𝟏</m:t>
                      </m:r>
                    </m:oMath>
                  </m:oMathPara>
                </a14:m>
                <a:endParaRPr lang="en-US" sz="42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26" y="9017091"/>
                <a:ext cx="8376898" cy="7386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1711" y="9705737"/>
            <a:ext cx="1534815" cy="1272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984787" y="8954869"/>
                <a:ext cx="55513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 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 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60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3600" i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3600" i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3600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3600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  <m:sup>
                          <m:r>
                            <a:rPr lang="en-US" sz="3600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sz="3600" b="0" i="0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3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787" y="8954869"/>
                <a:ext cx="5551392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9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build="p"/>
      <p:bldP spid="43" grpId="0" build="p"/>
      <p:bldP spid="44" grpId="0"/>
      <p:bldP spid="45" grpId="0"/>
      <p:bldP spid="53" grpId="0"/>
      <p:bldP spid="60" grpId="0"/>
      <p:bldP spid="66" grpId="0"/>
      <p:bldP spid="67" grpId="0" build="p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4" name="Rounded Rectangle 3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Diagonal Corner Rectangle 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8" name="Rounded Rectangle 17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ound Diagonal Corner Rectangle 2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  <a:blipFill>
                <a:blip r:embed="rId2"/>
                <a:stretch>
                  <a:fillRect r="-20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12878" y="7133748"/>
                <a:ext cx="12536489" cy="4861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44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spc="-150" smtClean="0"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78" y="7133748"/>
                <a:ext cx="12536489" cy="4861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8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4" name="Rounded Rectangle 3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8" name="Round Diagonal Corner Rectangle 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8" name="Rounded Rectangle 17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ound Diagonal Corner Rectangle 2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  <a:blipFill>
                <a:blip r:embed="rId2"/>
                <a:stretch>
                  <a:fillRect r="-20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69051" y="6570933"/>
                <a:ext cx="19558935" cy="6353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𝟓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spc="-150" smtClean="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4000" b="1" i="1" spc="-150" smtClean="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𝟓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4000" b="1" i="1" spc="-150" smtClean="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𝟓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0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40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𝟓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𝟓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4000" b="1" i="1" spc="-150">
                                                  <a:latin typeface="Cambria Math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𝟓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4000" b="1" i="1" spc="-150">
                                                  <a:latin typeface="Cambria Math" panose="02040503050406030204" pitchFamily="18" charset="0"/>
                                                  <a:ea typeface="Tahoma" pitchFamily="34" charset="0"/>
                                                  <a:cs typeface="Tahoma" pitchFamily="34" charset="0"/>
                                                </a:rPr>
                                                <m:t>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𝟓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0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4000" b="1" i="1" spc="-150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000" b="1" i="1" spc="-150"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𝟓</m:t>
                                          </m:r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000" b="1" i="1" spc="-150">
                                              <a:latin typeface="Cambria Math" panose="02040503050406030204" pitchFamily="18" charset="0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𝟑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000" b="1" i="1" spc="-150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ad>
                                <m:radPr>
                                  <m:ctrlPr>
                                    <a:rPr lang="en-US" sz="40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0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051" y="6570933"/>
                <a:ext cx="19558935" cy="63537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9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97406" y="5791200"/>
            <a:ext cx="23164324" cy="7405235"/>
            <a:chOff x="1222851" y="5791200"/>
            <a:chExt cx="23164324" cy="7405235"/>
          </a:xfrm>
        </p:grpSpPr>
        <p:sp>
          <p:nvSpPr>
            <p:cNvPr id="18" name="Rounded Rectangle 17"/>
            <p:cNvSpPr/>
            <p:nvPr/>
          </p:nvSpPr>
          <p:spPr>
            <a:xfrm>
              <a:off x="1224549" y="6046918"/>
              <a:ext cx="23162626" cy="71495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60"/>
            <p:cNvGrpSpPr/>
            <p:nvPr/>
          </p:nvGrpSpPr>
          <p:grpSpPr>
            <a:xfrm>
              <a:off x="1222851" y="5791200"/>
              <a:ext cx="3305109" cy="796001"/>
              <a:chOff x="1224542" y="6305967"/>
              <a:chExt cx="3305491" cy="845462"/>
            </a:xfrm>
          </p:grpSpPr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ound Diagonal Corner Rectangle 2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39068" y="1515168"/>
            <a:ext cx="12837457" cy="960327"/>
            <a:chOff x="739068" y="1515168"/>
            <a:chExt cx="12837457" cy="960327"/>
          </a:xfrm>
        </p:grpSpPr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34085" y="167977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hạn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hàm </a:t>
              </a:r>
              <a:r>
                <a:rPr lang="en-US" sz="4400" i="1" err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i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  <a:endParaRPr lang="en-US" sz="4400" i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439841" y="6399653"/>
                <a:ext cx="9991746" cy="6782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4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i="1" spc="-150" smtClean="0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𝟏𝟐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i="1" spc="-15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41" y="6399653"/>
                <a:ext cx="9991746" cy="67829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52193" y="2491133"/>
            <a:ext cx="23220392" cy="2846708"/>
            <a:chOff x="1177638" y="2491133"/>
            <a:chExt cx="23220392" cy="2846708"/>
          </a:xfrm>
        </p:grpSpPr>
        <p:sp>
          <p:nvSpPr>
            <p:cNvPr id="46" name="Rounded Rectangle 45"/>
            <p:cNvSpPr/>
            <p:nvPr/>
          </p:nvSpPr>
          <p:spPr>
            <a:xfrm>
              <a:off x="1177638" y="2895122"/>
              <a:ext cx="23220392" cy="2442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5431" y="1958752"/>
                <a:ext cx="174913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i="0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         </m:t>
                      </m:r>
                      <m:r>
                        <a:rPr lang="en-US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en-US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500" b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500" b="1" i="1" spc="-15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500" b="1" i="1" spc="-15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𝟓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500" b="1" i="1" spc="-150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+</m:t>
                                  </m:r>
                                  <m:r>
                                    <a:rPr lang="en-US" sz="4500" b="1" i="1" spc="-150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500" b="1" i="1" spc="-15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500" b="1" i="1" spc="-15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31" y="3703144"/>
                <a:ext cx="16733156" cy="1554656"/>
              </a:xfrm>
              <a:prstGeom prst="rect">
                <a:avLst/>
              </a:prstGeom>
              <a:blipFill>
                <a:blip r:embed="rId3"/>
                <a:stretch>
                  <a:fillRect r="-20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5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500" b="1" spc="-15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2895600"/>
                <a:ext cx="4862673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9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SPRING_UUID" val="{EF64C5DB-C7A8-4F47-89D5-764BDE7B0DC0}"/>
  <p:tag name="ISPRING_RESOURCE_FOLDER" val="C:\Users\PC\Google Drive\1. TAI LIEU CA NHAN (TUAN)\CHUYEN MON\0. DU AN VIDEO\EKIP 4\11GT-C4-ON TAP CHUONG 4 (Tiet 2)\"/>
  <p:tag name="ISPRING_PRESENTATION_PATH" val="C:\Users\PC\Google Drive\1. TAI LIEU CA NHAN (TUAN)\CHUYEN MON\0. DU AN VIDEO\EKIP 4\11GT-C4-ON TAP CHUONG 4 (Tiet 2).pptx"/>
  <p:tag name="ISPRING_PROJECT_VERSION" val="9"/>
  <p:tag name="ISPRING_PROJECT_FOLDER_UPDATED" val="1"/>
  <p:tag name="ISPRING_SCREEN_RECS_UPDATED" val="C:\Users\PC\Google Drive\1. TAI LIEU CA NHAN (TUAN)\CHUYEN MON\0. DU AN VIDEO\EKIP 4\11GT-C4-ON TAP CHUONG 4 (Tiet 2)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4802</TotalTime>
  <Words>4007</Words>
  <PresentationFormat>Custom</PresentationFormat>
  <Paragraphs>268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2020-03-11T01:29:01Z</dcterms:modified>
</cp:coreProperties>
</file>