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7"/>
  </p:notesMasterIdLst>
  <p:sldIdLst>
    <p:sldId id="301" r:id="rId3"/>
    <p:sldId id="632" r:id="rId4"/>
    <p:sldId id="633" r:id="rId5"/>
    <p:sldId id="601" r:id="rId6"/>
    <p:sldId id="602" r:id="rId7"/>
    <p:sldId id="603" r:id="rId8"/>
    <p:sldId id="604" r:id="rId9"/>
    <p:sldId id="605" r:id="rId10"/>
    <p:sldId id="606" r:id="rId11"/>
    <p:sldId id="607" r:id="rId12"/>
    <p:sldId id="608" r:id="rId13"/>
    <p:sldId id="609" r:id="rId14"/>
    <p:sldId id="610" r:id="rId15"/>
    <p:sldId id="611" r:id="rId16"/>
    <p:sldId id="612" r:id="rId17"/>
    <p:sldId id="613" r:id="rId18"/>
    <p:sldId id="614" r:id="rId19"/>
    <p:sldId id="615" r:id="rId20"/>
    <p:sldId id="616" r:id="rId21"/>
    <p:sldId id="617" r:id="rId22"/>
    <p:sldId id="618" r:id="rId23"/>
    <p:sldId id="619" r:id="rId24"/>
    <p:sldId id="620" r:id="rId25"/>
    <p:sldId id="634" r:id="rId26"/>
  </p:sldIdLst>
  <p:sldSz cx="24384000" cy="13716000"/>
  <p:notesSz cx="6858000" cy="9144000"/>
  <p:custDataLst>
    <p:tags r:id="rId2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00"/>
    <a:srgbClr val="C0504D"/>
    <a:srgbClr val="0000FF"/>
    <a:srgbClr val="F5F5F5"/>
    <a:srgbClr val="3333FF"/>
    <a:srgbClr val="135F82"/>
    <a:srgbClr val="242452"/>
    <a:srgbClr val="270F6B"/>
    <a:srgbClr val="FFF487"/>
    <a:srgbClr val="FFE6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>
        <p:scale>
          <a:sx n="31" d="100"/>
          <a:sy n="31" d="100"/>
        </p:scale>
        <p:origin x="-132" y="-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48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02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118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04/09/2021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04/09/2021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042684" y="504498"/>
            <a:ext cx="1821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ĐS&amp;GT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04/09/2021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10" Type="http://schemas.openxmlformats.org/officeDocument/2006/relationships/image" Target="../media/image234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png"/><Relationship Id="rId3" Type="http://schemas.openxmlformats.org/officeDocument/2006/relationships/image" Target="../media/image235.png"/><Relationship Id="rId7" Type="http://schemas.openxmlformats.org/officeDocument/2006/relationships/image" Target="../media/image2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10" Type="http://schemas.openxmlformats.org/officeDocument/2006/relationships/image" Target="../media/image243.png"/><Relationship Id="rId4" Type="http://schemas.openxmlformats.org/officeDocument/2006/relationships/image" Target="../media/image236.png"/><Relationship Id="rId9" Type="http://schemas.openxmlformats.org/officeDocument/2006/relationships/image" Target="../media/image2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44.png"/><Relationship Id="rId7" Type="http://schemas.openxmlformats.org/officeDocument/2006/relationships/image" Target="../media/image2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7.png"/><Relationship Id="rId11" Type="http://schemas.openxmlformats.org/officeDocument/2006/relationships/image" Target="../media/image252.png"/><Relationship Id="rId5" Type="http://schemas.openxmlformats.org/officeDocument/2006/relationships/image" Target="../media/image246.png"/><Relationship Id="rId10" Type="http://schemas.openxmlformats.org/officeDocument/2006/relationships/image" Target="../media/image251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0.png"/><Relationship Id="rId3" Type="http://schemas.openxmlformats.org/officeDocument/2006/relationships/image" Target="../media/image2220.png"/><Relationship Id="rId7" Type="http://schemas.openxmlformats.org/officeDocument/2006/relationships/image" Target="../media/image14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50.png"/><Relationship Id="rId11" Type="http://schemas.openxmlformats.org/officeDocument/2006/relationships/image" Target="../media/image2250.png"/><Relationship Id="rId5" Type="http://schemas.openxmlformats.org/officeDocument/2006/relationships/image" Target="../media/image2230.png"/><Relationship Id="rId10" Type="http://schemas.openxmlformats.org/officeDocument/2006/relationships/image" Target="../media/image2240.png"/><Relationship Id="rId4" Type="http://schemas.openxmlformats.org/officeDocument/2006/relationships/image" Target="../media/image1430.png"/><Relationship Id="rId9" Type="http://schemas.openxmlformats.org/officeDocument/2006/relationships/image" Target="../media/image14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6.png"/><Relationship Id="rId5" Type="http://schemas.openxmlformats.org/officeDocument/2006/relationships/image" Target="../media/image255.png"/><Relationship Id="rId10" Type="http://schemas.openxmlformats.org/officeDocument/2006/relationships/image" Target="../media/image260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png"/><Relationship Id="rId3" Type="http://schemas.openxmlformats.org/officeDocument/2006/relationships/image" Target="../media/image261.png"/><Relationship Id="rId7" Type="http://schemas.openxmlformats.org/officeDocument/2006/relationships/image" Target="../media/image2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4.png"/><Relationship Id="rId11" Type="http://schemas.openxmlformats.org/officeDocument/2006/relationships/image" Target="../media/image269.png"/><Relationship Id="rId5" Type="http://schemas.openxmlformats.org/officeDocument/2006/relationships/image" Target="../media/image263.png"/><Relationship Id="rId10" Type="http://schemas.openxmlformats.org/officeDocument/2006/relationships/image" Target="../media/image268.png"/><Relationship Id="rId4" Type="http://schemas.openxmlformats.org/officeDocument/2006/relationships/image" Target="../media/image262.png"/><Relationship Id="rId9" Type="http://schemas.openxmlformats.org/officeDocument/2006/relationships/image" Target="../media/image2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0.png"/><Relationship Id="rId3" Type="http://schemas.openxmlformats.org/officeDocument/2006/relationships/image" Target="../media/image270.png"/><Relationship Id="rId7" Type="http://schemas.openxmlformats.org/officeDocument/2006/relationships/image" Target="../media/image21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3.png"/><Relationship Id="rId5" Type="http://schemas.openxmlformats.org/officeDocument/2006/relationships/image" Target="../media/image272.png"/><Relationship Id="rId10" Type="http://schemas.openxmlformats.org/officeDocument/2006/relationships/image" Target="../media/image277.png"/><Relationship Id="rId4" Type="http://schemas.openxmlformats.org/officeDocument/2006/relationships/image" Target="../media/image271.png"/><Relationship Id="rId9" Type="http://schemas.openxmlformats.org/officeDocument/2006/relationships/image" Target="../media/image27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0.png"/><Relationship Id="rId3" Type="http://schemas.openxmlformats.org/officeDocument/2006/relationships/image" Target="../media/image2530.png"/><Relationship Id="rId7" Type="http://schemas.openxmlformats.org/officeDocument/2006/relationships/image" Target="../media/image25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60.png"/><Relationship Id="rId11" Type="http://schemas.openxmlformats.org/officeDocument/2006/relationships/image" Target="../media/image2610.png"/><Relationship Id="rId5" Type="http://schemas.openxmlformats.org/officeDocument/2006/relationships/image" Target="../media/image2550.png"/><Relationship Id="rId10" Type="http://schemas.openxmlformats.org/officeDocument/2006/relationships/image" Target="../media/image2600.png"/><Relationship Id="rId4" Type="http://schemas.openxmlformats.org/officeDocument/2006/relationships/image" Target="../media/image2540.png"/><Relationship Id="rId9" Type="http://schemas.openxmlformats.org/officeDocument/2006/relationships/image" Target="../media/image25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png"/><Relationship Id="rId3" Type="http://schemas.openxmlformats.org/officeDocument/2006/relationships/image" Target="../media/image278.png"/><Relationship Id="rId7" Type="http://schemas.openxmlformats.org/officeDocument/2006/relationships/image" Target="../media/image23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1.png"/><Relationship Id="rId5" Type="http://schemas.openxmlformats.org/officeDocument/2006/relationships/image" Target="../media/image280.png"/><Relationship Id="rId10" Type="http://schemas.openxmlformats.org/officeDocument/2006/relationships/image" Target="../media/image285.png"/><Relationship Id="rId4" Type="http://schemas.openxmlformats.org/officeDocument/2006/relationships/image" Target="../media/image279.png"/><Relationship Id="rId9" Type="http://schemas.openxmlformats.org/officeDocument/2006/relationships/image" Target="../media/image28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1.png"/><Relationship Id="rId3" Type="http://schemas.openxmlformats.org/officeDocument/2006/relationships/image" Target="../media/image286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9.png"/><Relationship Id="rId5" Type="http://schemas.openxmlformats.org/officeDocument/2006/relationships/image" Target="../media/image288.png"/><Relationship Id="rId10" Type="http://schemas.openxmlformats.org/officeDocument/2006/relationships/image" Target="../media/image293.png"/><Relationship Id="rId4" Type="http://schemas.openxmlformats.org/officeDocument/2006/relationships/image" Target="../media/image287.png"/><Relationship Id="rId9" Type="http://schemas.openxmlformats.org/officeDocument/2006/relationships/image" Target="../media/image29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3" Type="http://schemas.openxmlformats.org/officeDocument/2006/relationships/image" Target="../media/image294.png"/><Relationship Id="rId7" Type="http://schemas.openxmlformats.org/officeDocument/2006/relationships/image" Target="../media/image29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7.png"/><Relationship Id="rId11" Type="http://schemas.openxmlformats.org/officeDocument/2006/relationships/image" Target="../media/image302.png"/><Relationship Id="rId5" Type="http://schemas.openxmlformats.org/officeDocument/2006/relationships/image" Target="../media/image296.png"/><Relationship Id="rId10" Type="http://schemas.openxmlformats.org/officeDocument/2006/relationships/image" Target="../media/image301.png"/><Relationship Id="rId4" Type="http://schemas.openxmlformats.org/officeDocument/2006/relationships/image" Target="../media/image295.png"/><Relationship Id="rId9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303.png"/><Relationship Id="rId7" Type="http://schemas.openxmlformats.org/officeDocument/2006/relationships/image" Target="../media/image30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6.png"/><Relationship Id="rId11" Type="http://schemas.openxmlformats.org/officeDocument/2006/relationships/image" Target="../media/image311.png"/><Relationship Id="rId5" Type="http://schemas.openxmlformats.org/officeDocument/2006/relationships/image" Target="../media/image305.png"/><Relationship Id="rId10" Type="http://schemas.openxmlformats.org/officeDocument/2006/relationships/image" Target="../media/image310.png"/><Relationship Id="rId4" Type="http://schemas.openxmlformats.org/officeDocument/2006/relationships/image" Target="../media/image304.png"/><Relationship Id="rId9" Type="http://schemas.openxmlformats.org/officeDocument/2006/relationships/image" Target="../media/image30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png"/><Relationship Id="rId3" Type="http://schemas.openxmlformats.org/officeDocument/2006/relationships/image" Target="../media/image312.png"/><Relationship Id="rId7" Type="http://schemas.openxmlformats.org/officeDocument/2006/relationships/image" Target="../media/image3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5.png"/><Relationship Id="rId11" Type="http://schemas.openxmlformats.org/officeDocument/2006/relationships/image" Target="../media/image321.png"/><Relationship Id="rId5" Type="http://schemas.openxmlformats.org/officeDocument/2006/relationships/image" Target="../media/image314.png"/><Relationship Id="rId10" Type="http://schemas.openxmlformats.org/officeDocument/2006/relationships/image" Target="../media/image319.png"/><Relationship Id="rId4" Type="http://schemas.openxmlformats.org/officeDocument/2006/relationships/image" Target="../media/image313.png"/><Relationship Id="rId9" Type="http://schemas.openxmlformats.org/officeDocument/2006/relationships/image" Target="../media/image31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7.png"/><Relationship Id="rId3" Type="http://schemas.openxmlformats.org/officeDocument/2006/relationships/image" Target="../media/image322.png"/><Relationship Id="rId7" Type="http://schemas.openxmlformats.org/officeDocument/2006/relationships/image" Target="../media/image3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5.png"/><Relationship Id="rId11" Type="http://schemas.openxmlformats.org/officeDocument/2006/relationships/image" Target="../media/image330.png"/><Relationship Id="rId5" Type="http://schemas.openxmlformats.org/officeDocument/2006/relationships/image" Target="../media/image324.png"/><Relationship Id="rId10" Type="http://schemas.openxmlformats.org/officeDocument/2006/relationships/image" Target="../media/image329.png"/><Relationship Id="rId4" Type="http://schemas.openxmlformats.org/officeDocument/2006/relationships/image" Target="../media/image323.png"/><Relationship Id="rId9" Type="http://schemas.openxmlformats.org/officeDocument/2006/relationships/image" Target="../media/image32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0.png"/><Relationship Id="rId3" Type="http://schemas.openxmlformats.org/officeDocument/2006/relationships/image" Target="../media/image1730.png"/><Relationship Id="rId7" Type="http://schemas.openxmlformats.org/officeDocument/2006/relationships/image" Target="../media/image21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60.png"/><Relationship Id="rId5" Type="http://schemas.openxmlformats.org/officeDocument/2006/relationships/image" Target="../media/image1750.png"/><Relationship Id="rId10" Type="http://schemas.openxmlformats.org/officeDocument/2006/relationships/image" Target="../media/image1800.png"/><Relationship Id="rId4" Type="http://schemas.openxmlformats.org/officeDocument/2006/relationships/image" Target="../media/image1740.png"/><Relationship Id="rId9" Type="http://schemas.openxmlformats.org/officeDocument/2006/relationships/image" Target="../media/image17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6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4.png"/><Relationship Id="rId5" Type="http://schemas.openxmlformats.org/officeDocument/2006/relationships/image" Target="../media/image183.png"/><Relationship Id="rId4" Type="http://schemas.openxmlformats.org/officeDocument/2006/relationships/image" Target="../media/image182.png"/><Relationship Id="rId9" Type="http://schemas.openxmlformats.org/officeDocument/2006/relationships/image" Target="../media/image18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22.png"/><Relationship Id="rId7" Type="http://schemas.openxmlformats.org/officeDocument/2006/relationships/image" Target="../media/image19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1.png"/><Relationship Id="rId5" Type="http://schemas.openxmlformats.org/officeDocument/2006/relationships/image" Target="../media/image190.png"/><Relationship Id="rId10" Type="http://schemas.openxmlformats.org/officeDocument/2006/relationships/image" Target="../media/image23.png"/><Relationship Id="rId4" Type="http://schemas.openxmlformats.org/officeDocument/2006/relationships/image" Target="../media/image189.png"/><Relationship Id="rId9" Type="http://schemas.openxmlformats.org/officeDocument/2006/relationships/image" Target="../media/image19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12" Type="http://schemas.openxmlformats.org/officeDocument/2006/relationships/image" Target="../media/image20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9.png"/><Relationship Id="rId11" Type="http://schemas.openxmlformats.org/officeDocument/2006/relationships/image" Target="../media/image204.png"/><Relationship Id="rId5" Type="http://schemas.openxmlformats.org/officeDocument/2006/relationships/image" Target="../media/image198.png"/><Relationship Id="rId10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20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1.png"/><Relationship Id="rId13" Type="http://schemas.openxmlformats.org/officeDocument/2006/relationships/image" Target="../media/image216.png"/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12" Type="http://schemas.openxmlformats.org/officeDocument/2006/relationships/image" Target="../media/image2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9.png"/><Relationship Id="rId11" Type="http://schemas.openxmlformats.org/officeDocument/2006/relationships/image" Target="../media/image214.png"/><Relationship Id="rId5" Type="http://schemas.openxmlformats.org/officeDocument/2006/relationships/image" Target="../media/image208.png"/><Relationship Id="rId15" Type="http://schemas.openxmlformats.org/officeDocument/2006/relationships/image" Target="../media/image218.png"/><Relationship Id="rId10" Type="http://schemas.openxmlformats.org/officeDocument/2006/relationships/image" Target="../media/image213.png"/><Relationship Id="rId4" Type="http://schemas.openxmlformats.org/officeDocument/2006/relationships/image" Target="../media/image207.png"/><Relationship Id="rId9" Type="http://schemas.openxmlformats.org/officeDocument/2006/relationships/image" Target="../media/image212.png"/><Relationship Id="rId14" Type="http://schemas.openxmlformats.org/officeDocument/2006/relationships/image" Target="../media/image2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.png"/><Relationship Id="rId3" Type="http://schemas.openxmlformats.org/officeDocument/2006/relationships/image" Target="../media/image219.png"/><Relationship Id="rId7" Type="http://schemas.openxmlformats.org/officeDocument/2006/relationships/image" Target="../media/image2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2.png"/><Relationship Id="rId5" Type="http://schemas.openxmlformats.org/officeDocument/2006/relationships/image" Target="../media/image221.png"/><Relationship Id="rId10" Type="http://schemas.openxmlformats.org/officeDocument/2006/relationships/image" Target="../media/image226.png"/><Relationship Id="rId4" Type="http://schemas.openxmlformats.org/officeDocument/2006/relationships/image" Target="../media/image220.png"/><Relationship Id="rId9" Type="http://schemas.openxmlformats.org/officeDocument/2006/relationships/image" Target="../media/image2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4293" y="4865914"/>
            <a:ext cx="19877574" cy="8392886"/>
          </a:xfrm>
          <a:prstGeom prst="roundRect">
            <a:avLst>
              <a:gd name="adj" fmla="val 4570"/>
            </a:avLst>
          </a:prstGeom>
          <a:noFill/>
          <a:ln w="76200"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062663" y="1907684"/>
            <a:ext cx="2425603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HÀM SỐ LƯỢNG GIÁC VÀ PHƯƠNG TRÌNH LƯỢNG GIÁC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929590" y="4446052"/>
            <a:ext cx="19185000" cy="861744"/>
            <a:chOff x="3039894" y="4446051"/>
            <a:chExt cx="19185000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39894" y="4446051"/>
              <a:ext cx="19185000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PHƯƠNG TRÌNH LƯỢNG GIÁC CƠ BẢN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06969" y="146390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2" name="Rectangle 81"/>
          <p:cNvSpPr/>
          <p:nvPr/>
        </p:nvSpPr>
        <p:spPr>
          <a:xfrm>
            <a:off x="8936796" y="7517906"/>
            <a:ext cx="795602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sz="52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2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52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TRẮC</a:t>
            </a:r>
            <a:r>
              <a:rPr lang="en-US" sz="52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200" b="1" dirty="0" err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endParaRPr lang="en-US" sz="52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27708" y="6172200"/>
            <a:ext cx="23128584" cy="6059993"/>
            <a:chOff x="1205494" y="6941416"/>
            <a:chExt cx="23131595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127504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4350" y="1920193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195594" y="1042086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594" y="1042086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21550" y="2834593"/>
                <a:ext cx="234055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𝟏𝟎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550" y="2834593"/>
                <a:ext cx="23405540" cy="769441"/>
              </a:xfrm>
              <a:prstGeom prst="rect">
                <a:avLst/>
              </a:prstGeom>
              <a:blipFill>
                <a:blip r:embed="rId4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83550" y="4256060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550" y="4256060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307617" y="4256059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617" y="4256059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259184" y="4256058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9184" y="4256058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890350" y="3922910"/>
                <a:ext cx="4023461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0350" y="3922910"/>
                <a:ext cx="4023461" cy="13599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6830247" y="6987901"/>
                <a:ext cx="7775358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47" y="6987901"/>
                <a:ext cx="7775358" cy="2123658"/>
              </a:xfrm>
              <a:prstGeom prst="rect">
                <a:avLst/>
              </a:prstGeom>
              <a:blipFill>
                <a:blip r:embed="rId9"/>
                <a:stretch>
                  <a:fillRect l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048441" y="406821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83912" y="9095547"/>
                <a:ext cx="917763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0.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912" y="9095547"/>
                <a:ext cx="9177638" cy="769441"/>
              </a:xfrm>
              <a:prstGeom prst="rect">
                <a:avLst/>
              </a:prstGeom>
              <a:blipFill>
                <a:blip r:embed="rId10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45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8225" y="6400800"/>
            <a:ext cx="22977578" cy="6375831"/>
            <a:chOff x="1205494" y="6941416"/>
            <a:chExt cx="22980569" cy="6040627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2976478" cy="580258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516014" y="1956231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4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844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400" b="1" err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Câu</a:t>
                </a:r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048199" y="1100250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199" y="1100250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78460" y="2609363"/>
                <a:ext cx="23405540" cy="110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𝟓𝟔𝟔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460" y="2609363"/>
                <a:ext cx="23405540" cy="1100751"/>
              </a:xfrm>
              <a:prstGeom prst="rect">
                <a:avLst/>
              </a:prstGeom>
              <a:blipFill>
                <a:blip r:embed="rId4"/>
                <a:stretch>
                  <a:fillRect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35214" y="4292098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214" y="4292098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459281" y="4292097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281" y="4292097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10848" y="4292096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10848" y="4292096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42013" y="4281055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2013" y="4281055"/>
                <a:ext cx="40234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7443387" y="6603813"/>
                <a:ext cx="12579827" cy="2011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𝟓𝟔𝟔</m:t>
                    </m:r>
                  </m:oMath>
                </a14:m>
                <a:endParaRPr lang="en-US" sz="44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/>
                  <a:t>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≈±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/>
                      </a:rPr>
                      <m:t>𝝅</m:t>
                    </m:r>
                    <m:r>
                      <a:rPr lang="en-US" sz="4400" b="1" i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  <m:r>
                      <a:rPr lang="en-US" sz="4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387" y="6603813"/>
                <a:ext cx="12579827" cy="2011769"/>
              </a:xfrm>
              <a:prstGeom prst="rect">
                <a:avLst/>
              </a:prstGeom>
              <a:blipFill>
                <a:blip r:embed="rId9"/>
                <a:stretch>
                  <a:fillRect l="-1938" b="-13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329661" y="416027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595302" y="9022048"/>
                <a:ext cx="16078200" cy="1100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4400" b="1" i="1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>
                            <a:latin typeface="Cambria Math"/>
                          </a:rPr>
                          <m:t>,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𝝅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1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302" y="9022048"/>
                <a:ext cx="16078200" cy="1100751"/>
              </a:xfrm>
              <a:prstGeom prst="rect">
                <a:avLst/>
              </a:prstGeom>
              <a:blipFill>
                <a:blip r:embed="rId10"/>
                <a:stretch>
                  <a:fillRect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331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44090" y="6324600"/>
            <a:ext cx="23036456" cy="6246935"/>
            <a:chOff x="1205494" y="6941416"/>
            <a:chExt cx="23039455" cy="6031020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035363" cy="579297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88603" y="197973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679953" y="1095154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79953" y="1095154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45803" y="2894135"/>
                <a:ext cx="23405540" cy="178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𝑿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𝒔𝒊𝒏𝒙</m:t>
                    </m:r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03" y="2894135"/>
                <a:ext cx="23405540" cy="1782796"/>
              </a:xfrm>
              <a:prstGeom prst="rect">
                <a:avLst/>
              </a:prstGeom>
              <a:blipFill>
                <a:blip r:embed="rId4"/>
                <a:stretch>
                  <a:fillRect l="-1042" b="-15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07803" y="5026741"/>
                <a:ext cx="522492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𝟐𝟗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803" y="5026741"/>
                <a:ext cx="5224926" cy="7847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431870" y="5026740"/>
                <a:ext cx="4388542" cy="14487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1870" y="5026740"/>
                <a:ext cx="4388542" cy="14487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383437" y="5026739"/>
                <a:ext cx="4447108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𝟐𝟐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437" y="5026739"/>
                <a:ext cx="4447108" cy="7847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14602" y="5015698"/>
                <a:ext cx="402346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𝟐𝟒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𝑶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𝑿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4602" y="5015698"/>
                <a:ext cx="4023461" cy="7847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7911290" y="6567992"/>
                <a:ext cx="734431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𝐜𝐨𝐬</m:t>
                    </m:r>
                    <m:d>
                      <m:dPr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𝟓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/>
                              </a:rPr>
                              <m:t>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𝒔𝒊𝒏𝒙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1290" y="6567992"/>
                <a:ext cx="7344318" cy="1105687"/>
              </a:xfrm>
              <a:prstGeom prst="rect">
                <a:avLst/>
              </a:prstGeom>
              <a:blipFill>
                <a:blip r:embed="rId9"/>
                <a:stretch>
                  <a:fillRect l="-3402" b="-8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210067" y="486958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404003" y="9672255"/>
                <a:ext cx="9076488" cy="15991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𝟓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𝟐𝟒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𝟐𝟏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𝟕𝟐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𝟎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/>
                                      </a:rPr>
                                      <m:t>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003" y="9672255"/>
                <a:ext cx="9076488" cy="15991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658871" y="8097127"/>
                <a:ext cx="8916910" cy="1813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⇔</m:t>
                      </m:r>
                      <m:r>
                        <a:rPr lang="en-US" sz="4000" b="1" i="1">
                          <a:latin typeface="Cambria Math"/>
                        </a:rPr>
                        <m:t>𝐜𝐨𝐬</m:t>
                      </m:r>
                      <m:d>
                        <m:d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000" b="1" i="1">
                                  <a:latin typeface="Cambria Math"/>
                                </a:rPr>
                                <m:t>𝒙</m:t>
                              </m:r>
                            </m:num>
                            <m:den>
                              <m:r>
                                <a:rPr lang="en-US" sz="4000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sz="4000" b="1" i="1">
                              <a:latin typeface="Cambria Math"/>
                            </a:rPr>
                            <m:t>+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/>
                                </a:rPr>
                                <m:t>𝟓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/>
                                </a:rPr>
                                <m:t>𝒐</m:t>
                              </m:r>
                            </m:sup>
                          </m:sSup>
                        </m:e>
                      </m:d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𝐜𝐨𝐬</m:t>
                      </m:r>
                      <m:r>
                        <a:rPr lang="en-US" sz="4000" b="1">
                          <a:latin typeface="Cambria Math"/>
                        </a:rPr>
                        <m:t>(</m:t>
                      </m:r>
                      <m:r>
                        <a:rPr lang="en-US" sz="4000" b="1" i="1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0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4000" b="1" i="1">
                          <a:latin typeface="Cambria Math"/>
                        </a:rPr>
                        <m:t>−</m:t>
                      </m:r>
                      <m:r>
                        <a:rPr lang="en-US" sz="4000" b="1" i="1">
                          <a:latin typeface="Cambria Math"/>
                        </a:rPr>
                        <m:t>𝒙</m:t>
                      </m:r>
                      <m:r>
                        <a:rPr lang="en-US" sz="4000" b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871" y="8097127"/>
                <a:ext cx="8916910" cy="18131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750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2" grpId="1"/>
      <p:bldP spid="53" grpId="0"/>
      <p:bldP spid="54" grpId="0"/>
      <p:bldP spid="55" grpId="0"/>
      <p:bldP spid="51" grpId="0"/>
      <p:bldP spid="57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63773" y="6637510"/>
            <a:ext cx="23086737" cy="6059993"/>
            <a:chOff x="1205494" y="6941416"/>
            <a:chExt cx="2308974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085652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10.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068800" y="1083585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1083585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838200" y="3276600"/>
                <a:ext cx="2340554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𝐧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276600"/>
                <a:ext cx="23405540" cy="784767"/>
              </a:xfrm>
              <a:prstGeom prst="rect">
                <a:avLst/>
              </a:prstGeom>
              <a:blipFill>
                <a:blip r:embed="rId4"/>
                <a:stretch>
                  <a:fillRect l="-1068" t="-15625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8612232" y="7301318"/>
                <a:ext cx="5070299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𝐬𝐢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𝐧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</m:t>
                    </m:r>
                    <m:r>
                      <a:rPr lang="en-US" sz="4400" b="1" i="1">
                        <a:latin typeface="Cambria Math"/>
                      </a:rPr>
                      <m:t>𝟓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232" y="7301318"/>
                <a:ext cx="5070299" cy="784767"/>
              </a:xfrm>
              <a:prstGeom prst="rect">
                <a:avLst/>
              </a:prstGeom>
              <a:blipFill>
                <a:blip r:embed="rId5"/>
                <a:stretch>
                  <a:fillRect l="-4928" t="-15625" b="-35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1600200" y="4633442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𝒄𝒐𝒔𝒙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4633442"/>
                <a:ext cx="522492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7010400" y="4633442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𝒄𝒐𝒔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4633442"/>
                <a:ext cx="438854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12115800" y="4642106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𝒔𝒊𝒏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4642106"/>
                <a:ext cx="4447108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17617339" y="4633442"/>
                <a:ext cx="48616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𝐬𝐢𝐧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  <m:r>
                            <a:rPr lang="en-US" sz="4400" b="1">
                              <a:latin typeface="Cambria Math"/>
                            </a:rPr>
                            <m:t>,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𝟓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7339" y="4633442"/>
                <a:ext cx="4861661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/>
          <p:cNvSpPr/>
          <p:nvPr/>
        </p:nvSpPr>
        <p:spPr>
          <a:xfrm>
            <a:off x="7004647" y="449004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829800" y="8344137"/>
                <a:ext cx="5801945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0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4000" b="1" i="1">
                              <a:latin typeface="Cambria Math"/>
                            </a:rPr>
                            <m:t>−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𝒄𝒐𝒔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/>
                        </a:rPr>
                        <m:t>=</m:t>
                      </m:r>
                      <m:r>
                        <a:rPr lang="en-US" sz="4000" b="1" i="1">
                          <a:latin typeface="Cambria Math"/>
                        </a:rPr>
                        <m:t>𝟎</m:t>
                      </m:r>
                      <m:r>
                        <a:rPr lang="en-US" sz="4000" b="1">
                          <a:latin typeface="Cambria Math"/>
                        </a:rPr>
                        <m:t>,</m:t>
                      </m:r>
                      <m:r>
                        <a:rPr lang="en-US" sz="4000" b="1" i="1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8344137"/>
                <a:ext cx="5801945" cy="12448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36439" y="10092287"/>
                <a:ext cx="4209062" cy="1369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⇔</m:t>
                    </m:r>
                    <m:r>
                      <a:rPr lang="en-US" sz="4000" b="1" i="1">
                        <a:latin typeface="Cambria Math"/>
                      </a:rPr>
                      <m:t>𝒄𝒐𝒔</m:t>
                    </m:r>
                    <m:r>
                      <a:rPr lang="en-US" sz="4000" b="1" i="1">
                        <a:latin typeface="Cambria Math"/>
                      </a:rPr>
                      <m:t>𝟐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439" y="10092287"/>
                <a:ext cx="4209062" cy="1369606"/>
              </a:xfrm>
              <a:prstGeom prst="rect">
                <a:avLst/>
              </a:prstGeom>
              <a:blipFill>
                <a:blip r:embed="rId11"/>
                <a:stretch>
                  <a:fillRect t="-8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51" grpId="0"/>
      <p:bldP spid="50" grpId="0"/>
      <p:bldP spid="52" grpId="0"/>
      <p:bldP spid="52" grpId="1"/>
      <p:bldP spid="56" grpId="0"/>
      <p:bldP spid="58" grpId="0"/>
      <p:bldP spid="76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76119" y="7620000"/>
            <a:ext cx="23235886" cy="5186691"/>
            <a:chOff x="1205494" y="6941416"/>
            <a:chExt cx="23238911" cy="5363926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234820" cy="512588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82461" y="1984364"/>
            <a:ext cx="23391942" cy="540691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1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214575" y="1060930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4575" y="1060930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50251" y="2383764"/>
                <a:ext cx="19654640" cy="83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𝐭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𝐚𝐧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251" y="2383764"/>
                <a:ext cx="19654640" cy="833113"/>
              </a:xfrm>
              <a:prstGeom prst="rect">
                <a:avLst/>
              </a:prstGeom>
              <a:blipFill>
                <a:blip r:embed="rId4"/>
                <a:stretch>
                  <a:fillRect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34556" y="3687544"/>
                <a:ext cx="8217715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𝒁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556" y="3687544"/>
                <a:ext cx="8217715" cy="1247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152072" y="3687544"/>
                <a:ext cx="10052647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𝒁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072" y="3687544"/>
                <a:ext cx="10052647" cy="1247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864703" y="5251233"/>
                <a:ext cx="8245982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𝒁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	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703" y="5251233"/>
                <a:ext cx="8245982" cy="1247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908495" y="5250690"/>
                <a:ext cx="10479280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𝒁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495" y="5250690"/>
                <a:ext cx="10479280" cy="12473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677571" y="5449597"/>
            <a:ext cx="1072553" cy="996701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555C320-9D63-45AA-A27B-3C6F6E96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1995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8FFE8D91-F837-450F-BB20-2CCE5908A55C}"/>
                  </a:ext>
                </a:extLst>
              </p:cNvPr>
              <p:cNvSpPr/>
              <p:nvPr/>
            </p:nvSpPr>
            <p:spPr>
              <a:xfrm>
                <a:off x="5947375" y="9131456"/>
                <a:ext cx="15092882" cy="994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spc="-15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có: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𝐭𝐚𝐧</m:t>
                        </m:r>
                      </m:fName>
                      <m:e>
                        <m: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+</m:t>
                    </m:r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𝝅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(TM)</a:t>
                </a: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8FFE8D91-F837-450F-BB20-2CCE5908A5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7375" y="9131456"/>
                <a:ext cx="15092882" cy="994759"/>
              </a:xfrm>
              <a:prstGeom prst="rect">
                <a:avLst/>
              </a:prstGeom>
              <a:blipFill>
                <a:blip r:embed="rId9"/>
                <a:stretch>
                  <a:fillRect l="-1657" t="-7362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A5975BE-201A-4E2B-A80C-F6D2565454FE}"/>
                  </a:ext>
                </a:extLst>
              </p:cNvPr>
              <p:cNvSpPr txBox="1"/>
              <p:nvPr/>
            </p:nvSpPr>
            <p:spPr>
              <a:xfrm>
                <a:off x="5774150" y="8003626"/>
                <a:ext cx="7259825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Điều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kiện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5975BE-201A-4E2B-A80C-F6D2565454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150" y="8003626"/>
                <a:ext cx="7259825" cy="988925"/>
              </a:xfrm>
              <a:prstGeom prst="rect">
                <a:avLst/>
              </a:prstGeom>
              <a:blipFill>
                <a:blip r:embed="rId10"/>
                <a:stretch>
                  <a:fillRect l="-3359" t="-740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247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49" grpId="0" animBg="1"/>
      <p:bldP spid="50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5556" y="6629400"/>
            <a:ext cx="23172887" cy="5967045"/>
            <a:chOff x="1102325" y="6941416"/>
            <a:chExt cx="22135691" cy="5653356"/>
          </a:xfrm>
        </p:grpSpPr>
        <p:sp>
          <p:nvSpPr>
            <p:cNvPr id="125" name="Rounded Rectangle 124"/>
            <p:cNvSpPr/>
            <p:nvPr/>
          </p:nvSpPr>
          <p:spPr>
            <a:xfrm>
              <a:off x="1102325" y="7080964"/>
              <a:ext cx="22135691" cy="551380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66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6501" y="1847607"/>
            <a:ext cx="23391942" cy="464820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7155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864732" y="1137137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4732" y="1137137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-605557" y="2332183"/>
                <a:ext cx="20801142" cy="1782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Số vị trí biểu diễn các nghiệm của phương trình</a:t>
                </a:r>
              </a:p>
              <a:p>
                <a:r>
                  <a:rPr lang="en-US" sz="4400" b="1" dirty="0">
                    <a:ea typeface="Cambria Math" pitchFamily="18" charset="0"/>
                  </a:rPr>
                  <a:t>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itchFamily="18" charset="0"/>
                        <a:ea typeface="Cambria Math" pitchFamily="18" charset="0"/>
                      </a:rPr>
                      <m:t>𝐭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𝐚</m:t>
                    </m:r>
                    <m:r>
                      <a:rPr lang="en-US" sz="4400" b="1" i="1">
                        <a:latin typeface="Cambria Math" pitchFamily="18" charset="0"/>
                        <a:ea typeface="Cambria Math" pitchFamily="18" charset="0"/>
                      </a:rPr>
                      <m:t>𝐧</m:t>
                    </m:r>
                    <m:d>
                      <m:dPr>
                        <m:ctrlPr>
                          <a:rPr lang="en-US" sz="4400" b="1" i="1" smtClean="0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𝟐𝐱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𝚷</m:t>
                            </m:r>
                          </m:num>
                          <m:den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05557" y="2332183"/>
                <a:ext cx="20801142" cy="1782796"/>
              </a:xfrm>
              <a:prstGeom prst="rect">
                <a:avLst/>
              </a:prstGeom>
              <a:blipFill>
                <a:blip r:embed="rId4"/>
                <a:stretch>
                  <a:fillRect l="-1202" t="-7192"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896933" y="4713834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933" y="4713834"/>
                <a:ext cx="438854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270841" y="4695407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en-GB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841" y="4695407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816501" y="4695406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501" y="4695406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5033291" y="4647457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3291" y="4647457"/>
                <a:ext cx="40234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2941421" y="4643857"/>
            <a:ext cx="1072553" cy="111639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639D5AD3-B435-406E-802C-6F72AB7B50E3}"/>
                  </a:ext>
                </a:extLst>
              </p:cNvPr>
              <p:cNvSpPr txBox="1"/>
              <p:nvPr/>
            </p:nvSpPr>
            <p:spPr>
              <a:xfrm>
                <a:off x="5077665" y="8474087"/>
                <a:ext cx="10765255" cy="10133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b="1" dirty="0"/>
                  <a:t>Ta có: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vi-VN" sz="4400" b="1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sz="4400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d>
                        <m:r>
                          <a:rPr lang="vi-VN" sz="4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ad>
                          <m:radPr>
                            <m:degHide m:val="on"/>
                            <m:ctrlPr>
                              <a:rPr lang="vi-VN" sz="4400" b="1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⇔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(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9D5AD3-B435-406E-802C-6F72AB7B5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65" y="8474087"/>
                <a:ext cx="10765255" cy="1013354"/>
              </a:xfrm>
              <a:prstGeom prst="rect">
                <a:avLst/>
              </a:prstGeom>
              <a:blipFill>
                <a:blip r:embed="rId9"/>
                <a:stretch>
                  <a:fillRect l="-3171" b="-17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8E835E3A-5AD2-4457-95D5-96B61DB0FD17}"/>
                  </a:ext>
                </a:extLst>
              </p:cNvPr>
              <p:cNvSpPr txBox="1"/>
              <p:nvPr/>
            </p:nvSpPr>
            <p:spPr>
              <a:xfrm>
                <a:off x="5510087" y="9938738"/>
                <a:ext cx="12972269" cy="9850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400" b="1" dirty="0"/>
                  <a:t>Theo ycbt ta có: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vi-VN" sz="4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vi-VN" sz="44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fName>
                      <m:e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vi-VN" sz="44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vi-VN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vi-VN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E835E3A-5AD2-4457-95D5-96B61DB0FD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087" y="9938738"/>
                <a:ext cx="12972269" cy="985078"/>
              </a:xfrm>
              <a:prstGeom prst="rect">
                <a:avLst/>
              </a:prstGeom>
              <a:blipFill>
                <a:blip r:embed="rId10"/>
                <a:stretch>
                  <a:fillRect l="-2632" b="-197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="" xmlns:a16="http://schemas.microsoft.com/office/drawing/2014/main" id="{C0EAA45B-89E1-45AD-B9C5-37413ED924A1}"/>
                  </a:ext>
                </a:extLst>
              </p:cNvPr>
              <p:cNvSpPr txBox="1"/>
              <p:nvPr/>
            </p:nvSpPr>
            <p:spPr>
              <a:xfrm>
                <a:off x="5510087" y="7099075"/>
                <a:ext cx="7259825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Với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điều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kiện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0EAA45B-89E1-45AD-B9C5-37413ED92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087" y="7099075"/>
                <a:ext cx="7259825" cy="1077218"/>
              </a:xfrm>
              <a:prstGeom prst="rect">
                <a:avLst/>
              </a:prstGeom>
              <a:blipFill>
                <a:blip r:embed="rId11"/>
                <a:stretch>
                  <a:fillRect l="-3442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724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3" grpId="0"/>
      <p:bldP spid="51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57789" y="7434891"/>
            <a:ext cx="23235887" cy="5323395"/>
            <a:chOff x="1205494" y="6941416"/>
            <a:chExt cx="23238912" cy="5129072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8"/>
              <a:ext cx="23234821" cy="489103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583961" cy="1137723"/>
              <a:chOff x="1205494" y="6941416"/>
              <a:chExt cx="3583961" cy="1137723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731788" cy="11377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1959" y="2033267"/>
            <a:ext cx="23391942" cy="5227858"/>
            <a:chOff x="992187" y="2564544"/>
            <a:chExt cx="22353091" cy="3534919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432463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7628658" y="1138284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658" y="1138284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119967" y="2649748"/>
                <a:ext cx="225658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9967" y="2649748"/>
                <a:ext cx="22565882" cy="769441"/>
              </a:xfrm>
              <a:prstGeom prst="rect">
                <a:avLst/>
              </a:prstGeom>
              <a:blipFill>
                <a:blip r:embed="rId4"/>
                <a:stretch>
                  <a:fillRect l="-11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125579" y="4017760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ô 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𝒏𝒈𝒉𝒊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79" y="4017760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0905258" y="3855325"/>
                <a:ext cx="5595996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5258" y="3855325"/>
                <a:ext cx="5595996" cy="1242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26141" y="5563801"/>
                <a:ext cx="801099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arctan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Cambria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6141" y="5563801"/>
                <a:ext cx="801099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9914658" y="5563801"/>
                <a:ext cx="83324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𝐚𝐫𝐜𝐭𝐚𝐧𝟒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𝐤𝟐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658" y="5563801"/>
                <a:ext cx="8332441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337647" y="5435461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BC352A10-B143-418E-A1A5-257F76E0FDF3}"/>
                  </a:ext>
                </a:extLst>
              </p:cNvPr>
              <p:cNvSpPr txBox="1"/>
              <p:nvPr/>
            </p:nvSpPr>
            <p:spPr>
              <a:xfrm>
                <a:off x="6759813" y="9562532"/>
                <a:ext cx="970894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𝒂𝒓𝒄𝒕𝒂𝒏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𝑻𝑴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813" y="9562532"/>
                <a:ext cx="970894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="" xmlns:a16="http://schemas.microsoft.com/office/drawing/2014/main" id="{C5849F4E-732A-4433-BCBF-6D584DDAB2D6}"/>
                  </a:ext>
                </a:extLst>
              </p:cNvPr>
              <p:cNvSpPr txBox="1"/>
              <p:nvPr/>
            </p:nvSpPr>
            <p:spPr>
              <a:xfrm>
                <a:off x="6104658" y="8037725"/>
                <a:ext cx="7259825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Điều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kiện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5849F4E-732A-4433-BCBF-6D584DDAB2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658" y="8037725"/>
                <a:ext cx="7259825" cy="988925"/>
              </a:xfrm>
              <a:prstGeom prst="rect">
                <a:avLst/>
              </a:prstGeom>
              <a:blipFill>
                <a:blip r:embed="rId10"/>
                <a:stretch>
                  <a:fillRect l="-3359" t="-740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9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50990" y="7162799"/>
            <a:ext cx="23231796" cy="6400801"/>
            <a:chOff x="1203878" y="6821281"/>
            <a:chExt cx="23234820" cy="6754201"/>
          </a:xfrm>
        </p:grpSpPr>
        <p:sp>
          <p:nvSpPr>
            <p:cNvPr id="125" name="Rounded Rectangle 124"/>
            <p:cNvSpPr/>
            <p:nvPr/>
          </p:nvSpPr>
          <p:spPr>
            <a:xfrm>
              <a:off x="1203878" y="7267539"/>
              <a:ext cx="23234820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vi-VN" sz="6600">
                <a:solidFill>
                  <a:schemeClr val="tx1"/>
                </a:solidFill>
                <a:latin typeface="+mj-lt"/>
              </a:endParaRPr>
            </a:p>
            <a:p>
              <a:endParaRPr lang="vi-VN" sz="6600">
                <a:solidFill>
                  <a:schemeClr val="tx1"/>
                </a:solidFill>
                <a:latin typeface="+mj-lt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21281"/>
              <a:ext cx="3494584" cy="908918"/>
              <a:chOff x="1205494" y="6821281"/>
              <a:chExt cx="3494584" cy="908918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8510" y="6821281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362200"/>
            <a:ext cx="23391942" cy="4567608"/>
            <a:chOff x="992187" y="2564544"/>
            <a:chExt cx="22353091" cy="308847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98602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602200" y="1198810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2200" y="1198810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296110" y="2944598"/>
                <a:ext cx="22565882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𝟐𝐭𝐚𝐧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110" y="2944598"/>
                <a:ext cx="22565882" cy="1105687"/>
              </a:xfrm>
              <a:prstGeom prst="rect">
                <a:avLst/>
              </a:prstGeom>
              <a:blipFill>
                <a:blip r:embed="rId4"/>
                <a:stretch>
                  <a:fillRect l="-1108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347063" y="4353987"/>
                <a:ext cx="5224926" cy="1373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063" y="4353987"/>
                <a:ext cx="5224926" cy="13737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047703" y="4367773"/>
                <a:ext cx="7644731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𝒂𝒓𝒄𝒕𝒂𝒏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703" y="4367773"/>
                <a:ext cx="7644731" cy="135998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9386807" y="4411954"/>
                <a:ext cx="9306396" cy="1359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arctan</m:t>
                      </m:r>
                      <m:f>
                        <m:f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807" y="4411954"/>
                <a:ext cx="9306396" cy="13599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378786" y="4750524"/>
                <a:ext cx="83324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Đá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𝐩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𝐬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ố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𝐤𝐡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á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𝐜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8786" y="4750524"/>
                <a:ext cx="833244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312592" y="4549028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BC352A10-B143-418E-A1A5-257F76E0FDF3}"/>
                  </a:ext>
                </a:extLst>
              </p:cNvPr>
              <p:cNvSpPr txBox="1"/>
              <p:nvPr/>
            </p:nvSpPr>
            <p:spPr>
              <a:xfrm>
                <a:off x="7636929" y="8961849"/>
                <a:ext cx="8195192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𝒂𝒓𝒄𝒕𝒂𝒏</m:t>
                      </m:r>
                      <m:f>
                        <m:f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vi-VN" sz="4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6929" y="8961849"/>
                <a:ext cx="8195192" cy="12676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78A76F88-78C7-4E20-BD20-C8E6BB77A8D8}"/>
                  </a:ext>
                </a:extLst>
              </p:cNvPr>
              <p:cNvSpPr txBox="1"/>
              <p:nvPr/>
            </p:nvSpPr>
            <p:spPr>
              <a:xfrm>
                <a:off x="6571989" y="10771402"/>
                <a:ext cx="13969137" cy="11056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khác, do: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vi-VN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b="1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k = 1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(TM)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8A76F88-78C7-4E20-BD20-C8E6BB77A8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989" y="10771402"/>
                <a:ext cx="13969137" cy="1105687"/>
              </a:xfrm>
              <a:prstGeom prst="rect">
                <a:avLst/>
              </a:prstGeom>
              <a:blipFill>
                <a:blip r:embed="rId10"/>
                <a:stretch>
                  <a:fillRect l="-1745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21A25638-A4C0-417A-AA26-5B4ACA7052BE}"/>
                  </a:ext>
                </a:extLst>
              </p:cNvPr>
              <p:cNvSpPr txBox="1"/>
              <p:nvPr/>
            </p:nvSpPr>
            <p:spPr>
              <a:xfrm>
                <a:off x="7562214" y="7727824"/>
                <a:ext cx="7259825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Điều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kiện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1A25638-A4C0-417A-AA26-5B4ACA705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14" y="7727824"/>
                <a:ext cx="7259825" cy="988925"/>
              </a:xfrm>
              <a:prstGeom prst="rect">
                <a:avLst/>
              </a:prstGeom>
              <a:blipFill>
                <a:blip r:embed="rId11"/>
                <a:stretch>
                  <a:fillRect l="-3445" t="-740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083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1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  <p:bldP spid="3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74057" y="6858000"/>
            <a:ext cx="23235886" cy="5830260"/>
            <a:chOff x="1205494" y="6802597"/>
            <a:chExt cx="23238911" cy="6684803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234820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802597"/>
              <a:ext cx="3450030" cy="927602"/>
              <a:chOff x="1205494" y="6802597"/>
              <a:chExt cx="3450030" cy="927602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13956" y="6802597"/>
                <a:ext cx="2641568" cy="831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30126" y="2086318"/>
            <a:ext cx="23391942" cy="4767173"/>
            <a:chOff x="992187" y="2564544"/>
            <a:chExt cx="22353091" cy="3223418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1209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3963486" y="1109696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3486" y="1109696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571604" y="2618215"/>
                <a:ext cx="225658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𝐭𝐚𝐧</m:t>
                        </m:r>
                      </m:fName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604" y="2618215"/>
                <a:ext cx="22565882" cy="769441"/>
              </a:xfrm>
              <a:prstGeom prst="rect">
                <a:avLst/>
              </a:prstGeom>
              <a:blipFill>
                <a:blip r:embed="rId4"/>
                <a:stretch>
                  <a:fillRect l="-1108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14737" y="3973451"/>
                <a:ext cx="785223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𝟏𝟖𝟎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737" y="3973451"/>
                <a:ext cx="7852237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3985257" y="3942150"/>
                <a:ext cx="9677400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257" y="3942150"/>
                <a:ext cx="9677400" cy="1242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114204" y="5392142"/>
                <a:ext cx="801099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48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𝟏𝟖𝟎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Cambria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solidFill>
                    <a:schemeClr val="tx1"/>
                  </a:solidFill>
                  <a:latin typeface="Cambria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204" y="5392142"/>
                <a:ext cx="8010996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996143" y="5625094"/>
                <a:ext cx="833244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𝟒𝟖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𝐤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6143" y="5625094"/>
                <a:ext cx="833244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4035328" y="5245209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BC352A10-B143-418E-A1A5-257F76E0FDF3}"/>
                  </a:ext>
                </a:extLst>
              </p:cNvPr>
              <p:cNvSpPr txBox="1"/>
              <p:nvPr/>
            </p:nvSpPr>
            <p:spPr>
              <a:xfrm>
                <a:off x="3195687" y="8533781"/>
                <a:ext cx="14004311" cy="192277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𝒕𝒂𝒏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func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ea typeface="Cambria Math" panose="02040503050406030204" pitchFamily="18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𝟒𝟖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°+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𝟏𝟖𝟎</m:t>
                    </m:r>
                    <m:r>
                      <a:rPr lang="vi-VN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 dirty="0">
                    <a:latin typeface="+mj-lt"/>
                  </a:rPr>
                  <a:t>  (TM)</a:t>
                </a:r>
                <a:endParaRPr lang="vi-VN" sz="4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C352A10-B143-418E-A1A5-257F76E0F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687" y="8533781"/>
                <a:ext cx="14004311" cy="1922770"/>
              </a:xfrm>
              <a:prstGeom prst="rect">
                <a:avLst/>
              </a:prstGeom>
              <a:blipFill>
                <a:blip r:embed="rId9"/>
                <a:stretch>
                  <a:fillRect l="-2393" b="-16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="" xmlns:a16="http://schemas.microsoft.com/office/drawing/2014/main" id="{E50DB3F8-9C02-4FDC-A4A2-70B7AF2267AD}"/>
                  </a:ext>
                </a:extLst>
              </p:cNvPr>
              <p:cNvSpPr/>
              <p:nvPr/>
            </p:nvSpPr>
            <p:spPr>
              <a:xfrm>
                <a:off x="7651863" y="7582861"/>
                <a:ext cx="6830221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𝟖𝟕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𝟏𝟖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50DB3F8-9C02-4FDC-A4A2-70B7AF2267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1863" y="7582861"/>
                <a:ext cx="6830221" cy="799963"/>
              </a:xfrm>
              <a:prstGeom prst="rect">
                <a:avLst/>
              </a:prstGeom>
              <a:blipFill>
                <a:blip r:embed="rId10"/>
                <a:stretch>
                  <a:fillRect l="-3568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21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01831" y="7543800"/>
            <a:ext cx="23180337" cy="5025635"/>
            <a:chOff x="1205494" y="6941416"/>
            <a:chExt cx="23183355" cy="5535435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8"/>
              <a:ext cx="23179264" cy="529739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583959" cy="1064417"/>
              <a:chOff x="1205494" y="6941416"/>
              <a:chExt cx="3583959" cy="1064417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6" y="6941416"/>
                <a:ext cx="2731787" cy="1064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29944" y="1891499"/>
            <a:ext cx="23391942" cy="5406914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1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792887" y="1092531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2887" y="1092531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6627950" y="2006544"/>
                <a:ext cx="13944600" cy="83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𝐜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𝐨𝐭𝟐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950" y="2006544"/>
                <a:ext cx="13944600" cy="833113"/>
              </a:xfrm>
              <a:prstGeom prst="rect">
                <a:avLst/>
              </a:prstGeom>
              <a:blipFill>
                <a:blip r:embed="rId4"/>
                <a:stretch>
                  <a:fillRect l="-1748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620005" y="3048782"/>
                <a:ext cx="8217715" cy="12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𝒌</m:t>
                      </m:r>
                      <m:f>
                        <m:f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0005" y="3048782"/>
                <a:ext cx="8217715" cy="12572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2571550" y="3146891"/>
                <a:ext cx="10052647" cy="1252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>
                          <a:latin typeface="Cambria Math"/>
                        </a:rPr>
                        <m:t>,(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𝒁</m:t>
                      </m:r>
                      <m:r>
                        <a:rPr lang="en-US" sz="44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1550" y="3146891"/>
                <a:ext cx="10052647" cy="1252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591738" y="5128729"/>
                <a:ext cx="8245982" cy="1252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738" y="5128729"/>
                <a:ext cx="8245982" cy="1252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4459408" y="5147339"/>
                <a:ext cx="10479280" cy="15122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𝐚𝐫𝐜𝐜𝐨𝐭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⁡(</m:t>
                      </m:r>
                      <m:f>
                        <m:f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9408" y="5147339"/>
                <a:ext cx="10479280" cy="15122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4473137" y="3268431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555C320-9D63-45AA-A27B-3C6F6E960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71995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>
                <a:extLst>
                  <a:ext uri="{FF2B5EF4-FFF2-40B4-BE49-F238E27FC236}">
                    <a16:creationId xmlns="" xmlns:a16="http://schemas.microsoft.com/office/drawing/2014/main" id="{1D79F643-61F0-4D69-BBFB-B151EF2566A5}"/>
                  </a:ext>
                </a:extLst>
              </p:cNvPr>
              <p:cNvSpPr/>
              <p:nvPr/>
            </p:nvSpPr>
            <p:spPr>
              <a:xfrm>
                <a:off x="8433199" y="9048709"/>
                <a:ext cx="6912448" cy="29093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4400" b="1" i="1" spc="-150" dirty="0">
                  <a:solidFill>
                    <a:schemeClr val="tx1"/>
                  </a:solidFill>
                  <a:latin typeface="Cambria Math" panose="02040503050406030204" pitchFamily="18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⟺</m:t>
                    </m:r>
                    <m:func>
                      <m:func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𝐜𝐨𝐭</m:t>
                        </m:r>
                      </m:fName>
                      <m:e>
                        <m: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𝒙</m:t>
                        </m:r>
                      </m:e>
                    </m:func>
                    <m:r>
                      <a:rPr lang="en-US" sz="4400" b="1" i="1" spc="-15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</m:t>
                    </m:r>
                    <m:func>
                      <m:funcPr>
                        <m:ctrlP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funcPr>
                      <m:fName>
                        <m:r>
                          <a:rPr lang="en-US" sz="4400" b="1" i="0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𝐜𝐨𝐭</m:t>
                        </m:r>
                      </m:fName>
                      <m:e>
                        <m:f>
                          <m:fPr>
                            <m:ctrlP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−</m:t>
                            </m:r>
                            <m: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 spc="-15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 spc="-15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    </m:t>
                        </m:r>
                      </m:e>
                    </m:func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pc="-1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⇔</m:t>
                      </m:r>
                      <m:r>
                        <a:rPr lang="en-US" sz="4400" b="1" i="1" spc="-1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 spc="-15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spc="-1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pc="-1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  <m:r>
                        <a:rPr lang="en-US" sz="4400" b="1" i="1" spc="-1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pc="-15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f>
                        <m:fPr>
                          <m:ctrlPr>
                            <a:rPr lang="en-US" sz="4400" b="1" i="1" spc="-150">
                              <a:solidFill>
                                <a:prstClr val="black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pc="-15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D79F643-61F0-4D69-BBFB-B151EF2566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199" y="9048709"/>
                <a:ext cx="6912448" cy="29093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7A8CCED5-8CEB-47F8-93A8-8C7C94CF0635}"/>
                  </a:ext>
                </a:extLst>
              </p:cNvPr>
              <p:cNvSpPr txBox="1"/>
              <p:nvPr/>
            </p:nvSpPr>
            <p:spPr>
              <a:xfrm>
                <a:off x="7411356" y="8015724"/>
                <a:ext cx="7259825" cy="988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Điều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kiện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A8CCED5-8CEB-47F8-93A8-8C7C94CF0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356" y="8015724"/>
                <a:ext cx="7259825" cy="988925"/>
              </a:xfrm>
              <a:prstGeom prst="rect">
                <a:avLst/>
              </a:prstGeom>
              <a:blipFill>
                <a:blip r:embed="rId10"/>
                <a:stretch>
                  <a:fillRect l="-3442" t="-740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69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49" grpId="0" animBg="1"/>
      <p:bldP spid="50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07747" y="2590800"/>
            <a:ext cx="19489907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04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6" name="TextBox 43"/>
          <p:cNvSpPr txBox="1"/>
          <p:nvPr/>
        </p:nvSpPr>
        <p:spPr>
          <a:xfrm>
            <a:off x="513231" y="1568905"/>
            <a:ext cx="537274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7563" y="6558103"/>
                <a:ext cx="11948237" cy="182389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𝒔𝒊𝒏𝒙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𝒔𝒊𝒏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𝝅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      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𝝅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𝜶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/>
                                  </a:rPr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563" y="6558103"/>
                <a:ext cx="11948237" cy="18238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B57EB8FB-5D00-46DE-9DE7-727F864CFD28}"/>
                  </a:ext>
                </a:extLst>
              </p:cNvPr>
              <p:cNvSpPr/>
              <p:nvPr/>
            </p:nvSpPr>
            <p:spPr>
              <a:xfrm>
                <a:off x="228600" y="9130940"/>
                <a:ext cx="11932919" cy="374686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76200">
                <a:solidFill>
                  <a:srgbClr val="FF0000"/>
                </a:solidFill>
              </a:ln>
            </p:spPr>
            <p:style>
              <a:lnRef idx="0">
                <a:scrgbClr r="0" g="0" b="0"/>
              </a:lnRef>
              <a:fillRef idx="1001">
                <a:schemeClr val="lt2"/>
              </a:fillRef>
              <a:effectRef idx="0">
                <a:scrgbClr r="0" g="0" b="0"/>
              </a:effectRef>
              <a:fontRef idx="major"/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  <m:t>                       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  </m:t>
                            </m:r>
                          </m:e>
                        </m:mr>
                        <m:m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  <m:t>    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•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𝒔𝒊𝒏𝒙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𝟎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⇔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  <m:r>
                                  <a:rPr lang="en-US" sz="4400" b="1" i="1" smtClean="0">
                                    <a:latin typeface="Cambria Math"/>
                                    <a:ea typeface="Cambria Math" pitchFamily="18" charset="0"/>
                                  </a:rPr>
                                  <m:t>                                    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latin typeface="Cambria Math"/>
                                    <a:ea typeface="Cambria Math" pitchFamily="18" charset="0"/>
                                  </a:rPr>
                                  <m:t>  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57EB8FB-5D00-46DE-9DE7-727F864CFD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9130940"/>
                <a:ext cx="11932919" cy="37468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41BB3FB-0445-42C6-A79A-A779904A4585}"/>
              </a:ext>
            </a:extLst>
          </p:cNvPr>
          <p:cNvSpPr txBox="1"/>
          <p:nvPr/>
        </p:nvSpPr>
        <p:spPr>
          <a:xfrm>
            <a:off x="226741" y="8355034"/>
            <a:ext cx="122968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0" y="4817710"/>
                <a:ext cx="12523600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6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6600" b="1" i="1" smtClean="0">
                        <a:solidFill>
                          <a:srgbClr val="135F82"/>
                        </a:solidFill>
                        <a:latin typeface="Cambria Math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  (</m:t>
                    </m:r>
                    <m:d>
                      <m:dPr>
                        <m:begChr m:val="|"/>
                        <m:endChr m:val="|"/>
                        <m:ctrlPr>
                          <a:rPr lang="en-US" sz="6600" b="1" i="1" smtClean="0">
                            <a:solidFill>
                              <a:srgbClr val="135F8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600" b="1" i="1" smtClean="0">
                            <a:solidFill>
                              <a:srgbClr val="135F8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6600" b="1" i="1" smtClean="0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6600" b="1" i="1" smtClean="0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6600" b="1" i="1" smtClean="0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17710"/>
                <a:ext cx="12523600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219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12420600" y="4876800"/>
            <a:ext cx="0" cy="8534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420600" y="4800600"/>
                <a:ext cx="1229685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0" smtClean="0">
                        <a:solidFill>
                          <a:srgbClr val="135F82"/>
                        </a:solidFill>
                        <a:latin typeface="Cambria Math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𝐜𝐨𝐬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6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sz="6600" b="1" i="1">
                            <a:solidFill>
                              <a:srgbClr val="135F8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6600" b="1" i="1">
                            <a:solidFill>
                              <a:srgbClr val="135F82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</m:d>
                    <m:r>
                      <a:rPr lang="en-US" sz="6600" b="1" i="1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0600" y="4800600"/>
                <a:ext cx="12296859" cy="1107996"/>
              </a:xfrm>
              <a:prstGeom prst="rect">
                <a:avLst/>
              </a:prstGeom>
              <a:blipFill rotWithShape="1">
                <a:blip r:embed="rId5"/>
                <a:stretch>
                  <a:fillRect l="-2281" b="-23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2771119" y="6573342"/>
                <a:ext cx="11462305" cy="1593000"/>
              </a:xfrm>
              <a:prstGeom prst="rect">
                <a:avLst/>
              </a:prstGeom>
              <a:solidFill>
                <a:srgbClr val="FFC000"/>
              </a:solidFill>
              <a:ln w="57150"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itchFamily="18" charset="0"/>
                          <a:ea typeface="Cambria Math" pitchFamily="18" charset="0"/>
                        </a:rPr>
                        <m:t>𝐜𝐨𝐬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  <a:ea typeface="Cambria Math" pitchFamily="18" charset="0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  <a:ea typeface="Cambria Math" pitchFamily="18" charset="0"/>
                        </a:rPr>
                        <m:t>𝒄𝒐𝒔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latin typeface="Cambria Math"/>
                              <a:ea typeface="Cambria Math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>
                                  <a:latin typeface="Cambria Math"/>
                                  <a:ea typeface="Cambria Math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=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𝜶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=−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𝜶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  </m:t>
                      </m:r>
                      <m:r>
                        <a:rPr lang="en-US" sz="4400" b="1">
                          <a:latin typeface="Cambria Math" pitchFamily="18" charset="0"/>
                          <a:ea typeface="Cambria Math" pitchFamily="18" charset="0"/>
                        </a:rPr>
                        <m:t>(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𝒌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∈</m:t>
                      </m:r>
                      <m:r>
                        <a:rPr lang="en-US" sz="4400" b="1" i="1">
                          <a:latin typeface="Cambria Math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400" b="1">
                          <a:latin typeface="Cambria Math" pitchFamily="18" charset="0"/>
                          <a:ea typeface="Cambria Math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119" y="6573342"/>
                <a:ext cx="11462305" cy="1593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41BB3FB-0445-42C6-A79A-A779904A4585}"/>
              </a:ext>
            </a:extLst>
          </p:cNvPr>
          <p:cNvSpPr txBox="1"/>
          <p:nvPr/>
        </p:nvSpPr>
        <p:spPr>
          <a:xfrm>
            <a:off x="12676000" y="8382000"/>
            <a:ext cx="122968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12801600" y="9726359"/>
                <a:ext cx="10820400" cy="2556021"/>
              </a:xfrm>
              <a:prstGeom prst="rect">
                <a:avLst/>
              </a:prstGeom>
              <a:solidFill>
                <a:srgbClr val="FFC000"/>
              </a:solidFill>
              <a:ln w="762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a:rPr lang="en-US" b="1" i="1">
                                <a:latin typeface="Cambria Math"/>
                              </a:rPr>
                              <m:t>•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𝐜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𝒐𝒔𝒙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⇔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b="1" i="1">
                                <a:latin typeface="Cambria Math"/>
                              </a:rPr>
                              <m:t>•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𝐜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𝒐𝒔𝒙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⇔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      </m:t>
                            </m:r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ℤ</m:t>
                            </m:r>
                            <m:r>
                              <a:rPr lang="en-US" b="1">
                                <a:latin typeface="Cambria Math"/>
                              </a:rPr>
                              <m:t>)</m:t>
                            </m:r>
                          </m:e>
                        </m:mr>
                        <m:mr>
                          <m:e>
                            <m:r>
                              <a:rPr lang="en-US" b="1" i="1">
                                <a:latin typeface="Cambria Math"/>
                              </a:rPr>
                              <m:t>•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𝐜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𝒐𝒔𝒙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⇔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𝝅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                          </m:t>
                            </m:r>
                          </m:e>
                        </m:mr>
                      </m:m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9726359"/>
                <a:ext cx="10820400" cy="255602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762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7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7" grpId="0" animBg="1"/>
      <p:bldP spid="18" grpId="0" animBg="1"/>
      <p:bldP spid="19" grpId="0"/>
      <p:bldP spid="21" grpId="0"/>
      <p:bldP spid="27" grpId="0"/>
      <p:bldP spid="28" grpId="0" animBg="1"/>
      <p:bldP spid="29" grpId="0"/>
      <p:bldP spid="3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86964" y="6324600"/>
            <a:ext cx="23010071" cy="6548280"/>
            <a:chOff x="1205494" y="6941416"/>
            <a:chExt cx="23013067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008976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20993" y="1968990"/>
            <a:ext cx="23391942" cy="419829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17.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4860164" y="1130190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0164" y="1130190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395807" y="2210400"/>
                <a:ext cx="22301229" cy="1846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Số vị trí biểu diễn các nghiệm của phương trình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𝐜𝐨𝐭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𝐱</m:t>
                            </m:r>
                            <m:r>
                              <a:rPr lang="en-US" sz="4400" b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400" b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807" y="2210400"/>
                <a:ext cx="22301229" cy="1846468"/>
              </a:xfrm>
              <a:prstGeom prst="rect">
                <a:avLst/>
              </a:prstGeom>
              <a:blipFill>
                <a:blip r:embed="rId4"/>
                <a:stretch>
                  <a:fillRect l="-1121"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03718" y="4737942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718" y="4737942"/>
                <a:ext cx="438854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332550" y="4794061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550" y="4794061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16964" y="4716765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lang="en-US" sz="44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r>
                  <a:rPr lang="en-GB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6964" y="4716765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156547" y="4790588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56547" y="4790588"/>
                <a:ext cx="40234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558564" y="450235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19">
            <a:extLst>
              <a:ext uri="{FF2B5EF4-FFF2-40B4-BE49-F238E27FC236}">
                <a16:creationId xmlns="" xmlns:a16="http://schemas.microsoft.com/office/drawing/2014/main" id="{15128AEB-2811-4BCC-8CD2-F0CD0D35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0">
            <a:extLst>
              <a:ext uri="{FF2B5EF4-FFF2-40B4-BE49-F238E27FC236}">
                <a16:creationId xmlns="" xmlns:a16="http://schemas.microsoft.com/office/drawing/2014/main" id="{AD5D6262-E0A5-4BCC-8C88-8FF592BD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7FE03C25-1696-4314-8131-79CB3E4BCF80}"/>
                  </a:ext>
                </a:extLst>
              </p:cNvPr>
              <p:cNvSpPr txBox="1"/>
              <p:nvPr/>
            </p:nvSpPr>
            <p:spPr>
              <a:xfrm>
                <a:off x="5537019" y="7879883"/>
                <a:ext cx="11637160" cy="2771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400" b="1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vi-VN" sz="4400" b="1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⇔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 smtClean="0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𝝅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                                   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(TM)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FE03C25-1696-4314-8131-79CB3E4BC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7019" y="7879883"/>
                <a:ext cx="11637160" cy="2771080"/>
              </a:xfrm>
              <a:prstGeom prst="rect">
                <a:avLst/>
              </a:prstGeom>
              <a:blipFill>
                <a:blip r:embed="rId9"/>
                <a:stretch>
                  <a:fillRect l="-2881" b="-6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1595D9F3-ED77-400B-B517-170671C1080F}"/>
                  </a:ext>
                </a:extLst>
              </p:cNvPr>
              <p:cNvSpPr txBox="1"/>
              <p:nvPr/>
            </p:nvSpPr>
            <p:spPr>
              <a:xfrm>
                <a:off x="2580619" y="11076551"/>
                <a:ext cx="11452487" cy="12816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ặ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𝒌𝒉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á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vi-VN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400" b="1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𝝐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𝒌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95D9F3-ED77-400B-B517-170671C108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0619" y="11076551"/>
                <a:ext cx="11452487" cy="12816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97FCD2DD-4566-4687-B0AB-FEF8B867EC1E}"/>
                  </a:ext>
                </a:extLst>
              </p:cNvPr>
              <p:cNvSpPr txBox="1"/>
              <p:nvPr/>
            </p:nvSpPr>
            <p:spPr>
              <a:xfrm>
                <a:off x="6892982" y="6720072"/>
                <a:ext cx="7259825" cy="107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Điều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kiện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CD2DD-4566-4687-B0AB-FEF8B867E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982" y="6720072"/>
                <a:ext cx="7259825" cy="1077411"/>
              </a:xfrm>
              <a:prstGeom prst="rect">
                <a:avLst/>
              </a:prstGeom>
              <a:blipFill>
                <a:blip r:embed="rId11"/>
                <a:stretch>
                  <a:fillRect l="-3442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5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6" grpId="0"/>
      <p:bldP spid="5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85800" y="6400800"/>
            <a:ext cx="23012399" cy="6149035"/>
            <a:chOff x="1205494" y="6941416"/>
            <a:chExt cx="23015395" cy="614687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011304" cy="590883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M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19777" y="2046935"/>
            <a:ext cx="23391942" cy="4198290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18.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785670" y="10203899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670" y="10203899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3805072" y="2152153"/>
                <a:ext cx="17834574" cy="8331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𝐡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ươ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𝐧𝐠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𝐭𝐫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ì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𝐧𝐡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func>
                      <m:funcPr>
                        <m:ctrlPr>
                          <a:rPr lang="en-US" sz="4400" b="1" i="1" smtClean="0">
                            <a:latin typeface="Cambria Math"/>
                            <a:ea typeface="Cambria Math" pitchFamily="18" charset="0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𝐜𝐨𝐭</m:t>
                        </m:r>
                      </m:fName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𝟑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𝟏𝟓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en-US" sz="4400" b="1" i="0" smtClean="0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72" y="2152153"/>
                <a:ext cx="17834574" cy="833113"/>
              </a:xfrm>
              <a:prstGeom prst="rect">
                <a:avLst/>
              </a:prstGeom>
              <a:blipFill>
                <a:blip r:embed="rId4"/>
                <a:stretch>
                  <a:fillRect l="-1367" t="-8029" b="-3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810950" y="3518575"/>
                <a:ext cx="72390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𝟔𝟎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𝟏𝟖𝟎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950" y="3518575"/>
                <a:ext cx="723904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2533512" y="4761733"/>
                <a:ext cx="774508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𝟏𝟖𝟎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3512" y="4761733"/>
                <a:ext cx="774508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338990" y="3503636"/>
                <a:ext cx="685173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𝟒𝟓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90" y="3503636"/>
                <a:ext cx="6851732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338991" y="4776859"/>
                <a:ext cx="685173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𝟏𝟓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°+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𝟔𝟎</m:t>
                      </m:r>
                      <m:r>
                        <a:rPr lang="en-US" sz="4400" b="1" i="1" spc="-15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°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91" y="4776859"/>
                <a:ext cx="6851732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1963400" y="4577120"/>
            <a:ext cx="1072553" cy="116891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19">
            <a:extLst>
              <a:ext uri="{FF2B5EF4-FFF2-40B4-BE49-F238E27FC236}">
                <a16:creationId xmlns="" xmlns:a16="http://schemas.microsoft.com/office/drawing/2014/main" id="{15128AEB-2811-4BCC-8CD2-F0CD0D35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0">
            <a:extLst>
              <a:ext uri="{FF2B5EF4-FFF2-40B4-BE49-F238E27FC236}">
                <a16:creationId xmlns="" xmlns:a16="http://schemas.microsoft.com/office/drawing/2014/main" id="{AD5D6262-E0A5-4BCC-8C88-8FF592BD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04263D5E-1B7D-4443-8E4C-47558924F948}"/>
                  </a:ext>
                </a:extLst>
              </p:cNvPr>
              <p:cNvSpPr txBox="1"/>
              <p:nvPr/>
            </p:nvSpPr>
            <p:spPr>
              <a:xfrm>
                <a:off x="6705600" y="8458537"/>
                <a:ext cx="11547264" cy="7567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d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vi-VN" sz="4400" b="1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⇔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𝟏𝟓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°+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func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(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𝑻𝑴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263D5E-1B7D-4443-8E4C-47558924F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8458537"/>
                <a:ext cx="11547264" cy="7567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30BFC727-A996-4168-9E33-BDC8BAEEAFE0}"/>
                  </a:ext>
                </a:extLst>
              </p:cNvPr>
              <p:cNvSpPr/>
              <p:nvPr/>
            </p:nvSpPr>
            <p:spPr>
              <a:xfrm>
                <a:off x="18598119" y="4023122"/>
                <a:ext cx="204549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𝑘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en-US" sz="4400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sz="4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0BFC727-A996-4168-9E33-BDC8BAEEA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8119" y="4023122"/>
                <a:ext cx="2045495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C33FBCD2-35B9-4FFB-ACBD-DDD3DA033D7A}"/>
                  </a:ext>
                </a:extLst>
              </p:cNvPr>
              <p:cNvSpPr/>
              <p:nvPr/>
            </p:nvSpPr>
            <p:spPr>
              <a:xfrm>
                <a:off x="6863481" y="7186646"/>
                <a:ext cx="6830221" cy="79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spc="-4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0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4000" b="1" i="1">
                            <a:solidFill>
                              <a:prstClr val="black"/>
                            </a:solidFill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spc="-4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C33FBCD2-35B9-4FFB-ACBD-DDD3DA033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481" y="7186646"/>
                <a:ext cx="6830221" cy="799963"/>
              </a:xfrm>
              <a:prstGeom prst="rect">
                <a:avLst/>
              </a:prstGeom>
              <a:blipFill>
                <a:blip r:embed="rId11"/>
                <a:stretch>
                  <a:fillRect l="-3661" t="-12977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187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6" grpId="0"/>
      <p:bldP spid="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362597" y="7620000"/>
            <a:ext cx="23278225" cy="5199166"/>
            <a:chOff x="1205494" y="6773264"/>
            <a:chExt cx="23281256" cy="570990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277165" cy="530371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773264"/>
              <a:ext cx="3534904" cy="956935"/>
              <a:chOff x="1205494" y="6773264"/>
              <a:chExt cx="3534904" cy="95693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98830" y="6773264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190710" y="2193218"/>
            <a:ext cx="23391942" cy="5321596"/>
            <a:chOff x="992187" y="2564544"/>
            <a:chExt cx="22353091" cy="3598302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49584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550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19.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0451034" y="1074457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1034" y="1074457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015509" y="2584406"/>
                <a:ext cx="225658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𝐜𝐨𝐭</m:t>
                        </m:r>
                      </m:fName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509" y="2584406"/>
                <a:ext cx="22565882" cy="769441"/>
              </a:xfrm>
              <a:prstGeom prst="rect">
                <a:avLst/>
              </a:prstGeom>
              <a:blipFill>
                <a:blip r:embed="rId4"/>
                <a:stretch>
                  <a:fillRect l="-1108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10235" y="3752288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𝑽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ô 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𝒏𝒈𝒉𝒊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ệ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0235" y="3752288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694513" y="3573211"/>
                <a:ext cx="8656269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GB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,(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𝒌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∈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ℤ</m:t>
                      </m:r>
                      <m:r>
                        <a:rPr lang="en-US" sz="4400" b="1" i="1" spc="-15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4513" y="3573211"/>
                <a:ext cx="8656269" cy="12429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4380917" y="5349699"/>
                <a:ext cx="988894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arccot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k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0917" y="5349699"/>
                <a:ext cx="988894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3128827" y="5349700"/>
                <a:ext cx="11274223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𝐱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𝐚𝐫𝐜𝐜𝐨𝐭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0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𝐤𝟐</m:t>
                      </m:r>
                      <m:r>
                        <a:rPr lang="el-GR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𝝅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8827" y="5349700"/>
                <a:ext cx="11274223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942956" y="5236186"/>
            <a:ext cx="1072553" cy="1053728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BB357649-8C4F-446F-8207-880B4E19A465}"/>
                  </a:ext>
                </a:extLst>
              </p:cNvPr>
              <p:cNvSpPr txBox="1"/>
              <p:nvPr/>
            </p:nvSpPr>
            <p:spPr>
              <a:xfrm>
                <a:off x="13648100" y="9646382"/>
                <a:ext cx="338502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pc="-150" smtClean="0">
                              <a:latin typeface="Cambria Math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𝒌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∈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 panose="020B0604030504040204" pitchFamily="34" charset="0"/>
                            </a:rPr>
                            <m:t>ℤ</m:t>
                          </m:r>
                        </m:e>
                      </m:d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  (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𝑻𝑴</m:t>
                      </m:r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 panose="020B0604030504040204" pitchFamily="34" charset="0"/>
                        </a:rPr>
                        <m:t>)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B357649-8C4F-446F-8207-880B4E19A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8100" y="9646382"/>
                <a:ext cx="3385029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AF47B8C2-E9D8-4402-A9CD-B72C751104C9}"/>
                  </a:ext>
                </a:extLst>
              </p:cNvPr>
              <p:cNvSpPr txBox="1"/>
              <p:nvPr/>
            </p:nvSpPr>
            <p:spPr>
              <a:xfrm>
                <a:off x="4414313" y="9600202"/>
                <a:ext cx="896251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𝒂𝒓𝒄</m:t>
                          </m:r>
                          <m:func>
                            <m:funcPr>
                              <m:ctrlPr>
                                <a:rPr lang="vi-VN" sz="4400" b="1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𝐜𝐨𝐭</m:t>
                              </m:r>
                            </m:fName>
                            <m:e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𝒌</m:t>
                          </m:r>
                          <m:r>
                            <a:rPr lang="vi-VN" sz="4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F47B8C2-E9D8-4402-A9CD-B72C751104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4313" y="9600202"/>
                <a:ext cx="8962518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="" xmlns:a16="http://schemas.microsoft.com/office/drawing/2014/main" id="{28A4AAD3-99CF-4870-941F-999E74455010}"/>
                  </a:ext>
                </a:extLst>
              </p:cNvPr>
              <p:cNvSpPr txBox="1"/>
              <p:nvPr/>
            </p:nvSpPr>
            <p:spPr>
              <a:xfrm>
                <a:off x="7679779" y="8243820"/>
                <a:ext cx="72598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Điều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kiện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8A4AAD3-99CF-4870-941F-999E74455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779" y="8243820"/>
                <a:ext cx="7259825" cy="769441"/>
              </a:xfrm>
              <a:prstGeom prst="rect">
                <a:avLst/>
              </a:prstGeom>
              <a:blipFill>
                <a:blip r:embed="rId11"/>
                <a:stretch>
                  <a:fillRect l="-3442" t="-16535" b="-3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073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7" grpId="0" animBg="1"/>
      <p:bldP spid="4" grpId="0"/>
      <p:bldP spid="5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838200" y="5867400"/>
            <a:ext cx="23197195" cy="6840456"/>
            <a:chOff x="1205494" y="6941416"/>
            <a:chExt cx="22139783" cy="7265929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70278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/>
                <a:t>M</a:t>
              </a: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643453" y="2030009"/>
            <a:ext cx="23391942" cy="3631570"/>
            <a:chOff x="992187" y="2564544"/>
            <a:chExt cx="22353091" cy="2902006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2799550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650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20.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680926" y="1131575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0926" y="1131575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Rectangle 118"/>
          <p:cNvSpPr/>
          <p:nvPr/>
        </p:nvSpPr>
        <p:spPr>
          <a:xfrm>
            <a:off x="3780608" y="2387807"/>
            <a:ext cx="178345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bé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nhỏ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8616" y="4194790"/>
                <a:ext cx="571264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𝐭𝐚𝐧</m:t>
                          </m:r>
                        </m:fName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6" y="4194790"/>
                <a:ext cx="5712646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742821" y="3857656"/>
                <a:ext cx="7629905" cy="12429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𝐭𝐚𝐧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𝒙</m:t>
                              </m:r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 panose="020B0604030504040204" pitchFamily="34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pc="-15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Tahoma" panose="020B0604030504040204" pitchFamily="34" charset="0"/>
                                      <a:cs typeface="Tahoma" panose="020B0604030504040204" pitchFamily="34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 spc="-15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Tahoma" panose="020B0604030504040204" pitchFamily="34" charset="0"/>
                                  <a:cs typeface="Tahoma" panose="020B0604030504040204" pitchFamily="34" charset="0"/>
                                </a:rPr>
                                <m:t>𝟑</m:t>
                              </m:r>
                            </m:e>
                          </m:rad>
                        </m:e>
                      </m:func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2821" y="3857656"/>
                <a:ext cx="7629905" cy="12429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69208" y="4071097"/>
                <a:ext cx="571264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9208" y="4071097"/>
                <a:ext cx="571264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37699" y="3950762"/>
                <a:ext cx="6110656" cy="8490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uncPr>
                        <m:fName>
                          <m:r>
                            <a:rPr lang="en-US" sz="4400" b="1" i="0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 spc="-15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e>
                      </m:rad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7699" y="3950762"/>
                <a:ext cx="6110656" cy="84907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372726" y="388451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92C3E470-CAFA-4900-9576-7ACBF2CC8E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1" name="Rectangle 19">
            <a:extLst>
              <a:ext uri="{FF2B5EF4-FFF2-40B4-BE49-F238E27FC236}">
                <a16:creationId xmlns="" xmlns:a16="http://schemas.microsoft.com/office/drawing/2014/main" id="{15128AEB-2811-4BCC-8CD2-F0CD0D35D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3" name="Rectangle 20">
            <a:extLst>
              <a:ext uri="{FF2B5EF4-FFF2-40B4-BE49-F238E27FC236}">
                <a16:creationId xmlns="" xmlns:a16="http://schemas.microsoft.com/office/drawing/2014/main" id="{AD5D6262-E0A5-4BCC-8C88-8FF592BD1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370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336930BA-71B9-4995-9ACF-226EB263925E}"/>
                  </a:ext>
                </a:extLst>
              </p:cNvPr>
              <p:cNvSpPr txBox="1"/>
              <p:nvPr/>
            </p:nvSpPr>
            <p:spPr>
              <a:xfrm>
                <a:off x="5113408" y="6441694"/>
                <a:ext cx="16929164" cy="9028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36930BA-71B9-4995-9ACF-226EB2639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3408" y="6441694"/>
                <a:ext cx="16929164" cy="902811"/>
              </a:xfrm>
              <a:prstGeom prst="rect">
                <a:avLst/>
              </a:prstGeom>
              <a:blipFill>
                <a:blip r:embed="rId8"/>
                <a:stretch>
                  <a:fillRect l="-36" t="-12838" b="-17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B34CEC9A-E6E0-4660-A752-FE97295C4F18}"/>
                  </a:ext>
                </a:extLst>
              </p:cNvPr>
              <p:cNvSpPr txBox="1"/>
              <p:nvPr/>
            </p:nvSpPr>
            <p:spPr>
              <a:xfrm>
                <a:off x="5057859" y="7923120"/>
                <a:ext cx="16929164" cy="9716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B34CEC9A-E6E0-4660-A752-FE97295C4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7859" y="7923120"/>
                <a:ext cx="16929164" cy="971613"/>
              </a:xfrm>
              <a:prstGeom prst="rect">
                <a:avLst/>
              </a:prstGeom>
              <a:blipFill>
                <a:blip r:embed="rId9"/>
                <a:stretch>
                  <a:fillRect l="-2017" t="-4403" b="-16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B1A2A5B1-6DE7-485D-BB14-C4F6CFACDD10}"/>
                  </a:ext>
                </a:extLst>
              </p:cNvPr>
              <p:cNvSpPr txBox="1"/>
              <p:nvPr/>
            </p:nvSpPr>
            <p:spPr>
              <a:xfrm>
                <a:off x="4997922" y="9261887"/>
                <a:ext cx="16929164" cy="8981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nghiệm dương bé nhất là: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1A2A5B1-6DE7-485D-BB14-C4F6CFACD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922" y="9261887"/>
                <a:ext cx="16929164" cy="898195"/>
              </a:xfrm>
              <a:prstGeom prst="rect">
                <a:avLst/>
              </a:prstGeom>
              <a:blipFill>
                <a:blip r:embed="rId10"/>
                <a:stretch>
                  <a:fillRect l="-2017" t="-12838" b="-18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="" xmlns:a16="http://schemas.microsoft.com/office/drawing/2014/main" id="{5871E957-A866-42B6-A6D1-0B3B100AEECF}"/>
                  </a:ext>
                </a:extLst>
              </p:cNvPr>
              <p:cNvSpPr txBox="1"/>
              <p:nvPr/>
            </p:nvSpPr>
            <p:spPr>
              <a:xfrm>
                <a:off x="4997922" y="10528987"/>
                <a:ext cx="16929164" cy="9880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5871E957-A866-42B6-A6D1-0B3B100AE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7922" y="10528987"/>
                <a:ext cx="16929164" cy="988091"/>
              </a:xfrm>
              <a:prstGeom prst="rect">
                <a:avLst/>
              </a:prstGeom>
              <a:blipFill>
                <a:blip r:embed="rId11"/>
                <a:stretch>
                  <a:fillRect t="-308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104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7" grpId="0" animBg="1"/>
      <p:bldP spid="4" grpId="0"/>
      <p:bldP spid="56" grpId="0"/>
      <p:bldP spid="58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3491" y="4236720"/>
            <a:ext cx="7889981" cy="9848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5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5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58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8997" y="6553200"/>
            <a:ext cx="1435495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7999601"/>
            <a:ext cx="21731527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endParaRPr lang="en-US" sz="4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7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407747" y="2590800"/>
            <a:ext cx="19489907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04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6" name="TextBox 43"/>
          <p:cNvSpPr txBox="1"/>
          <p:nvPr/>
        </p:nvSpPr>
        <p:spPr>
          <a:xfrm>
            <a:off x="513231" y="1568905"/>
            <a:ext cx="5372747" cy="7694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ln>
                  <a:solidFill>
                    <a:srgbClr val="008000"/>
                  </a:solidFill>
                </a:ln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4400" b="1" dirty="0">
              <a:ln>
                <a:solidFill>
                  <a:srgbClr val="008000"/>
                </a:solidFill>
              </a:ln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41BB3FB-0445-42C6-A79A-A779904A4585}"/>
              </a:ext>
            </a:extLst>
          </p:cNvPr>
          <p:cNvSpPr txBox="1"/>
          <p:nvPr/>
        </p:nvSpPr>
        <p:spPr>
          <a:xfrm>
            <a:off x="226741" y="8355034"/>
            <a:ext cx="122968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67640" y="4817710"/>
                <a:ext cx="1193291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i="0" smtClean="0">
                        <a:solidFill>
                          <a:srgbClr val="135F82"/>
                        </a:solidFill>
                        <a:latin typeface="Cambria Math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𝐭𝐚𝐧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6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4817710"/>
                <a:ext cx="11932919" cy="1107996"/>
              </a:xfrm>
              <a:prstGeom prst="rect">
                <a:avLst/>
              </a:prstGeom>
              <a:blipFill rotWithShape="1">
                <a:blip r:embed="rId2"/>
                <a:stretch>
                  <a:fillRect l="-2351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/>
          <p:nvPr/>
        </p:nvCxnSpPr>
        <p:spPr>
          <a:xfrm>
            <a:off x="12523600" y="4876800"/>
            <a:ext cx="0" cy="853440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801599" y="4800600"/>
                <a:ext cx="1051560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smtClean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135F8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6600" b="1" smtClean="0">
                        <a:solidFill>
                          <a:srgbClr val="135F82"/>
                        </a:solidFill>
                        <a:latin typeface="Cambria Math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𝐜𝐨</m:t>
                    </m:r>
                    <m:r>
                      <a:rPr lang="en-US" sz="6600" b="1" i="1" smtClean="0">
                        <a:solidFill>
                          <a:srgbClr val="135F82"/>
                        </a:solidFill>
                        <a:latin typeface="Cambria Math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𝒕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6600" b="1" i="1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6600" b="1" i="1" smtClean="0">
                        <a:solidFill>
                          <a:srgbClr val="135F82"/>
                        </a:solidFill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US" sz="48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599" y="4800600"/>
                <a:ext cx="10515601" cy="1107996"/>
              </a:xfrm>
              <a:prstGeom prst="rect">
                <a:avLst/>
              </a:prstGeom>
              <a:blipFill rotWithShape="1">
                <a:blip r:embed="rId3"/>
                <a:stretch>
                  <a:fillRect l="-2609" b="-23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341BB3FB-0445-42C6-A79A-A779904A4585}"/>
              </a:ext>
            </a:extLst>
          </p:cNvPr>
          <p:cNvSpPr txBox="1"/>
          <p:nvPr/>
        </p:nvSpPr>
        <p:spPr>
          <a:xfrm>
            <a:off x="12676000" y="8382000"/>
            <a:ext cx="1229685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4400" b="1" dirty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4400" b="1" dirty="0" smtClean="0">
                <a:solidFill>
                  <a:srgbClr val="0000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solidFill>
                <a:srgbClr val="0000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4800" y="6573342"/>
                <a:ext cx="11795759" cy="1107996"/>
              </a:xfrm>
              <a:prstGeom prst="rect">
                <a:avLst/>
              </a:prstGeom>
              <a:solidFill>
                <a:srgbClr val="FFA700"/>
              </a:solidFill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𝐭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𝐚𝐧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/>
                        </a:rPr>
                        <m:t>𝒂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𝒕𝒂𝒏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573342"/>
                <a:ext cx="11795759" cy="110799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4C4236DF-3DCF-4058-A781-59A76C488AE3}"/>
                  </a:ext>
                </a:extLst>
              </p:cNvPr>
              <p:cNvSpPr txBox="1"/>
              <p:nvPr/>
            </p:nvSpPr>
            <p:spPr>
              <a:xfrm>
                <a:off x="304800" y="9726359"/>
                <a:ext cx="11582399" cy="3213187"/>
              </a:xfrm>
              <a:prstGeom prst="rect">
                <a:avLst/>
              </a:prstGeom>
              <a:solidFill>
                <a:srgbClr val="FFA700"/>
              </a:solidFill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𝐭𝐚𝐧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𝐭𝐚𝐧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r>
                              <a:rPr lang="en-US" sz="4400" b="1" i="1" smtClean="0">
                                <a:latin typeface="Cambria Math" pitchFamily="18" charset="0"/>
                                <a:ea typeface="Cambria Math" pitchFamily="18" charset="0"/>
                              </a:rPr>
                              <m:t>,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  <m:t>    </m:t>
                            </m:r>
                          </m:e>
                        </m:mr>
                        <m:m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 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𝐭𝐚𝐧</m:t>
                            </m:r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,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C4236DF-3DCF-4058-A781-59A76C488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726359"/>
                <a:ext cx="11582399" cy="32131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2801600" y="6568580"/>
                <a:ext cx="10820400" cy="1107996"/>
              </a:xfrm>
              <a:prstGeom prst="rect">
                <a:avLst/>
              </a:prstGeom>
              <a:solidFill>
                <a:srgbClr val="FFA700"/>
              </a:solidFill>
              <a:ln w="12700"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4400" b="1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sz="4400" b="1" i="0" smtClean="0">
                              <a:latin typeface="Cambria Math"/>
                            </a:rPr>
                            <m:t>𝐚</m:t>
                          </m:r>
                          <m:r>
                            <a:rPr lang="en-US" sz="4400" b="1" i="0" smtClean="0">
                              <a:latin typeface="Cambria Math"/>
                            </a:rPr>
                            <m:t>=</m:t>
                          </m:r>
                          <m:r>
                            <a:rPr lang="en-US" sz="4400" b="1" i="0" smtClean="0"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lang="en-US" sz="4400" b="1" i="1">
                              <a:latin typeface="Cambria Math"/>
                            </a:rPr>
                            <m:t>𝜶</m:t>
                          </m:r>
                        </m:e>
                      </m:func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𝜶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d>
                        <m:d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400" b="1" i="1">
                              <a:latin typeface="Cambria Math"/>
                            </a:rPr>
                            <m:t>∈</m:t>
                          </m:r>
                          <m:r>
                            <a:rPr lang="en-US" sz="4400" b="1" i="1">
                              <a:latin typeface="Cambria Math"/>
                            </a:rPr>
                            <m:t>ℤ</m:t>
                          </m:r>
                        </m:e>
                      </m:d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6568580"/>
                <a:ext cx="10820400" cy="11079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="" xmlns:a16="http://schemas.microsoft.com/office/drawing/2014/main" id="{02F9AD1B-5F02-4F6F-9C14-C72DAAA8952A}"/>
                  </a:ext>
                </a:extLst>
              </p:cNvPr>
              <p:cNvSpPr txBox="1"/>
              <p:nvPr/>
            </p:nvSpPr>
            <p:spPr>
              <a:xfrm>
                <a:off x="12801599" y="9463658"/>
                <a:ext cx="11277601" cy="3738588"/>
              </a:xfrm>
              <a:prstGeom prst="rect">
                <a:avLst/>
              </a:prstGeom>
              <a:solidFill>
                <a:srgbClr val="FFA700"/>
              </a:solidFill>
              <a:ln w="5715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4400" b="1" i="1" smtClean="0">
                              <a:latin typeface="Cambria Math"/>
                              <a:ea typeface="Cambria Math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𝐜𝐨𝐭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•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𝐜𝐨𝐭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0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  <m:r>
                              <a:rPr lang="en-US" sz="4400" b="1" i="1" smtClean="0">
                                <a:latin typeface="Cambria Math"/>
                                <a:ea typeface="Cambria Math" pitchFamily="18" charset="0"/>
                              </a:rPr>
                              <m:t>    </m:t>
                            </m:r>
                          </m:e>
                        </m:mr>
                        <m:m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 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•</m:t>
                            </m:r>
                            <m:func>
                              <m:funcPr>
                                <m:ctrlPr>
                                  <a:rPr lang="en-US" sz="4400" b="1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0" smtClean="0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𝐜𝐨𝐭</m:t>
                                </m:r>
                              </m:fName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0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 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⇔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 smtClean="0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itchFamily="18" charset="0"/>
                                <a:ea typeface="Cambria Math" pitchFamily="18" charset="0"/>
                              </a:rPr>
                              <m:t>𝝅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∈</m:t>
                                </m:r>
                                <m:r>
                                  <a:rPr lang="en-US" sz="4400" b="1" i="1">
                                    <a:latin typeface="Cambria Math" pitchFamily="18" charset="0"/>
                                    <a:ea typeface="Cambria Math" pitchFamily="18" charset="0"/>
                                  </a:rPr>
                                  <m:t>ℤ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2F9AD1B-5F02-4F6F-9C14-C72DAAA89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599" y="9463658"/>
                <a:ext cx="11277601" cy="37385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0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 animBg="1"/>
      <p:bldP spid="19" grpId="0"/>
      <p:bldP spid="21" grpId="0"/>
      <p:bldP spid="27" grpId="0"/>
      <p:bldP spid="29" grpId="0"/>
      <p:bldP spid="13" grpId="0" animBg="1"/>
      <p:bldP spid="14" grpId="0" animBg="1"/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13473" y="6858000"/>
            <a:ext cx="23087141" cy="6400800"/>
            <a:chOff x="1205494" y="6941416"/>
            <a:chExt cx="23090147" cy="6109585"/>
          </a:xfrm>
        </p:grpSpPr>
        <p:sp>
          <p:nvSpPr>
            <p:cNvPr id="41" name="Rounded Rectangle 40"/>
            <p:cNvSpPr/>
            <p:nvPr/>
          </p:nvSpPr>
          <p:spPr>
            <a:xfrm>
              <a:off x="1209585" y="7179457"/>
              <a:ext cx="23086056" cy="58715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5" name="Round Diagonal Corner Rectangle 44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46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81000" y="2362200"/>
            <a:ext cx="23391942" cy="4343400"/>
            <a:chOff x="992187" y="2564544"/>
            <a:chExt cx="22353091" cy="4088087"/>
          </a:xfrm>
        </p:grpSpPr>
        <p:sp>
          <p:nvSpPr>
            <p:cNvPr id="48" name="Rounded Rectangle 47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50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51" name="Pentagon 50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52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55" name="Freeform 54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6" name="Freeform 55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7" name="Freeform 56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53" name="Chevron 52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287568" y="1144998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568" y="11449985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1012019" y="2525767"/>
                <a:ext cx="22565882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r>
                      <a:rPr lang="en-US" sz="4800" b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latin typeface="Cambria Math"/>
                      </a:rPr>
                      <m:t>)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19" y="2525767"/>
                <a:ext cx="22565882" cy="1159228"/>
              </a:xfrm>
              <a:prstGeom prst="rect">
                <a:avLst/>
              </a:prstGeom>
              <a:blipFill>
                <a:blip r:embed="rId3"/>
                <a:stretch>
                  <a:fillRect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4157718" y="3891295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𝝅</m:t>
                      </m:r>
                      <m:r>
                        <a:rPr lang="en-US" sz="4800" b="1">
                          <a:latin typeface="Cambria Math"/>
                        </a:rPr>
                        <m:t>,(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718" y="3891295"/>
                <a:ext cx="5485687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12631973" y="3632886"/>
                <a:ext cx="8217715" cy="14947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,(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1973" y="3632886"/>
                <a:ext cx="8217715" cy="1494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300213" y="5329643"/>
                <a:ext cx="7139712" cy="13522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800" b="1" i="1">
                          <a:latin typeface="Cambria Math"/>
                        </a:rPr>
                        <m:t>+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𝝅</m:t>
                      </m:r>
                      <m:r>
                        <a:rPr lang="en-US" sz="4800" b="1">
                          <a:latin typeface="Cambria Math"/>
                        </a:rPr>
                        <m:t>,(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  <m:r>
                        <m:rPr>
                          <m:nor/>
                        </m:rPr>
                        <a:rPr lang="en-US" sz="4800" b="1"/>
                        <m:t>	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0213" y="5329643"/>
                <a:ext cx="7139712" cy="13522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13254233" y="5260809"/>
                <a:ext cx="9067800" cy="1489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𝒙</m:t>
                      </m:r>
                      <m:r>
                        <a:rPr lang="en-US" sz="4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/>
                            </a:rPr>
                            <m:t>𝒌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𝟑</m:t>
                          </m:r>
                          <m:r>
                            <a:rPr lang="en-US" sz="48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800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sz="4800" b="1">
                          <a:latin typeface="Cambria Math"/>
                        </a:rPr>
                        <m:t>,(</m:t>
                      </m:r>
                      <m:r>
                        <a:rPr lang="en-US" sz="4800" b="1" i="1">
                          <a:latin typeface="Cambria Math"/>
                        </a:rPr>
                        <m:t>𝒌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ℤ</m:t>
                      </m:r>
                      <m:r>
                        <a:rPr lang="en-US" sz="4800" b="1"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4233" y="5260809"/>
                <a:ext cx="9067800" cy="14899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47"/>
          <p:cNvGrpSpPr/>
          <p:nvPr/>
        </p:nvGrpSpPr>
        <p:grpSpPr>
          <a:xfrm>
            <a:off x="381000" y="1378044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9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B050"/>
                </a:solidFill>
              </a:endParaRPr>
            </a:p>
          </p:txBody>
        </p:sp>
        <p:grpSp>
          <p:nvGrpSpPr>
            <p:cNvPr id="70" name="Group 30"/>
            <p:cNvGrpSpPr/>
            <p:nvPr/>
          </p:nvGrpSpPr>
          <p:grpSpPr>
            <a:xfrm>
              <a:off x="739068" y="1515168"/>
              <a:ext cx="8177919" cy="960427"/>
              <a:chOff x="739068" y="1515168"/>
              <a:chExt cx="8177919" cy="960427"/>
            </a:xfrm>
            <a:grpFill/>
          </p:grpSpPr>
          <p:sp>
            <p:nvSpPr>
              <p:cNvPr id="71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2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3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4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5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6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7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8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83" name="TextBox 43"/>
              <p:cNvSpPr txBox="1"/>
              <p:nvPr/>
            </p:nvSpPr>
            <p:spPr>
              <a:xfrm>
                <a:off x="2132731" y="1706054"/>
                <a:ext cx="6784256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B05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5192163" y="7522305"/>
                <a:ext cx="6346609" cy="11592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r>
                      <a:rPr lang="en-US" sz="4800" b="1"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en-US" sz="4800" b="1">
                        <a:latin typeface="Cambria Math"/>
                      </a:rPr>
                      <m:t>)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163" y="7522305"/>
                <a:ext cx="6346609" cy="1159228"/>
              </a:xfrm>
              <a:prstGeom prst="rect">
                <a:avLst/>
              </a:prstGeom>
              <a:blipFill>
                <a:blip r:embed="rId8"/>
                <a:stretch>
                  <a:fillRect l="-4419" b="-1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Oval 84"/>
          <p:cNvSpPr/>
          <p:nvPr/>
        </p:nvSpPr>
        <p:spPr>
          <a:xfrm>
            <a:off x="12911420" y="548019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85905" y="8952691"/>
                <a:ext cx="571500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905" y="8952691"/>
                <a:ext cx="5715000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533024" y="10995484"/>
                <a:ext cx="7043458" cy="116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𝒌</m:t>
                        </m:r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4800" b="1">
                        <a:latin typeface="Cambria Math"/>
                      </a:rPr>
                      <m:t>(</m:t>
                    </m:r>
                    <m:r>
                      <a:rPr lang="en-US" sz="4800" b="1" i="1">
                        <a:latin typeface="Cambria Math"/>
                      </a:rPr>
                      <m:t>𝒌</m:t>
                    </m:r>
                    <m:r>
                      <a:rPr lang="en-US" sz="4800" b="1" i="1">
                        <a:latin typeface="Cambria Math"/>
                      </a:rPr>
                      <m:t>∈</m:t>
                    </m:r>
                    <m:r>
                      <a:rPr lang="en-US" sz="4800" b="1" i="1">
                        <a:latin typeface="Cambria Math"/>
                      </a:rPr>
                      <m:t>ℤ</m:t>
                    </m:r>
                    <m:r>
                      <a:rPr lang="en-US" sz="4800" b="1">
                        <a:latin typeface="Cambria Math"/>
                      </a:rPr>
                      <m:t>)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3024" y="10995484"/>
                <a:ext cx="7043458" cy="1166923"/>
              </a:xfrm>
              <a:prstGeom prst="rect">
                <a:avLst/>
              </a:prstGeom>
              <a:blipFill>
                <a:blip r:embed="rId10"/>
                <a:stretch>
                  <a:fillRect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798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5" grpId="0"/>
      <p:bldP spid="66" grpId="0"/>
      <p:bldP spid="67" grpId="0"/>
      <p:bldP spid="67" grpId="1"/>
      <p:bldP spid="84" grpId="0"/>
      <p:bldP spid="85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4057" y="6324600"/>
            <a:ext cx="23235886" cy="6059993"/>
            <a:chOff x="1205494" y="6941416"/>
            <a:chExt cx="23238911" cy="6545984"/>
          </a:xfrm>
        </p:grpSpPr>
        <p:sp>
          <p:nvSpPr>
            <p:cNvPr id="3" name="Rounded Rectangle 2"/>
            <p:cNvSpPr/>
            <p:nvPr/>
          </p:nvSpPr>
          <p:spPr>
            <a:xfrm>
              <a:off x="1209585" y="7179457"/>
              <a:ext cx="23234820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6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18227" y="1809648"/>
            <a:ext cx="23391942" cy="4087555"/>
            <a:chOff x="992187" y="2564544"/>
            <a:chExt cx="22353091" cy="4088087"/>
          </a:xfrm>
        </p:grpSpPr>
        <p:sp>
          <p:nvSpPr>
            <p:cNvPr id="10" name="Rounded Rectangle 9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2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Pentagon 12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7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8" name="Freeform 17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0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1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2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5" name="Chevron 14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11825221" y="10072712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5221" y="10072712"/>
                <a:ext cx="2500565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244287" y="2807451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itchFamily="18" charset="0"/>
                        <a:ea typeface="Cambria Math" pitchFamily="18" charset="0"/>
                      </a:rPr>
                      <m:t>𝒔𝒊𝒏𝒙</m:t>
                    </m:r>
                    <m:r>
                      <a:rPr lang="en-US" sz="4800" b="1" i="1">
                        <a:latin typeface="Cambria Math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800" b="1" i="1">
                        <a:latin typeface="Cambria Math" pitchFamily="18" charset="0"/>
                        <a:ea typeface="Cambria Math" pitchFamily="18" charset="0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87" y="2807451"/>
                <a:ext cx="22565882" cy="830997"/>
              </a:xfrm>
              <a:prstGeom prst="rect">
                <a:avLst/>
              </a:prstGeom>
              <a:blipFill>
                <a:blip r:embed="rId3"/>
                <a:stretch>
                  <a:fillRect l="-1216"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637427" y="4246587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≠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427" y="4246587"/>
                <a:ext cx="4388542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862353" y="4246587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≠−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2353" y="4246587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11772027" y="4246587"/>
                <a:ext cx="50666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 i="1">
                          <a:latin typeface="Cambria Math"/>
                        </a:rPr>
                        <m:t>≤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≤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72027" y="4246587"/>
                <a:ext cx="506664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7654566" y="4246587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&gt;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4566" y="4246587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5172099" y="6943594"/>
                <a:ext cx="1379574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𝒔𝒊𝒏𝒙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4800" b="1" i="1">
                        <a:latin typeface="Cambria Math"/>
                      </a:rPr>
                      <m:t>≤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099" y="6943594"/>
                <a:ext cx="13795745" cy="830997"/>
              </a:xfrm>
              <a:prstGeom prst="rect">
                <a:avLst/>
              </a:prstGeom>
              <a:blipFill>
                <a:blip r:embed="rId8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/>
          <p:cNvSpPr/>
          <p:nvPr/>
        </p:nvSpPr>
        <p:spPr>
          <a:xfrm>
            <a:off x="11772027" y="4125808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1253297" y="8365925"/>
                <a:ext cx="7266537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⇔−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≤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3297" y="8365925"/>
                <a:ext cx="7266537" cy="1431161"/>
              </a:xfrm>
              <a:prstGeom prst="rect">
                <a:avLst/>
              </a:prstGeom>
              <a:blipFill>
                <a:blip r:embed="rId9"/>
                <a:stretch>
                  <a:fillRect t="-8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 override="childStyle">
                                        <p:cTn id="4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8" grpId="1"/>
      <p:bldP spid="29" grpId="0"/>
      <p:bldP spid="46" grpId="0"/>
      <p:bldP spid="47" grpId="0" animBg="1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81972" y="6172200"/>
            <a:ext cx="23220055" cy="6887174"/>
            <a:chOff x="1205494" y="6941416"/>
            <a:chExt cx="23223078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3218986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10085" y="1857974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5255331" y="1085530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55331" y="10855301"/>
                <a:ext cx="2500565" cy="83099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64953" y="2988235"/>
                <a:ext cx="2306973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𝒄𝒐𝒔𝒙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53" y="2988235"/>
                <a:ext cx="23069731" cy="830997"/>
              </a:xfrm>
              <a:prstGeom prst="rect">
                <a:avLst/>
              </a:prstGeom>
              <a:blipFill>
                <a:blip r:embed="rId4"/>
                <a:stretch>
                  <a:fillRect l="-1189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29285" y="4294913"/>
                <a:ext cx="5224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latin typeface="Cambria Math"/>
                        </a:rPr>
                        <m:t>−∞</m:t>
                      </m:r>
                      <m:r>
                        <a:rPr lang="en-US" sz="4800" b="1">
                          <a:latin typeface="Cambria Math"/>
                        </a:rPr>
                        <m:t>,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]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85" y="4294913"/>
                <a:ext cx="522492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03943" y="4294913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>
                          <a:latin typeface="Cambria Math"/>
                        </a:rPr>
                        <m:t>(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,</m:t>
                      </m:r>
                      <m:r>
                        <a:rPr lang="en-US" sz="4800" b="1" i="1">
                          <a:latin typeface="Cambria Math"/>
                        </a:rPr>
                        <m:t>+∞</m:t>
                      </m:r>
                      <m:r>
                        <a:rPr lang="en-US" sz="4800" b="1">
                          <a:latin typeface="Cambria Math"/>
                        </a:rPr>
                        <m:t>]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3943" y="4294913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31777" y="4303577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∈</m:t>
                      </m:r>
                      <m:r>
                        <a:rPr lang="en-US" sz="4800" b="1">
                          <a:latin typeface="Cambria Math"/>
                        </a:rPr>
                        <m:t>[</m:t>
                      </m:r>
                      <m:r>
                        <a:rPr lang="en-US" sz="4800" b="1" i="1">
                          <a:latin typeface="Cambria Math"/>
                        </a:rPr>
                        <m:t>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,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a:rPr lang="en-US" sz="4800" b="1">
                          <a:latin typeface="Cambria Math"/>
                        </a:rPr>
                        <m:t>]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31777" y="4303577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6424" y="4294913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>
                          <a:latin typeface="Cambria Math"/>
                        </a:rPr>
                        <m:t>𝒎</m:t>
                      </m:r>
                      <m:r>
                        <a:rPr lang="en-US" sz="4800" b="1" i="1">
                          <a:latin typeface="Cambria Math"/>
                        </a:rPr>
                        <m:t>≠−</m:t>
                      </m:r>
                      <m:r>
                        <a:rPr lang="en-US" sz="4800" b="1" i="1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800" b="1"/>
                        <m:t>.</m:t>
                      </m:r>
                    </m:oMath>
                  </m:oMathPara>
                </a14:m>
                <a:endParaRPr lang="en-US" sz="4800" b="1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424" y="4294913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281634" y="7359337"/>
                <a:ext cx="2128483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𝒄𝒐𝒔𝒙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𝒎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634" y="7359337"/>
                <a:ext cx="21284839" cy="830997"/>
              </a:xfrm>
              <a:prstGeom prst="rect">
                <a:avLst/>
              </a:prstGeom>
              <a:blipFill>
                <a:blip r:embed="rId9"/>
                <a:stretch>
                  <a:fillRect l="-1289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2906885" y="4143974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7107332" y="8450730"/>
                <a:ext cx="7356902" cy="3939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/>
                      </a:rPr>
                      <m:t>⇔</m:t>
                    </m:r>
                    <m:r>
                      <a:rPr lang="en-US" sz="4600" b="1" i="1" smtClean="0">
                        <a:latin typeface="Cambria Math"/>
                      </a:rPr>
                      <m:t>𝒄𝒐𝒔𝒙</m:t>
                    </m:r>
                    <m:r>
                      <a:rPr lang="en-US" sz="4600" b="1" i="1" smtClean="0">
                        <a:latin typeface="Cambria Math"/>
                      </a:rPr>
                      <m:t>=</m:t>
                    </m:r>
                    <m:r>
                      <a:rPr lang="en-US" sz="4600" b="1" i="1" smtClean="0">
                        <a:latin typeface="Cambria Math"/>
                      </a:rPr>
                      <m:t>𝒎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6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>
                        <a:latin typeface="Cambria Math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en-US" sz="46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4600" b="1" i="1" smtClean="0">
                            <a:latin typeface="Cambria Math"/>
                          </a:rPr>
                          <m:t>𝒎</m:t>
                        </m:r>
                      </m:e>
                    </m:d>
                    <m:r>
                      <a:rPr lang="en-US" sz="4600" b="1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4600" b="1" i="1" smtClean="0"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endParaRPr lang="en-US" sz="4600" b="1" i="1" dirty="0" smtClean="0">
                  <a:latin typeface="Cambria Math"/>
                  <a:ea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600" b="1" i="1">
                        <a:latin typeface="Cambria Math"/>
                      </a:rPr>
                      <m:t>⇔</m:t>
                    </m:r>
                    <m:r>
                      <a:rPr lang="en-US" sz="4600" b="1" i="1">
                        <a:latin typeface="Cambria Math"/>
                      </a:rPr>
                      <m:t>𝒎</m:t>
                    </m:r>
                    <m:r>
                      <a:rPr lang="en-US" sz="4600" b="1" i="1">
                        <a:latin typeface="Cambria Math"/>
                      </a:rPr>
                      <m:t>∈</m:t>
                    </m:r>
                    <m:r>
                      <a:rPr lang="en-US" sz="4600" b="1">
                        <a:latin typeface="Cambria Math"/>
                      </a:rPr>
                      <m:t>[</m:t>
                    </m:r>
                    <m:r>
                      <a:rPr lang="en-US" sz="4600" b="1" i="1">
                        <a:latin typeface="Cambria Math"/>
                      </a:rPr>
                      <m:t>−</m:t>
                    </m:r>
                    <m:r>
                      <a:rPr lang="en-US" sz="4600" b="1" i="1">
                        <a:latin typeface="Cambria Math"/>
                      </a:rPr>
                      <m:t>𝟏</m:t>
                    </m:r>
                    <m:r>
                      <a:rPr lang="en-US" sz="4600" b="1">
                        <a:latin typeface="Cambria Math"/>
                      </a:rPr>
                      <m:t>,</m:t>
                    </m:r>
                    <m:r>
                      <a:rPr lang="en-US" sz="4600" b="1" i="1">
                        <a:latin typeface="Cambria Math"/>
                      </a:rPr>
                      <m:t>𝟏</m:t>
                    </m:r>
                    <m:r>
                      <a:rPr lang="en-US" sz="4600" b="1">
                        <a:latin typeface="Cambria Math"/>
                      </a:rPr>
                      <m:t>]</m:t>
                    </m:r>
                  </m:oMath>
                </a14:m>
                <a:r>
                  <a:rPr lang="en-US" sz="46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32" y="8450730"/>
                <a:ext cx="7356902" cy="393954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66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mph" presetSubtype="1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4" grpId="1"/>
      <p:bldP spid="55" grpId="0"/>
      <p:bldP spid="51" grpId="0"/>
      <p:bldP spid="5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621688" y="6248400"/>
            <a:ext cx="23140623" cy="6621290"/>
            <a:chOff x="1205494" y="6941416"/>
            <a:chExt cx="23143636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139545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65858" y="197309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9072693" y="1064699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693" y="10646991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96429" y="3012856"/>
                <a:ext cx="2256588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r>
                      <a:rPr lang="en-US" sz="4800" b="1">
                        <a:latin typeface="Cambria Math"/>
                      </a:rPr>
                      <m:t>(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800" b="1">
                        <a:latin typeface="Cambria Math"/>
                      </a:rPr>
                      <m:t>)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&lt;</m:t>
                    </m:r>
                    <m:r>
                      <a:rPr lang="en-US" sz="48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6429" y="3012856"/>
                <a:ext cx="22565882" cy="830997"/>
              </a:xfrm>
              <a:prstGeom prst="rect">
                <a:avLst/>
              </a:prstGeom>
              <a:blipFill>
                <a:blip r:embed="rId4"/>
                <a:stretch>
                  <a:fillRect l="-1216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85058" y="4410029"/>
                <a:ext cx="522492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/>
                        </a:rPr>
                        <m:t>𝟏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058" y="4410029"/>
                <a:ext cx="5224926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59716" y="4410029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mtClean="0">
                          <a:latin typeface="Cambria Math"/>
                        </a:rPr>
                        <m:t>𝟐</m:t>
                      </m:r>
                      <m:r>
                        <a:rPr lang="en-US" sz="48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9716" y="4410029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87550" y="4418693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4800" b="1" smtClean="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7550" y="4418693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02197" y="4410029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800" b="1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2197" y="4410029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6133150" y="7230890"/>
                <a:ext cx="6814622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/>
                  <a:t>Ta </a:t>
                </a:r>
                <a:r>
                  <a:rPr lang="en-US" sz="4800" b="1" dirty="0" err="1"/>
                  <a:t>có</a:t>
                </a:r>
                <a:r>
                  <a:rPr lang="en-US" sz="4800" b="1" dirty="0"/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𝐬𝐢𝐧</m:t>
                    </m:r>
                    <m:r>
                      <a:rPr lang="en-US" sz="4800" b="1">
                        <a:latin typeface="Cambria Math"/>
                      </a:rPr>
                      <m:t>(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en-US" sz="48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800" b="1">
                        <a:latin typeface="Cambria Math"/>
                      </a:rPr>
                      <m:t>)</m:t>
                    </m:r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endParaRPr lang="en-US" sz="4800" b="1" dirty="0"/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150" y="7230890"/>
                <a:ext cx="6814622" cy="830997"/>
              </a:xfrm>
              <a:prstGeom prst="rect">
                <a:avLst/>
              </a:prstGeom>
              <a:blipFill>
                <a:blip r:embed="rId9"/>
                <a:stretch>
                  <a:fillRect l="-4025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842105" y="427238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980458" y="10675584"/>
                <a:ext cx="16078200" cy="754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latin typeface="Cambria Math"/>
                      </a:rPr>
                      <m:t>⇒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000" b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𝒌</m:t>
                    </m:r>
                    <m:r>
                      <a:rPr lang="en-US" sz="4000" b="1" i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>
                        <a:latin typeface="Cambria Math"/>
                      </a:rPr>
                      <m:t>),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 i="1">
                        <a:latin typeface="Cambria Math"/>
                      </a:rPr>
                      <m:t>=−</m:t>
                    </m:r>
                    <m:r>
                      <a:rPr lang="en-US" sz="4000" b="1" i="1">
                        <a:latin typeface="Cambria Math"/>
                      </a:rPr>
                      <m:t>𝟏𝟏</m:t>
                    </m:r>
                    <m:sSup>
                      <m:sSupPr>
                        <m:ctrlPr>
                          <a:rPr lang="en-US" sz="40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0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000" b="1">
                        <a:latin typeface="Cambria Math"/>
                      </a:rPr>
                      <m:t>(</m:t>
                    </m:r>
                    <m:r>
                      <a:rPr lang="en-US" sz="4000" b="1" i="1">
                        <a:latin typeface="Cambria Math"/>
                      </a:rPr>
                      <m:t>𝒌</m:t>
                    </m:r>
                    <m:r>
                      <a:rPr lang="en-US" sz="4000" b="1" i="1">
                        <a:latin typeface="Cambria Math"/>
                      </a:rPr>
                      <m:t>=−</m:t>
                    </m:r>
                    <m:r>
                      <a:rPr lang="en-US" sz="4000" b="1" i="1">
                        <a:latin typeface="Cambria Math"/>
                      </a:rPr>
                      <m:t>𝟏</m:t>
                    </m:r>
                    <m:r>
                      <a:rPr lang="en-US" sz="4000" b="1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0458" y="10675584"/>
                <a:ext cx="16078200" cy="754053"/>
              </a:xfrm>
              <a:prstGeom prst="rect">
                <a:avLst/>
              </a:prstGeom>
              <a:blipFill>
                <a:blip r:embed="rId10"/>
                <a:stretch>
                  <a:fillRect l="-1517" t="-15323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23150" y="8265048"/>
                <a:ext cx="141973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=</m:t>
                      </m:r>
                      <m:r>
                        <a:rPr lang="en-US" sz="4400" b="1" i="1">
                          <a:latin typeface="Cambria Math"/>
                        </a:rPr>
                        <m:t>𝟗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𝟑𝟔</m:t>
                      </m:r>
                      <m:sSup>
                        <m:sSup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/>
                            </a:rPr>
                            <m:t>𝟎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150" y="8265048"/>
                <a:ext cx="14197308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443327" y="9407442"/>
                <a:ext cx="6837898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⇔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𝟔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𝟏𝟖</m:t>
                    </m:r>
                    <m:sSup>
                      <m:sSupPr>
                        <m:ctrlPr>
                          <a:rPr lang="en-US" sz="4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𝒌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r>
                      <a:rPr lang="en-US" sz="4400" b="1" i="1">
                        <a:latin typeface="Cambria Math"/>
                      </a:rPr>
                      <m:t>ℤ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3327" y="9407442"/>
                <a:ext cx="6837898" cy="769441"/>
              </a:xfrm>
              <a:prstGeom prst="rect">
                <a:avLst/>
              </a:prstGeom>
              <a:blipFill>
                <a:blip r:embed="rId12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69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57200" y="6172200"/>
            <a:ext cx="23706684" cy="6673097"/>
            <a:chOff x="1205494" y="6941416"/>
            <a:chExt cx="23709770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705679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08644" y="1872497"/>
            <a:ext cx="23862740" cy="4087555"/>
            <a:chOff x="992187" y="2564544"/>
            <a:chExt cx="2280298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64994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dirty="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100502" y="967854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0502" y="967854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765844" y="2786897"/>
                <a:ext cx="23405540" cy="2424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𝒄𝒐𝒔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𝒔𝒊𝒏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844" y="2786897"/>
                <a:ext cx="23405540" cy="2424574"/>
              </a:xfrm>
              <a:prstGeom prst="rect">
                <a:avLst/>
              </a:prstGeom>
              <a:blipFill>
                <a:blip r:embed="rId4"/>
                <a:stretch>
                  <a:fillRect l="-1068" r="-1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27844" y="4208364"/>
                <a:ext cx="5224926" cy="134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800">
                              <a:latin typeface="Cambria Math"/>
                            </a:rPr>
                            <m:t>0</m:t>
                          </m:r>
                          <m:r>
                            <a:rPr lang="en-US" sz="480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44" y="4208364"/>
                <a:ext cx="5224926" cy="1347485"/>
              </a:xfrm>
              <a:prstGeom prst="rect">
                <a:avLst/>
              </a:prstGeom>
              <a:blipFill>
                <a:blip r:embed="rId5"/>
                <a:stretch>
                  <a:fillRect b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02502" y="4006097"/>
                <a:ext cx="4388542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d>
                        <m:dPr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80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502" y="4006097"/>
                <a:ext cx="4388542" cy="175201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930336" y="4217028"/>
                <a:ext cx="4447108" cy="1347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480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4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4800" i="1"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80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4800" b="0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336" y="4217028"/>
                <a:ext cx="4447108" cy="1347485"/>
              </a:xfrm>
              <a:prstGeom prst="rect">
                <a:avLst/>
              </a:prstGeom>
              <a:blipFill>
                <a:blip r:embed="rId7"/>
                <a:stretch>
                  <a:fillRect b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714477" y="4466607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>
                          <a:latin typeface="Cambria Math"/>
                        </a:rPr>
                        <m:t>𝑎</m:t>
                      </m:r>
                      <m:r>
                        <a:rPr lang="en-US" sz="4800" i="1">
                          <a:latin typeface="Cambria Math"/>
                        </a:rPr>
                        <m:t>=</m:t>
                      </m:r>
                      <m:r>
                        <a:rPr lang="en-US" sz="4800">
                          <a:latin typeface="Cambria Math"/>
                        </a:rPr>
                        <m:t>0</m:t>
                      </m:r>
                      <m:r>
                        <a:rPr lang="en-US" sz="4800" b="0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80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4477" y="4466607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3983457" y="6421403"/>
                <a:ext cx="6339171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𝒔𝒊𝒏</m:t>
                    </m:r>
                    <m:r>
                      <a:rPr lang="en-US" sz="4800" b="1" i="1">
                        <a:latin typeface="Cambria Math"/>
                      </a:rPr>
                      <m:t>𝟐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1">
                        <a:latin typeface="Cambria Math"/>
                      </a:rPr>
                      <m:t>≠</m:t>
                    </m:r>
                    <m:r>
                      <a:rPr lang="en-US" sz="4800" b="1" i="1">
                        <a:latin typeface="Cambria Math"/>
                      </a:rPr>
                      <m:t>𝟏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457" y="6421403"/>
                <a:ext cx="6339171" cy="830997"/>
              </a:xfrm>
              <a:prstGeom prst="rect">
                <a:avLst/>
              </a:prstGeom>
              <a:blipFill>
                <a:blip r:embed="rId9"/>
                <a:stretch>
                  <a:fillRect l="-4327" t="-17518" b="-36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261436" y="435647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4131" y="8704667"/>
                <a:ext cx="5029518" cy="11592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𝒄𝒐𝒔</m:t>
                        </m:r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num>
                      <m:den>
                        <m:r>
                          <a:rPr lang="en-US" sz="4800" b="1" i="1">
                            <a:latin typeface="Cambria Math"/>
                          </a:rPr>
                          <m:t>𝟏</m:t>
                        </m:r>
                        <m:r>
                          <a:rPr lang="en-US" sz="4800" b="1" i="1">
                            <a:latin typeface="Cambria Math"/>
                          </a:rPr>
                          <m:t>−</m:t>
                        </m:r>
                        <m:r>
                          <a:rPr lang="en-US" sz="4800" b="1" i="1">
                            <a:latin typeface="Cambria Math"/>
                          </a:rPr>
                          <m:t>𝒔𝒊𝒏</m:t>
                        </m:r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den>
                    </m:f>
                    <m:r>
                      <a:rPr lang="en-US" sz="4800" b="1" i="1">
                        <a:latin typeface="Cambria Math"/>
                      </a:rPr>
                      <m:t>=</m:t>
                    </m:r>
                    <m:r>
                      <a:rPr lang="en-US" sz="4800" b="1" i="1">
                        <a:latin typeface="Cambria Math"/>
                      </a:rPr>
                      <m:t>𝟎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31" y="8704667"/>
                <a:ext cx="5029518" cy="1159292"/>
              </a:xfrm>
              <a:prstGeom prst="rect">
                <a:avLst/>
              </a:prstGeom>
              <a:blipFill>
                <a:blip r:embed="rId10"/>
                <a:stretch>
                  <a:fillRect l="-4970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906811" y="6733093"/>
                <a:ext cx="12192000" cy="223086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𝟎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).</a:t>
                </a:r>
              </a:p>
              <a:p>
                <a:pPr>
                  <a:lnSpc>
                    <a:spcPct val="120000"/>
                  </a:lnSpc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𝟏</m:t>
                    </m:r>
                    <m:r>
                      <a:rPr lang="en-US" b="1" i="1">
                        <a:latin typeface="Cambria Math"/>
                      </a:rPr>
                      <m:t>⇒</m:t>
                    </m:r>
                    <m:r>
                      <a:rPr lang="en-US" b="1" i="1">
                        <a:latin typeface="Cambria Math"/>
                      </a:rPr>
                      <m:t>𝒙</m:t>
                    </m:r>
                    <m:r>
                      <a:rPr lang="en-US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𝟑</m:t>
                        </m:r>
                        <m:r>
                          <a:rPr lang="en-US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06811" y="6733093"/>
                <a:ext cx="12192000" cy="2230867"/>
              </a:xfrm>
              <a:prstGeom prst="rect">
                <a:avLst/>
              </a:prstGeom>
              <a:blipFill>
                <a:blip r:embed="rId11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21819" y="7232332"/>
                <a:ext cx="5613973" cy="12528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≠</m:t>
                      </m:r>
                      <m:f>
                        <m:fPr>
                          <m:ctrlPr>
                            <a:rPr lang="en-US" sz="44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𝝅</m:t>
                      </m:r>
                      <m:r>
                        <a:rPr lang="en-US" sz="4400" b="1" i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819" y="7232332"/>
                <a:ext cx="5613973" cy="12528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83471" y="10163454"/>
                <a:ext cx="6077408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𝒄𝒐𝒔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r>
                        <a:rPr lang="en-US" b="1" i="1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71" y="10163454"/>
                <a:ext cx="6077408" cy="7540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42902" y="11316081"/>
                <a:ext cx="5173966" cy="1226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𝟐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1" i="1">
                          <a:latin typeface="Cambria Math"/>
                        </a:rPr>
                        <m:t>𝒌</m:t>
                      </m:r>
                      <m:r>
                        <a:rPr lang="en-US" b="1" i="1">
                          <a:latin typeface="Cambria Math"/>
                        </a:rPr>
                        <m:t>𝝅</m:t>
                      </m:r>
                    </m:oMath>
                  </m:oMathPara>
                </a14:m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902" y="11316081"/>
                <a:ext cx="5173966" cy="122649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005839" y="11256866"/>
                <a:ext cx="6213735" cy="1344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/>
                        </a:rPr>
                        <m:t>⇔</m:t>
                      </m:r>
                      <m:r>
                        <a:rPr lang="en-US" b="1" i="1">
                          <a:latin typeface="Cambria Math"/>
                        </a:rPr>
                        <m:t>𝒙</m:t>
                      </m:r>
                      <m:r>
                        <a:rPr lang="en-US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/>
                            </a:rPr>
                            <m:t>𝒌</m:t>
                          </m:r>
                          <m:r>
                            <a:rPr lang="en-US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/>
                        </a:rPr>
                        <m:t>,</m:t>
                      </m:r>
                      <m:r>
                        <a:rPr lang="en-US" sz="4400" b="1" i="1">
                          <a:latin typeface="Cambria Math"/>
                        </a:rPr>
                        <m:t>𝒌</m:t>
                      </m:r>
                      <m:r>
                        <a:rPr lang="en-US" sz="4400" b="1" i="1">
                          <a:latin typeface="Cambria Math"/>
                        </a:rPr>
                        <m:t>∈</m:t>
                      </m:r>
                      <m:r>
                        <a:rPr lang="en-US" sz="4400" b="1" i="1">
                          <a:latin typeface="Cambria Math"/>
                        </a:rPr>
                        <m:t>ℤ</m:t>
                      </m:r>
                      <m:r>
                        <a:rPr lang="en-US" sz="4400" b="1" i="1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5839" y="11256866"/>
                <a:ext cx="6213735" cy="13449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BA3CB89-99F4-487E-A9EC-FF4E5BFF5231}"/>
              </a:ext>
            </a:extLst>
          </p:cNvPr>
          <p:cNvCxnSpPr/>
          <p:nvPr/>
        </p:nvCxnSpPr>
        <p:spPr>
          <a:xfrm>
            <a:off x="12320087" y="6547022"/>
            <a:ext cx="0" cy="62630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8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  <p:bldP spid="3" grpId="0"/>
      <p:bldP spid="4" grpId="0"/>
      <p:bldP spid="5" grpId="0"/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521261" y="6019800"/>
            <a:ext cx="23862739" cy="7254558"/>
            <a:chOff x="1205494" y="6941416"/>
            <a:chExt cx="23865846" cy="6848618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5" y="7179457"/>
              <a:ext cx="23861755" cy="661057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41455" y="1808065"/>
            <a:ext cx="24162856" cy="4087555"/>
            <a:chOff x="992187" y="2564544"/>
            <a:chExt cx="23089768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936734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9072699" y="10852837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2699" y="10852837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521261" y="2741623"/>
                <a:ext cx="2386274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nhiêu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𝒄𝒐𝒔𝒙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61" y="2741623"/>
                <a:ext cx="23862740" cy="769441"/>
              </a:xfrm>
              <a:prstGeom prst="rect">
                <a:avLst/>
              </a:prstGeom>
              <a:blipFill>
                <a:blip r:embed="rId4"/>
                <a:stretch>
                  <a:fillRect l="-1048" t="-17460" r="-102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0655" y="4143932"/>
                <a:ext cx="52249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𝟏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55" y="4143932"/>
                <a:ext cx="52249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184722" y="4143931"/>
                <a:ext cx="438854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722" y="4143931"/>
                <a:ext cx="4388542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36289" y="4143930"/>
                <a:ext cx="4447108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𝟑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GB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6289" y="4143930"/>
                <a:ext cx="444710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477793" y="4143932"/>
                <a:ext cx="402346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1" i="1" spc="-150" smtClean="0">
                          <a:solidFill>
                            <a:srgbClr val="000099"/>
                          </a:solidFill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400" b="1" i="1" smtClean="0">
                          <a:latin typeface="Cambria Math"/>
                        </a:rPr>
                        <m:t>𝟒</m:t>
                      </m:r>
                      <m:r>
                        <a:rPr lang="en-US" sz="4400" b="1" i="1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7793" y="4143932"/>
                <a:ext cx="4023461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6761017" y="6600608"/>
                <a:ext cx="10047541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𝐜𝐨𝐬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 i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/>
                        </a:rPr>
                        <m:t>⇔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/>
                            </a:rPr>
                            <m:t>𝒎</m:t>
                          </m:r>
                          <m:r>
                            <a:rPr lang="en-US" sz="4400" b="1" i="1">
                              <a:latin typeface="Cambria Math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𝟏</m:t>
                      </m:r>
                      <m:r>
                        <a:rPr lang="en-US" sz="4400" b="1" i="1">
                          <a:latin typeface="Cambria Math"/>
                        </a:rPr>
                        <m:t>⇔−</m:t>
                      </m:r>
                      <m:r>
                        <a:rPr lang="en-US" sz="4400" b="1" i="1">
                          <a:latin typeface="Cambria Math"/>
                        </a:rPr>
                        <m:t>𝟐</m:t>
                      </m:r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𝒎</m:t>
                      </m:r>
                      <m:r>
                        <a:rPr lang="en-US" sz="4400" b="1" i="1">
                          <a:latin typeface="Cambria Math"/>
                        </a:rPr>
                        <m:t>≤</m:t>
                      </m:r>
                      <m:r>
                        <a:rPr lang="en-US" sz="4400" b="1" i="1">
                          <a:latin typeface="Cambria Math"/>
                        </a:rPr>
                        <m:t>𝟎</m:t>
                      </m:r>
                      <m:r>
                        <a:rPr lang="en-US" sz="4400" b="1" i="0" smtClean="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1017" y="6600608"/>
                <a:ext cx="10047541" cy="21236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8306440" y="401211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25842" y="9100596"/>
                <a:ext cx="10047541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⇒</m:t>
                    </m:r>
                    <m:r>
                      <a:rPr lang="en-US" sz="4400" b="1" i="1">
                        <a:latin typeface="Cambria Math"/>
                      </a:rPr>
                      <m:t>𝒎</m:t>
                    </m:r>
                    <m:r>
                      <a:rPr lang="en-US" sz="4400" b="1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𝟏</m:t>
                        </m:r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r>
                          <a:rPr lang="en-US" sz="4400" b="1" i="1">
                            <a:latin typeface="Cambria Math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842" y="9100596"/>
                <a:ext cx="10047541" cy="1446550"/>
              </a:xfrm>
              <a:prstGeom prst="rect">
                <a:avLst/>
              </a:prstGeom>
              <a:blipFill>
                <a:blip r:embed="rId10"/>
                <a:stretch>
                  <a:fillRect l="-2488" t="-9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355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1" grpId="0"/>
      <p:bldP spid="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1778</TotalTime>
  <Words>2713</Words>
  <Application>Microsoft Office PowerPoint</Application>
  <PresentationFormat>Custom</PresentationFormat>
  <Paragraphs>299</Paragraphs>
  <Slides>24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130</cp:revision>
  <dcterms:created xsi:type="dcterms:W3CDTF">2013-08-31T11:42:51Z</dcterms:created>
  <dcterms:modified xsi:type="dcterms:W3CDTF">2021-09-04T02:12:55Z</dcterms:modified>
</cp:coreProperties>
</file>