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75" r:id="rId3"/>
    <p:sldId id="268" r:id="rId4"/>
    <p:sldId id="276" r:id="rId5"/>
    <p:sldId id="277" r:id="rId6"/>
    <p:sldId id="302" r:id="rId7"/>
    <p:sldId id="278" r:id="rId8"/>
    <p:sldId id="279" r:id="rId9"/>
    <p:sldId id="303" r:id="rId10"/>
    <p:sldId id="304" r:id="rId11"/>
    <p:sldId id="314" r:id="rId12"/>
    <p:sldId id="316" r:id="rId13"/>
    <p:sldId id="306" r:id="rId14"/>
    <p:sldId id="307" r:id="rId15"/>
    <p:sldId id="308" r:id="rId16"/>
    <p:sldId id="309" r:id="rId17"/>
    <p:sldId id="310" r:id="rId18"/>
    <p:sldId id="311" r:id="rId19"/>
    <p:sldId id="269" r:id="rId20"/>
    <p:sldId id="298" r:id="rId21"/>
    <p:sldId id="313" r:id="rId22"/>
    <p:sldId id="274" r:id="rId23"/>
    <p:sldId id="300" r:id="rId24"/>
    <p:sldId id="285" r:id="rId25"/>
    <p:sldId id="301" r:id="rId26"/>
    <p:sldId id="286" r:id="rId27"/>
    <p:sldId id="287" r:id="rId28"/>
    <p:sldId id="288"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B13134"/>
    <a:srgbClr val="BE4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672" autoAdjust="0"/>
  </p:normalViewPr>
  <p:slideViewPr>
    <p:cSldViewPr snapToGrid="0">
      <p:cViewPr varScale="1">
        <p:scale>
          <a:sx n="71" d="100"/>
          <a:sy n="71" d="100"/>
        </p:scale>
        <p:origin x="106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770EF-F83C-41A9-B963-CD28D652117F}"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C767C-F4CB-437F-98CB-A6CB3F770396}" type="slidenum">
              <a:rPr lang="en-US" smtClean="0"/>
              <a:t>‹#›</a:t>
            </a:fld>
            <a:endParaRPr lang="en-US"/>
          </a:p>
        </p:txBody>
      </p:sp>
    </p:spTree>
    <p:extLst>
      <p:ext uri="{BB962C8B-B14F-4D97-AF65-F5344CB8AC3E}">
        <p14:creationId xmlns:p14="http://schemas.microsoft.com/office/powerpoint/2010/main" val="362031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1CC767C-F4CB-437F-98CB-A6CB3F770396}" type="slidenum">
              <a:rPr lang="en-US" smtClean="0"/>
              <a:t>2</a:t>
            </a:fld>
            <a:endParaRPr lang="en-US"/>
          </a:p>
        </p:txBody>
      </p:sp>
    </p:spTree>
    <p:extLst>
      <p:ext uri="{BB962C8B-B14F-4D97-AF65-F5344CB8AC3E}">
        <p14:creationId xmlns:p14="http://schemas.microsoft.com/office/powerpoint/2010/main" val="408480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C767C-F4CB-437F-98CB-A6CB3F770396}" type="slidenum">
              <a:rPr lang="en-US" smtClean="0"/>
              <a:t>10</a:t>
            </a:fld>
            <a:endParaRPr lang="en-US"/>
          </a:p>
        </p:txBody>
      </p:sp>
    </p:spTree>
    <p:extLst>
      <p:ext uri="{BB962C8B-B14F-4D97-AF65-F5344CB8AC3E}">
        <p14:creationId xmlns:p14="http://schemas.microsoft.com/office/powerpoint/2010/main" val="190152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C767C-F4CB-437F-98CB-A6CB3F770396}" type="slidenum">
              <a:rPr lang="en-US" smtClean="0"/>
              <a:t>11</a:t>
            </a:fld>
            <a:endParaRPr lang="en-US"/>
          </a:p>
        </p:txBody>
      </p:sp>
    </p:spTree>
    <p:extLst>
      <p:ext uri="{BB962C8B-B14F-4D97-AF65-F5344CB8AC3E}">
        <p14:creationId xmlns:p14="http://schemas.microsoft.com/office/powerpoint/2010/main" val="97741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26896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53001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18045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291F16-60D2-BE4D-8D42-1D2F1D761615}"/>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8" name="Picture 7">
            <a:hlinkClick r:id="" action="ppaction://hlinkshowjump?jump=firstslide"/>
            <a:extLst>
              <a:ext uri="{FF2B5EF4-FFF2-40B4-BE49-F238E27FC236}">
                <a16:creationId xmlns:a16="http://schemas.microsoft.com/office/drawing/2014/main" id="{8CE37AB6-42E6-F74E-B7B4-0A818120FF2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BC80C2AA-6183-B549-9E34-E3B664805136}"/>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AF925C44-41A0-1645-80AB-C78D89D06213}"/>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sp>
        <p:nvSpPr>
          <p:cNvPr id="12" name="TextBox 9">
            <a:extLst>
              <a:ext uri="{FF2B5EF4-FFF2-40B4-BE49-F238E27FC236}">
                <a16:creationId xmlns:a16="http://schemas.microsoft.com/office/drawing/2014/main" id="{DB5918F3-C1E0-884B-A4FC-A092E9D4DB89}"/>
              </a:ext>
            </a:extLst>
          </p:cNvPr>
          <p:cNvSpPr txBox="1"/>
          <p:nvPr userDrawn="1"/>
        </p:nvSpPr>
        <p:spPr>
          <a:xfrm>
            <a:off x="153423" y="2"/>
            <a:ext cx="636713" cy="307777"/>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solidFill>
                  <a:prstClr val="white"/>
                </a:solidFill>
              </a:rPr>
              <a:t>Unit 1</a:t>
            </a:r>
          </a:p>
        </p:txBody>
      </p:sp>
      <p:pic>
        <p:nvPicPr>
          <p:cNvPr id="18" name="Picture 17">
            <a:extLst>
              <a:ext uri="{FF2B5EF4-FFF2-40B4-BE49-F238E27FC236}">
                <a16:creationId xmlns:a16="http://schemas.microsoft.com/office/drawing/2014/main" id="{BCEC4D34-5C0D-A247-B0E6-0132545A151E}"/>
              </a:ext>
            </a:extLst>
          </p:cNvPr>
          <p:cNvPicPr>
            <a:picLocks noChangeAspect="1"/>
          </p:cNvPicPr>
          <p:nvPr userDrawn="1"/>
        </p:nvPicPr>
        <p:blipFill>
          <a:blip r:embed="rId6"/>
          <a:stretch>
            <a:fillRect/>
          </a:stretch>
        </p:blipFill>
        <p:spPr>
          <a:xfrm>
            <a:off x="153423" y="6421416"/>
            <a:ext cx="2941661" cy="522532"/>
          </a:xfrm>
          <a:prstGeom prst="rect">
            <a:avLst/>
          </a:prstGeom>
        </p:spPr>
      </p:pic>
    </p:spTree>
    <p:extLst>
      <p:ext uri="{BB962C8B-B14F-4D97-AF65-F5344CB8AC3E}">
        <p14:creationId xmlns:p14="http://schemas.microsoft.com/office/powerpoint/2010/main" val="1516015129"/>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AB79FA-3F64-CB4B-B48D-9BD1D031CDC2}"/>
              </a:ext>
            </a:extLst>
          </p:cNvPr>
          <p:cNvPicPr>
            <a:picLocks noChangeAspect="1"/>
          </p:cNvPicPr>
          <p:nvPr userDrawn="1"/>
        </p:nvPicPr>
        <p:blipFill>
          <a:blip r:embed="rId2"/>
          <a:stretch>
            <a:fillRect/>
          </a:stretch>
        </p:blipFill>
        <p:spPr>
          <a:xfrm>
            <a:off x="1" y="13265"/>
            <a:ext cx="12192000" cy="6855066"/>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16" name="Picture 15">
            <a:hlinkClick r:id="" action="ppaction://hlinkshowjump?jump=firstslide"/>
            <a:extLst>
              <a:ext uri="{FF2B5EF4-FFF2-40B4-BE49-F238E27FC236}">
                <a16:creationId xmlns:a16="http://schemas.microsoft.com/office/drawing/2014/main" id="{8AD96D44-1704-8540-93E5-16F541ACCC0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17" name="Picture 16">
            <a:hlinkClick r:id="" action="ppaction://hlinkshowjump?jump=nextslide"/>
            <a:extLst>
              <a:ext uri="{FF2B5EF4-FFF2-40B4-BE49-F238E27FC236}">
                <a16:creationId xmlns:a16="http://schemas.microsoft.com/office/drawing/2014/main" id="{499AFCBA-5E24-7842-8A7E-75D677787B98}"/>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8" name="Picture 17">
            <a:hlinkClick r:id="" action="ppaction://hlinkshowjump?jump=previousslide"/>
            <a:extLst>
              <a:ext uri="{FF2B5EF4-FFF2-40B4-BE49-F238E27FC236}">
                <a16:creationId xmlns:a16="http://schemas.microsoft.com/office/drawing/2014/main" id="{65249790-DE0A-B649-9880-C4B108532812}"/>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2605DC4D-802B-1E4E-92C3-EBCFD64330BA}"/>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12" name="TextBox 9">
            <a:extLst>
              <a:ext uri="{FF2B5EF4-FFF2-40B4-BE49-F238E27FC236}">
                <a16:creationId xmlns:a16="http://schemas.microsoft.com/office/drawing/2014/main" id="{7C1779EA-D06B-284E-9192-FBDDC8E474AA}"/>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2</a:t>
            </a:r>
          </a:p>
        </p:txBody>
      </p:sp>
      <p:sp>
        <p:nvSpPr>
          <p:cNvPr id="9" name="TextBox 9">
            <a:extLst>
              <a:ext uri="{FF2B5EF4-FFF2-40B4-BE49-F238E27FC236}">
                <a16:creationId xmlns:a16="http://schemas.microsoft.com/office/drawing/2014/main" id="{7C1779EA-D06B-284E-9192-FBDDC8E474AA}"/>
              </a:ext>
            </a:extLst>
          </p:cNvPr>
          <p:cNvSpPr txBox="1"/>
          <p:nvPr userDrawn="1"/>
        </p:nvSpPr>
        <p:spPr>
          <a:xfrm>
            <a:off x="11017480" y="13265"/>
            <a:ext cx="1046836" cy="338554"/>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Lesson</a:t>
            </a:r>
            <a:r>
              <a:rPr lang="en-US" sz="1600" b="1" baseline="0" dirty="0">
                <a:solidFill>
                  <a:prstClr val="white"/>
                </a:solidFill>
              </a:rPr>
              <a:t> </a:t>
            </a:r>
            <a:r>
              <a:rPr lang="en-US" sz="1600" b="1" dirty="0">
                <a:solidFill>
                  <a:prstClr val="white"/>
                </a:solidFill>
              </a:rPr>
              <a:t>2a</a:t>
            </a:r>
          </a:p>
        </p:txBody>
      </p:sp>
    </p:spTree>
    <p:extLst>
      <p:ext uri="{BB962C8B-B14F-4D97-AF65-F5344CB8AC3E}">
        <p14:creationId xmlns:p14="http://schemas.microsoft.com/office/powerpoint/2010/main" val="3176190522"/>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151630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5494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A2214D-F2BC-48EC-9124-E01968040E2B}"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28112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A2214D-F2BC-48EC-9124-E01968040E2B}"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79345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A2214D-F2BC-48EC-9124-E01968040E2B}"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149268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2214D-F2BC-48EC-9124-E01968040E2B}"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34500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A2214D-F2BC-48EC-9124-E01968040E2B}"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37514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A2214D-F2BC-48EC-9124-E01968040E2B}"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94496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2214D-F2BC-48EC-9124-E01968040E2B}"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F648D-0FFE-439B-9ECC-739C6400C5A0}" type="slidenum">
              <a:rPr lang="en-US" smtClean="0"/>
              <a:t>‹#›</a:t>
            </a:fld>
            <a:endParaRPr lang="en-US"/>
          </a:p>
        </p:txBody>
      </p:sp>
    </p:spTree>
    <p:extLst>
      <p:ext uri="{BB962C8B-B14F-4D97-AF65-F5344CB8AC3E}">
        <p14:creationId xmlns:p14="http://schemas.microsoft.com/office/powerpoint/2010/main" val="38268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8/2/2023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36870557"/>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slideLayout" Target="../slideLayouts/slideLayout13.xml"/><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5" Type="http://schemas.openxmlformats.org/officeDocument/2006/relationships/image" Target="../media/image12.png"/><Relationship Id="rId10" Type="http://schemas.openxmlformats.org/officeDocument/2006/relationships/audio" Target="../media/media6.mp3"/><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slideLayout" Target="../slideLayouts/slideLayout13.xml"/><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5" Type="http://schemas.openxmlformats.org/officeDocument/2006/relationships/image" Target="../media/image12.png"/><Relationship Id="rId10" Type="http://schemas.openxmlformats.org/officeDocument/2006/relationships/audio" Target="../media/media6.mp3"/><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12192000" cy="6858000"/>
          </a:xfrm>
          <a:prstGeom prst="rect">
            <a:avLst/>
          </a:prstGeom>
        </p:spPr>
      </p:pic>
      <p:sp>
        <p:nvSpPr>
          <p:cNvPr id="3" name="TextBox 2"/>
          <p:cNvSpPr txBox="1"/>
          <p:nvPr/>
        </p:nvSpPr>
        <p:spPr>
          <a:xfrm>
            <a:off x="5056130" y="2305762"/>
            <a:ext cx="6858000" cy="2677656"/>
          </a:xfrm>
          <a:prstGeom prst="rect">
            <a:avLst/>
          </a:prstGeom>
          <a:noFill/>
        </p:spPr>
        <p:txBody>
          <a:bodyPr wrap="square" rtlCol="0">
            <a:spAutoFit/>
          </a:bodyPr>
          <a:lstStyle/>
          <a:p>
            <a:pPr algn="ctr"/>
            <a:r>
              <a:rPr lang="en-US" sz="6000" b="1" dirty="0">
                <a:solidFill>
                  <a:srgbClr val="FF0000"/>
                </a:solidFill>
              </a:rPr>
              <a:t>Unit 2: Every Day</a:t>
            </a:r>
          </a:p>
          <a:p>
            <a:pPr algn="ctr"/>
            <a:r>
              <a:rPr lang="en-US" sz="6000" b="1" dirty="0">
                <a:solidFill>
                  <a:srgbClr val="FF0000"/>
                </a:solidFill>
              </a:rPr>
              <a:t> </a:t>
            </a:r>
            <a:r>
              <a:rPr lang="en-US" sz="4800" b="1" dirty="0">
                <a:solidFill>
                  <a:srgbClr val="00B050"/>
                </a:solidFill>
              </a:rPr>
              <a:t>Lesson 2a – Reading</a:t>
            </a:r>
          </a:p>
          <a:p>
            <a:pPr algn="ctr"/>
            <a:r>
              <a:rPr lang="en-US" sz="4800" b="1" dirty="0">
                <a:solidFill>
                  <a:srgbClr val="0070C0"/>
                </a:solidFill>
              </a:rPr>
              <a:t>Page 38</a:t>
            </a:r>
          </a:p>
        </p:txBody>
      </p:sp>
    </p:spTree>
    <p:extLst>
      <p:ext uri="{BB962C8B-B14F-4D97-AF65-F5344CB8AC3E}">
        <p14:creationId xmlns:p14="http://schemas.microsoft.com/office/powerpoint/2010/main" val="66262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87" y="1547448"/>
            <a:ext cx="11555605" cy="646331"/>
          </a:xfrm>
          <a:prstGeom prst="rect">
            <a:avLst/>
          </a:prstGeom>
          <a:noFill/>
        </p:spPr>
        <p:txBody>
          <a:bodyPr wrap="square" rtlCol="0">
            <a:spAutoFit/>
          </a:bodyPr>
          <a:lstStyle/>
          <a:p>
            <a:r>
              <a:rPr lang="en-US" sz="3600" dirty="0">
                <a:solidFill>
                  <a:schemeClr val="accent1"/>
                </a:solidFill>
              </a:rPr>
              <a:t>uniform </a:t>
            </a:r>
            <a:r>
              <a:rPr lang="en-US" sz="3600" dirty="0">
                <a:solidFill>
                  <a:schemeClr val="accent6">
                    <a:lumMod val="75000"/>
                  </a:schemeClr>
                </a:solidFill>
              </a:rPr>
              <a:t>(n)</a:t>
            </a:r>
            <a:r>
              <a:rPr lang="en-US" sz="3600" dirty="0">
                <a:solidFill>
                  <a:schemeClr val="accent1"/>
                </a:solidFill>
              </a:rPr>
              <a:t> </a:t>
            </a:r>
            <a:r>
              <a:rPr lang="en-US" sz="3600" dirty="0">
                <a:solidFill>
                  <a:srgbClr val="FF0000"/>
                </a:solidFill>
              </a:rPr>
              <a:t>/ˈ</a:t>
            </a:r>
            <a:r>
              <a:rPr lang="en-US" sz="3600" dirty="0" err="1">
                <a:solidFill>
                  <a:srgbClr val="FF0000"/>
                </a:solidFill>
              </a:rPr>
              <a:t>juːnɪfɔːm</a:t>
            </a:r>
            <a:r>
              <a:rPr lang="en-US" sz="3600" dirty="0">
                <a:solidFill>
                  <a:srgbClr val="FF0000"/>
                </a:solidFill>
              </a:rPr>
              <a:t>/: </a:t>
            </a:r>
            <a:r>
              <a:rPr lang="en-US" sz="3600" dirty="0" err="1">
                <a:solidFill>
                  <a:srgbClr val="FF00FF"/>
                </a:solidFill>
              </a:rPr>
              <a:t>đồng</a:t>
            </a:r>
            <a:r>
              <a:rPr lang="en-US" sz="3600" dirty="0">
                <a:solidFill>
                  <a:srgbClr val="FF00FF"/>
                </a:solidFill>
              </a:rPr>
              <a:t> </a:t>
            </a:r>
            <a:r>
              <a:rPr lang="en-US" sz="3600" dirty="0" err="1">
                <a:solidFill>
                  <a:srgbClr val="FF00FF"/>
                </a:solidFill>
              </a:rPr>
              <a:t>phục</a:t>
            </a:r>
            <a:endParaRPr lang="en-US" sz="3600" dirty="0"/>
          </a:p>
        </p:txBody>
      </p:sp>
      <p:sp>
        <p:nvSpPr>
          <p:cNvPr id="3" name="TextBox 2"/>
          <p:cNvSpPr txBox="1"/>
          <p:nvPr/>
        </p:nvSpPr>
        <p:spPr>
          <a:xfrm>
            <a:off x="353369" y="2393186"/>
            <a:ext cx="11555604" cy="646331"/>
          </a:xfrm>
          <a:prstGeom prst="rect">
            <a:avLst/>
          </a:prstGeom>
          <a:noFill/>
        </p:spPr>
        <p:txBody>
          <a:bodyPr wrap="square" rtlCol="0">
            <a:spAutoFit/>
          </a:bodyPr>
          <a:lstStyle/>
          <a:p>
            <a:r>
              <a:rPr lang="en-US" sz="3600" dirty="0">
                <a:solidFill>
                  <a:schemeClr val="accent1"/>
                </a:solidFill>
              </a:rPr>
              <a:t>registration </a:t>
            </a:r>
            <a:r>
              <a:rPr lang="en-US" sz="3600" dirty="0">
                <a:solidFill>
                  <a:schemeClr val="accent6">
                    <a:lumMod val="75000"/>
                  </a:schemeClr>
                </a:solidFill>
              </a:rPr>
              <a:t>(n) </a:t>
            </a:r>
            <a:r>
              <a:rPr lang="en-US" sz="3600" dirty="0">
                <a:solidFill>
                  <a:srgbClr val="FF0000"/>
                </a:solidFill>
              </a:rPr>
              <a:t>/ˌ</a:t>
            </a:r>
            <a:r>
              <a:rPr lang="en-US" sz="3600" dirty="0" err="1">
                <a:solidFill>
                  <a:srgbClr val="FF0000"/>
                </a:solidFill>
              </a:rPr>
              <a:t>redʒɪˈstreɪʃən</a:t>
            </a:r>
            <a:r>
              <a:rPr lang="en-US" sz="3600" dirty="0">
                <a:solidFill>
                  <a:srgbClr val="FF0000"/>
                </a:solidFill>
              </a:rPr>
              <a:t>/: </a:t>
            </a:r>
            <a:r>
              <a:rPr lang="en-US" sz="3600" dirty="0" err="1">
                <a:solidFill>
                  <a:srgbClr val="FF00FF"/>
                </a:solidFill>
              </a:rPr>
              <a:t>sự</a:t>
            </a:r>
            <a:r>
              <a:rPr lang="en-US" sz="3600" dirty="0">
                <a:solidFill>
                  <a:srgbClr val="FF00FF"/>
                </a:solidFill>
              </a:rPr>
              <a:t> </a:t>
            </a:r>
            <a:r>
              <a:rPr lang="en-US" sz="3600" dirty="0" err="1">
                <a:solidFill>
                  <a:srgbClr val="FF00FF"/>
                </a:solidFill>
              </a:rPr>
              <a:t>đăng</a:t>
            </a:r>
            <a:r>
              <a:rPr lang="en-US" sz="3600" dirty="0">
                <a:solidFill>
                  <a:srgbClr val="FF00FF"/>
                </a:solidFill>
              </a:rPr>
              <a:t> </a:t>
            </a:r>
            <a:r>
              <a:rPr lang="en-US" sz="3600" dirty="0" err="1">
                <a:solidFill>
                  <a:srgbClr val="FF00FF"/>
                </a:solidFill>
              </a:rPr>
              <a:t>ký</a:t>
            </a:r>
            <a:endParaRPr lang="en-US" sz="3600" dirty="0"/>
          </a:p>
        </p:txBody>
      </p:sp>
      <p:sp>
        <p:nvSpPr>
          <p:cNvPr id="4" name="TextBox 3"/>
          <p:cNvSpPr txBox="1"/>
          <p:nvPr/>
        </p:nvSpPr>
        <p:spPr>
          <a:xfrm>
            <a:off x="355049" y="3178630"/>
            <a:ext cx="12416406" cy="646331"/>
          </a:xfrm>
          <a:prstGeom prst="rect">
            <a:avLst/>
          </a:prstGeom>
          <a:noFill/>
        </p:spPr>
        <p:txBody>
          <a:bodyPr wrap="square" rtlCol="0">
            <a:spAutoFit/>
          </a:bodyPr>
          <a:lstStyle/>
          <a:p>
            <a:r>
              <a:rPr lang="en-US" sz="3600" dirty="0">
                <a:solidFill>
                  <a:schemeClr val="accent1"/>
                </a:solidFill>
              </a:rPr>
              <a:t>packed lunch </a:t>
            </a:r>
            <a:r>
              <a:rPr lang="en-US" sz="3600" dirty="0">
                <a:solidFill>
                  <a:schemeClr val="accent6">
                    <a:lumMod val="75000"/>
                  </a:schemeClr>
                </a:solidFill>
              </a:rPr>
              <a:t>(n </a:t>
            </a:r>
            <a:r>
              <a:rPr lang="en-US" sz="3600" dirty="0" err="1">
                <a:solidFill>
                  <a:schemeClr val="accent6">
                    <a:lumMod val="75000"/>
                  </a:schemeClr>
                </a:solidFill>
              </a:rPr>
              <a:t>phr</a:t>
            </a:r>
            <a:r>
              <a:rPr lang="en-US" sz="3600" dirty="0">
                <a:solidFill>
                  <a:schemeClr val="accent6">
                    <a:lumMod val="75000"/>
                  </a:schemeClr>
                </a:solidFill>
              </a:rPr>
              <a:t>) </a:t>
            </a:r>
            <a:r>
              <a:rPr lang="en-US" sz="3600" dirty="0">
                <a:solidFill>
                  <a:srgbClr val="FF0000"/>
                </a:solidFill>
              </a:rPr>
              <a:t>/ˌ</a:t>
            </a:r>
            <a:r>
              <a:rPr lang="en-US" sz="3600" dirty="0" err="1">
                <a:solidFill>
                  <a:srgbClr val="FF0000"/>
                </a:solidFill>
              </a:rPr>
              <a:t>pækt</a:t>
            </a:r>
            <a:r>
              <a:rPr lang="en-US" sz="3600" dirty="0">
                <a:solidFill>
                  <a:srgbClr val="FF0000"/>
                </a:solidFill>
              </a:rPr>
              <a:t> ˈ</a:t>
            </a:r>
            <a:r>
              <a:rPr lang="en-US" sz="3600" dirty="0" err="1">
                <a:solidFill>
                  <a:srgbClr val="FF0000"/>
                </a:solidFill>
              </a:rPr>
              <a:t>lʌntʃ</a:t>
            </a:r>
            <a:r>
              <a:rPr lang="en-US" sz="3600" dirty="0">
                <a:solidFill>
                  <a:srgbClr val="FF0000"/>
                </a:solidFill>
              </a:rPr>
              <a:t>/: </a:t>
            </a:r>
            <a:r>
              <a:rPr lang="vi-VN" sz="3600" dirty="0">
                <a:solidFill>
                  <a:srgbClr val="FF00FF"/>
                </a:solidFill>
                <a:latin typeface="Calibri" panose="020F0502020204030204" pitchFamily="34" charset="0"/>
                <a:cs typeface="Calibri" panose="020F0502020204030204" pitchFamily="34" charset="0"/>
              </a:rPr>
              <a:t>cơm hộp ăn trưa</a:t>
            </a:r>
            <a:endParaRPr lang="en-US" sz="3600" dirty="0">
              <a:latin typeface="Calibri" panose="020F0502020204030204" pitchFamily="34" charset="0"/>
              <a:cs typeface="Calibri" panose="020F0502020204030204" pitchFamily="34" charset="0"/>
            </a:endParaRPr>
          </a:p>
        </p:txBody>
      </p:sp>
      <p:sp>
        <p:nvSpPr>
          <p:cNvPr id="5" name="TextBox 4"/>
          <p:cNvSpPr txBox="1"/>
          <p:nvPr/>
        </p:nvSpPr>
        <p:spPr>
          <a:xfrm>
            <a:off x="366772" y="3913831"/>
            <a:ext cx="11555604" cy="646331"/>
          </a:xfrm>
          <a:prstGeom prst="rect">
            <a:avLst/>
          </a:prstGeom>
          <a:noFill/>
        </p:spPr>
        <p:txBody>
          <a:bodyPr wrap="square" rtlCol="0">
            <a:spAutoFit/>
          </a:bodyPr>
          <a:lstStyle/>
          <a:p>
            <a:r>
              <a:rPr lang="en-US" sz="3600" dirty="0">
                <a:solidFill>
                  <a:schemeClr val="accent1"/>
                </a:solidFill>
              </a:rPr>
              <a:t>canteen </a:t>
            </a:r>
            <a:r>
              <a:rPr lang="en-US" sz="3600" dirty="0">
                <a:solidFill>
                  <a:schemeClr val="accent6">
                    <a:lumMod val="75000"/>
                  </a:schemeClr>
                </a:solidFill>
              </a:rPr>
              <a:t>(n)</a:t>
            </a:r>
            <a:r>
              <a:rPr lang="en-US" sz="3600" dirty="0">
                <a:solidFill>
                  <a:schemeClr val="accent1"/>
                </a:solidFill>
              </a:rPr>
              <a:t> </a:t>
            </a:r>
            <a:r>
              <a:rPr lang="en-US" sz="3600" dirty="0">
                <a:solidFill>
                  <a:srgbClr val="FF0000"/>
                </a:solidFill>
              </a:rPr>
              <a:t>/</a:t>
            </a:r>
            <a:r>
              <a:rPr lang="en-US" sz="3600" dirty="0" err="1">
                <a:solidFill>
                  <a:srgbClr val="FF0000"/>
                </a:solidFill>
              </a:rPr>
              <a:t>kænˈtiːn</a:t>
            </a:r>
            <a:r>
              <a:rPr lang="en-US" sz="3600" dirty="0">
                <a:solidFill>
                  <a:srgbClr val="FF0000"/>
                </a:solidFill>
              </a:rPr>
              <a:t>/: </a:t>
            </a:r>
            <a:r>
              <a:rPr lang="en-US" sz="3600" dirty="0" err="1">
                <a:solidFill>
                  <a:srgbClr val="FF00FF"/>
                </a:solidFill>
              </a:rPr>
              <a:t>căng</a:t>
            </a:r>
            <a:r>
              <a:rPr lang="en-US" sz="3600" dirty="0">
                <a:solidFill>
                  <a:srgbClr val="FF00FF"/>
                </a:solidFill>
              </a:rPr>
              <a:t>-tin</a:t>
            </a:r>
            <a:endParaRPr lang="en-US" sz="3600" dirty="0"/>
          </a:p>
        </p:txBody>
      </p:sp>
      <p:sp>
        <p:nvSpPr>
          <p:cNvPr id="6" name="TextBox 5"/>
          <p:cNvSpPr txBox="1"/>
          <p:nvPr/>
        </p:nvSpPr>
        <p:spPr>
          <a:xfrm>
            <a:off x="358398" y="4709324"/>
            <a:ext cx="11555604" cy="646331"/>
          </a:xfrm>
          <a:prstGeom prst="rect">
            <a:avLst/>
          </a:prstGeom>
          <a:noFill/>
        </p:spPr>
        <p:txBody>
          <a:bodyPr wrap="square" rtlCol="0">
            <a:spAutoFit/>
          </a:bodyPr>
          <a:lstStyle/>
          <a:p>
            <a:r>
              <a:rPr lang="en-US" sz="3600" dirty="0">
                <a:solidFill>
                  <a:schemeClr val="accent1"/>
                </a:solidFill>
              </a:rPr>
              <a:t>team </a:t>
            </a:r>
            <a:r>
              <a:rPr lang="en-US" sz="3600" dirty="0">
                <a:solidFill>
                  <a:schemeClr val="accent6">
                    <a:lumMod val="75000"/>
                  </a:schemeClr>
                </a:solidFill>
              </a:rPr>
              <a:t>(n)</a:t>
            </a:r>
            <a:r>
              <a:rPr lang="en-US" sz="3600" dirty="0">
                <a:solidFill>
                  <a:schemeClr val="accent1"/>
                </a:solidFill>
              </a:rPr>
              <a:t> </a:t>
            </a:r>
            <a:r>
              <a:rPr lang="en-US" sz="3600" dirty="0">
                <a:solidFill>
                  <a:srgbClr val="FF0000"/>
                </a:solidFill>
              </a:rPr>
              <a:t>/</a:t>
            </a:r>
            <a:r>
              <a:rPr lang="en-US" sz="3600" dirty="0" err="1">
                <a:solidFill>
                  <a:srgbClr val="FF0000"/>
                </a:solidFill>
              </a:rPr>
              <a:t>tiːm</a:t>
            </a:r>
            <a:r>
              <a:rPr lang="en-US" sz="3600" dirty="0">
                <a:solidFill>
                  <a:srgbClr val="FF0000"/>
                </a:solidFill>
              </a:rPr>
              <a:t>/: </a:t>
            </a:r>
            <a:r>
              <a:rPr lang="en-US" sz="3600" dirty="0" err="1">
                <a:solidFill>
                  <a:srgbClr val="FF00FF"/>
                </a:solidFill>
              </a:rPr>
              <a:t>đội</a:t>
            </a:r>
            <a:r>
              <a:rPr lang="en-US" sz="3600" dirty="0">
                <a:solidFill>
                  <a:srgbClr val="FF00FF"/>
                </a:solidFill>
              </a:rPr>
              <a:t>, </a:t>
            </a:r>
            <a:r>
              <a:rPr lang="en-US" sz="3600" dirty="0" err="1">
                <a:solidFill>
                  <a:srgbClr val="FF00FF"/>
                </a:solidFill>
              </a:rPr>
              <a:t>nhóm</a:t>
            </a:r>
            <a:endParaRPr lang="en-US" sz="3600" dirty="0"/>
          </a:p>
        </p:txBody>
      </p:sp>
      <p:sp>
        <p:nvSpPr>
          <p:cNvPr id="7" name="TextBox 6"/>
          <p:cNvSpPr txBox="1"/>
          <p:nvPr/>
        </p:nvSpPr>
        <p:spPr>
          <a:xfrm>
            <a:off x="390220" y="5555058"/>
            <a:ext cx="11555604" cy="646331"/>
          </a:xfrm>
          <a:prstGeom prst="rect">
            <a:avLst/>
          </a:prstGeom>
          <a:noFill/>
        </p:spPr>
        <p:txBody>
          <a:bodyPr wrap="square" rtlCol="0">
            <a:spAutoFit/>
          </a:bodyPr>
          <a:lstStyle/>
          <a:p>
            <a:r>
              <a:rPr lang="en-US" sz="3600" dirty="0">
                <a:solidFill>
                  <a:schemeClr val="accent1"/>
                </a:solidFill>
              </a:rPr>
              <a:t>chat online </a:t>
            </a:r>
            <a:r>
              <a:rPr lang="en-US" sz="3600" dirty="0">
                <a:solidFill>
                  <a:schemeClr val="accent6">
                    <a:lumMod val="75000"/>
                  </a:schemeClr>
                </a:solidFill>
              </a:rPr>
              <a:t>(v </a:t>
            </a:r>
            <a:r>
              <a:rPr lang="en-US" sz="3600" dirty="0" err="1">
                <a:solidFill>
                  <a:schemeClr val="accent6">
                    <a:lumMod val="75000"/>
                  </a:schemeClr>
                </a:solidFill>
              </a:rPr>
              <a:t>phr</a:t>
            </a:r>
            <a:r>
              <a:rPr lang="en-US" sz="3600" dirty="0">
                <a:solidFill>
                  <a:schemeClr val="accent6">
                    <a:lumMod val="75000"/>
                  </a:schemeClr>
                </a:solidFill>
              </a:rPr>
              <a:t>) </a:t>
            </a:r>
            <a:r>
              <a:rPr lang="en-US" sz="3600" dirty="0">
                <a:solidFill>
                  <a:srgbClr val="FF0000"/>
                </a:solidFill>
              </a:rPr>
              <a:t>/</a:t>
            </a:r>
            <a:r>
              <a:rPr lang="en-US" sz="3600" dirty="0" err="1">
                <a:solidFill>
                  <a:srgbClr val="FF0000"/>
                </a:solidFill>
              </a:rPr>
              <a:t>tʃæt</a:t>
            </a:r>
            <a:r>
              <a:rPr lang="en-US" sz="3600" dirty="0">
                <a:solidFill>
                  <a:srgbClr val="FF0000"/>
                </a:solidFill>
              </a:rPr>
              <a:t> ˈ</a:t>
            </a:r>
            <a:r>
              <a:rPr lang="en-US" sz="3600" dirty="0" err="1">
                <a:solidFill>
                  <a:srgbClr val="FF0000"/>
                </a:solidFill>
              </a:rPr>
              <a:t>ɒnˌlaɪn</a:t>
            </a:r>
            <a:r>
              <a:rPr lang="en-US" sz="3600" dirty="0">
                <a:solidFill>
                  <a:srgbClr val="FF0000"/>
                </a:solidFill>
              </a:rPr>
              <a:t>/: </a:t>
            </a:r>
            <a:r>
              <a:rPr lang="en-US" sz="3600" dirty="0" err="1">
                <a:solidFill>
                  <a:srgbClr val="FF00FF"/>
                </a:solidFill>
              </a:rPr>
              <a:t>trò</a:t>
            </a:r>
            <a:r>
              <a:rPr lang="en-US" sz="3600" dirty="0">
                <a:solidFill>
                  <a:srgbClr val="FF00FF"/>
                </a:solidFill>
              </a:rPr>
              <a:t> </a:t>
            </a:r>
            <a:r>
              <a:rPr lang="en-US" sz="3600" dirty="0" err="1">
                <a:solidFill>
                  <a:srgbClr val="FF00FF"/>
                </a:solidFill>
              </a:rPr>
              <a:t>chuyện</a:t>
            </a:r>
            <a:r>
              <a:rPr lang="en-US" sz="3600" dirty="0">
                <a:solidFill>
                  <a:srgbClr val="FF00FF"/>
                </a:solidFill>
              </a:rPr>
              <a:t> </a:t>
            </a:r>
            <a:r>
              <a:rPr lang="en-US" sz="3600" dirty="0" err="1">
                <a:solidFill>
                  <a:srgbClr val="FF00FF"/>
                </a:solidFill>
              </a:rPr>
              <a:t>trực</a:t>
            </a:r>
            <a:r>
              <a:rPr lang="en-US" sz="3600" dirty="0">
                <a:solidFill>
                  <a:srgbClr val="FF00FF"/>
                </a:solidFill>
              </a:rPr>
              <a:t> </a:t>
            </a:r>
            <a:r>
              <a:rPr lang="en-US" sz="3600" dirty="0" err="1">
                <a:solidFill>
                  <a:srgbClr val="FF00FF"/>
                </a:solidFill>
              </a:rPr>
              <a:t>tuyến</a:t>
            </a:r>
            <a:endParaRPr lang="en-US" sz="3600" dirty="0"/>
          </a:p>
        </p:txBody>
      </p:sp>
      <p:pic>
        <p:nvPicPr>
          <p:cNvPr id="9" name="unifor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527773" y="1420569"/>
            <a:ext cx="487363" cy="487363"/>
          </a:xfrm>
          <a:prstGeom prst="rect">
            <a:avLst/>
          </a:prstGeom>
        </p:spPr>
      </p:pic>
      <p:pic>
        <p:nvPicPr>
          <p:cNvPr id="10" name="registratio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2527773" y="2552154"/>
            <a:ext cx="487363" cy="487363"/>
          </a:xfrm>
          <a:prstGeom prst="rect">
            <a:avLst/>
          </a:prstGeom>
        </p:spPr>
      </p:pic>
      <p:pic>
        <p:nvPicPr>
          <p:cNvPr id="11" name="cantee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2527772" y="4112522"/>
            <a:ext cx="487363" cy="487363"/>
          </a:xfrm>
          <a:prstGeom prst="rect">
            <a:avLst/>
          </a:prstGeom>
        </p:spPr>
      </p:pic>
      <p:pic>
        <p:nvPicPr>
          <p:cNvPr id="12" name="team">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12536877" y="4887446"/>
            <a:ext cx="487363" cy="487363"/>
          </a:xfrm>
          <a:prstGeom prst="rect">
            <a:avLst/>
          </a:prstGeom>
        </p:spPr>
      </p:pic>
      <p:pic>
        <p:nvPicPr>
          <p:cNvPr id="13" name="chatonline">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12497120" y="5634541"/>
            <a:ext cx="487363" cy="487363"/>
          </a:xfrm>
          <a:prstGeom prst="rect">
            <a:avLst/>
          </a:prstGeom>
        </p:spPr>
      </p:pic>
      <p:sp>
        <p:nvSpPr>
          <p:cNvPr id="14" name="TextBox 13"/>
          <p:cNvSpPr txBox="1"/>
          <p:nvPr/>
        </p:nvSpPr>
        <p:spPr>
          <a:xfrm>
            <a:off x="710755" y="663085"/>
            <a:ext cx="11008513" cy="584775"/>
          </a:xfrm>
          <a:prstGeom prst="rect">
            <a:avLst/>
          </a:prstGeom>
          <a:noFill/>
        </p:spPr>
        <p:txBody>
          <a:bodyPr wrap="square" rtlCol="0">
            <a:spAutoFit/>
          </a:bodyPr>
          <a:lstStyle/>
          <a:p>
            <a:r>
              <a:rPr lang="en-US" sz="3200" dirty="0"/>
              <a:t>Listen and repeat. (Click on each word/ phrase to hear the sound) </a:t>
            </a:r>
          </a:p>
        </p:txBody>
      </p:sp>
      <p:pic>
        <p:nvPicPr>
          <p:cNvPr id="15" name="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12542400" y="3347045"/>
            <a:ext cx="487363" cy="487363"/>
          </a:xfrm>
          <a:prstGeom prst="rect">
            <a:avLst/>
          </a:prstGeom>
        </p:spPr>
      </p:pic>
    </p:spTree>
    <p:extLst>
      <p:ext uri="{BB962C8B-B14F-4D97-AF65-F5344CB8AC3E}">
        <p14:creationId xmlns:p14="http://schemas.microsoft.com/office/powerpoint/2010/main" val="75169067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9"/>
                </p:tgtEl>
              </p:cMediaNode>
            </p:audio>
            <p:audio>
              <p:cMediaNode vol="80000">
                <p:cTn id="34" fill="hold" display="0">
                  <p:stCondLst>
                    <p:cond delay="indefinite"/>
                  </p:stCondLst>
                  <p:endCondLst>
                    <p:cond evt="onStopAudio" delay="0">
                      <p:tgtEl>
                        <p:sldTgt/>
                      </p:tgtEl>
                    </p:cond>
                  </p:endCondLst>
                </p:cTn>
                <p:tgtEl>
                  <p:spTgt spid="10"/>
                </p:tgtEl>
              </p:cMediaNode>
            </p:audio>
            <p:audio>
              <p:cMediaNode vol="80000">
                <p:cTn id="35" fill="hold" display="0">
                  <p:stCondLst>
                    <p:cond delay="indefinite"/>
                  </p:stCondLst>
                  <p:endCondLst>
                    <p:cond evt="onStopAudio" delay="0">
                      <p:tgtEl>
                        <p:sldTgt/>
                      </p:tgtEl>
                    </p:cond>
                  </p:endCondLst>
                </p:cTn>
                <p:tgtEl>
                  <p:spTgt spid="11"/>
                </p:tgtEl>
              </p:cMediaNode>
            </p:audio>
            <p:audio>
              <p:cMediaNode vol="80000">
                <p:cTn id="36" fill="hold" display="0">
                  <p:stCondLst>
                    <p:cond delay="indefinite"/>
                  </p:stCondLst>
                  <p:endCondLst>
                    <p:cond evt="onStopAudio" delay="0">
                      <p:tgtEl>
                        <p:sldTgt/>
                      </p:tgtEl>
                    </p:cond>
                  </p:endCondLst>
                </p:cTn>
                <p:tgtEl>
                  <p:spTgt spid="12"/>
                </p:tgtEl>
              </p:cMediaNode>
            </p:audio>
            <p:audio>
              <p:cMediaNode vol="80000">
                <p:cTn id="37" fill="hold" display="0">
                  <p:stCondLst>
                    <p:cond delay="indefinite"/>
                  </p:stCondLst>
                  <p:endCondLst>
                    <p:cond evt="onStopAudio" delay="0">
                      <p:tgtEl>
                        <p:sldTgt/>
                      </p:tgtEl>
                    </p:cond>
                  </p:endCondLst>
                </p:cTn>
                <p:tgtEl>
                  <p:spTgt spid="13"/>
                </p:tgtEl>
              </p:cMediaNode>
            </p:audio>
            <p:audio>
              <p:cMediaNode vol="13415">
                <p:cTn id="38" fill="hold" display="0">
                  <p:stCondLst>
                    <p:cond delay="indefinite"/>
                  </p:stCondLst>
                  <p:endCondLst>
                    <p:cond evt="onStopAudio" delay="0">
                      <p:tgtEl>
                        <p:sldTgt/>
                      </p:tgtEl>
                    </p:cond>
                  </p:endCondLst>
                </p:cTn>
                <p:tgtEl>
                  <p:spTgt spid="15"/>
                </p:tgtEl>
              </p:cMediaNode>
            </p:audio>
            <p:seq concurrent="1" nextAc="seek">
              <p:cTn id="39" restart="whenNotActive" fill="hold" evtFilter="cancelBubble" nodeType="interactiveSeq">
                <p:stCondLst>
                  <p:cond evt="onClick" delay="0">
                    <p:tgtEl>
                      <p:spTgt spid="2"/>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224" fill="hold"/>
                                        <p:tgtEl>
                                          <p:spTgt spid="9"/>
                                        </p:tgtEl>
                                      </p:cBhvr>
                                    </p:cmd>
                                  </p:childTnLst>
                                </p:cTn>
                              </p:par>
                            </p:childTnLst>
                          </p:cTn>
                        </p:par>
                      </p:childTnLst>
                    </p:cTn>
                  </p:par>
                </p:childTnLst>
              </p:cTn>
              <p:nextCondLst>
                <p:cond evt="onClick" delay="0">
                  <p:tgtEl>
                    <p:spTgt spid="2"/>
                  </p:tgtEl>
                </p:cond>
              </p:nextCondLst>
            </p:seq>
            <p:seq concurrent="1" nextAc="seek">
              <p:cTn id="44" restart="whenNotActive" fill="hold" evtFilter="cancelBubble" nodeType="interactiveSeq">
                <p:stCondLst>
                  <p:cond evt="onClick" delay="0">
                    <p:tgtEl>
                      <p:spTgt spid="3"/>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589" fill="hold"/>
                                        <p:tgtEl>
                                          <p:spTgt spid="10"/>
                                        </p:tgtEl>
                                      </p:cBhvr>
                                    </p:cmd>
                                  </p:childTnLst>
                                </p:cTn>
                              </p:par>
                            </p:childTnLst>
                          </p:cTn>
                        </p:par>
                      </p:childTnLst>
                    </p:cTn>
                  </p:par>
                </p:childTnLst>
              </p:cTn>
              <p:nextCondLst>
                <p:cond evt="onClick" delay="0">
                  <p:tgtEl>
                    <p:spTgt spid="3"/>
                  </p:tgtEl>
                </p:cond>
              </p:nextCondLst>
            </p:seq>
            <p:seq concurrent="1" nextAc="seek">
              <p:cTn id="49" restart="whenNotActive" fill="hold" evtFilter="cancelBubble" nodeType="interactiveSeq">
                <p:stCondLst>
                  <p:cond evt="onClick" delay="0">
                    <p:tgtEl>
                      <p:spTgt spid="5"/>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280" fill="hold"/>
                                        <p:tgtEl>
                                          <p:spTgt spid="11"/>
                                        </p:tgtEl>
                                      </p:cBhvr>
                                    </p:cmd>
                                  </p:child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912" fill="hold"/>
                                        <p:tgtEl>
                                          <p:spTgt spid="12"/>
                                        </p:tgtEl>
                                      </p:cBhvr>
                                    </p:cmd>
                                  </p:childTnLst>
                                </p:cTn>
                              </p:par>
                            </p:childTnLst>
                          </p:cTn>
                        </p:par>
                      </p:childTnLst>
                    </p:cTn>
                  </p:par>
                </p:childTnLst>
              </p:cTn>
              <p:nextCondLst>
                <p:cond evt="onClick" delay="0">
                  <p:tgtEl>
                    <p:spTgt spid="6"/>
                  </p:tgtEl>
                </p:cond>
              </p:nextCondLst>
            </p:seq>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772" fill="hold"/>
                                        <p:tgtEl>
                                          <p:spTgt spid="15"/>
                                        </p:tgtEl>
                                      </p:cBhvr>
                                    </p:cmd>
                                  </p:childTnLst>
                                </p:cTn>
                              </p:par>
                            </p:childTnLst>
                          </p:cTn>
                        </p:par>
                      </p:childTnLst>
                    </p:cTn>
                  </p:par>
                </p:childTnLst>
              </p:cTn>
              <p:nextCondLst>
                <p:cond evt="onClick" delay="0">
                  <p:tgtEl>
                    <p:spTgt spid="4"/>
                  </p:tgtEl>
                </p:cond>
              </p:nextCondLst>
            </p:seq>
            <p:seq concurrent="1" nextAc="seek">
              <p:cTn id="64" restart="whenNotActive" fill="hold" evtFilter="cancelBubble" nodeType="interactiveSeq">
                <p:stCondLst>
                  <p:cond evt="onClick" delay="0">
                    <p:tgtEl>
                      <p:spTgt spid="7"/>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512" fill="hold"/>
                                        <p:tgtEl>
                                          <p:spTgt spid="13"/>
                                        </p:tgtEl>
                                      </p:cBhvr>
                                    </p:cmd>
                                  </p:childTnLst>
                                </p:cTn>
                              </p:par>
                            </p:childTnLst>
                          </p:cTn>
                        </p:par>
                      </p:childTnLst>
                    </p:cTn>
                  </p:par>
                </p:childTnLst>
              </p:cTn>
              <p:nextCondLst>
                <p:cond evt="onClick" delay="0">
                  <p:tgtEl>
                    <p:spTgt spid="7"/>
                  </p:tgtEl>
                </p:cond>
              </p:nextCondLst>
            </p:seq>
          </p:childTnLst>
        </p:cTn>
      </p:par>
    </p:tnLst>
    <p:bldLst>
      <p:bldP spid="2" grpId="0"/>
      <p:bldP spid="3" grpId="0"/>
      <p:bldP spid="4" grpId="0"/>
      <p:bldP spid="5" grpId="0"/>
      <p:bldP spid="6" grpId="0"/>
      <p:bldP spid="7"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87" y="1547448"/>
            <a:ext cx="11555605" cy="646331"/>
          </a:xfrm>
          <a:prstGeom prst="rect">
            <a:avLst/>
          </a:prstGeom>
          <a:noFill/>
        </p:spPr>
        <p:txBody>
          <a:bodyPr wrap="square" rtlCol="0">
            <a:spAutoFit/>
          </a:bodyPr>
          <a:lstStyle/>
          <a:p>
            <a:r>
              <a:rPr lang="en-US" sz="3600" dirty="0">
                <a:solidFill>
                  <a:schemeClr val="accent1"/>
                </a:solidFill>
              </a:rPr>
              <a:t>uniform </a:t>
            </a:r>
            <a:r>
              <a:rPr lang="en-US" sz="3600" dirty="0">
                <a:solidFill>
                  <a:schemeClr val="accent6">
                    <a:lumMod val="75000"/>
                  </a:schemeClr>
                </a:solidFill>
              </a:rPr>
              <a:t>(n)</a:t>
            </a:r>
            <a:r>
              <a:rPr lang="en-US" sz="3600" dirty="0">
                <a:solidFill>
                  <a:schemeClr val="accent1"/>
                </a:solidFill>
              </a:rPr>
              <a:t> </a:t>
            </a:r>
            <a:r>
              <a:rPr lang="en-US" sz="3600" dirty="0">
                <a:solidFill>
                  <a:srgbClr val="FF0000"/>
                </a:solidFill>
              </a:rPr>
              <a:t>/ˈ</a:t>
            </a:r>
            <a:r>
              <a:rPr lang="en-US" sz="3600" dirty="0" err="1">
                <a:solidFill>
                  <a:srgbClr val="FF0000"/>
                </a:solidFill>
              </a:rPr>
              <a:t>juːnɪfɔːm</a:t>
            </a:r>
            <a:r>
              <a:rPr lang="en-US" sz="3600" dirty="0">
                <a:solidFill>
                  <a:srgbClr val="FF0000"/>
                </a:solidFill>
              </a:rPr>
              <a:t>/: </a:t>
            </a:r>
            <a:r>
              <a:rPr lang="en-US" sz="3600" dirty="0" err="1">
                <a:solidFill>
                  <a:srgbClr val="FF00FF"/>
                </a:solidFill>
              </a:rPr>
              <a:t>đồng</a:t>
            </a:r>
            <a:r>
              <a:rPr lang="en-US" sz="3600" dirty="0">
                <a:solidFill>
                  <a:srgbClr val="FF00FF"/>
                </a:solidFill>
              </a:rPr>
              <a:t> </a:t>
            </a:r>
            <a:r>
              <a:rPr lang="en-US" sz="3600" dirty="0" err="1">
                <a:solidFill>
                  <a:srgbClr val="FF00FF"/>
                </a:solidFill>
              </a:rPr>
              <a:t>phục</a:t>
            </a:r>
            <a:endParaRPr lang="en-US" sz="3600" dirty="0"/>
          </a:p>
        </p:txBody>
      </p:sp>
      <p:sp>
        <p:nvSpPr>
          <p:cNvPr id="3" name="TextBox 2"/>
          <p:cNvSpPr txBox="1"/>
          <p:nvPr/>
        </p:nvSpPr>
        <p:spPr>
          <a:xfrm>
            <a:off x="353369" y="2393186"/>
            <a:ext cx="11555604" cy="646331"/>
          </a:xfrm>
          <a:prstGeom prst="rect">
            <a:avLst/>
          </a:prstGeom>
          <a:noFill/>
        </p:spPr>
        <p:txBody>
          <a:bodyPr wrap="square" rtlCol="0">
            <a:spAutoFit/>
          </a:bodyPr>
          <a:lstStyle/>
          <a:p>
            <a:r>
              <a:rPr lang="en-US" sz="3600" dirty="0">
                <a:solidFill>
                  <a:schemeClr val="accent1"/>
                </a:solidFill>
              </a:rPr>
              <a:t>registration </a:t>
            </a:r>
            <a:r>
              <a:rPr lang="en-US" sz="3600" dirty="0">
                <a:solidFill>
                  <a:schemeClr val="accent6">
                    <a:lumMod val="75000"/>
                  </a:schemeClr>
                </a:solidFill>
              </a:rPr>
              <a:t>(n) </a:t>
            </a:r>
            <a:r>
              <a:rPr lang="en-US" sz="3600" dirty="0">
                <a:solidFill>
                  <a:srgbClr val="FF0000"/>
                </a:solidFill>
              </a:rPr>
              <a:t>/ˌ</a:t>
            </a:r>
            <a:r>
              <a:rPr lang="en-US" sz="3600" dirty="0" err="1">
                <a:solidFill>
                  <a:srgbClr val="FF0000"/>
                </a:solidFill>
              </a:rPr>
              <a:t>redʒɪˈstreɪʃən</a:t>
            </a:r>
            <a:r>
              <a:rPr lang="en-US" sz="3600" dirty="0">
                <a:solidFill>
                  <a:srgbClr val="FF0000"/>
                </a:solidFill>
              </a:rPr>
              <a:t>/: </a:t>
            </a:r>
            <a:r>
              <a:rPr lang="en-US" sz="3600" dirty="0" err="1">
                <a:solidFill>
                  <a:srgbClr val="FF00FF"/>
                </a:solidFill>
              </a:rPr>
              <a:t>sự</a:t>
            </a:r>
            <a:r>
              <a:rPr lang="en-US" sz="3600" dirty="0">
                <a:solidFill>
                  <a:srgbClr val="FF00FF"/>
                </a:solidFill>
              </a:rPr>
              <a:t> </a:t>
            </a:r>
            <a:r>
              <a:rPr lang="en-US" sz="3600" dirty="0" err="1">
                <a:solidFill>
                  <a:srgbClr val="FF00FF"/>
                </a:solidFill>
              </a:rPr>
              <a:t>đăng</a:t>
            </a:r>
            <a:r>
              <a:rPr lang="en-US" sz="3600" dirty="0">
                <a:solidFill>
                  <a:srgbClr val="FF00FF"/>
                </a:solidFill>
              </a:rPr>
              <a:t> </a:t>
            </a:r>
            <a:r>
              <a:rPr lang="en-US" sz="3600" dirty="0" err="1">
                <a:solidFill>
                  <a:srgbClr val="FF00FF"/>
                </a:solidFill>
              </a:rPr>
              <a:t>ký</a:t>
            </a:r>
            <a:endParaRPr lang="en-US" sz="3600" dirty="0"/>
          </a:p>
        </p:txBody>
      </p:sp>
      <p:sp>
        <p:nvSpPr>
          <p:cNvPr id="4" name="TextBox 3"/>
          <p:cNvSpPr txBox="1"/>
          <p:nvPr/>
        </p:nvSpPr>
        <p:spPr>
          <a:xfrm>
            <a:off x="355049" y="3178630"/>
            <a:ext cx="12416406" cy="646331"/>
          </a:xfrm>
          <a:prstGeom prst="rect">
            <a:avLst/>
          </a:prstGeom>
          <a:noFill/>
        </p:spPr>
        <p:txBody>
          <a:bodyPr wrap="square" rtlCol="0">
            <a:spAutoFit/>
          </a:bodyPr>
          <a:lstStyle/>
          <a:p>
            <a:r>
              <a:rPr lang="en-US" sz="3600" dirty="0">
                <a:solidFill>
                  <a:schemeClr val="accent1"/>
                </a:solidFill>
              </a:rPr>
              <a:t>packed lunch </a:t>
            </a:r>
            <a:r>
              <a:rPr lang="en-US" sz="3600" dirty="0">
                <a:solidFill>
                  <a:schemeClr val="accent6">
                    <a:lumMod val="75000"/>
                  </a:schemeClr>
                </a:solidFill>
              </a:rPr>
              <a:t>(n </a:t>
            </a:r>
            <a:r>
              <a:rPr lang="en-US" sz="3600" dirty="0" err="1">
                <a:solidFill>
                  <a:schemeClr val="accent6">
                    <a:lumMod val="75000"/>
                  </a:schemeClr>
                </a:solidFill>
              </a:rPr>
              <a:t>phr</a:t>
            </a:r>
            <a:r>
              <a:rPr lang="en-US" sz="3600" dirty="0">
                <a:solidFill>
                  <a:schemeClr val="accent6">
                    <a:lumMod val="75000"/>
                  </a:schemeClr>
                </a:solidFill>
              </a:rPr>
              <a:t>) </a:t>
            </a:r>
            <a:r>
              <a:rPr lang="en-US" sz="3600" dirty="0">
                <a:solidFill>
                  <a:srgbClr val="FF0000"/>
                </a:solidFill>
              </a:rPr>
              <a:t>/ˌ</a:t>
            </a:r>
            <a:r>
              <a:rPr lang="en-US" sz="3600" dirty="0" err="1">
                <a:solidFill>
                  <a:srgbClr val="FF0000"/>
                </a:solidFill>
              </a:rPr>
              <a:t>pækt</a:t>
            </a:r>
            <a:r>
              <a:rPr lang="en-US" sz="3600" dirty="0">
                <a:solidFill>
                  <a:srgbClr val="FF0000"/>
                </a:solidFill>
              </a:rPr>
              <a:t> ˈ</a:t>
            </a:r>
            <a:r>
              <a:rPr lang="en-US" sz="3600" dirty="0" err="1">
                <a:solidFill>
                  <a:srgbClr val="FF0000"/>
                </a:solidFill>
              </a:rPr>
              <a:t>lʌntʃ</a:t>
            </a:r>
            <a:r>
              <a:rPr lang="en-US" sz="3600" dirty="0">
                <a:solidFill>
                  <a:srgbClr val="FF0000"/>
                </a:solidFill>
              </a:rPr>
              <a:t>/: </a:t>
            </a:r>
            <a:r>
              <a:rPr lang="vi-VN" sz="3600" dirty="0">
                <a:solidFill>
                  <a:srgbClr val="FF00FF"/>
                </a:solidFill>
                <a:latin typeface="Calibri" panose="020F0502020204030204" pitchFamily="34" charset="0"/>
                <a:cs typeface="Calibri" panose="020F0502020204030204" pitchFamily="34" charset="0"/>
              </a:rPr>
              <a:t>cơm hộp ăn trưa</a:t>
            </a:r>
            <a:endParaRPr lang="en-US" sz="3600" dirty="0">
              <a:latin typeface="Calibri" panose="020F0502020204030204" pitchFamily="34" charset="0"/>
              <a:cs typeface="Calibri" panose="020F0502020204030204" pitchFamily="34" charset="0"/>
            </a:endParaRPr>
          </a:p>
        </p:txBody>
      </p:sp>
      <p:sp>
        <p:nvSpPr>
          <p:cNvPr id="5" name="TextBox 4"/>
          <p:cNvSpPr txBox="1"/>
          <p:nvPr/>
        </p:nvSpPr>
        <p:spPr>
          <a:xfrm>
            <a:off x="366772" y="3913831"/>
            <a:ext cx="11555604" cy="646331"/>
          </a:xfrm>
          <a:prstGeom prst="rect">
            <a:avLst/>
          </a:prstGeom>
          <a:noFill/>
        </p:spPr>
        <p:txBody>
          <a:bodyPr wrap="square" rtlCol="0">
            <a:spAutoFit/>
          </a:bodyPr>
          <a:lstStyle/>
          <a:p>
            <a:r>
              <a:rPr lang="en-US" sz="3600" dirty="0">
                <a:solidFill>
                  <a:schemeClr val="accent1"/>
                </a:solidFill>
              </a:rPr>
              <a:t>canteen </a:t>
            </a:r>
            <a:r>
              <a:rPr lang="en-US" sz="3600" dirty="0">
                <a:solidFill>
                  <a:schemeClr val="accent6">
                    <a:lumMod val="75000"/>
                  </a:schemeClr>
                </a:solidFill>
              </a:rPr>
              <a:t>(n)</a:t>
            </a:r>
            <a:r>
              <a:rPr lang="en-US" sz="3600" dirty="0">
                <a:solidFill>
                  <a:schemeClr val="accent1"/>
                </a:solidFill>
              </a:rPr>
              <a:t> </a:t>
            </a:r>
            <a:r>
              <a:rPr lang="en-US" sz="3600" dirty="0">
                <a:solidFill>
                  <a:srgbClr val="FF0000"/>
                </a:solidFill>
              </a:rPr>
              <a:t>/</a:t>
            </a:r>
            <a:r>
              <a:rPr lang="en-US" sz="3600" dirty="0" err="1">
                <a:solidFill>
                  <a:srgbClr val="FF0000"/>
                </a:solidFill>
              </a:rPr>
              <a:t>kænˈtiːn</a:t>
            </a:r>
            <a:r>
              <a:rPr lang="en-US" sz="3600" dirty="0">
                <a:solidFill>
                  <a:srgbClr val="FF0000"/>
                </a:solidFill>
              </a:rPr>
              <a:t>/: </a:t>
            </a:r>
            <a:r>
              <a:rPr lang="en-US" sz="3600" dirty="0" err="1">
                <a:solidFill>
                  <a:srgbClr val="FF00FF"/>
                </a:solidFill>
              </a:rPr>
              <a:t>căng</a:t>
            </a:r>
            <a:r>
              <a:rPr lang="en-US" sz="3600" dirty="0">
                <a:solidFill>
                  <a:srgbClr val="FF00FF"/>
                </a:solidFill>
              </a:rPr>
              <a:t>-tin</a:t>
            </a:r>
            <a:endParaRPr lang="en-US" sz="3600" dirty="0"/>
          </a:p>
        </p:txBody>
      </p:sp>
      <p:sp>
        <p:nvSpPr>
          <p:cNvPr id="6" name="TextBox 5"/>
          <p:cNvSpPr txBox="1"/>
          <p:nvPr/>
        </p:nvSpPr>
        <p:spPr>
          <a:xfrm>
            <a:off x="358398" y="4709324"/>
            <a:ext cx="11555604" cy="646331"/>
          </a:xfrm>
          <a:prstGeom prst="rect">
            <a:avLst/>
          </a:prstGeom>
          <a:noFill/>
        </p:spPr>
        <p:txBody>
          <a:bodyPr wrap="square" rtlCol="0">
            <a:spAutoFit/>
          </a:bodyPr>
          <a:lstStyle/>
          <a:p>
            <a:r>
              <a:rPr lang="en-US" sz="3600" dirty="0">
                <a:solidFill>
                  <a:schemeClr val="accent1"/>
                </a:solidFill>
              </a:rPr>
              <a:t>team </a:t>
            </a:r>
            <a:r>
              <a:rPr lang="en-US" sz="3600" dirty="0">
                <a:solidFill>
                  <a:schemeClr val="accent6">
                    <a:lumMod val="75000"/>
                  </a:schemeClr>
                </a:solidFill>
              </a:rPr>
              <a:t>(n)</a:t>
            </a:r>
            <a:r>
              <a:rPr lang="en-US" sz="3600" dirty="0">
                <a:solidFill>
                  <a:schemeClr val="accent1"/>
                </a:solidFill>
              </a:rPr>
              <a:t> </a:t>
            </a:r>
            <a:r>
              <a:rPr lang="en-US" sz="3600" dirty="0">
                <a:solidFill>
                  <a:srgbClr val="FF0000"/>
                </a:solidFill>
              </a:rPr>
              <a:t>/</a:t>
            </a:r>
            <a:r>
              <a:rPr lang="en-US" sz="3600" dirty="0" err="1">
                <a:solidFill>
                  <a:srgbClr val="FF0000"/>
                </a:solidFill>
              </a:rPr>
              <a:t>tiːm</a:t>
            </a:r>
            <a:r>
              <a:rPr lang="en-US" sz="3600" dirty="0">
                <a:solidFill>
                  <a:srgbClr val="FF0000"/>
                </a:solidFill>
              </a:rPr>
              <a:t>/: </a:t>
            </a:r>
            <a:r>
              <a:rPr lang="en-US" sz="3600" dirty="0" err="1">
                <a:solidFill>
                  <a:srgbClr val="FF00FF"/>
                </a:solidFill>
              </a:rPr>
              <a:t>đội</a:t>
            </a:r>
            <a:r>
              <a:rPr lang="en-US" sz="3600" dirty="0">
                <a:solidFill>
                  <a:srgbClr val="FF00FF"/>
                </a:solidFill>
              </a:rPr>
              <a:t>, </a:t>
            </a:r>
            <a:r>
              <a:rPr lang="en-US" sz="3600" dirty="0" err="1">
                <a:solidFill>
                  <a:srgbClr val="FF00FF"/>
                </a:solidFill>
              </a:rPr>
              <a:t>nhóm</a:t>
            </a:r>
            <a:endParaRPr lang="en-US" sz="3600" dirty="0"/>
          </a:p>
        </p:txBody>
      </p:sp>
      <p:sp>
        <p:nvSpPr>
          <p:cNvPr id="7" name="TextBox 6"/>
          <p:cNvSpPr txBox="1"/>
          <p:nvPr/>
        </p:nvSpPr>
        <p:spPr>
          <a:xfrm>
            <a:off x="390220" y="5555058"/>
            <a:ext cx="11555604" cy="646331"/>
          </a:xfrm>
          <a:prstGeom prst="rect">
            <a:avLst/>
          </a:prstGeom>
          <a:noFill/>
        </p:spPr>
        <p:txBody>
          <a:bodyPr wrap="square" rtlCol="0">
            <a:spAutoFit/>
          </a:bodyPr>
          <a:lstStyle/>
          <a:p>
            <a:r>
              <a:rPr lang="en-US" sz="3600" dirty="0">
                <a:solidFill>
                  <a:schemeClr val="accent1"/>
                </a:solidFill>
              </a:rPr>
              <a:t>chat online </a:t>
            </a:r>
            <a:r>
              <a:rPr lang="en-US" sz="3600" dirty="0">
                <a:solidFill>
                  <a:schemeClr val="accent6">
                    <a:lumMod val="75000"/>
                  </a:schemeClr>
                </a:solidFill>
              </a:rPr>
              <a:t>(v </a:t>
            </a:r>
            <a:r>
              <a:rPr lang="en-US" sz="3600" dirty="0" err="1">
                <a:solidFill>
                  <a:schemeClr val="accent6">
                    <a:lumMod val="75000"/>
                  </a:schemeClr>
                </a:solidFill>
              </a:rPr>
              <a:t>phr</a:t>
            </a:r>
            <a:r>
              <a:rPr lang="en-US" sz="3600" dirty="0">
                <a:solidFill>
                  <a:schemeClr val="accent6">
                    <a:lumMod val="75000"/>
                  </a:schemeClr>
                </a:solidFill>
              </a:rPr>
              <a:t>) </a:t>
            </a:r>
            <a:r>
              <a:rPr lang="en-US" sz="3600" dirty="0">
                <a:solidFill>
                  <a:srgbClr val="FF0000"/>
                </a:solidFill>
              </a:rPr>
              <a:t>/</a:t>
            </a:r>
            <a:r>
              <a:rPr lang="en-US" sz="3600" dirty="0" err="1">
                <a:solidFill>
                  <a:srgbClr val="FF0000"/>
                </a:solidFill>
              </a:rPr>
              <a:t>tʃæt</a:t>
            </a:r>
            <a:r>
              <a:rPr lang="en-US" sz="3600" dirty="0">
                <a:solidFill>
                  <a:srgbClr val="FF0000"/>
                </a:solidFill>
              </a:rPr>
              <a:t> ˈ</a:t>
            </a:r>
            <a:r>
              <a:rPr lang="en-US" sz="3600" dirty="0" err="1">
                <a:solidFill>
                  <a:srgbClr val="FF0000"/>
                </a:solidFill>
              </a:rPr>
              <a:t>ɒnˌlaɪn</a:t>
            </a:r>
            <a:r>
              <a:rPr lang="en-US" sz="3600" dirty="0">
                <a:solidFill>
                  <a:srgbClr val="FF0000"/>
                </a:solidFill>
              </a:rPr>
              <a:t>/: </a:t>
            </a:r>
            <a:r>
              <a:rPr lang="en-US" sz="3600" dirty="0" err="1">
                <a:solidFill>
                  <a:srgbClr val="FF00FF"/>
                </a:solidFill>
              </a:rPr>
              <a:t>trò</a:t>
            </a:r>
            <a:r>
              <a:rPr lang="en-US" sz="3600" dirty="0">
                <a:solidFill>
                  <a:srgbClr val="FF00FF"/>
                </a:solidFill>
              </a:rPr>
              <a:t> </a:t>
            </a:r>
            <a:r>
              <a:rPr lang="en-US" sz="3600" dirty="0" err="1">
                <a:solidFill>
                  <a:srgbClr val="FF00FF"/>
                </a:solidFill>
              </a:rPr>
              <a:t>chuyện</a:t>
            </a:r>
            <a:r>
              <a:rPr lang="en-US" sz="3600" dirty="0">
                <a:solidFill>
                  <a:srgbClr val="FF00FF"/>
                </a:solidFill>
              </a:rPr>
              <a:t> </a:t>
            </a:r>
            <a:r>
              <a:rPr lang="en-US" sz="3600" dirty="0" err="1">
                <a:solidFill>
                  <a:srgbClr val="FF00FF"/>
                </a:solidFill>
              </a:rPr>
              <a:t>trực</a:t>
            </a:r>
            <a:r>
              <a:rPr lang="en-US" sz="3600" dirty="0">
                <a:solidFill>
                  <a:srgbClr val="FF00FF"/>
                </a:solidFill>
              </a:rPr>
              <a:t> </a:t>
            </a:r>
            <a:r>
              <a:rPr lang="en-US" sz="3600" dirty="0" err="1">
                <a:solidFill>
                  <a:srgbClr val="FF00FF"/>
                </a:solidFill>
              </a:rPr>
              <a:t>tuyến</a:t>
            </a:r>
            <a:endParaRPr lang="en-US" sz="3600" dirty="0"/>
          </a:p>
        </p:txBody>
      </p:sp>
      <p:pic>
        <p:nvPicPr>
          <p:cNvPr id="9" name="unifor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527773" y="1420569"/>
            <a:ext cx="487363" cy="487363"/>
          </a:xfrm>
          <a:prstGeom prst="rect">
            <a:avLst/>
          </a:prstGeom>
        </p:spPr>
      </p:pic>
      <p:pic>
        <p:nvPicPr>
          <p:cNvPr id="10" name="registratio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2527773" y="2552154"/>
            <a:ext cx="487363" cy="487363"/>
          </a:xfrm>
          <a:prstGeom prst="rect">
            <a:avLst/>
          </a:prstGeom>
        </p:spPr>
      </p:pic>
      <p:pic>
        <p:nvPicPr>
          <p:cNvPr id="11" name="cantee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2527772" y="4112522"/>
            <a:ext cx="487363" cy="487363"/>
          </a:xfrm>
          <a:prstGeom prst="rect">
            <a:avLst/>
          </a:prstGeom>
        </p:spPr>
      </p:pic>
      <p:pic>
        <p:nvPicPr>
          <p:cNvPr id="12" name="team">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12536877" y="4887446"/>
            <a:ext cx="487363" cy="487363"/>
          </a:xfrm>
          <a:prstGeom prst="rect">
            <a:avLst/>
          </a:prstGeom>
        </p:spPr>
      </p:pic>
      <p:pic>
        <p:nvPicPr>
          <p:cNvPr id="13" name="chatonline">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12497120" y="5634541"/>
            <a:ext cx="487363" cy="487363"/>
          </a:xfrm>
          <a:prstGeom prst="rect">
            <a:avLst/>
          </a:prstGeom>
        </p:spPr>
      </p:pic>
      <p:sp>
        <p:nvSpPr>
          <p:cNvPr id="14" name="TextBox 13"/>
          <p:cNvSpPr txBox="1"/>
          <p:nvPr/>
        </p:nvSpPr>
        <p:spPr>
          <a:xfrm>
            <a:off x="710755" y="663085"/>
            <a:ext cx="11008513" cy="584775"/>
          </a:xfrm>
          <a:prstGeom prst="rect">
            <a:avLst/>
          </a:prstGeom>
          <a:noFill/>
        </p:spPr>
        <p:txBody>
          <a:bodyPr wrap="square" rtlCol="0">
            <a:spAutoFit/>
          </a:bodyPr>
          <a:lstStyle/>
          <a:p>
            <a:r>
              <a:rPr lang="en-US" sz="3200" dirty="0"/>
              <a:t>Listen and repeat. Mind your word stress. </a:t>
            </a:r>
          </a:p>
        </p:txBody>
      </p:sp>
      <p:pic>
        <p:nvPicPr>
          <p:cNvPr id="15" name="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12542400" y="3347045"/>
            <a:ext cx="487363" cy="487363"/>
          </a:xfrm>
          <a:prstGeom prst="rect">
            <a:avLst/>
          </a:prstGeom>
        </p:spPr>
      </p:pic>
      <p:sp>
        <p:nvSpPr>
          <p:cNvPr id="8" name="Oval 7">
            <a:extLst>
              <a:ext uri="{FF2B5EF4-FFF2-40B4-BE49-F238E27FC236}">
                <a16:creationId xmlns:a16="http://schemas.microsoft.com/office/drawing/2014/main" id="{729E5895-621D-26E2-6094-7DC40890B720}"/>
              </a:ext>
            </a:extLst>
          </p:cNvPr>
          <p:cNvSpPr/>
          <p:nvPr/>
        </p:nvSpPr>
        <p:spPr>
          <a:xfrm>
            <a:off x="483899" y="1477129"/>
            <a:ext cx="291402" cy="3129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92F2D5F-D5B4-8C81-58BF-1CFA86FAF344}"/>
              </a:ext>
            </a:extLst>
          </p:cNvPr>
          <p:cNvSpPr/>
          <p:nvPr/>
        </p:nvSpPr>
        <p:spPr>
          <a:xfrm>
            <a:off x="1308865" y="2231163"/>
            <a:ext cx="291402" cy="3129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602D2F9-8362-28A3-B6A1-7C2C21A083AA}"/>
              </a:ext>
            </a:extLst>
          </p:cNvPr>
          <p:cNvSpPr/>
          <p:nvPr/>
        </p:nvSpPr>
        <p:spPr>
          <a:xfrm>
            <a:off x="1138442" y="3755623"/>
            <a:ext cx="291402" cy="3129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671CBA-8491-0F47-BDF4-FD8FD92E4E4B}"/>
              </a:ext>
            </a:extLst>
          </p:cNvPr>
          <p:cNvSpPr/>
          <p:nvPr/>
        </p:nvSpPr>
        <p:spPr>
          <a:xfrm>
            <a:off x="1454566" y="5460351"/>
            <a:ext cx="291402" cy="3129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6DDE804-7023-E19A-C4C0-EFBD5FEA8F18}"/>
              </a:ext>
            </a:extLst>
          </p:cNvPr>
          <p:cNvSpPr/>
          <p:nvPr/>
        </p:nvSpPr>
        <p:spPr>
          <a:xfrm>
            <a:off x="1826354" y="2999553"/>
            <a:ext cx="291402" cy="3129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5584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9"/>
                </p:tgtEl>
              </p:cMediaNode>
            </p:audio>
            <p:audio>
              <p:cMediaNode vol="80000">
                <p:cTn id="49" fill="hold" display="0">
                  <p:stCondLst>
                    <p:cond delay="indefinite"/>
                  </p:stCondLst>
                  <p:endCondLst>
                    <p:cond evt="onStopAudio" delay="0">
                      <p:tgtEl>
                        <p:sldTgt/>
                      </p:tgtEl>
                    </p:cond>
                  </p:endCondLst>
                </p:cTn>
                <p:tgtEl>
                  <p:spTgt spid="10"/>
                </p:tgtEl>
              </p:cMediaNode>
            </p:audio>
            <p:audio>
              <p:cMediaNode vol="80000">
                <p:cTn id="50" fill="hold" display="0">
                  <p:stCondLst>
                    <p:cond delay="indefinite"/>
                  </p:stCondLst>
                  <p:endCondLst>
                    <p:cond evt="onStopAudio" delay="0">
                      <p:tgtEl>
                        <p:sldTgt/>
                      </p:tgtEl>
                    </p:cond>
                  </p:endCondLst>
                </p:cTn>
                <p:tgtEl>
                  <p:spTgt spid="11"/>
                </p:tgtEl>
              </p:cMediaNode>
            </p:audio>
            <p:audio>
              <p:cMediaNode vol="80000">
                <p:cTn id="51" fill="hold" display="0">
                  <p:stCondLst>
                    <p:cond delay="indefinite"/>
                  </p:stCondLst>
                  <p:endCondLst>
                    <p:cond evt="onStopAudio" delay="0">
                      <p:tgtEl>
                        <p:sldTgt/>
                      </p:tgtEl>
                    </p:cond>
                  </p:endCondLst>
                </p:cTn>
                <p:tgtEl>
                  <p:spTgt spid="12"/>
                </p:tgtEl>
              </p:cMediaNode>
            </p:audio>
            <p:audio>
              <p:cMediaNode vol="80000">
                <p:cTn id="52" fill="hold" display="0">
                  <p:stCondLst>
                    <p:cond delay="indefinite"/>
                  </p:stCondLst>
                  <p:endCondLst>
                    <p:cond evt="onStopAudio" delay="0">
                      <p:tgtEl>
                        <p:sldTgt/>
                      </p:tgtEl>
                    </p:cond>
                  </p:endCondLst>
                </p:cTn>
                <p:tgtEl>
                  <p:spTgt spid="13"/>
                </p:tgtEl>
              </p:cMediaNode>
            </p:audio>
            <p:audio>
              <p:cMediaNode vol="13415">
                <p:cTn id="53" fill="hold" display="0">
                  <p:stCondLst>
                    <p:cond delay="indefinite"/>
                  </p:stCondLst>
                  <p:endCondLst>
                    <p:cond evt="onStopAudio" delay="0">
                      <p:tgtEl>
                        <p:sldTgt/>
                      </p:tgtEl>
                    </p:cond>
                  </p:endCondLst>
                </p:cTn>
                <p:tgtEl>
                  <p:spTgt spid="15"/>
                </p:tgtEl>
              </p:cMediaNode>
            </p:audio>
            <p:seq concurrent="1" nextAc="seek">
              <p:cTn id="54" restart="whenNotActive" fill="hold" evtFilter="cancelBubble" nodeType="interactiveSeq">
                <p:stCondLst>
                  <p:cond evt="onClick" delay="0">
                    <p:tgtEl>
                      <p:spTgt spid="2"/>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1224" fill="hold"/>
                                        <p:tgtEl>
                                          <p:spTgt spid="9"/>
                                        </p:tgtEl>
                                      </p:cBhvr>
                                    </p:cmd>
                                  </p:childTnLst>
                                </p:cTn>
                              </p:par>
                            </p:childTnLst>
                          </p:cTn>
                        </p:par>
                      </p:childTnLst>
                    </p:cTn>
                  </p:par>
                </p:childTnLst>
              </p:cTn>
              <p:nextCondLst>
                <p:cond evt="onClick" delay="0">
                  <p:tgtEl>
                    <p:spTgt spid="2"/>
                  </p:tgtEl>
                </p:cond>
              </p:nextCondLst>
            </p:seq>
            <p:seq concurrent="1" nextAc="seek">
              <p:cTn id="59" restart="whenNotActive" fill="hold" evtFilter="cancelBubble" nodeType="interactiveSeq">
                <p:stCondLst>
                  <p:cond evt="onClick" delay="0">
                    <p:tgtEl>
                      <p:spTgt spid="3"/>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589" fill="hold"/>
                                        <p:tgtEl>
                                          <p:spTgt spid="10"/>
                                        </p:tgtEl>
                                      </p:cBhvr>
                                    </p:cmd>
                                  </p:childTnLst>
                                </p:cTn>
                              </p:par>
                            </p:childTnLst>
                          </p:cTn>
                        </p:par>
                      </p:childTnLst>
                    </p:cTn>
                  </p:par>
                </p:childTnLst>
              </p:cTn>
              <p:nextCondLst>
                <p:cond evt="onClick" delay="0">
                  <p:tgtEl>
                    <p:spTgt spid="3"/>
                  </p:tgtEl>
                </p:cond>
              </p:nextCondLst>
            </p:seq>
            <p:seq concurrent="1" nextAc="seek">
              <p:cTn id="64" restart="whenNotActive" fill="hold" evtFilter="cancelBubble" nodeType="interactiveSeq">
                <p:stCondLst>
                  <p:cond evt="onClick" delay="0">
                    <p:tgtEl>
                      <p:spTgt spid="5"/>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280" fill="hold"/>
                                        <p:tgtEl>
                                          <p:spTgt spid="11"/>
                                        </p:tgtEl>
                                      </p:cBhvr>
                                    </p:cmd>
                                  </p:childTnLst>
                                </p:cTn>
                              </p:par>
                            </p:childTnLst>
                          </p:cTn>
                        </p:par>
                      </p:childTnLst>
                    </p:cTn>
                  </p:par>
                </p:childTnLst>
              </p:cTn>
              <p:nextCondLst>
                <p:cond evt="onClick" delay="0">
                  <p:tgtEl>
                    <p:spTgt spid="5"/>
                  </p:tgtEl>
                </p:cond>
              </p:nextCondLst>
            </p:seq>
            <p:seq concurrent="1" nextAc="seek">
              <p:cTn id="69" restart="whenNotActive" fill="hold" evtFilter="cancelBubble" nodeType="interactiveSeq">
                <p:stCondLst>
                  <p:cond evt="onClick" delay="0">
                    <p:tgtEl>
                      <p:spTgt spid="6"/>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912" fill="hold"/>
                                        <p:tgtEl>
                                          <p:spTgt spid="12"/>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4"/>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1772" fill="hold"/>
                                        <p:tgtEl>
                                          <p:spTgt spid="15"/>
                                        </p:tgtEl>
                                      </p:cBhvr>
                                    </p:cmd>
                                  </p:childTnLst>
                                </p:cTn>
                              </p:par>
                            </p:childTnLst>
                          </p:cTn>
                        </p:par>
                      </p:childTnLst>
                    </p:cTn>
                  </p:par>
                </p:childTnLst>
              </p:cTn>
              <p:nextCondLst>
                <p:cond evt="onClick" delay="0">
                  <p:tgtEl>
                    <p:spTgt spid="4"/>
                  </p:tgtEl>
                </p:cond>
              </p:nextCondLst>
            </p:seq>
            <p:seq concurrent="1" nextAc="seek">
              <p:cTn id="79" restart="whenNotActive" fill="hold" evtFilter="cancelBubble" nodeType="interactiveSeq">
                <p:stCondLst>
                  <p:cond evt="onClick" delay="0">
                    <p:tgtEl>
                      <p:spTgt spid="7"/>
                    </p:tgtEl>
                  </p:cond>
                </p:stCondLst>
                <p:endSync evt="end" delay="0">
                  <p:rtn val="all"/>
                </p:endSync>
                <p:childTnLst>
                  <p:par>
                    <p:cTn id="80" fill="hold">
                      <p:stCondLst>
                        <p:cond delay="0"/>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1512" fill="hold"/>
                                        <p:tgtEl>
                                          <p:spTgt spid="13"/>
                                        </p:tgtEl>
                                      </p:cBhvr>
                                    </p:cmd>
                                  </p:childTnLst>
                                </p:cTn>
                              </p:par>
                            </p:childTnLst>
                          </p:cTn>
                        </p:par>
                      </p:childTnLst>
                    </p:cTn>
                  </p:par>
                </p:childTnLst>
              </p:cTn>
              <p:nextCondLst>
                <p:cond evt="onClick" delay="0">
                  <p:tgtEl>
                    <p:spTgt spid="7"/>
                  </p:tgtEl>
                </p:cond>
              </p:nextCondLst>
            </p:seq>
          </p:childTnLst>
        </p:cTn>
      </p:par>
    </p:tnLst>
    <p:bldLst>
      <p:bldP spid="2" grpId="0"/>
      <p:bldP spid="3" grpId="0"/>
      <p:bldP spid="4" grpId="0"/>
      <p:bldP spid="5" grpId="0"/>
      <p:bldP spid="6" grpId="0"/>
      <p:bldP spid="7" grpId="0"/>
      <p:bldP spid="14" grpId="0"/>
      <p:bldP spid="8"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3568"/>
            <a:ext cx="12192000" cy="646331"/>
          </a:xfrm>
          <a:prstGeom prst="rect">
            <a:avLst/>
          </a:prstGeom>
        </p:spPr>
        <p:txBody>
          <a:bodyPr wrap="square">
            <a:spAutoFit/>
          </a:bodyPr>
          <a:lstStyle/>
          <a:p>
            <a:r>
              <a:rPr lang="en-US" sz="3600" b="1" dirty="0">
                <a:solidFill>
                  <a:schemeClr val="accent1"/>
                </a:solidFill>
              </a:rPr>
              <a:t>2 Read the sentences and underline the key words.</a:t>
            </a:r>
          </a:p>
        </p:txBody>
      </p:sp>
      <p:sp>
        <p:nvSpPr>
          <p:cNvPr id="3" name="Rectangle 2"/>
          <p:cNvSpPr/>
          <p:nvPr/>
        </p:nvSpPr>
        <p:spPr>
          <a:xfrm>
            <a:off x="0" y="1620078"/>
            <a:ext cx="9144000" cy="4247317"/>
          </a:xfrm>
          <a:prstGeom prst="rect">
            <a:avLst/>
          </a:prstGeom>
        </p:spPr>
        <p:txBody>
          <a:bodyPr wrap="square">
            <a:spAutoFit/>
          </a:bodyPr>
          <a:lstStyle/>
          <a:p>
            <a:pPr>
              <a:lnSpc>
                <a:spcPct val="150000"/>
              </a:lnSpc>
            </a:pPr>
            <a:r>
              <a:rPr lang="en-US" sz="3600" dirty="0">
                <a:solidFill>
                  <a:schemeClr val="accent1"/>
                </a:solidFill>
              </a:rPr>
              <a:t>1 Michael and Ben walk to school together. </a:t>
            </a:r>
          </a:p>
          <a:p>
            <a:pPr>
              <a:lnSpc>
                <a:spcPct val="150000"/>
              </a:lnSpc>
            </a:pPr>
            <a:r>
              <a:rPr lang="en-US" sz="3600" dirty="0">
                <a:solidFill>
                  <a:schemeClr val="accent1"/>
                </a:solidFill>
              </a:rPr>
              <a:t>2 There are three breaks in a school day. </a:t>
            </a:r>
          </a:p>
          <a:p>
            <a:pPr>
              <a:lnSpc>
                <a:spcPct val="150000"/>
              </a:lnSpc>
            </a:pPr>
            <a:r>
              <a:rPr lang="en-US" sz="3600" dirty="0">
                <a:solidFill>
                  <a:schemeClr val="accent1"/>
                </a:solidFill>
              </a:rPr>
              <a:t>3 Ben likes the food from the canteen. </a:t>
            </a:r>
          </a:p>
          <a:p>
            <a:pPr>
              <a:lnSpc>
                <a:spcPct val="150000"/>
              </a:lnSpc>
            </a:pPr>
            <a:r>
              <a:rPr lang="en-US" sz="3600" dirty="0">
                <a:solidFill>
                  <a:schemeClr val="accent1"/>
                </a:solidFill>
              </a:rPr>
              <a:t>4 Michael and Ben aren’t good at football. </a:t>
            </a:r>
          </a:p>
          <a:p>
            <a:pPr>
              <a:lnSpc>
                <a:spcPct val="150000"/>
              </a:lnSpc>
            </a:pPr>
            <a:r>
              <a:rPr lang="en-US" sz="3600" dirty="0">
                <a:solidFill>
                  <a:schemeClr val="accent1"/>
                </a:solidFill>
              </a:rPr>
              <a:t>5 Michael has a big family.</a:t>
            </a:r>
          </a:p>
        </p:txBody>
      </p:sp>
      <p:cxnSp>
        <p:nvCxnSpPr>
          <p:cNvPr id="5" name="Straight Connector 4"/>
          <p:cNvCxnSpPr>
            <a:cxnSpLocks/>
          </p:cNvCxnSpPr>
          <p:nvPr/>
        </p:nvCxnSpPr>
        <p:spPr>
          <a:xfrm>
            <a:off x="457200" y="2375452"/>
            <a:ext cx="3048000" cy="19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98165" y="3207026"/>
            <a:ext cx="21468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2322443" y="3200399"/>
            <a:ext cx="2258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97357" y="4880113"/>
            <a:ext cx="9640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457200" y="4853608"/>
            <a:ext cx="3048000" cy="1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0774" y="5685183"/>
            <a:ext cx="5433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3073400" y="5680766"/>
            <a:ext cx="1737139" cy="44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457200" y="5680766"/>
            <a:ext cx="14054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83427" y="4880113"/>
            <a:ext cx="9640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67670" y="4866860"/>
            <a:ext cx="13152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426937" y="2395329"/>
            <a:ext cx="14941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457200" y="4035287"/>
            <a:ext cx="6377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3697357" y="2395330"/>
            <a:ext cx="2508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1270000" y="4035287"/>
            <a:ext cx="711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79644" y="4051852"/>
            <a:ext cx="9640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612296" y="4035287"/>
            <a:ext cx="14130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427237"/>
            <a:ext cx="4959626" cy="646331"/>
          </a:xfrm>
          <a:prstGeom prst="rect">
            <a:avLst/>
          </a:prstGeom>
          <a:solidFill>
            <a:srgbClr val="FFFF00"/>
          </a:solidFill>
        </p:spPr>
        <p:txBody>
          <a:bodyPr wrap="square" rtlCol="0">
            <a:spAutoFit/>
          </a:bodyPr>
          <a:lstStyle/>
          <a:p>
            <a:r>
              <a:rPr lang="en-US" sz="3600" b="1" dirty="0">
                <a:solidFill>
                  <a:srgbClr val="FF0000"/>
                </a:solidFill>
              </a:rPr>
              <a:t>Reading comprehension</a:t>
            </a:r>
          </a:p>
        </p:txBody>
      </p:sp>
    </p:spTree>
    <p:extLst>
      <p:ext uri="{BB962C8B-B14F-4D97-AF65-F5344CB8AC3E}">
        <p14:creationId xmlns:p14="http://schemas.microsoft.com/office/powerpoint/2010/main" val="264701971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2918"/>
            <a:ext cx="12192000" cy="1200329"/>
          </a:xfrm>
          <a:prstGeom prst="rect">
            <a:avLst/>
          </a:prstGeom>
        </p:spPr>
        <p:txBody>
          <a:bodyPr wrap="square">
            <a:spAutoFit/>
          </a:bodyPr>
          <a:lstStyle/>
          <a:p>
            <a:r>
              <a:rPr lang="en-US" sz="3600" b="1" dirty="0">
                <a:solidFill>
                  <a:schemeClr val="accent1"/>
                </a:solidFill>
              </a:rPr>
              <a:t>2. Read the text and decide if the sentences are R (right), W (wrong) or DS (doesn’t say).</a:t>
            </a:r>
          </a:p>
        </p:txBody>
      </p:sp>
      <p:sp>
        <p:nvSpPr>
          <p:cNvPr id="3" name="Rectangle 2"/>
          <p:cNvSpPr/>
          <p:nvPr/>
        </p:nvSpPr>
        <p:spPr>
          <a:xfrm>
            <a:off x="0" y="1630018"/>
            <a:ext cx="12192000" cy="3970318"/>
          </a:xfrm>
          <a:prstGeom prst="rect">
            <a:avLst/>
          </a:prstGeom>
        </p:spPr>
        <p:txBody>
          <a:bodyPr wrap="square">
            <a:spAutoFit/>
          </a:bodyPr>
          <a:lstStyle/>
          <a:p>
            <a:r>
              <a:rPr lang="en-US" sz="3600" dirty="0">
                <a:solidFill>
                  <a:schemeClr val="accent1"/>
                </a:solidFill>
              </a:rPr>
              <a:t>1 Michael and Ben walk to school together. </a:t>
            </a:r>
          </a:p>
          <a:p>
            <a:r>
              <a:rPr lang="en-US" sz="3600" dirty="0">
                <a:solidFill>
                  <a:srgbClr val="00B050"/>
                </a:solidFill>
              </a:rPr>
              <a:t>Michael gets up at 7:30 a.m. and has his breakfast. His best</a:t>
            </a:r>
          </a:p>
          <a:p>
            <a:r>
              <a:rPr lang="en-US" sz="3600" dirty="0">
                <a:solidFill>
                  <a:srgbClr val="00B050"/>
                </a:solidFill>
              </a:rPr>
              <a:t>friend, Ben, lives next door, so they walk to school together. </a:t>
            </a:r>
          </a:p>
          <a:p>
            <a:endParaRPr lang="en-US" sz="3600" dirty="0"/>
          </a:p>
          <a:p>
            <a:r>
              <a:rPr lang="en-US" sz="3600" dirty="0">
                <a:solidFill>
                  <a:schemeClr val="accent1"/>
                </a:solidFill>
              </a:rPr>
              <a:t>2 There are three breaks in a school day.</a:t>
            </a:r>
          </a:p>
          <a:p>
            <a:r>
              <a:rPr lang="en-US" sz="3600" dirty="0">
                <a:solidFill>
                  <a:srgbClr val="00B050"/>
                </a:solidFill>
              </a:rPr>
              <a:t>There is a short break at 10:30 a.m. and a lunch break at 12:30 p.m.</a:t>
            </a:r>
          </a:p>
        </p:txBody>
      </p:sp>
      <p:cxnSp>
        <p:nvCxnSpPr>
          <p:cNvPr id="11" name="Straight Connector 10"/>
          <p:cNvCxnSpPr/>
          <p:nvPr/>
        </p:nvCxnSpPr>
        <p:spPr>
          <a:xfrm>
            <a:off x="132522" y="2743873"/>
            <a:ext cx="1378226" cy="96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9584675" y="2743873"/>
            <a:ext cx="1417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V="1">
            <a:off x="132522" y="3279913"/>
            <a:ext cx="4869136" cy="66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V="1">
            <a:off x="5831197" y="3279913"/>
            <a:ext cx="5171420" cy="66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199783" y="1630018"/>
            <a:ext cx="894521" cy="646331"/>
          </a:xfrm>
          <a:prstGeom prst="rect">
            <a:avLst/>
          </a:prstGeom>
          <a:noFill/>
          <a:ln>
            <a:solidFill>
              <a:schemeClr val="bg1"/>
            </a:solidFill>
          </a:ln>
        </p:spPr>
        <p:txBody>
          <a:bodyPr wrap="square" rtlCol="0">
            <a:spAutoFit/>
          </a:bodyPr>
          <a:lstStyle/>
          <a:p>
            <a:r>
              <a:rPr lang="en-US" sz="3600" b="1" dirty="0">
                <a:solidFill>
                  <a:srgbClr val="FF0000"/>
                </a:solidFill>
              </a:rPr>
              <a:t>R</a:t>
            </a:r>
          </a:p>
        </p:txBody>
      </p:sp>
      <p:sp>
        <p:nvSpPr>
          <p:cNvPr id="20" name="TextBox 19"/>
          <p:cNvSpPr txBox="1"/>
          <p:nvPr/>
        </p:nvSpPr>
        <p:spPr>
          <a:xfrm>
            <a:off x="7692887" y="3797106"/>
            <a:ext cx="894521" cy="646331"/>
          </a:xfrm>
          <a:prstGeom prst="rect">
            <a:avLst/>
          </a:prstGeom>
          <a:noFill/>
          <a:ln>
            <a:solidFill>
              <a:schemeClr val="bg1"/>
            </a:solidFill>
          </a:ln>
        </p:spPr>
        <p:txBody>
          <a:bodyPr wrap="square" rtlCol="0">
            <a:spAutoFit/>
          </a:bodyPr>
          <a:lstStyle/>
          <a:p>
            <a:r>
              <a:rPr lang="en-US" sz="3600" b="1" dirty="0">
                <a:solidFill>
                  <a:srgbClr val="FF0000"/>
                </a:solidFill>
              </a:rPr>
              <a:t>W</a:t>
            </a:r>
          </a:p>
        </p:txBody>
      </p:sp>
      <p:cxnSp>
        <p:nvCxnSpPr>
          <p:cNvPr id="23" name="Straight Connector 22"/>
          <p:cNvCxnSpPr>
            <a:cxnSpLocks/>
          </p:cNvCxnSpPr>
          <p:nvPr/>
        </p:nvCxnSpPr>
        <p:spPr>
          <a:xfrm flipV="1">
            <a:off x="7921128" y="4936434"/>
            <a:ext cx="3687776" cy="142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1938969" y="4950693"/>
            <a:ext cx="45058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266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13"/>
            <a:ext cx="12192000" cy="5632311"/>
          </a:xfrm>
          <a:prstGeom prst="rect">
            <a:avLst/>
          </a:prstGeom>
        </p:spPr>
        <p:txBody>
          <a:bodyPr wrap="square">
            <a:spAutoFit/>
          </a:bodyPr>
          <a:lstStyle/>
          <a:p>
            <a:r>
              <a:rPr lang="en-US" sz="3600" dirty="0">
                <a:solidFill>
                  <a:srgbClr val="0070C0"/>
                </a:solidFill>
              </a:rPr>
              <a:t>3. Ben likes the food from the canteen. </a:t>
            </a:r>
          </a:p>
          <a:p>
            <a:r>
              <a:rPr lang="en-US" sz="3600" dirty="0">
                <a:solidFill>
                  <a:srgbClr val="00B050"/>
                </a:solidFill>
              </a:rPr>
              <a:t>Michael brings a packed lunch from home, but Ben buys a hot school dinner from the canteen.</a:t>
            </a:r>
          </a:p>
          <a:p>
            <a:endParaRPr lang="en-US" sz="3600" dirty="0">
              <a:solidFill>
                <a:srgbClr val="0070C0"/>
              </a:solidFill>
            </a:endParaRPr>
          </a:p>
          <a:p>
            <a:r>
              <a:rPr lang="en-US" sz="3600" dirty="0">
                <a:solidFill>
                  <a:srgbClr val="0070C0"/>
                </a:solidFill>
              </a:rPr>
              <a:t>4. Michael and Ben aren’t good at football. </a:t>
            </a:r>
          </a:p>
          <a:p>
            <a:r>
              <a:rPr lang="en-US" sz="3600" dirty="0">
                <a:solidFill>
                  <a:srgbClr val="00B050"/>
                </a:solidFill>
              </a:rPr>
              <a:t>When school finishes, Michael and Ben have football practice because they play for the school team.</a:t>
            </a:r>
          </a:p>
          <a:p>
            <a:endParaRPr lang="en-US" sz="3600" dirty="0">
              <a:solidFill>
                <a:srgbClr val="0070C0"/>
              </a:solidFill>
            </a:endParaRPr>
          </a:p>
          <a:p>
            <a:r>
              <a:rPr lang="en-US" sz="3600" dirty="0">
                <a:solidFill>
                  <a:srgbClr val="0070C0"/>
                </a:solidFill>
              </a:rPr>
              <a:t>5. Michael has a big family. </a:t>
            </a:r>
          </a:p>
          <a:p>
            <a:r>
              <a:rPr lang="en-US" sz="3600" dirty="0">
                <a:solidFill>
                  <a:srgbClr val="00B050"/>
                </a:solidFill>
              </a:rPr>
              <a:t>He has dinner at 7:00 p.m. with his family. </a:t>
            </a:r>
          </a:p>
        </p:txBody>
      </p:sp>
      <p:cxnSp>
        <p:nvCxnSpPr>
          <p:cNvPr id="24" name="Straight Connector 23"/>
          <p:cNvCxnSpPr/>
          <p:nvPr/>
        </p:nvCxnSpPr>
        <p:spPr>
          <a:xfrm flipV="1">
            <a:off x="1754256" y="4394752"/>
            <a:ext cx="5352222" cy="99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524461" y="3846444"/>
            <a:ext cx="2885661" cy="99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4373696" y="3822853"/>
            <a:ext cx="2861991" cy="37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158410" y="6067838"/>
            <a:ext cx="251625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8687" y="6062070"/>
            <a:ext cx="1744317" cy="33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215687" y="2184538"/>
            <a:ext cx="2287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V="1">
            <a:off x="9654208" y="1649895"/>
            <a:ext cx="879614" cy="9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875644" y="1639956"/>
            <a:ext cx="626165" cy="9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758107" y="2189920"/>
            <a:ext cx="3134140" cy="198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44409" y="521802"/>
            <a:ext cx="695739" cy="646331"/>
          </a:xfrm>
          <a:prstGeom prst="rect">
            <a:avLst/>
          </a:prstGeom>
          <a:noFill/>
          <a:ln>
            <a:solidFill>
              <a:schemeClr val="bg1"/>
            </a:solidFill>
          </a:ln>
        </p:spPr>
        <p:txBody>
          <a:bodyPr wrap="square" rtlCol="0">
            <a:spAutoFit/>
          </a:bodyPr>
          <a:lstStyle/>
          <a:p>
            <a:r>
              <a:rPr lang="en-US" sz="3600" b="1" dirty="0">
                <a:solidFill>
                  <a:srgbClr val="FF0000"/>
                </a:solidFill>
              </a:rPr>
              <a:t>DS</a:t>
            </a:r>
          </a:p>
        </p:txBody>
      </p:sp>
      <p:sp>
        <p:nvSpPr>
          <p:cNvPr id="41" name="TextBox 40"/>
          <p:cNvSpPr txBox="1"/>
          <p:nvPr/>
        </p:nvSpPr>
        <p:spPr>
          <a:xfrm>
            <a:off x="8019221" y="2723606"/>
            <a:ext cx="695739" cy="646331"/>
          </a:xfrm>
          <a:prstGeom prst="rect">
            <a:avLst/>
          </a:prstGeom>
          <a:noFill/>
          <a:ln>
            <a:solidFill>
              <a:schemeClr val="bg1"/>
            </a:solidFill>
          </a:ln>
        </p:spPr>
        <p:txBody>
          <a:bodyPr wrap="square" rtlCol="0">
            <a:spAutoFit/>
          </a:bodyPr>
          <a:lstStyle/>
          <a:p>
            <a:r>
              <a:rPr lang="en-US" sz="3600" b="1" dirty="0">
                <a:solidFill>
                  <a:srgbClr val="FF0000"/>
                </a:solidFill>
              </a:rPr>
              <a:t>W</a:t>
            </a:r>
          </a:p>
        </p:txBody>
      </p:sp>
      <p:sp>
        <p:nvSpPr>
          <p:cNvPr id="42" name="TextBox 41"/>
          <p:cNvSpPr txBox="1"/>
          <p:nvPr/>
        </p:nvSpPr>
        <p:spPr>
          <a:xfrm>
            <a:off x="5158410" y="4899843"/>
            <a:ext cx="695739" cy="646331"/>
          </a:xfrm>
          <a:prstGeom prst="rect">
            <a:avLst/>
          </a:prstGeom>
          <a:noFill/>
          <a:ln>
            <a:solidFill>
              <a:schemeClr val="bg1"/>
            </a:solidFill>
          </a:ln>
        </p:spPr>
        <p:txBody>
          <a:bodyPr wrap="square" rtlCol="0">
            <a:spAutoFit/>
          </a:bodyPr>
          <a:lstStyle/>
          <a:p>
            <a:r>
              <a:rPr lang="en-US" sz="3600" b="1" dirty="0">
                <a:solidFill>
                  <a:srgbClr val="FF0000"/>
                </a:solidFill>
              </a:rPr>
              <a:t>DS</a:t>
            </a:r>
          </a:p>
        </p:txBody>
      </p:sp>
    </p:spTree>
    <p:extLst>
      <p:ext uri="{BB962C8B-B14F-4D97-AF65-F5344CB8AC3E}">
        <p14:creationId xmlns:p14="http://schemas.microsoft.com/office/powerpoint/2010/main" val="13082650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43" dur="5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2">
                                            <p:txEl>
                                              <p:pRg st="7" end="7"/>
                                            </p:txEl>
                                          </p:spTgt>
                                        </p:tgtEl>
                                        <p:attrNameLst>
                                          <p:attrName>style.visibility</p:attrName>
                                        </p:attrNameLst>
                                      </p:cBhvr>
                                      <p:to>
                                        <p:strVal val="visible"/>
                                      </p:to>
                                    </p:set>
                                    <p:animEffect transition="in" filter="randombar(horizontal)">
                                      <p:cBhvr>
                                        <p:cTn id="73" dur="500"/>
                                        <p:tgtEl>
                                          <p:spTgt spid="2">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1000"/>
                                        <p:tgtEl>
                                          <p:spTgt spid="42"/>
                                        </p:tgtEl>
                                      </p:cBhvr>
                                    </p:animEffect>
                                    <p:anim calcmode="lin" valueType="num">
                                      <p:cBhvr>
                                        <p:cTn id="91" dur="1000" fill="hold"/>
                                        <p:tgtEl>
                                          <p:spTgt spid="42"/>
                                        </p:tgtEl>
                                        <p:attrNameLst>
                                          <p:attrName>ppt_x</p:attrName>
                                        </p:attrNameLst>
                                      </p:cBhvr>
                                      <p:tavLst>
                                        <p:tav tm="0">
                                          <p:val>
                                            <p:strVal val="#ppt_x"/>
                                          </p:val>
                                        </p:tav>
                                        <p:tav tm="100000">
                                          <p:val>
                                            <p:strVal val="#ppt_x"/>
                                          </p:val>
                                        </p:tav>
                                      </p:tavLst>
                                    </p:anim>
                                    <p:anim calcmode="lin" valueType="num">
                                      <p:cBhvr>
                                        <p:cTn id="9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5891" y="577235"/>
            <a:ext cx="9616109" cy="923330"/>
          </a:xfrm>
          <a:prstGeom prst="rect">
            <a:avLst/>
          </a:prstGeom>
          <a:noFill/>
        </p:spPr>
        <p:txBody>
          <a:bodyPr wrap="square" rtlCol="0">
            <a:spAutoFit/>
          </a:bodyPr>
          <a:lstStyle/>
          <a:p>
            <a:r>
              <a:rPr lang="en-US" sz="3600" b="1" dirty="0">
                <a:solidFill>
                  <a:schemeClr val="accent1"/>
                </a:solidFill>
              </a:rPr>
              <a:t>Read the questions and underline the key words.</a:t>
            </a:r>
          </a:p>
          <a:p>
            <a:endParaRPr lang="en-US" dirty="0"/>
          </a:p>
        </p:txBody>
      </p:sp>
      <p:sp>
        <p:nvSpPr>
          <p:cNvPr id="3" name="TextBox 2"/>
          <p:cNvSpPr txBox="1"/>
          <p:nvPr/>
        </p:nvSpPr>
        <p:spPr>
          <a:xfrm>
            <a:off x="0" y="1321904"/>
            <a:ext cx="12192000" cy="5355312"/>
          </a:xfrm>
          <a:prstGeom prst="rect">
            <a:avLst/>
          </a:prstGeom>
          <a:noFill/>
        </p:spPr>
        <p:txBody>
          <a:bodyPr wrap="square" rtlCol="0">
            <a:spAutoFit/>
          </a:bodyPr>
          <a:lstStyle/>
          <a:p>
            <a:pPr>
              <a:lnSpc>
                <a:spcPct val="150000"/>
              </a:lnSpc>
            </a:pPr>
            <a:r>
              <a:rPr lang="en-US" sz="3600" dirty="0">
                <a:solidFill>
                  <a:schemeClr val="accent1"/>
                </a:solidFill>
              </a:rPr>
              <a:t>1 Where do Michael and Ben study?</a:t>
            </a:r>
          </a:p>
          <a:p>
            <a:pPr>
              <a:lnSpc>
                <a:spcPct val="150000"/>
              </a:lnSpc>
            </a:pPr>
            <a:r>
              <a:rPr lang="en-US" sz="3600" dirty="0">
                <a:solidFill>
                  <a:schemeClr val="accent1"/>
                </a:solidFill>
              </a:rPr>
              <a:t>2 How many students are there in their class?</a:t>
            </a:r>
          </a:p>
          <a:p>
            <a:pPr>
              <a:lnSpc>
                <a:spcPct val="150000"/>
              </a:lnSpc>
            </a:pPr>
            <a:r>
              <a:rPr lang="en-US" sz="3600" dirty="0">
                <a:solidFill>
                  <a:schemeClr val="accent1"/>
                </a:solidFill>
              </a:rPr>
              <a:t>3 What time does the first class start?</a:t>
            </a:r>
          </a:p>
          <a:p>
            <a:pPr>
              <a:lnSpc>
                <a:spcPct val="150000"/>
              </a:lnSpc>
            </a:pPr>
            <a:r>
              <a:rPr lang="en-US" sz="3600" dirty="0">
                <a:solidFill>
                  <a:schemeClr val="accent1"/>
                </a:solidFill>
              </a:rPr>
              <a:t>4 Do Michael and Ben have lunch at home?</a:t>
            </a:r>
          </a:p>
          <a:p>
            <a:pPr>
              <a:lnSpc>
                <a:spcPct val="150000"/>
              </a:lnSpc>
            </a:pPr>
            <a:r>
              <a:rPr lang="en-US" sz="3600" dirty="0">
                <a:solidFill>
                  <a:schemeClr val="accent1"/>
                </a:solidFill>
              </a:rPr>
              <a:t>5 How do they come home?</a:t>
            </a:r>
          </a:p>
          <a:p>
            <a:pPr>
              <a:lnSpc>
                <a:spcPct val="150000"/>
              </a:lnSpc>
            </a:pPr>
            <a:r>
              <a:rPr lang="en-US" sz="3600" dirty="0">
                <a:solidFill>
                  <a:schemeClr val="accent1"/>
                </a:solidFill>
              </a:rPr>
              <a:t>6 What does Michael do in the evening?</a:t>
            </a:r>
          </a:p>
          <a:p>
            <a:pPr marL="342900" indent="-342900">
              <a:buAutoNum type="arabicPeriod"/>
            </a:pPr>
            <a:endParaRPr lang="en-US" dirty="0"/>
          </a:p>
        </p:txBody>
      </p:sp>
      <p:cxnSp>
        <p:nvCxnSpPr>
          <p:cNvPr id="5" name="Straight Connector 4"/>
          <p:cNvCxnSpPr/>
          <p:nvPr/>
        </p:nvCxnSpPr>
        <p:spPr>
          <a:xfrm>
            <a:off x="526774" y="2087217"/>
            <a:ext cx="1133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85661" y="5383695"/>
            <a:ext cx="22329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flipV="1">
            <a:off x="402043" y="5380383"/>
            <a:ext cx="886731" cy="43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5864087" y="6182141"/>
            <a:ext cx="14610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4131285" y="6202016"/>
            <a:ext cx="4517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2575891" y="6202016"/>
            <a:ext cx="14262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464408" y="6202016"/>
            <a:ext cx="8619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4279624" y="3727174"/>
            <a:ext cx="15844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6774" y="3727174"/>
            <a:ext cx="1759226" cy="265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6863798" y="4539408"/>
            <a:ext cx="1057330" cy="44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4279624" y="4528932"/>
            <a:ext cx="1933889" cy="209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136374" y="4532243"/>
            <a:ext cx="2879035" cy="265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6457949" y="2879735"/>
            <a:ext cx="19104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75891" y="2887317"/>
            <a:ext cx="1439518" cy="149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551622" y="2902226"/>
            <a:ext cx="17343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28082" y="3727174"/>
            <a:ext cx="8597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461846" y="2087217"/>
            <a:ext cx="2928731" cy="165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a:off x="5596569" y="2087217"/>
            <a:ext cx="9980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0919" y="592853"/>
            <a:ext cx="2270927" cy="523220"/>
          </a:xfrm>
          <a:prstGeom prst="rect">
            <a:avLst/>
          </a:prstGeom>
          <a:solidFill>
            <a:srgbClr val="00B050"/>
          </a:solidFill>
        </p:spPr>
        <p:txBody>
          <a:bodyPr wrap="square" rtlCol="0">
            <a:spAutoFit/>
          </a:bodyPr>
          <a:lstStyle/>
          <a:p>
            <a:r>
              <a:rPr lang="en-US" sz="2800" dirty="0">
                <a:solidFill>
                  <a:schemeClr val="bg1"/>
                </a:solidFill>
              </a:rPr>
              <a:t>Extra Practice</a:t>
            </a:r>
            <a:endParaRPr lang="en-US" dirty="0">
              <a:solidFill>
                <a:schemeClr val="bg1"/>
              </a:solidFill>
            </a:endParaRPr>
          </a:p>
        </p:txBody>
      </p:sp>
    </p:spTree>
    <p:extLst>
      <p:ext uri="{BB962C8B-B14F-4D97-AF65-F5344CB8AC3E}">
        <p14:creationId xmlns:p14="http://schemas.microsoft.com/office/powerpoint/2010/main" val="118802436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additive="base">
                                        <p:cTn id="109" dur="500" fill="hold"/>
                                        <p:tgtEl>
                                          <p:spTgt spid="8"/>
                                        </p:tgtEl>
                                        <p:attrNameLst>
                                          <p:attrName>ppt_x</p:attrName>
                                        </p:attrNameLst>
                                      </p:cBhvr>
                                      <p:tavLst>
                                        <p:tav tm="0">
                                          <p:val>
                                            <p:strVal val="#ppt_x"/>
                                          </p:val>
                                        </p:tav>
                                        <p:tav tm="100000">
                                          <p:val>
                                            <p:strVal val="#ppt_x"/>
                                          </p:val>
                                        </p:tav>
                                      </p:tavLst>
                                    </p:anim>
                                    <p:anim calcmode="lin" valueType="num">
                                      <p:cBhvr additive="base">
                                        <p:cTn id="1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95" y="452087"/>
            <a:ext cx="9150197" cy="646331"/>
          </a:xfrm>
          <a:prstGeom prst="rect">
            <a:avLst/>
          </a:prstGeom>
        </p:spPr>
        <p:txBody>
          <a:bodyPr wrap="none">
            <a:spAutoFit/>
          </a:bodyPr>
          <a:lstStyle/>
          <a:p>
            <a:r>
              <a:rPr lang="en-US" sz="3600" b="1" dirty="0">
                <a:solidFill>
                  <a:srgbClr val="4472C4"/>
                </a:solidFill>
              </a:rPr>
              <a:t>Read the text again and answer the questions. </a:t>
            </a:r>
            <a:endParaRPr lang="en-US" dirty="0"/>
          </a:p>
        </p:txBody>
      </p:sp>
      <p:sp>
        <p:nvSpPr>
          <p:cNvPr id="3" name="Rectangle 2"/>
          <p:cNvSpPr/>
          <p:nvPr/>
        </p:nvSpPr>
        <p:spPr>
          <a:xfrm>
            <a:off x="0" y="1003852"/>
            <a:ext cx="12192000" cy="5078313"/>
          </a:xfrm>
          <a:prstGeom prst="rect">
            <a:avLst/>
          </a:prstGeom>
        </p:spPr>
        <p:txBody>
          <a:bodyPr wrap="square">
            <a:spAutoFit/>
          </a:bodyPr>
          <a:lstStyle/>
          <a:p>
            <a:pPr>
              <a:lnSpc>
                <a:spcPct val="150000"/>
              </a:lnSpc>
            </a:pPr>
            <a:r>
              <a:rPr lang="en-US" sz="3600" dirty="0">
                <a:solidFill>
                  <a:schemeClr val="accent1"/>
                </a:solidFill>
              </a:rPr>
              <a:t>1. </a:t>
            </a:r>
            <a:r>
              <a:rPr lang="en-US" sz="3600" u="sng" dirty="0">
                <a:solidFill>
                  <a:schemeClr val="accent1"/>
                </a:solidFill>
              </a:rPr>
              <a:t>Where</a:t>
            </a:r>
            <a:r>
              <a:rPr lang="en-US" sz="3600" dirty="0">
                <a:solidFill>
                  <a:schemeClr val="accent1"/>
                </a:solidFill>
              </a:rPr>
              <a:t> do </a:t>
            </a:r>
            <a:r>
              <a:rPr lang="en-US" sz="3600" u="sng" dirty="0">
                <a:solidFill>
                  <a:schemeClr val="accent1"/>
                </a:solidFill>
              </a:rPr>
              <a:t>Michael and Ben</a:t>
            </a:r>
            <a:r>
              <a:rPr lang="en-US" sz="3600" dirty="0">
                <a:solidFill>
                  <a:schemeClr val="accent1"/>
                </a:solidFill>
              </a:rPr>
              <a:t> </a:t>
            </a:r>
            <a:r>
              <a:rPr lang="en-US" sz="3600" u="sng" dirty="0">
                <a:solidFill>
                  <a:schemeClr val="accent1"/>
                </a:solidFill>
              </a:rPr>
              <a:t>study</a:t>
            </a:r>
            <a:r>
              <a:rPr lang="en-US" sz="3600" dirty="0">
                <a:solidFill>
                  <a:schemeClr val="accent1"/>
                </a:solidFill>
              </a:rPr>
              <a:t>?</a:t>
            </a:r>
          </a:p>
          <a:p>
            <a:pPr>
              <a:lnSpc>
                <a:spcPct val="150000"/>
              </a:lnSpc>
            </a:pPr>
            <a:r>
              <a:rPr lang="en-US" sz="3600" dirty="0">
                <a:solidFill>
                  <a:srgbClr val="FF0000"/>
                </a:solidFill>
              </a:rPr>
              <a:t>They study at Greenwood Primary School.</a:t>
            </a:r>
          </a:p>
          <a:p>
            <a:pPr>
              <a:lnSpc>
                <a:spcPct val="150000"/>
              </a:lnSpc>
            </a:pPr>
            <a:r>
              <a:rPr lang="en-US" sz="3600" dirty="0">
                <a:solidFill>
                  <a:schemeClr val="accent1"/>
                </a:solidFill>
              </a:rPr>
              <a:t>2. </a:t>
            </a:r>
            <a:r>
              <a:rPr lang="en-US" sz="3600" u="sng" dirty="0">
                <a:solidFill>
                  <a:schemeClr val="accent1"/>
                </a:solidFill>
              </a:rPr>
              <a:t>How many</a:t>
            </a:r>
            <a:r>
              <a:rPr lang="en-US" sz="3600" dirty="0">
                <a:solidFill>
                  <a:schemeClr val="accent1"/>
                </a:solidFill>
              </a:rPr>
              <a:t> </a:t>
            </a:r>
            <a:r>
              <a:rPr lang="en-US" sz="3600" u="sng" dirty="0">
                <a:solidFill>
                  <a:schemeClr val="accent1"/>
                </a:solidFill>
              </a:rPr>
              <a:t>students</a:t>
            </a:r>
            <a:r>
              <a:rPr lang="en-US" sz="3600" dirty="0">
                <a:solidFill>
                  <a:schemeClr val="accent1"/>
                </a:solidFill>
              </a:rPr>
              <a:t> are there in </a:t>
            </a:r>
            <a:r>
              <a:rPr lang="en-US" sz="3600" u="sng" dirty="0">
                <a:solidFill>
                  <a:schemeClr val="accent1"/>
                </a:solidFill>
              </a:rPr>
              <a:t>their class</a:t>
            </a:r>
            <a:r>
              <a:rPr lang="en-US" sz="3600" dirty="0">
                <a:solidFill>
                  <a:schemeClr val="accent1"/>
                </a:solidFill>
              </a:rPr>
              <a:t>?</a:t>
            </a:r>
          </a:p>
          <a:p>
            <a:pPr>
              <a:lnSpc>
                <a:spcPct val="150000"/>
              </a:lnSpc>
            </a:pPr>
            <a:r>
              <a:rPr lang="en-US" sz="3600" dirty="0">
                <a:solidFill>
                  <a:srgbClr val="FF0000"/>
                </a:solidFill>
              </a:rPr>
              <a:t>There are 30 students in their class.</a:t>
            </a:r>
          </a:p>
          <a:p>
            <a:pPr>
              <a:lnSpc>
                <a:spcPct val="150000"/>
              </a:lnSpc>
            </a:pPr>
            <a:r>
              <a:rPr lang="en-US" sz="3600" dirty="0">
                <a:solidFill>
                  <a:schemeClr val="accent1"/>
                </a:solidFill>
              </a:rPr>
              <a:t>3. </a:t>
            </a:r>
            <a:r>
              <a:rPr lang="en-US" sz="3600" u="sng" dirty="0">
                <a:solidFill>
                  <a:schemeClr val="accent1"/>
                </a:solidFill>
              </a:rPr>
              <a:t>What time</a:t>
            </a:r>
            <a:r>
              <a:rPr lang="en-US" sz="3600" dirty="0">
                <a:solidFill>
                  <a:schemeClr val="accent1"/>
                </a:solidFill>
              </a:rPr>
              <a:t> does the </a:t>
            </a:r>
            <a:r>
              <a:rPr lang="en-US" sz="3600" u="sng" dirty="0">
                <a:solidFill>
                  <a:schemeClr val="accent1"/>
                </a:solidFill>
              </a:rPr>
              <a:t>first class</a:t>
            </a:r>
            <a:r>
              <a:rPr lang="en-US" sz="3600" dirty="0">
                <a:solidFill>
                  <a:schemeClr val="accent1"/>
                </a:solidFill>
              </a:rPr>
              <a:t> </a:t>
            </a:r>
            <a:r>
              <a:rPr lang="en-US" sz="3600" u="sng" dirty="0">
                <a:solidFill>
                  <a:schemeClr val="accent1"/>
                </a:solidFill>
              </a:rPr>
              <a:t>start</a:t>
            </a:r>
            <a:r>
              <a:rPr lang="en-US" sz="3600" dirty="0">
                <a:solidFill>
                  <a:schemeClr val="accent1"/>
                </a:solidFill>
              </a:rPr>
              <a:t>?</a:t>
            </a:r>
          </a:p>
          <a:p>
            <a:pPr>
              <a:lnSpc>
                <a:spcPct val="150000"/>
              </a:lnSpc>
            </a:pPr>
            <a:r>
              <a:rPr lang="en-US" sz="3600" dirty="0">
                <a:solidFill>
                  <a:srgbClr val="FF0000"/>
                </a:solidFill>
              </a:rPr>
              <a:t>The first class starts at 9:00 a.m.</a:t>
            </a:r>
          </a:p>
        </p:txBody>
      </p:sp>
    </p:spTree>
    <p:extLst>
      <p:ext uri="{BB962C8B-B14F-4D97-AF65-F5344CB8AC3E}">
        <p14:creationId xmlns:p14="http://schemas.microsoft.com/office/powerpoint/2010/main" val="150399858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6347"/>
            <a:ext cx="12192000" cy="5909310"/>
          </a:xfrm>
          <a:prstGeom prst="rect">
            <a:avLst/>
          </a:prstGeom>
        </p:spPr>
        <p:txBody>
          <a:bodyPr wrap="square">
            <a:spAutoFit/>
          </a:bodyPr>
          <a:lstStyle/>
          <a:p>
            <a:pPr lvl="0">
              <a:lnSpc>
                <a:spcPct val="150000"/>
              </a:lnSpc>
            </a:pPr>
            <a:r>
              <a:rPr lang="en-US" sz="3600" dirty="0">
                <a:solidFill>
                  <a:srgbClr val="4472C4"/>
                </a:solidFill>
              </a:rPr>
              <a:t>4. Do </a:t>
            </a:r>
            <a:r>
              <a:rPr lang="en-US" sz="3600" u="sng" dirty="0">
                <a:solidFill>
                  <a:srgbClr val="4472C4"/>
                </a:solidFill>
              </a:rPr>
              <a:t>Michael and Ben</a:t>
            </a:r>
            <a:r>
              <a:rPr lang="en-US" sz="3600" dirty="0">
                <a:solidFill>
                  <a:srgbClr val="4472C4"/>
                </a:solidFill>
              </a:rPr>
              <a:t> </a:t>
            </a:r>
            <a:r>
              <a:rPr lang="en-US" sz="3600" u="sng" dirty="0">
                <a:solidFill>
                  <a:srgbClr val="4472C4"/>
                </a:solidFill>
              </a:rPr>
              <a:t>have lunch</a:t>
            </a:r>
            <a:r>
              <a:rPr lang="en-US" sz="3600" dirty="0">
                <a:solidFill>
                  <a:srgbClr val="4472C4"/>
                </a:solidFill>
              </a:rPr>
              <a:t> </a:t>
            </a:r>
            <a:r>
              <a:rPr lang="en-US" sz="3600" u="sng" dirty="0">
                <a:solidFill>
                  <a:srgbClr val="4472C4"/>
                </a:solidFill>
              </a:rPr>
              <a:t>at home</a:t>
            </a:r>
            <a:r>
              <a:rPr lang="en-US" sz="3600" dirty="0">
                <a:solidFill>
                  <a:srgbClr val="4472C4"/>
                </a:solidFill>
              </a:rPr>
              <a:t>?</a:t>
            </a:r>
          </a:p>
          <a:p>
            <a:pPr lvl="0">
              <a:lnSpc>
                <a:spcPct val="150000"/>
              </a:lnSpc>
            </a:pPr>
            <a:r>
              <a:rPr lang="en-US" sz="3600" dirty="0">
                <a:solidFill>
                  <a:srgbClr val="FF0000"/>
                </a:solidFill>
              </a:rPr>
              <a:t>No, they don’t. They have lunch at school.</a:t>
            </a:r>
          </a:p>
          <a:p>
            <a:pPr lvl="0">
              <a:lnSpc>
                <a:spcPct val="150000"/>
              </a:lnSpc>
            </a:pPr>
            <a:r>
              <a:rPr lang="en-US" sz="3600" dirty="0">
                <a:solidFill>
                  <a:srgbClr val="4472C4"/>
                </a:solidFill>
              </a:rPr>
              <a:t>5. </a:t>
            </a:r>
            <a:r>
              <a:rPr lang="en-US" sz="3600" u="sng" dirty="0">
                <a:solidFill>
                  <a:srgbClr val="4472C4"/>
                </a:solidFill>
              </a:rPr>
              <a:t>How</a:t>
            </a:r>
            <a:r>
              <a:rPr lang="en-US" sz="3600" dirty="0">
                <a:solidFill>
                  <a:srgbClr val="4472C4"/>
                </a:solidFill>
              </a:rPr>
              <a:t> do </a:t>
            </a:r>
            <a:r>
              <a:rPr lang="en-US" sz="3600" u="sng" dirty="0">
                <a:solidFill>
                  <a:srgbClr val="4472C4"/>
                </a:solidFill>
              </a:rPr>
              <a:t>they</a:t>
            </a:r>
            <a:r>
              <a:rPr lang="en-US" sz="3600" dirty="0">
                <a:solidFill>
                  <a:srgbClr val="4472C4"/>
                </a:solidFill>
              </a:rPr>
              <a:t> </a:t>
            </a:r>
            <a:r>
              <a:rPr lang="en-US" sz="3600" u="sng" dirty="0">
                <a:solidFill>
                  <a:srgbClr val="4472C4"/>
                </a:solidFill>
              </a:rPr>
              <a:t>come home</a:t>
            </a:r>
            <a:r>
              <a:rPr lang="en-US" sz="3600" dirty="0">
                <a:solidFill>
                  <a:srgbClr val="4472C4"/>
                </a:solidFill>
              </a:rPr>
              <a:t>?</a:t>
            </a:r>
          </a:p>
          <a:p>
            <a:pPr lvl="0">
              <a:lnSpc>
                <a:spcPct val="150000"/>
              </a:lnSpc>
            </a:pPr>
            <a:r>
              <a:rPr lang="en-US" sz="3600" dirty="0">
                <a:solidFill>
                  <a:srgbClr val="FF0000"/>
                </a:solidFill>
              </a:rPr>
              <a:t>They walk back home.</a:t>
            </a:r>
          </a:p>
          <a:p>
            <a:pPr lvl="0">
              <a:lnSpc>
                <a:spcPct val="150000"/>
              </a:lnSpc>
            </a:pPr>
            <a:r>
              <a:rPr lang="en-US" sz="3600" dirty="0">
                <a:solidFill>
                  <a:srgbClr val="4472C4"/>
                </a:solidFill>
              </a:rPr>
              <a:t>6. </a:t>
            </a:r>
            <a:r>
              <a:rPr lang="en-US" sz="3600" u="sng" dirty="0">
                <a:solidFill>
                  <a:srgbClr val="4472C4"/>
                </a:solidFill>
              </a:rPr>
              <a:t>What</a:t>
            </a:r>
            <a:r>
              <a:rPr lang="en-US" sz="3600" dirty="0">
                <a:solidFill>
                  <a:srgbClr val="4472C4"/>
                </a:solidFill>
              </a:rPr>
              <a:t> does </a:t>
            </a:r>
            <a:r>
              <a:rPr lang="en-US" sz="3600" u="sng" dirty="0">
                <a:solidFill>
                  <a:srgbClr val="4472C4"/>
                </a:solidFill>
              </a:rPr>
              <a:t>Michael</a:t>
            </a:r>
            <a:r>
              <a:rPr lang="en-US" sz="3600" dirty="0">
                <a:solidFill>
                  <a:srgbClr val="4472C4"/>
                </a:solidFill>
              </a:rPr>
              <a:t> </a:t>
            </a:r>
            <a:r>
              <a:rPr lang="en-US" sz="3600" u="sng" dirty="0">
                <a:solidFill>
                  <a:srgbClr val="4472C4"/>
                </a:solidFill>
              </a:rPr>
              <a:t>do</a:t>
            </a:r>
            <a:r>
              <a:rPr lang="en-US" sz="3600" dirty="0">
                <a:solidFill>
                  <a:srgbClr val="4472C4"/>
                </a:solidFill>
              </a:rPr>
              <a:t> in the </a:t>
            </a:r>
            <a:r>
              <a:rPr lang="en-US" sz="3600" u="sng" dirty="0">
                <a:solidFill>
                  <a:srgbClr val="4472C4"/>
                </a:solidFill>
              </a:rPr>
              <a:t>evening</a:t>
            </a:r>
            <a:r>
              <a:rPr lang="en-US" sz="3600" dirty="0">
                <a:solidFill>
                  <a:srgbClr val="4472C4"/>
                </a:solidFill>
              </a:rPr>
              <a:t>?</a:t>
            </a:r>
          </a:p>
          <a:p>
            <a:pPr lvl="0">
              <a:lnSpc>
                <a:spcPct val="150000"/>
              </a:lnSpc>
            </a:pPr>
            <a:r>
              <a:rPr lang="en-US" sz="3600" dirty="0">
                <a:solidFill>
                  <a:srgbClr val="FF0000"/>
                </a:solidFill>
              </a:rPr>
              <a:t>He takes a shower, does his homework, has dinner, chats online, and goes to bed.</a:t>
            </a:r>
          </a:p>
        </p:txBody>
      </p:sp>
    </p:spTree>
    <p:extLst>
      <p:ext uri="{BB962C8B-B14F-4D97-AF65-F5344CB8AC3E}">
        <p14:creationId xmlns:p14="http://schemas.microsoft.com/office/powerpoint/2010/main" val="11479436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191" y="626165"/>
            <a:ext cx="10287000" cy="5715000"/>
          </a:xfrm>
          <a:prstGeom prst="rect">
            <a:avLst/>
          </a:prstGeom>
        </p:spPr>
      </p:pic>
      <p:sp>
        <p:nvSpPr>
          <p:cNvPr id="9" name="TextBox 8"/>
          <p:cNvSpPr txBox="1"/>
          <p:nvPr/>
        </p:nvSpPr>
        <p:spPr>
          <a:xfrm>
            <a:off x="4661453" y="3948674"/>
            <a:ext cx="2714194" cy="923330"/>
          </a:xfrm>
          <a:prstGeom prst="rect">
            <a:avLst/>
          </a:prstGeom>
          <a:noFill/>
        </p:spPr>
        <p:txBody>
          <a:bodyPr wrap="square" rtlCol="0">
            <a:spAutoFit/>
          </a:bodyPr>
          <a:lstStyle/>
          <a:p>
            <a:r>
              <a:rPr lang="en-US" sz="5400" dirty="0">
                <a:solidFill>
                  <a:schemeClr val="bg1"/>
                </a:solidFill>
              </a:rPr>
              <a:t>Speaking </a:t>
            </a:r>
            <a:endParaRPr lang="en-US" sz="2400" dirty="0">
              <a:solidFill>
                <a:schemeClr val="bg1"/>
              </a:solidFill>
            </a:endParaRPr>
          </a:p>
        </p:txBody>
      </p:sp>
    </p:spTree>
    <p:extLst>
      <p:ext uri="{BB962C8B-B14F-4D97-AF65-F5344CB8AC3E}">
        <p14:creationId xmlns:p14="http://schemas.microsoft.com/office/powerpoint/2010/main" val="2570117261"/>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7962" y="496412"/>
            <a:ext cx="9187898" cy="1754326"/>
          </a:xfrm>
          <a:prstGeom prst="rect">
            <a:avLst/>
          </a:prstGeom>
        </p:spPr>
        <p:txBody>
          <a:bodyPr wrap="square">
            <a:spAutoFit/>
          </a:bodyPr>
          <a:lstStyle/>
          <a:p>
            <a:r>
              <a:rPr lang="en-US" sz="3600" b="1" dirty="0">
                <a:solidFill>
                  <a:schemeClr val="accent1"/>
                </a:solidFill>
              </a:rPr>
              <a:t>3. </a:t>
            </a:r>
            <a:r>
              <a:rPr lang="en-US" sz="3600" dirty="0">
                <a:solidFill>
                  <a:schemeClr val="accent1"/>
                </a:solidFill>
              </a:rPr>
              <a:t>Read the text again and say what Michael’s daily routine is. Use </a:t>
            </a:r>
            <a:r>
              <a:rPr lang="en-US" sz="3600" i="1" dirty="0">
                <a:solidFill>
                  <a:schemeClr val="accent1"/>
                </a:solidFill>
              </a:rPr>
              <a:t>first</a:t>
            </a:r>
            <a:r>
              <a:rPr lang="en-US" sz="3600" dirty="0">
                <a:solidFill>
                  <a:schemeClr val="accent1"/>
                </a:solidFill>
              </a:rPr>
              <a:t>, </a:t>
            </a:r>
            <a:r>
              <a:rPr lang="en-US" sz="3600" i="1" dirty="0">
                <a:solidFill>
                  <a:schemeClr val="accent1"/>
                </a:solidFill>
              </a:rPr>
              <a:t>then</a:t>
            </a:r>
            <a:r>
              <a:rPr lang="en-US" sz="3600" dirty="0">
                <a:solidFill>
                  <a:schemeClr val="accent1"/>
                </a:solidFill>
              </a:rPr>
              <a:t>, </a:t>
            </a:r>
            <a:r>
              <a:rPr lang="en-US" sz="3600" i="1" dirty="0">
                <a:solidFill>
                  <a:schemeClr val="accent1"/>
                </a:solidFill>
              </a:rPr>
              <a:t>next</a:t>
            </a:r>
            <a:r>
              <a:rPr lang="en-US" sz="3600" dirty="0">
                <a:solidFill>
                  <a:schemeClr val="accent1"/>
                </a:solidFill>
              </a:rPr>
              <a:t> and </a:t>
            </a:r>
            <a:r>
              <a:rPr lang="en-US" sz="3600" i="1" dirty="0">
                <a:solidFill>
                  <a:schemeClr val="accent1"/>
                </a:solidFill>
              </a:rPr>
              <a:t>after (that)</a:t>
            </a:r>
            <a:r>
              <a:rPr lang="en-US" sz="3600" dirty="0">
                <a:solidFill>
                  <a:schemeClr val="accent1"/>
                </a:solidFill>
              </a:rPr>
              <a:t> to tell the class. </a:t>
            </a:r>
          </a:p>
        </p:txBody>
      </p:sp>
      <p:pic>
        <p:nvPicPr>
          <p:cNvPr id="3" name="Picture 2"/>
          <p:cNvPicPr>
            <a:picLocks noChangeAspect="1"/>
          </p:cNvPicPr>
          <p:nvPr/>
        </p:nvPicPr>
        <p:blipFill>
          <a:blip r:embed="rId2"/>
          <a:stretch>
            <a:fillRect/>
          </a:stretch>
        </p:blipFill>
        <p:spPr>
          <a:xfrm>
            <a:off x="79512" y="496412"/>
            <a:ext cx="2838450" cy="742950"/>
          </a:xfrm>
          <a:prstGeom prst="rect">
            <a:avLst/>
          </a:prstGeom>
        </p:spPr>
      </p:pic>
      <p:sp>
        <p:nvSpPr>
          <p:cNvPr id="4" name="Oval Callout 3"/>
          <p:cNvSpPr/>
          <p:nvPr/>
        </p:nvSpPr>
        <p:spPr>
          <a:xfrm>
            <a:off x="556591" y="2555378"/>
            <a:ext cx="11069983" cy="2743200"/>
          </a:xfrm>
          <a:prstGeom prst="wedgeEllipseCallou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a:solidFill>
                  <a:srgbClr val="0070C0"/>
                </a:solidFill>
              </a:rPr>
              <a:t>Michael gets up at 7:30 a.m. First, he has his breakfast, then he walks to school. </a:t>
            </a:r>
          </a:p>
        </p:txBody>
      </p:sp>
    </p:spTree>
    <p:extLst>
      <p:ext uri="{BB962C8B-B14F-4D97-AF65-F5344CB8AC3E}">
        <p14:creationId xmlns:p14="http://schemas.microsoft.com/office/powerpoint/2010/main" val="290043550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3029" y="1774969"/>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7" name="Rounded Rectangle 6"/>
          <p:cNvSpPr/>
          <p:nvPr/>
        </p:nvSpPr>
        <p:spPr>
          <a:xfrm>
            <a:off x="186137" y="2785783"/>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Reading </a:t>
            </a:r>
            <a:endParaRPr lang="en-US" b="1" dirty="0"/>
          </a:p>
        </p:txBody>
      </p:sp>
      <p:sp>
        <p:nvSpPr>
          <p:cNvPr id="8" name="Rounded Rectangle 7"/>
          <p:cNvSpPr/>
          <p:nvPr/>
        </p:nvSpPr>
        <p:spPr>
          <a:xfrm>
            <a:off x="189246" y="4692350"/>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9" name="Rounded Rectangle 8"/>
          <p:cNvSpPr/>
          <p:nvPr/>
        </p:nvSpPr>
        <p:spPr>
          <a:xfrm>
            <a:off x="201689" y="5759151"/>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0" name="Rounded Rectangle 9"/>
          <p:cNvSpPr/>
          <p:nvPr/>
        </p:nvSpPr>
        <p:spPr>
          <a:xfrm>
            <a:off x="179913" y="3749953"/>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  </a:t>
            </a:r>
            <a:endParaRPr lang="en-US" b="1" dirty="0"/>
          </a:p>
        </p:txBody>
      </p:sp>
      <p:sp>
        <p:nvSpPr>
          <p:cNvPr id="11" name="Rounded Rectangle 10"/>
          <p:cNvSpPr/>
          <p:nvPr/>
        </p:nvSpPr>
        <p:spPr>
          <a:xfrm>
            <a:off x="204799" y="658404"/>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2" name="Picture 1"/>
          <p:cNvPicPr>
            <a:picLocks noChangeAspect="1"/>
          </p:cNvPicPr>
          <p:nvPr/>
        </p:nvPicPr>
        <p:blipFill>
          <a:blip r:embed="rId3"/>
          <a:stretch>
            <a:fillRect/>
          </a:stretch>
        </p:blipFill>
        <p:spPr>
          <a:xfrm>
            <a:off x="6400213" y="474049"/>
            <a:ext cx="417459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0514702"/>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78905" y="815009"/>
            <a:ext cx="11917017" cy="4581940"/>
          </a:xfrm>
          <a:prstGeom prst="wedgeRoundRectCallout">
            <a:avLst>
              <a:gd name="adj1" fmla="val -5486"/>
              <a:gd name="adj2" fmla="val 6439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3200" dirty="0">
                <a:solidFill>
                  <a:prstClr val="black"/>
                </a:solidFill>
              </a:rPr>
              <a:t>Michael gets up at 7:30 a.m. First, he has his breakfast and then he walks to school. He has registration at 8:45 a.m. and then lessons. He has a break at 10:30 a.m. and then eats lunch at 12:30 p.m. At 1:15 p.m., he has more lessons. After that, he goes to football practice. Then, at 4:30 p.m., he walks home. After that, he has a shower and next does his homework. At 7:00 p.m., he has dinner with his family. Then, he chats online until 9:30 p.m. After that, he goes to bed.</a:t>
            </a:r>
          </a:p>
        </p:txBody>
      </p:sp>
    </p:spTree>
    <p:extLst>
      <p:ext uri="{BB962C8B-B14F-4D97-AF65-F5344CB8AC3E}">
        <p14:creationId xmlns:p14="http://schemas.microsoft.com/office/powerpoint/2010/main" val="819377086"/>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611" y="626165"/>
            <a:ext cx="9668400" cy="5715000"/>
          </a:xfrm>
          <a:prstGeom prst="rect">
            <a:avLst/>
          </a:prstGeom>
        </p:spPr>
      </p:pic>
      <p:sp>
        <p:nvSpPr>
          <p:cNvPr id="3" name="TextBox 2"/>
          <p:cNvSpPr txBox="1"/>
          <p:nvPr/>
        </p:nvSpPr>
        <p:spPr>
          <a:xfrm>
            <a:off x="3094113" y="3114604"/>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2824690729"/>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5818"/>
            <a:ext cx="2570480" cy="646331"/>
          </a:xfrm>
          <a:prstGeom prst="rect">
            <a:avLst/>
          </a:prstGeom>
          <a:solidFill>
            <a:srgbClr val="FFFF00"/>
          </a:solidFill>
        </p:spPr>
        <p:txBody>
          <a:bodyPr wrap="square" rtlCol="0">
            <a:spAutoFit/>
          </a:bodyPr>
          <a:lstStyle/>
          <a:p>
            <a:r>
              <a:rPr lang="en-US" sz="3600" b="1" dirty="0">
                <a:solidFill>
                  <a:srgbClr val="FF0000"/>
                </a:solidFill>
              </a:rPr>
              <a:t>PAIRWORK</a:t>
            </a:r>
          </a:p>
        </p:txBody>
      </p:sp>
      <p:sp>
        <p:nvSpPr>
          <p:cNvPr id="3" name="TextBox 2"/>
          <p:cNvSpPr txBox="1"/>
          <p:nvPr/>
        </p:nvSpPr>
        <p:spPr>
          <a:xfrm>
            <a:off x="2733040" y="487680"/>
            <a:ext cx="9337040" cy="646331"/>
          </a:xfrm>
          <a:prstGeom prst="rect">
            <a:avLst/>
          </a:prstGeom>
          <a:noFill/>
        </p:spPr>
        <p:txBody>
          <a:bodyPr wrap="square" rtlCol="0">
            <a:spAutoFit/>
          </a:bodyPr>
          <a:lstStyle/>
          <a:p>
            <a:r>
              <a:rPr lang="en-US" sz="3600" b="1" dirty="0">
                <a:solidFill>
                  <a:schemeClr val="accent1"/>
                </a:solidFill>
              </a:rPr>
              <a:t>Tell your friend your typical school day.</a:t>
            </a:r>
          </a:p>
        </p:txBody>
      </p:sp>
      <p:sp>
        <p:nvSpPr>
          <p:cNvPr id="6" name="Rounded Rectangular Callout 5"/>
          <p:cNvSpPr/>
          <p:nvPr/>
        </p:nvSpPr>
        <p:spPr>
          <a:xfrm>
            <a:off x="228600" y="1282149"/>
            <a:ext cx="11698357" cy="4273826"/>
          </a:xfrm>
          <a:prstGeom prst="wedgeRoundRectCallout">
            <a:avLst>
              <a:gd name="adj1" fmla="val -1887"/>
              <a:gd name="adj2" fmla="val 6598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n-US" sz="3600" dirty="0">
                <a:solidFill>
                  <a:srgbClr val="0070C0"/>
                </a:solidFill>
              </a:rPr>
              <a:t>I get up at six. Then, I brush my teeth, wash my face, and get dressed. After that, my mom takes me to school at 6:30. I have breakfast at school. Our lessons start at 7:00 a.m. and finish at 4:45 p.m. I come home at 5 p.m. Then, I take a shower. Next, I watch TV before I have dinner. After that, I do my homework and go to bed at 9:00 p.m.</a:t>
            </a:r>
          </a:p>
        </p:txBody>
      </p:sp>
    </p:spTree>
    <p:extLst>
      <p:ext uri="{BB962C8B-B14F-4D97-AF65-F5344CB8AC3E}">
        <p14:creationId xmlns:p14="http://schemas.microsoft.com/office/powerpoint/2010/main" val="27196945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6530"/>
            <a:ext cx="9229273" cy="5804453"/>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524968534"/>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56" y="601649"/>
            <a:ext cx="12036287" cy="1323439"/>
          </a:xfrm>
          <a:prstGeom prst="rect">
            <a:avLst/>
          </a:prstGeom>
          <a:noFill/>
          <a:ln>
            <a:solidFill>
              <a:schemeClr val="accent1"/>
            </a:solidFill>
          </a:ln>
        </p:spPr>
        <p:txBody>
          <a:bodyPr wrap="square" rtlCol="0">
            <a:spAutoFit/>
          </a:bodyPr>
          <a:lstStyle/>
          <a:p>
            <a:r>
              <a:rPr lang="en-US" sz="4000" b="1" dirty="0">
                <a:solidFill>
                  <a:schemeClr val="accent1"/>
                </a:solidFill>
              </a:rPr>
              <a:t>Write six sentences (about 60 words) about your school day, using </a:t>
            </a:r>
            <a:r>
              <a:rPr lang="en-US" sz="4000" b="1" i="1" dirty="0">
                <a:solidFill>
                  <a:schemeClr val="accent1"/>
                </a:solidFill>
              </a:rPr>
              <a:t>first</a:t>
            </a:r>
            <a:r>
              <a:rPr lang="en-US" sz="4000" b="1" dirty="0">
                <a:solidFill>
                  <a:schemeClr val="accent1"/>
                </a:solidFill>
              </a:rPr>
              <a:t>, </a:t>
            </a:r>
            <a:r>
              <a:rPr lang="en-US" sz="4000" b="1" i="1" dirty="0">
                <a:solidFill>
                  <a:schemeClr val="accent1"/>
                </a:solidFill>
              </a:rPr>
              <a:t>then</a:t>
            </a:r>
            <a:r>
              <a:rPr lang="en-US" sz="4000" b="1" dirty="0">
                <a:solidFill>
                  <a:schemeClr val="accent1"/>
                </a:solidFill>
              </a:rPr>
              <a:t>, </a:t>
            </a:r>
            <a:r>
              <a:rPr lang="en-US" sz="4000" b="1" i="1" dirty="0">
                <a:solidFill>
                  <a:schemeClr val="accent1"/>
                </a:solidFill>
              </a:rPr>
              <a:t>next</a:t>
            </a:r>
            <a:r>
              <a:rPr lang="en-US" sz="4000" b="1" dirty="0">
                <a:solidFill>
                  <a:schemeClr val="accent1"/>
                </a:solidFill>
              </a:rPr>
              <a:t> and </a:t>
            </a:r>
            <a:r>
              <a:rPr lang="en-US" sz="4000" b="1" i="1" dirty="0">
                <a:solidFill>
                  <a:schemeClr val="accent1"/>
                </a:solidFill>
              </a:rPr>
              <a:t>after (that).</a:t>
            </a:r>
          </a:p>
        </p:txBody>
      </p:sp>
    </p:spTree>
    <p:extLst>
      <p:ext uri="{BB962C8B-B14F-4D97-AF65-F5344CB8AC3E}">
        <p14:creationId xmlns:p14="http://schemas.microsoft.com/office/powerpoint/2010/main" val="4024618415"/>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6409"/>
            <a:ext cx="10058400" cy="5774634"/>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3537788195"/>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696186"/>
            <a:ext cx="4276107" cy="923330"/>
          </a:xfrm>
          <a:prstGeom prst="rect">
            <a:avLst/>
          </a:prstGeom>
        </p:spPr>
        <p:txBody>
          <a:bodyPr wrap="none">
            <a:spAutoFit/>
          </a:bodyPr>
          <a:lstStyle/>
          <a:p>
            <a:r>
              <a:rPr lang="en-US" sz="5400" b="1" dirty="0">
                <a:solidFill>
                  <a:srgbClr val="FF0000"/>
                </a:solidFill>
              </a:rPr>
              <a:t>Today’s lesson</a:t>
            </a:r>
          </a:p>
        </p:txBody>
      </p:sp>
      <p:sp>
        <p:nvSpPr>
          <p:cNvPr id="3" name="Rectangle 2"/>
          <p:cNvSpPr/>
          <p:nvPr/>
        </p:nvSpPr>
        <p:spPr>
          <a:xfrm>
            <a:off x="766668" y="1818408"/>
            <a:ext cx="4345781"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pPr lvl="0"/>
            <a:r>
              <a:rPr lang="en-US" sz="3600" dirty="0">
                <a:solidFill>
                  <a:srgbClr val="4472C4"/>
                </a:solidFill>
              </a:rPr>
              <a:t>• </a:t>
            </a:r>
            <a:r>
              <a:rPr lang="en-US" sz="3600" i="1" dirty="0">
                <a:solidFill>
                  <a:srgbClr val="4472C4"/>
                </a:solidFill>
              </a:rPr>
              <a:t>uniform </a:t>
            </a:r>
          </a:p>
          <a:p>
            <a:pPr lvl="0"/>
            <a:r>
              <a:rPr lang="en-US" sz="3600" i="1" dirty="0">
                <a:solidFill>
                  <a:srgbClr val="4472C4"/>
                </a:solidFill>
              </a:rPr>
              <a:t>• registration </a:t>
            </a:r>
          </a:p>
          <a:p>
            <a:pPr lvl="0"/>
            <a:r>
              <a:rPr lang="en-US" sz="3600" i="1" dirty="0">
                <a:solidFill>
                  <a:srgbClr val="4472C4"/>
                </a:solidFill>
              </a:rPr>
              <a:t>• packed lunch </a:t>
            </a:r>
          </a:p>
          <a:p>
            <a:pPr lvl="0"/>
            <a:r>
              <a:rPr lang="en-US" sz="3600" i="1" dirty="0">
                <a:solidFill>
                  <a:srgbClr val="4472C4"/>
                </a:solidFill>
              </a:rPr>
              <a:t>• canteen </a:t>
            </a:r>
          </a:p>
          <a:p>
            <a:pPr lvl="0"/>
            <a:r>
              <a:rPr lang="en-US" sz="3600" i="1" dirty="0">
                <a:solidFill>
                  <a:srgbClr val="4472C4"/>
                </a:solidFill>
              </a:rPr>
              <a:t>• team </a:t>
            </a:r>
            <a:endParaRPr lang="en-US" sz="3600" i="1" dirty="0">
              <a:solidFill>
                <a:srgbClr val="FF00FF"/>
              </a:solidFill>
            </a:endParaRPr>
          </a:p>
          <a:p>
            <a:pPr lvl="0"/>
            <a:r>
              <a:rPr lang="en-US" sz="3600" i="1" dirty="0">
                <a:solidFill>
                  <a:srgbClr val="4472C4"/>
                </a:solidFill>
              </a:rPr>
              <a:t>• chat online</a:t>
            </a:r>
            <a:endParaRPr lang="en-US" sz="3600" i="1" dirty="0">
              <a:solidFill>
                <a:srgbClr val="FF0000"/>
              </a:solidFill>
            </a:endParaRPr>
          </a:p>
        </p:txBody>
      </p:sp>
      <p:sp>
        <p:nvSpPr>
          <p:cNvPr id="4" name="Rectangle 3"/>
          <p:cNvSpPr/>
          <p:nvPr/>
        </p:nvSpPr>
        <p:spPr>
          <a:xfrm>
            <a:off x="5780318" y="1818408"/>
            <a:ext cx="5892278"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Reading</a:t>
            </a:r>
          </a:p>
          <a:p>
            <a:pPr marL="571500" indent="-571500">
              <a:buFont typeface="Arial" panose="020B0604020202020204" pitchFamily="34" charset="0"/>
              <a:buChar char="•"/>
            </a:pPr>
            <a:r>
              <a:rPr lang="en-US" sz="3600" i="1" dirty="0">
                <a:solidFill>
                  <a:schemeClr val="accent1"/>
                </a:solidFill>
              </a:rPr>
              <a:t>Read a text about a school day of students in the UK.</a:t>
            </a:r>
          </a:p>
          <a:p>
            <a:pPr marL="571500" indent="-571500">
              <a:buFont typeface="Arial" panose="020B0604020202020204" pitchFamily="34" charset="0"/>
              <a:buChar char="•"/>
            </a:pPr>
            <a:r>
              <a:rPr lang="en-US" sz="3600" i="1" dirty="0">
                <a:solidFill>
                  <a:schemeClr val="accent1"/>
                </a:solidFill>
              </a:rPr>
              <a:t>Practice reading and write Right, Wrong, Doesn’t say. </a:t>
            </a:r>
          </a:p>
        </p:txBody>
      </p:sp>
    </p:spTree>
    <p:extLst>
      <p:ext uri="{BB962C8B-B14F-4D97-AF65-F5344CB8AC3E}">
        <p14:creationId xmlns:p14="http://schemas.microsoft.com/office/powerpoint/2010/main" val="1512116417"/>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469135"/>
            <a:ext cx="3362267" cy="923330"/>
          </a:xfrm>
          <a:prstGeom prst="rect">
            <a:avLst/>
          </a:prstGeom>
        </p:spPr>
        <p:txBody>
          <a:bodyPr wrap="none">
            <a:spAutoFit/>
          </a:bodyPr>
          <a:lstStyle/>
          <a:p>
            <a:r>
              <a:rPr lang="en-US" sz="5400" b="1" dirty="0">
                <a:solidFill>
                  <a:srgbClr val="FF0000"/>
                </a:solidFill>
              </a:rPr>
              <a:t>Homework</a:t>
            </a:r>
          </a:p>
        </p:txBody>
      </p:sp>
      <p:sp>
        <p:nvSpPr>
          <p:cNvPr id="3" name="Rectangle 2"/>
          <p:cNvSpPr/>
          <p:nvPr/>
        </p:nvSpPr>
        <p:spPr>
          <a:xfrm>
            <a:off x="159985" y="1757663"/>
            <a:ext cx="11872029"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err="1">
                <a:solidFill>
                  <a:srgbClr val="0070C0"/>
                </a:solidFill>
              </a:rPr>
              <a:t>Practise</a:t>
            </a:r>
            <a:r>
              <a:rPr lang="en-US" sz="3600" i="1" dirty="0">
                <a:solidFill>
                  <a:srgbClr val="0070C0"/>
                </a:solidFill>
              </a:rPr>
              <a:t> the vocabularies and make sentences using them. </a:t>
            </a:r>
          </a:p>
          <a:p>
            <a:pPr marL="571500" indent="-571500">
              <a:buFontTx/>
              <a:buChar char="-"/>
            </a:pPr>
            <a:r>
              <a:rPr lang="en-US" sz="3600" i="1" dirty="0">
                <a:solidFill>
                  <a:srgbClr val="0070C0"/>
                </a:solidFill>
              </a:rPr>
              <a:t>Do the exercises in </a:t>
            </a:r>
            <a:r>
              <a:rPr lang="en-US" sz="3600" b="1" i="1" dirty="0">
                <a:solidFill>
                  <a:srgbClr val="0070C0"/>
                </a:solidFill>
              </a:rPr>
              <a:t>TA 6 Right on WB</a:t>
            </a:r>
            <a:r>
              <a:rPr lang="en-US" sz="3600" i="1" dirty="0">
                <a:solidFill>
                  <a:srgbClr val="0070C0"/>
                </a:solidFill>
              </a:rPr>
              <a:t> (p. 22). </a:t>
            </a:r>
            <a:endParaRPr lang="en-US" sz="3600" i="1" dirty="0">
              <a:solidFill>
                <a:srgbClr val="FF0000"/>
              </a:solidFill>
            </a:endParaRPr>
          </a:p>
          <a:p>
            <a:pPr marL="571500" indent="-571500">
              <a:buFontTx/>
              <a:buChar char="-"/>
            </a:pPr>
            <a:r>
              <a:rPr lang="en-US" sz="3600" i="1" dirty="0">
                <a:solidFill>
                  <a:srgbClr val="0070C0"/>
                </a:solidFill>
              </a:rPr>
              <a:t>Prepare the next lesson (p. 39 SB).</a:t>
            </a:r>
            <a:endParaRPr lang="en-US" sz="3600" i="1" dirty="0">
              <a:solidFill>
                <a:srgbClr val="FF0000"/>
              </a:solidFill>
            </a:endParaRPr>
          </a:p>
        </p:txBody>
      </p:sp>
    </p:spTree>
    <p:extLst>
      <p:ext uri="{BB962C8B-B14F-4D97-AF65-F5344CB8AC3E}">
        <p14:creationId xmlns:p14="http://schemas.microsoft.com/office/powerpoint/2010/main" val="26558528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358"/>
          <a:stretch/>
        </p:blipFill>
        <p:spPr>
          <a:xfrm>
            <a:off x="-18662" y="0"/>
            <a:ext cx="12192000" cy="6839339"/>
          </a:xfrm>
          <a:prstGeom prst="rect">
            <a:avLst/>
          </a:prstGeom>
        </p:spPr>
      </p:pic>
      <p:sp>
        <p:nvSpPr>
          <p:cNvPr id="3" name="TextBox 2"/>
          <p:cNvSpPr txBox="1"/>
          <p:nvPr/>
        </p:nvSpPr>
        <p:spPr>
          <a:xfrm>
            <a:off x="4557744" y="6051163"/>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67008152"/>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383" y="611513"/>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1200329"/>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0070C0"/>
              </a:solidFill>
            </a:endParaRPr>
          </a:p>
        </p:txBody>
      </p:sp>
      <p:sp>
        <p:nvSpPr>
          <p:cNvPr id="4" name="TextBox 3"/>
          <p:cNvSpPr txBox="1"/>
          <p:nvPr/>
        </p:nvSpPr>
        <p:spPr>
          <a:xfrm>
            <a:off x="914405" y="2489259"/>
            <a:ext cx="9640952" cy="1754326"/>
          </a:xfrm>
          <a:prstGeom prst="rect">
            <a:avLst/>
          </a:prstGeom>
          <a:noFill/>
        </p:spPr>
        <p:txBody>
          <a:bodyPr wrap="square" rtlCol="0">
            <a:spAutoFit/>
          </a:bodyPr>
          <a:lstStyle/>
          <a:p>
            <a:pPr marL="285750" indent="-285750">
              <a:buFontTx/>
              <a:buChar char="-"/>
            </a:pPr>
            <a:r>
              <a:rPr lang="en-US" sz="3600" i="1" dirty="0">
                <a:solidFill>
                  <a:schemeClr val="accent1"/>
                </a:solidFill>
              </a:rPr>
              <a:t>Know the school days of students in the UK.</a:t>
            </a:r>
          </a:p>
          <a:p>
            <a:pPr marL="285750" indent="-285750">
              <a:buFontTx/>
              <a:buChar char="-"/>
            </a:pPr>
            <a:r>
              <a:rPr lang="en-US" sz="3600" i="1" dirty="0" err="1">
                <a:solidFill>
                  <a:schemeClr val="accent1"/>
                </a:solidFill>
              </a:rPr>
              <a:t>Practise</a:t>
            </a:r>
            <a:r>
              <a:rPr lang="en-US" sz="3600" i="1" dirty="0">
                <a:solidFill>
                  <a:schemeClr val="accent1"/>
                </a:solidFill>
              </a:rPr>
              <a:t> reading skills (read for general ideas and specific information).</a:t>
            </a:r>
          </a:p>
        </p:txBody>
      </p:sp>
    </p:spTree>
    <p:extLst>
      <p:ext uri="{BB962C8B-B14F-4D97-AF65-F5344CB8AC3E}">
        <p14:creationId xmlns:p14="http://schemas.microsoft.com/office/powerpoint/2010/main" val="383855474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79" y="552140"/>
            <a:ext cx="10058400" cy="575372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1734573"/>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18160"/>
            <a:ext cx="2499360" cy="707886"/>
          </a:xfrm>
          <a:prstGeom prst="rect">
            <a:avLst/>
          </a:prstGeom>
          <a:solidFill>
            <a:srgbClr val="FFFF00"/>
          </a:solidFill>
        </p:spPr>
        <p:txBody>
          <a:bodyPr wrap="square" rtlCol="0">
            <a:spAutoFit/>
          </a:bodyPr>
          <a:lstStyle/>
          <a:p>
            <a:r>
              <a:rPr lang="en-US" sz="4000" b="1" dirty="0">
                <a:solidFill>
                  <a:srgbClr val="FF0000"/>
                </a:solidFill>
              </a:rPr>
              <a:t>Pair work</a:t>
            </a:r>
          </a:p>
        </p:txBody>
      </p:sp>
      <p:sp>
        <p:nvSpPr>
          <p:cNvPr id="4" name="TextBox 3"/>
          <p:cNvSpPr txBox="1"/>
          <p:nvPr/>
        </p:nvSpPr>
        <p:spPr>
          <a:xfrm>
            <a:off x="2499360" y="447040"/>
            <a:ext cx="9591040" cy="646331"/>
          </a:xfrm>
          <a:prstGeom prst="rect">
            <a:avLst/>
          </a:prstGeom>
          <a:noFill/>
        </p:spPr>
        <p:txBody>
          <a:bodyPr wrap="square" rtlCol="0">
            <a:spAutoFit/>
          </a:bodyPr>
          <a:lstStyle/>
          <a:p>
            <a:r>
              <a:rPr lang="en-US" sz="3600" b="1" dirty="0">
                <a:solidFill>
                  <a:srgbClr val="0070C0"/>
                </a:solidFill>
              </a:rPr>
              <a:t>Ask and answer about your daily routine.</a:t>
            </a:r>
          </a:p>
        </p:txBody>
      </p:sp>
      <p:sp>
        <p:nvSpPr>
          <p:cNvPr id="5" name="TextBox 4"/>
          <p:cNvSpPr txBox="1"/>
          <p:nvPr/>
        </p:nvSpPr>
        <p:spPr>
          <a:xfrm>
            <a:off x="2875280" y="1093371"/>
            <a:ext cx="7772400" cy="4992457"/>
          </a:xfrm>
          <a:prstGeom prst="rect">
            <a:avLst/>
          </a:prstGeom>
          <a:noFill/>
        </p:spPr>
        <p:txBody>
          <a:bodyPr wrap="square" rtlCol="0">
            <a:spAutoFit/>
          </a:bodyPr>
          <a:lstStyle/>
          <a:p>
            <a:pPr>
              <a:lnSpc>
                <a:spcPct val="150000"/>
              </a:lnSpc>
            </a:pPr>
            <a:r>
              <a:rPr lang="en-US" sz="3600" dirty="0">
                <a:solidFill>
                  <a:srgbClr val="0070C0"/>
                </a:solidFill>
              </a:rPr>
              <a:t>1. What time do you get up?</a:t>
            </a:r>
          </a:p>
          <a:p>
            <a:pPr>
              <a:lnSpc>
                <a:spcPct val="150000"/>
              </a:lnSpc>
            </a:pPr>
            <a:r>
              <a:rPr lang="en-US" sz="3600" dirty="0">
                <a:solidFill>
                  <a:srgbClr val="0070C0"/>
                </a:solidFill>
              </a:rPr>
              <a:t>2. Where do you have breakfast?</a:t>
            </a:r>
          </a:p>
          <a:p>
            <a:pPr>
              <a:lnSpc>
                <a:spcPct val="150000"/>
              </a:lnSpc>
            </a:pPr>
            <a:r>
              <a:rPr lang="en-US" sz="3600" dirty="0">
                <a:solidFill>
                  <a:srgbClr val="0070C0"/>
                </a:solidFill>
              </a:rPr>
              <a:t>3. How do you go to school?</a:t>
            </a:r>
          </a:p>
          <a:p>
            <a:pPr>
              <a:lnSpc>
                <a:spcPct val="150000"/>
              </a:lnSpc>
            </a:pPr>
            <a:r>
              <a:rPr lang="en-US" sz="3600" dirty="0">
                <a:solidFill>
                  <a:srgbClr val="0070C0"/>
                </a:solidFill>
              </a:rPr>
              <a:t>4. When does your first class start?</a:t>
            </a:r>
          </a:p>
          <a:p>
            <a:pPr>
              <a:lnSpc>
                <a:spcPct val="150000"/>
              </a:lnSpc>
            </a:pPr>
            <a:r>
              <a:rPr lang="en-US" sz="3600" dirty="0">
                <a:solidFill>
                  <a:srgbClr val="0070C0"/>
                </a:solidFill>
              </a:rPr>
              <a:t>5. How many classes do you have a day?</a:t>
            </a:r>
          </a:p>
          <a:p>
            <a:pPr>
              <a:lnSpc>
                <a:spcPct val="150000"/>
              </a:lnSpc>
            </a:pPr>
            <a:r>
              <a:rPr lang="en-US" sz="3600" dirty="0">
                <a:solidFill>
                  <a:srgbClr val="0070C0"/>
                </a:solidFill>
              </a:rPr>
              <a:t>6. What time do you come home?</a:t>
            </a:r>
          </a:p>
        </p:txBody>
      </p:sp>
    </p:spTree>
    <p:extLst>
      <p:ext uri="{BB962C8B-B14F-4D97-AF65-F5344CB8AC3E}">
        <p14:creationId xmlns:p14="http://schemas.microsoft.com/office/powerpoint/2010/main" val="2484458161"/>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2537227547"/>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74" y="785191"/>
            <a:ext cx="10287000" cy="5536096"/>
          </a:xfrm>
          <a:prstGeom prst="rect">
            <a:avLst/>
          </a:prstGeom>
        </p:spPr>
      </p:pic>
      <p:sp>
        <p:nvSpPr>
          <p:cNvPr id="3" name="TextBox 2"/>
          <p:cNvSpPr txBox="1"/>
          <p:nvPr/>
        </p:nvSpPr>
        <p:spPr>
          <a:xfrm>
            <a:off x="4396949" y="4134683"/>
            <a:ext cx="3750905" cy="923330"/>
          </a:xfrm>
          <a:prstGeom prst="rect">
            <a:avLst/>
          </a:prstGeom>
          <a:noFill/>
        </p:spPr>
        <p:txBody>
          <a:bodyPr wrap="square" rtlCol="0">
            <a:spAutoFit/>
          </a:bodyPr>
          <a:lstStyle/>
          <a:p>
            <a:pPr algn="ctr"/>
            <a:r>
              <a:rPr lang="en-US" sz="5400" dirty="0">
                <a:solidFill>
                  <a:schemeClr val="bg1"/>
                </a:solidFill>
              </a:rPr>
              <a:t>Reading </a:t>
            </a:r>
            <a:endParaRPr lang="en-US" sz="2400" dirty="0">
              <a:solidFill>
                <a:schemeClr val="bg1"/>
              </a:solidFill>
            </a:endParaRPr>
          </a:p>
        </p:txBody>
      </p:sp>
    </p:spTree>
    <p:extLst>
      <p:ext uri="{BB962C8B-B14F-4D97-AF65-F5344CB8AC3E}">
        <p14:creationId xmlns:p14="http://schemas.microsoft.com/office/powerpoint/2010/main" val="1090125431"/>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24650" y="1819275"/>
            <a:ext cx="5467350" cy="4591050"/>
          </a:xfrm>
          <a:prstGeom prst="rect">
            <a:avLst/>
          </a:prstGeom>
        </p:spPr>
      </p:pic>
      <p:sp>
        <p:nvSpPr>
          <p:cNvPr id="3" name="TextBox 2"/>
          <p:cNvSpPr txBox="1"/>
          <p:nvPr/>
        </p:nvSpPr>
        <p:spPr>
          <a:xfrm>
            <a:off x="3140765" y="447261"/>
            <a:ext cx="9051234" cy="1200329"/>
          </a:xfrm>
          <a:prstGeom prst="rect">
            <a:avLst/>
          </a:prstGeom>
          <a:noFill/>
        </p:spPr>
        <p:txBody>
          <a:bodyPr wrap="square" rtlCol="0">
            <a:spAutoFit/>
          </a:bodyPr>
          <a:lstStyle/>
          <a:p>
            <a:r>
              <a:rPr lang="en-US" sz="3600" b="1" dirty="0">
                <a:solidFill>
                  <a:srgbClr val="0070C0"/>
                </a:solidFill>
              </a:rPr>
              <a:t>Look at the picture and the title, then answer the question: </a:t>
            </a:r>
            <a:r>
              <a:rPr lang="en-US" sz="3600" b="1" i="1" dirty="0">
                <a:solidFill>
                  <a:srgbClr val="0070C0"/>
                </a:solidFill>
              </a:rPr>
              <a:t>What is the text about?</a:t>
            </a:r>
          </a:p>
        </p:txBody>
      </p:sp>
      <p:sp>
        <p:nvSpPr>
          <p:cNvPr id="4" name="TextBox 3"/>
          <p:cNvSpPr txBox="1"/>
          <p:nvPr/>
        </p:nvSpPr>
        <p:spPr>
          <a:xfrm>
            <a:off x="0" y="457200"/>
            <a:ext cx="3061252" cy="707886"/>
          </a:xfrm>
          <a:prstGeom prst="rect">
            <a:avLst/>
          </a:prstGeom>
          <a:solidFill>
            <a:srgbClr val="FFFF00"/>
          </a:solidFill>
        </p:spPr>
        <p:txBody>
          <a:bodyPr wrap="square" rtlCol="0">
            <a:spAutoFit/>
          </a:bodyPr>
          <a:lstStyle/>
          <a:p>
            <a:r>
              <a:rPr lang="en-US" sz="4000" b="1" dirty="0">
                <a:solidFill>
                  <a:srgbClr val="FF0000"/>
                </a:solidFill>
              </a:rPr>
              <a:t>Pre-reading</a:t>
            </a:r>
          </a:p>
        </p:txBody>
      </p:sp>
      <p:sp>
        <p:nvSpPr>
          <p:cNvPr id="6" name="TextBox 5"/>
          <p:cNvSpPr txBox="1"/>
          <p:nvPr/>
        </p:nvSpPr>
        <p:spPr>
          <a:xfrm>
            <a:off x="9940" y="5310917"/>
            <a:ext cx="6724651" cy="1200329"/>
          </a:xfrm>
          <a:prstGeom prst="rect">
            <a:avLst/>
          </a:prstGeom>
          <a:noFill/>
        </p:spPr>
        <p:txBody>
          <a:bodyPr wrap="square" rtlCol="0">
            <a:spAutoFit/>
          </a:bodyPr>
          <a:lstStyle/>
          <a:p>
            <a:r>
              <a:rPr lang="en-US" sz="3600" u="sng" dirty="0">
                <a:solidFill>
                  <a:srgbClr val="0070C0"/>
                </a:solidFill>
              </a:rPr>
              <a:t>Possible answer:</a:t>
            </a:r>
          </a:p>
          <a:p>
            <a:r>
              <a:rPr lang="en-US" sz="3600" dirty="0">
                <a:solidFill>
                  <a:srgbClr val="FF0000"/>
                </a:solidFill>
              </a:rPr>
              <a:t>A school day of students in the UK.</a:t>
            </a:r>
          </a:p>
        </p:txBody>
      </p:sp>
      <p:sp>
        <p:nvSpPr>
          <p:cNvPr id="7" name="TextBox 6"/>
          <p:cNvSpPr txBox="1"/>
          <p:nvPr/>
        </p:nvSpPr>
        <p:spPr>
          <a:xfrm>
            <a:off x="19880" y="1517989"/>
            <a:ext cx="6724649" cy="3970318"/>
          </a:xfrm>
          <a:prstGeom prst="rect">
            <a:avLst/>
          </a:prstGeom>
          <a:noFill/>
        </p:spPr>
        <p:txBody>
          <a:bodyPr wrap="square" rtlCol="0">
            <a:spAutoFit/>
          </a:bodyPr>
          <a:lstStyle/>
          <a:p>
            <a:pPr marL="342900" indent="-342900">
              <a:buAutoNum type="arabicPeriod"/>
            </a:pPr>
            <a:r>
              <a:rPr lang="en-US" sz="3600" dirty="0">
                <a:solidFill>
                  <a:schemeClr val="accent1"/>
                </a:solidFill>
              </a:rPr>
              <a:t>What can you see in the picture?</a:t>
            </a:r>
          </a:p>
          <a:p>
            <a:r>
              <a:rPr lang="en-US" sz="3600" dirty="0">
                <a:solidFill>
                  <a:srgbClr val="FF0000"/>
                </a:solidFill>
              </a:rPr>
              <a:t>Two school boys, a school, and some school things (backpack, ruler, paintbrush, pencil, notebook, paper, highlighters).</a:t>
            </a:r>
          </a:p>
          <a:p>
            <a:r>
              <a:rPr lang="en-US" sz="3600" dirty="0">
                <a:solidFill>
                  <a:schemeClr val="accent1"/>
                </a:solidFill>
              </a:rPr>
              <a:t>2.   What’s the title?</a:t>
            </a:r>
          </a:p>
          <a:p>
            <a:r>
              <a:rPr lang="en-US" sz="3600" dirty="0">
                <a:solidFill>
                  <a:srgbClr val="FF0000"/>
                </a:solidFill>
              </a:rPr>
              <a:t>School days in the UK.</a:t>
            </a:r>
          </a:p>
        </p:txBody>
      </p:sp>
    </p:spTree>
    <p:extLst>
      <p:ext uri="{BB962C8B-B14F-4D97-AF65-F5344CB8AC3E}">
        <p14:creationId xmlns:p14="http://schemas.microsoft.com/office/powerpoint/2010/main" val="17719583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p:cTn id="1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 calcmode="lin" valueType="num">
                                      <p:cBhvr>
                                        <p:cTn id="3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217" y="392452"/>
            <a:ext cx="8852452" cy="954107"/>
          </a:xfrm>
          <a:prstGeom prst="rect">
            <a:avLst/>
          </a:prstGeom>
        </p:spPr>
        <p:txBody>
          <a:bodyPr wrap="square">
            <a:spAutoFit/>
          </a:bodyPr>
          <a:lstStyle/>
          <a:p>
            <a:r>
              <a:rPr lang="en-US" sz="2800" b="1" dirty="0">
                <a:solidFill>
                  <a:schemeClr val="accent1"/>
                </a:solidFill>
              </a:rPr>
              <a:t>1 Michael and Ben are friends. What is a typical school day of theirs? Listen and read to find out.</a:t>
            </a:r>
          </a:p>
        </p:txBody>
      </p:sp>
      <p:sp>
        <p:nvSpPr>
          <p:cNvPr id="3" name="TextBox 2"/>
          <p:cNvSpPr txBox="1"/>
          <p:nvPr/>
        </p:nvSpPr>
        <p:spPr>
          <a:xfrm>
            <a:off x="0" y="392452"/>
            <a:ext cx="3230217" cy="707886"/>
          </a:xfrm>
          <a:prstGeom prst="rect">
            <a:avLst/>
          </a:prstGeom>
          <a:solidFill>
            <a:srgbClr val="FFFF00"/>
          </a:solidFill>
        </p:spPr>
        <p:txBody>
          <a:bodyPr wrap="square" rtlCol="0">
            <a:spAutoFit/>
          </a:bodyPr>
          <a:lstStyle/>
          <a:p>
            <a:r>
              <a:rPr lang="en-US" sz="4000" b="1" dirty="0">
                <a:solidFill>
                  <a:srgbClr val="FF0000"/>
                </a:solidFill>
              </a:rPr>
              <a:t>While-reading</a:t>
            </a:r>
          </a:p>
        </p:txBody>
      </p:sp>
      <p:sp>
        <p:nvSpPr>
          <p:cNvPr id="4" name="Rectangle 3"/>
          <p:cNvSpPr/>
          <p:nvPr/>
        </p:nvSpPr>
        <p:spPr>
          <a:xfrm>
            <a:off x="0" y="2001295"/>
            <a:ext cx="12192000" cy="4585871"/>
          </a:xfrm>
          <a:prstGeom prst="rect">
            <a:avLst/>
          </a:prstGeom>
        </p:spPr>
        <p:txBody>
          <a:bodyPr wrap="square">
            <a:spAutoFit/>
          </a:bodyPr>
          <a:lstStyle/>
          <a:p>
            <a:pPr algn="ctr"/>
            <a:r>
              <a:rPr lang="en-US" sz="2800" b="1" dirty="0"/>
              <a:t>School days in the UK.</a:t>
            </a:r>
          </a:p>
          <a:p>
            <a:r>
              <a:rPr lang="en-US" sz="2400" dirty="0"/>
              <a:t>Michael gets up at 7:30 a.m. and has his breakfast. His best friend, Ben, lives next door, so they walk to school together. They are in the same class at Greenwood Primary School. There are 30 students in their class. All students wear a school uniform.</a:t>
            </a:r>
          </a:p>
          <a:p>
            <a:r>
              <a:rPr lang="en-US" sz="2400" dirty="0"/>
              <a:t>The students have registration at 8:45 a.m. and lessons start at 9:00 a.m. There is a short break at 10:30 a.m. and a lunch break at 12:30 p.m. Michael brings a packed lunch from home, but Ben buys a hot school dinner from the canteen.</a:t>
            </a:r>
          </a:p>
          <a:p>
            <a:r>
              <a:rPr lang="en-US" sz="2400" dirty="0"/>
              <a:t>In the afternoon, there are lessons again from 1:15 p.m. to 3:40 p.m. When school finishes, Michael and Ben have football practice because they play for the school team. At 4:30 p.m., Michael and Ben walk back home.</a:t>
            </a:r>
          </a:p>
          <a:p>
            <a:r>
              <a:rPr lang="en-US" sz="2400" dirty="0"/>
              <a:t>Michael takes a shower and does his homework. He has dinner at 7:00 p.m. with his family. Then, he chats online. He goes to bed at 9:30 p.m.</a:t>
            </a:r>
          </a:p>
        </p:txBody>
      </p:sp>
      <p:pic>
        <p:nvPicPr>
          <p:cNvPr id="5" name="CD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06290" y="856656"/>
            <a:ext cx="487363" cy="487363"/>
          </a:xfrm>
          <a:prstGeom prst="rect">
            <a:avLst/>
          </a:prstGeom>
        </p:spPr>
      </p:pic>
      <p:sp>
        <p:nvSpPr>
          <p:cNvPr id="6" name="TextBox 5"/>
          <p:cNvSpPr txBox="1"/>
          <p:nvPr/>
        </p:nvSpPr>
        <p:spPr>
          <a:xfrm>
            <a:off x="0" y="1271966"/>
            <a:ext cx="12192000" cy="954107"/>
          </a:xfrm>
          <a:prstGeom prst="rect">
            <a:avLst/>
          </a:prstGeom>
          <a:noFill/>
        </p:spPr>
        <p:txBody>
          <a:bodyPr wrap="square" rtlCol="0">
            <a:spAutoFit/>
          </a:bodyPr>
          <a:lstStyle/>
          <a:p>
            <a:r>
              <a:rPr lang="en-US" sz="2800" dirty="0">
                <a:solidFill>
                  <a:srgbClr val="FF0000"/>
                </a:solidFill>
              </a:rPr>
              <a:t>They get up, have breakfast and then go to school. Then, they have football practice. After that, they go home. </a:t>
            </a:r>
          </a:p>
        </p:txBody>
      </p:sp>
      <p:cxnSp>
        <p:nvCxnSpPr>
          <p:cNvPr id="8" name="Straight Connector 7"/>
          <p:cNvCxnSpPr>
            <a:cxnSpLocks/>
          </p:cNvCxnSpPr>
          <p:nvPr/>
        </p:nvCxnSpPr>
        <p:spPr>
          <a:xfrm>
            <a:off x="1162878" y="2811467"/>
            <a:ext cx="8776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2256182" y="5737199"/>
            <a:ext cx="19712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2223976" y="5353981"/>
            <a:ext cx="26931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139147" y="3189154"/>
            <a:ext cx="5804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4227443" y="2811467"/>
            <a:ext cx="2000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stretch>
            <a:fillRect/>
          </a:stretch>
        </p:blipFill>
        <p:spPr>
          <a:xfrm>
            <a:off x="6832701" y="2149014"/>
            <a:ext cx="5220152" cy="4290432"/>
          </a:xfrm>
          <a:prstGeom prst="rect">
            <a:avLst/>
          </a:prstGeom>
          <a:effectLst>
            <a:outerShdw blurRad="63500" sx="102000" sy="102000" algn="ctr" rotWithShape="0">
              <a:prstClr val="black">
                <a:alpha val="40000"/>
              </a:prstClr>
            </a:outerShdw>
          </a:effectLst>
        </p:spPr>
      </p:pic>
      <p:cxnSp>
        <p:nvCxnSpPr>
          <p:cNvPr id="14" name="Straight Connector 13"/>
          <p:cNvCxnSpPr>
            <a:cxnSpLocks/>
          </p:cNvCxnSpPr>
          <p:nvPr/>
        </p:nvCxnSpPr>
        <p:spPr>
          <a:xfrm>
            <a:off x="719566" y="4640926"/>
            <a:ext cx="23651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8999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87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heel(1)">
                                      <p:cBhvr>
                                        <p:cTn id="5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5"/>
                </p:tgtEl>
              </p:cMediaNode>
            </p:audio>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1474</Words>
  <Application>Microsoft Office PowerPoint</Application>
  <PresentationFormat>Widescreen</PresentationFormat>
  <Paragraphs>132</Paragraphs>
  <Slides>28</Slides>
  <Notes>3</Notes>
  <HiddenSlides>0</HiddenSlides>
  <MMClips>13</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Le</dc:creator>
  <cp:lastModifiedBy>Vũ Trần Gia Bửu</cp:lastModifiedBy>
  <cp:revision>143</cp:revision>
  <dcterms:created xsi:type="dcterms:W3CDTF">2021-09-24T06:18:33Z</dcterms:created>
  <dcterms:modified xsi:type="dcterms:W3CDTF">2023-08-02T07:58:33Z</dcterms:modified>
</cp:coreProperties>
</file>