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300" r:id="rId2"/>
    <p:sldId id="348" r:id="rId3"/>
    <p:sldId id="302" r:id="rId4"/>
    <p:sldId id="292" r:id="rId5"/>
    <p:sldId id="360" r:id="rId6"/>
    <p:sldId id="384" r:id="rId7"/>
    <p:sldId id="333" r:id="rId8"/>
    <p:sldId id="385" r:id="rId9"/>
    <p:sldId id="398" r:id="rId10"/>
    <p:sldId id="392" r:id="rId11"/>
    <p:sldId id="395" r:id="rId12"/>
    <p:sldId id="394" r:id="rId13"/>
    <p:sldId id="336" r:id="rId14"/>
    <p:sldId id="386" r:id="rId15"/>
    <p:sldId id="396" r:id="rId16"/>
    <p:sldId id="387" r:id="rId17"/>
    <p:sldId id="397" r:id="rId18"/>
    <p:sldId id="335" r:id="rId19"/>
    <p:sldId id="391" r:id="rId20"/>
    <p:sldId id="315" r:id="rId21"/>
    <p:sldId id="367" r:id="rId22"/>
    <p:sldId id="331" r:id="rId23"/>
    <p:sldId id="295" r:id="rId24"/>
    <p:sldId id="329" r:id="rId25"/>
    <p:sldId id="34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>
        <p:scale>
          <a:sx n="50" d="100"/>
          <a:sy n="50" d="100"/>
        </p:scale>
        <p:origin x="1253" y="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Analyze the two examples above to come up with the form of Comparative and superlative in the next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5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DHA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Eduhome</a:t>
            </a:r>
            <a:r>
              <a:rPr lang="en-US" dirty="0"/>
              <a:t>.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6, Unit 10, Lesson 2, Activity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53420" y="7373"/>
            <a:ext cx="32698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10: Cities around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4841F-C670-BC72-19CC-062403D02484}"/>
              </a:ext>
            </a:extLst>
          </p:cNvPr>
          <p:cNvSpPr txBox="1"/>
          <p:nvPr userDrawn="1"/>
        </p:nvSpPr>
        <p:spPr>
          <a:xfrm>
            <a:off x="10947629" y="0"/>
            <a:ext cx="117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215342487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2FDDE6-33DD-B426-B7AA-6EAC741C7C44}"/>
              </a:ext>
            </a:extLst>
          </p:cNvPr>
          <p:cNvSpPr txBox="1"/>
          <p:nvPr userDrawn="1"/>
        </p:nvSpPr>
        <p:spPr>
          <a:xfrm>
            <a:off x="-27308" y="-23350"/>
            <a:ext cx="367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Unit 10: Cities around the World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42FF4-8999-9DBC-743F-EE7CBDCE5672}"/>
              </a:ext>
            </a:extLst>
          </p:cNvPr>
          <p:cNvSpPr txBox="1"/>
          <p:nvPr userDrawn="1"/>
        </p:nvSpPr>
        <p:spPr>
          <a:xfrm>
            <a:off x="10972800" y="0"/>
            <a:ext cx="125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Lesson 2.2</a:t>
            </a:r>
          </a:p>
        </p:txBody>
      </p:sp>
    </p:spTree>
    <p:extLst>
      <p:ext uri="{BB962C8B-B14F-4D97-AF65-F5344CB8AC3E}">
        <p14:creationId xmlns:p14="http://schemas.microsoft.com/office/powerpoint/2010/main" val="175572356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926894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9&amp;idSubject=1&amp;idSeries=32&amp;idTheme=399&amp;IdLevel=1&amp;idThemeServer=5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4F403-DFEA-7CA6-49F3-573D9AA70130}"/>
              </a:ext>
            </a:extLst>
          </p:cNvPr>
          <p:cNvSpPr txBox="1"/>
          <p:nvPr/>
        </p:nvSpPr>
        <p:spPr>
          <a:xfrm>
            <a:off x="5402424" y="3051113"/>
            <a:ext cx="62888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Unit 10: Cities around the World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Lesson 2.2: Grammar</a:t>
            </a:r>
          </a:p>
          <a:p>
            <a:pPr algn="ctr"/>
            <a:r>
              <a:rPr lang="en-US" b="1" dirty="0">
                <a:solidFill>
                  <a:srgbClr val="00B0F0"/>
                </a:solidFill>
              </a:rPr>
              <a:t>Page 82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590DE9-3C77-5A10-84DF-A973D78FC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12409"/>
              </p:ext>
            </p:extLst>
          </p:nvPr>
        </p:nvGraphicFramePr>
        <p:xfrm>
          <a:off x="189327" y="1487788"/>
          <a:ext cx="11813346" cy="579120"/>
        </p:xfrm>
        <a:graphic>
          <a:graphicData uri="http://schemas.openxmlformats.org/drawingml/2006/table">
            <a:tbl>
              <a:tblPr/>
              <a:tblGrid>
                <a:gridCol w="5468817">
                  <a:extLst>
                    <a:ext uri="{9D8B030D-6E8A-4147-A177-3AD203B41FA5}">
                      <a16:colId xmlns:a16="http://schemas.microsoft.com/office/drawing/2014/main" val="3564796062"/>
                    </a:ext>
                  </a:extLst>
                </a:gridCol>
                <a:gridCol w="2909081">
                  <a:extLst>
                    <a:ext uri="{9D8B030D-6E8A-4147-A177-3AD203B41FA5}">
                      <a16:colId xmlns:a16="http://schemas.microsoft.com/office/drawing/2014/main" val="2966264528"/>
                    </a:ext>
                  </a:extLst>
                </a:gridCol>
                <a:gridCol w="3435448">
                  <a:extLst>
                    <a:ext uri="{9D8B030D-6E8A-4147-A177-3AD203B41FA5}">
                      <a16:colId xmlns:a16="http://schemas.microsoft.com/office/drawing/2014/main" val="3458687273"/>
                    </a:ext>
                  </a:extLst>
                </a:gridCol>
              </a:tblGrid>
              <a:tr h="557601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Short adjective 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Comparative 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Superlative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6117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A01551-F87B-AD06-79D6-55551FD033E7}"/>
              </a:ext>
            </a:extLst>
          </p:cNvPr>
          <p:cNvSpPr txBox="1"/>
          <p:nvPr/>
        </p:nvSpPr>
        <p:spPr>
          <a:xfrm>
            <a:off x="391549" y="583827"/>
            <a:ext cx="1971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Form: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A098B-5915-9017-0481-F25CEE099E12}"/>
              </a:ext>
            </a:extLst>
          </p:cNvPr>
          <p:cNvSpPr txBox="1"/>
          <p:nvPr/>
        </p:nvSpPr>
        <p:spPr>
          <a:xfrm>
            <a:off x="4376057" y="255378"/>
            <a:ext cx="343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A6672C-1953-A4F6-660A-8E656AC28D16}"/>
              </a:ext>
            </a:extLst>
          </p:cNvPr>
          <p:cNvSpPr txBox="1"/>
          <p:nvPr/>
        </p:nvSpPr>
        <p:spPr>
          <a:xfrm>
            <a:off x="189327" y="2062928"/>
            <a:ext cx="5465885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1 syllable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(ex: clean/old/ cool/cold/…)</a:t>
            </a:r>
            <a:endParaRPr lang="en-US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26D375-2E28-ACDB-6A62-1A2B77AB5364}"/>
              </a:ext>
            </a:extLst>
          </p:cNvPr>
          <p:cNvSpPr txBox="1"/>
          <p:nvPr/>
        </p:nvSpPr>
        <p:spPr>
          <a:xfrm>
            <a:off x="5655212" y="2062388"/>
            <a:ext cx="29307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Adj-er + than</a:t>
            </a:r>
          </a:p>
          <a:p>
            <a:pPr algn="ctr"/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clean </a:t>
            </a:r>
            <a:r>
              <a:rPr lang="en-US" sz="3200" b="0" i="1" dirty="0">
                <a:solidFill>
                  <a:srgbClr val="002060"/>
                </a:solidFill>
                <a:effectLst/>
                <a:latin typeface="+mn-lt"/>
              </a:rPr>
              <a:t>–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clean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er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US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7CACBA-AC44-0B32-380E-D04A3C985A81}"/>
              </a:ext>
            </a:extLst>
          </p:cNvPr>
          <p:cNvSpPr txBox="1"/>
          <p:nvPr/>
        </p:nvSpPr>
        <p:spPr>
          <a:xfrm>
            <a:off x="8585980" y="2062928"/>
            <a:ext cx="341669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the + Adj-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est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</a:p>
          <a:p>
            <a:pPr algn="ctr"/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clean - the clean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est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2E189-CD10-7D02-C3DA-8CC00604A000}"/>
              </a:ext>
            </a:extLst>
          </p:cNvPr>
          <p:cNvSpPr txBox="1"/>
          <p:nvPr/>
        </p:nvSpPr>
        <p:spPr>
          <a:xfrm>
            <a:off x="189327" y="3139606"/>
            <a:ext cx="546588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1 syllable ending in "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e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" 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(ex: nice/close/late/….)</a:t>
            </a:r>
            <a:endParaRPr lang="en-US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E53B62-2012-E7F0-635E-D55A9363F176}"/>
              </a:ext>
            </a:extLst>
          </p:cNvPr>
          <p:cNvSpPr txBox="1"/>
          <p:nvPr/>
        </p:nvSpPr>
        <p:spPr>
          <a:xfrm>
            <a:off x="5655212" y="3146153"/>
            <a:ext cx="293076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Adj-r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+ than</a:t>
            </a:r>
          </a:p>
          <a:p>
            <a:pPr algn="ctr"/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nice </a:t>
            </a:r>
            <a:r>
              <a:rPr lang="en-US" sz="3200" b="0" i="1" dirty="0">
                <a:solidFill>
                  <a:srgbClr val="002060"/>
                </a:solidFill>
                <a:effectLst/>
                <a:latin typeface="+mn-lt"/>
              </a:rPr>
              <a:t>–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nice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r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US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6FD792-BD31-EE14-F689-15CE5C2DD7DC}"/>
              </a:ext>
            </a:extLst>
          </p:cNvPr>
          <p:cNvSpPr txBox="1"/>
          <p:nvPr/>
        </p:nvSpPr>
        <p:spPr>
          <a:xfrm>
            <a:off x="8585980" y="3156702"/>
            <a:ext cx="3416693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the + Adj-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st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 </a:t>
            </a:r>
          </a:p>
          <a:p>
            <a:pPr algn="ctr"/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nice - the nice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st</a:t>
            </a:r>
            <a:endParaRPr lang="en-US" sz="32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94DAAA-F114-2179-D890-77150DAE340F}"/>
              </a:ext>
            </a:extLst>
          </p:cNvPr>
          <p:cNvSpPr txBox="1"/>
          <p:nvPr/>
        </p:nvSpPr>
        <p:spPr>
          <a:xfrm>
            <a:off x="189327" y="4225515"/>
            <a:ext cx="5465885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3200" b="0" i="0" dirty="0">
                <a:solidFill>
                  <a:srgbClr val="FF0000"/>
                </a:solidFill>
                <a:effectLst/>
                <a:latin typeface="+mn-lt"/>
              </a:rPr>
              <a:t>1 syllabe </a:t>
            </a:r>
            <a:r>
              <a:rPr lang="fr-FR" sz="3200" b="0" i="0" dirty="0" err="1">
                <a:solidFill>
                  <a:srgbClr val="FF0000"/>
                </a:solidFill>
                <a:effectLst/>
                <a:latin typeface="+mn-lt"/>
              </a:rPr>
              <a:t>ending</a:t>
            </a:r>
            <a:r>
              <a:rPr lang="fr-FR" sz="3200" b="0" i="0" dirty="0">
                <a:solidFill>
                  <a:srgbClr val="FF0000"/>
                </a:solidFill>
                <a:effectLst/>
                <a:latin typeface="+mn-lt"/>
              </a:rPr>
              <a:t> in:</a:t>
            </a:r>
            <a:br>
              <a:rPr lang="fr-FR" sz="3200" b="0" i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fr-FR" sz="3200" b="0" i="0" dirty="0">
                <a:solidFill>
                  <a:srgbClr val="FF0000"/>
                </a:solidFill>
                <a:effectLst/>
                <a:latin typeface="+mn-lt"/>
              </a:rPr>
              <a:t>consonant - </a:t>
            </a:r>
            <a:r>
              <a:rPr lang="fr-FR" sz="3200" b="0" i="0" dirty="0" err="1">
                <a:solidFill>
                  <a:srgbClr val="FF0000"/>
                </a:solidFill>
                <a:effectLst/>
                <a:latin typeface="+mn-lt"/>
              </a:rPr>
              <a:t>vowel</a:t>
            </a:r>
            <a:r>
              <a:rPr lang="fr-FR" sz="3200" b="0" i="0" dirty="0">
                <a:solidFill>
                  <a:srgbClr val="FF0000"/>
                </a:solidFill>
                <a:effectLst/>
                <a:latin typeface="+mn-lt"/>
              </a:rPr>
              <a:t> - consonant</a:t>
            </a:r>
          </a:p>
          <a:p>
            <a:r>
              <a:rPr lang="fr-FR" sz="3200" b="0" i="0" dirty="0">
                <a:solidFill>
                  <a:srgbClr val="002060"/>
                </a:solidFill>
                <a:effectLst/>
                <a:latin typeface="+mn-lt"/>
              </a:rPr>
              <a:t>(ex: hot/big/fat/….)</a:t>
            </a:r>
          </a:p>
          <a:p>
            <a:endParaRPr lang="fr-FR" sz="320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892030-5565-C339-41D1-71094D9DE385}"/>
              </a:ext>
            </a:extLst>
          </p:cNvPr>
          <p:cNvSpPr txBox="1"/>
          <p:nvPr/>
        </p:nvSpPr>
        <p:spPr>
          <a:xfrm>
            <a:off x="5655212" y="4222340"/>
            <a:ext cx="2930768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Double the last consonant, 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add -er + than</a:t>
            </a:r>
            <a:br>
              <a:rPr lang="en-US" sz="3200" b="1" i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hot </a:t>
            </a:r>
            <a:r>
              <a:rPr lang="en-US" sz="3200" b="0" i="1" dirty="0">
                <a:solidFill>
                  <a:srgbClr val="002060"/>
                </a:solidFill>
                <a:effectLst/>
                <a:latin typeface="+mn-lt"/>
              </a:rPr>
              <a:t>–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ho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tter</a:t>
            </a:r>
            <a:endParaRPr lang="en-US" sz="32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97A2C3-3FFD-852B-F075-027B287AEC31}"/>
              </a:ext>
            </a:extLst>
          </p:cNvPr>
          <p:cNvSpPr txBox="1"/>
          <p:nvPr/>
        </p:nvSpPr>
        <p:spPr>
          <a:xfrm>
            <a:off x="8585980" y="4230401"/>
            <a:ext cx="341669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the + d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ouble the last consonant, </a:t>
            </a: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n-lt"/>
              </a:rPr>
              <a:t>add -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+mn-lt"/>
              </a:rPr>
              <a:t>est</a:t>
            </a:r>
            <a:br>
              <a:rPr lang="en-US" sz="3200" b="1" i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hot 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+mn-lt"/>
              </a:rPr>
              <a:t>-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the ho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ttest</a:t>
            </a:r>
            <a:endParaRPr lang="en-US" sz="3200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7007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590DE9-3C77-5A10-84DF-A973D78FC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10016"/>
              </p:ext>
            </p:extLst>
          </p:nvPr>
        </p:nvGraphicFramePr>
        <p:xfrm>
          <a:off x="84408" y="1472039"/>
          <a:ext cx="12107592" cy="579120"/>
        </p:xfrm>
        <a:graphic>
          <a:graphicData uri="http://schemas.openxmlformats.org/drawingml/2006/table">
            <a:tbl>
              <a:tblPr/>
              <a:tblGrid>
                <a:gridCol w="4234374">
                  <a:extLst>
                    <a:ext uri="{9D8B030D-6E8A-4147-A177-3AD203B41FA5}">
                      <a16:colId xmlns:a16="http://schemas.microsoft.com/office/drawing/2014/main" val="3564796062"/>
                    </a:ext>
                  </a:extLst>
                </a:gridCol>
                <a:gridCol w="4455150">
                  <a:extLst>
                    <a:ext uri="{9D8B030D-6E8A-4147-A177-3AD203B41FA5}">
                      <a16:colId xmlns:a16="http://schemas.microsoft.com/office/drawing/2014/main" val="2966264528"/>
                    </a:ext>
                  </a:extLst>
                </a:gridCol>
                <a:gridCol w="3418068">
                  <a:extLst>
                    <a:ext uri="{9D8B030D-6E8A-4147-A177-3AD203B41FA5}">
                      <a16:colId xmlns:a16="http://schemas.microsoft.com/office/drawing/2014/main" val="3458687273"/>
                    </a:ext>
                  </a:extLst>
                </a:gridCol>
              </a:tblGrid>
              <a:tr h="557601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Long adjective 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Comparative 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Superlative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1172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94305686-2031-E149-B064-68BCC592E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668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1CBD40-57F9-7FA4-404E-4117099EF5C6}"/>
              </a:ext>
            </a:extLst>
          </p:cNvPr>
          <p:cNvSpPr txBox="1"/>
          <p:nvPr/>
        </p:nvSpPr>
        <p:spPr>
          <a:xfrm>
            <a:off x="4376057" y="199107"/>
            <a:ext cx="343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81933E-3DF6-5413-619D-D41D780645AF}"/>
              </a:ext>
            </a:extLst>
          </p:cNvPr>
          <p:cNvSpPr txBox="1"/>
          <p:nvPr/>
        </p:nvSpPr>
        <p:spPr>
          <a:xfrm>
            <a:off x="377481" y="545918"/>
            <a:ext cx="2225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Form: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DA64E1-DE81-255C-2EB9-156D560D03FC}"/>
              </a:ext>
            </a:extLst>
          </p:cNvPr>
          <p:cNvSpPr txBox="1"/>
          <p:nvPr/>
        </p:nvSpPr>
        <p:spPr>
          <a:xfrm>
            <a:off x="70340" y="2051159"/>
            <a:ext cx="426351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two or more syllables </a:t>
            </a: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+mn-lt"/>
              </a:rPr>
              <a:t>(ex: careful/beautiful/ exciting/…)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D8BA7-EE12-D177-F548-79AD5EB23508}"/>
              </a:ext>
            </a:extLst>
          </p:cNvPr>
          <p:cNvSpPr txBox="1"/>
          <p:nvPr/>
        </p:nvSpPr>
        <p:spPr>
          <a:xfrm>
            <a:off x="4319787" y="2051159"/>
            <a:ext cx="445284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more + adj + than</a:t>
            </a:r>
          </a:p>
          <a:p>
            <a:pPr algn="ctr"/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modern </a:t>
            </a:r>
            <a:r>
              <a:rPr lang="en-US" sz="3200" b="0" i="1" dirty="0">
                <a:solidFill>
                  <a:srgbClr val="002060"/>
                </a:solidFill>
                <a:effectLst/>
                <a:latin typeface="+mn-lt"/>
              </a:rPr>
              <a:t>– 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+mn-lt"/>
              </a:rPr>
              <a:t>more</a:t>
            </a:r>
            <a:r>
              <a:rPr lang="en-US" sz="3200" b="0" i="1" dirty="0">
                <a:solidFill>
                  <a:srgbClr val="002060"/>
                </a:solidFill>
                <a:effectLst/>
                <a:latin typeface="+mn-lt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modern</a:t>
            </a:r>
          </a:p>
          <a:p>
            <a:pPr algn="ctr"/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US" sz="3200" b="0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36280-1C52-CDEF-5E76-9960A0254B6A}"/>
              </a:ext>
            </a:extLst>
          </p:cNvPr>
          <p:cNvSpPr txBox="1"/>
          <p:nvPr/>
        </p:nvSpPr>
        <p:spPr>
          <a:xfrm>
            <a:off x="8772632" y="2044797"/>
            <a:ext cx="3377164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the most + adj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modern -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the </a:t>
            </a:r>
            <a:r>
              <a:rPr lang="en-US" sz="3200" b="0" i="1" dirty="0">
                <a:solidFill>
                  <a:srgbClr val="FF0000"/>
                </a:solidFill>
                <a:effectLst/>
                <a:latin typeface="+mn-lt"/>
              </a:rPr>
              <a:t>most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modern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4CA0E1-CC65-8444-A139-6A36927D88C7}"/>
              </a:ext>
            </a:extLst>
          </p:cNvPr>
          <p:cNvSpPr txBox="1"/>
          <p:nvPr/>
        </p:nvSpPr>
        <p:spPr>
          <a:xfrm>
            <a:off x="70340" y="3615461"/>
            <a:ext cx="424944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two syllables ending in "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+mn-lt"/>
              </a:rPr>
              <a:t>y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" </a:t>
            </a: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+mn-lt"/>
              </a:rPr>
              <a:t>(ex: dirty/happy/silly/…)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DD165-1977-7C5B-7651-7701B73C1A65}"/>
              </a:ext>
            </a:extLst>
          </p:cNvPr>
          <p:cNvSpPr txBox="1"/>
          <p:nvPr/>
        </p:nvSpPr>
        <p:spPr>
          <a:xfrm>
            <a:off x="4333853" y="3621837"/>
            <a:ext cx="4424711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Remove "y", 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Adj -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n-lt"/>
              </a:rPr>
              <a:t>ier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 + than</a:t>
            </a:r>
            <a:b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dirty </a:t>
            </a:r>
            <a:r>
              <a:rPr lang="en-US" sz="3200" b="0" i="1" dirty="0">
                <a:solidFill>
                  <a:srgbClr val="002060"/>
                </a:solidFill>
                <a:effectLst/>
                <a:latin typeface="+mn-lt"/>
              </a:rPr>
              <a:t>–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dirt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ier</a:t>
            </a:r>
            <a:r>
              <a:rPr lang="en-US" sz="3200" b="0" i="0" dirty="0">
                <a:solidFill>
                  <a:schemeClr val="tx2"/>
                </a:solidFill>
                <a:effectLst/>
                <a:latin typeface="+mn-lt"/>
              </a:rPr>
              <a:t> </a:t>
            </a:r>
            <a:r>
              <a:rPr lang="en-US" sz="3200" dirty="0">
                <a:solidFill>
                  <a:srgbClr val="002060"/>
                </a:solidFill>
              </a:rPr>
              <a:t>than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0CBBF9-F74B-A94D-514E-74D6CC0388BF}"/>
              </a:ext>
            </a:extLst>
          </p:cNvPr>
          <p:cNvSpPr txBox="1"/>
          <p:nvPr/>
        </p:nvSpPr>
        <p:spPr>
          <a:xfrm>
            <a:off x="8758564" y="3621201"/>
            <a:ext cx="33912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Remove "y", 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the + adj -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+mn-lt"/>
              </a:rPr>
              <a:t>iest</a:t>
            </a:r>
            <a:b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en-US" sz="3200" dirty="0">
                <a:solidFill>
                  <a:srgbClr val="002060"/>
                </a:solidFill>
              </a:rPr>
              <a:t>dirty - 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the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+mn-lt"/>
              </a:rPr>
              <a:t> dirt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+mn-lt"/>
              </a:rPr>
              <a:t>iest</a:t>
            </a:r>
            <a:endParaRPr lang="en-US" sz="3200" b="0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6371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3C5351B-1F22-1FD7-8ED0-918E760AC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51328"/>
              </p:ext>
            </p:extLst>
          </p:nvPr>
        </p:nvGraphicFramePr>
        <p:xfrm>
          <a:off x="537503" y="2055812"/>
          <a:ext cx="11518510" cy="2621280"/>
        </p:xfrm>
        <a:graphic>
          <a:graphicData uri="http://schemas.openxmlformats.org/drawingml/2006/table">
            <a:tbl>
              <a:tblPr/>
              <a:tblGrid>
                <a:gridCol w="2487051">
                  <a:extLst>
                    <a:ext uri="{9D8B030D-6E8A-4147-A177-3AD203B41FA5}">
                      <a16:colId xmlns:a16="http://schemas.microsoft.com/office/drawing/2014/main" val="510701444"/>
                    </a:ext>
                  </a:extLst>
                </a:gridCol>
                <a:gridCol w="3632499">
                  <a:extLst>
                    <a:ext uri="{9D8B030D-6E8A-4147-A177-3AD203B41FA5}">
                      <a16:colId xmlns:a16="http://schemas.microsoft.com/office/drawing/2014/main" val="4005022031"/>
                    </a:ext>
                  </a:extLst>
                </a:gridCol>
                <a:gridCol w="5398960">
                  <a:extLst>
                    <a:ext uri="{9D8B030D-6E8A-4147-A177-3AD203B41FA5}">
                      <a16:colId xmlns:a16="http://schemas.microsoft.com/office/drawing/2014/main" val="1497438598"/>
                    </a:ext>
                  </a:extLst>
                </a:gridCol>
              </a:tblGrid>
              <a:tr h="484491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Adjectives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Comparative </a:t>
                      </a:r>
                      <a:endParaRPr lang="en-US" sz="3200" b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Superlative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3237010"/>
                  </a:ext>
                </a:extLst>
              </a:tr>
              <a:tr h="969358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good</a:t>
                      </a:r>
                    </a:p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bad</a:t>
                      </a:r>
                    </a:p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fun</a:t>
                      </a:r>
                    </a:p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better</a:t>
                      </a:r>
                      <a:endParaRPr lang="en-US" sz="3200" b="0" i="1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r>
                        <a:rPr lang="en-US" sz="3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worse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more fun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farther/further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best </a:t>
                      </a:r>
                    </a:p>
                    <a:p>
                      <a:r>
                        <a:rPr lang="en-US" sz="3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worst </a:t>
                      </a:r>
                    </a:p>
                    <a:p>
                      <a:r>
                        <a:rPr lang="en-US" sz="3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most fun</a:t>
                      </a:r>
                    </a:p>
                    <a:p>
                      <a:r>
                        <a:rPr lang="en-US" sz="3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the farthest/the furthest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686278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9F94C5D-17B9-487D-3986-5A26304EE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6685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51D03A-285E-975C-9645-96E6DA83A8A9}"/>
              </a:ext>
            </a:extLst>
          </p:cNvPr>
          <p:cNvSpPr txBox="1"/>
          <p:nvPr/>
        </p:nvSpPr>
        <p:spPr>
          <a:xfrm>
            <a:off x="4376057" y="285832"/>
            <a:ext cx="343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B7F1F-374B-A28B-8413-AB2947D04006}"/>
              </a:ext>
            </a:extLst>
          </p:cNvPr>
          <p:cNvSpPr txBox="1"/>
          <p:nvPr/>
        </p:nvSpPr>
        <p:spPr>
          <a:xfrm>
            <a:off x="391549" y="583827"/>
            <a:ext cx="1831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Form: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0B1E6-5619-74A4-F6DC-2CFDB51466C5}"/>
              </a:ext>
            </a:extLst>
          </p:cNvPr>
          <p:cNvSpPr txBox="1"/>
          <p:nvPr/>
        </p:nvSpPr>
        <p:spPr>
          <a:xfrm>
            <a:off x="4845441" y="1232377"/>
            <a:ext cx="25011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accent4">
                    <a:lumMod val="75000"/>
                  </a:schemeClr>
                </a:solidFill>
                <a:effectLst/>
                <a:latin typeface="+mn-lt"/>
              </a:rPr>
              <a:t>Exceptions 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2921143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1" y="344129"/>
            <a:ext cx="9045677" cy="60304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3219" y="3712379"/>
            <a:ext cx="247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4B4672-39AC-4C70-E809-5EC6C9C6457A}"/>
              </a:ext>
            </a:extLst>
          </p:cNvPr>
          <p:cNvSpPr txBox="1"/>
          <p:nvPr/>
        </p:nvSpPr>
        <p:spPr>
          <a:xfrm>
            <a:off x="2148244" y="344305"/>
            <a:ext cx="56874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b. Fill in the blanks.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27FD1B-2184-A0E8-93A4-9D548D3240D0}"/>
              </a:ext>
            </a:extLst>
          </p:cNvPr>
          <p:cNvSpPr/>
          <p:nvPr/>
        </p:nvSpPr>
        <p:spPr>
          <a:xfrm>
            <a:off x="111965" y="438538"/>
            <a:ext cx="1533955" cy="5186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Practice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14DD39-85A8-A7ED-ED1A-52F446A6C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34448"/>
              </p:ext>
            </p:extLst>
          </p:nvPr>
        </p:nvGraphicFramePr>
        <p:xfrm>
          <a:off x="152110" y="1080772"/>
          <a:ext cx="11887777" cy="5212080"/>
        </p:xfrm>
        <a:graphic>
          <a:graphicData uri="http://schemas.openxmlformats.org/drawingml/2006/table">
            <a:tbl>
              <a:tblPr/>
              <a:tblGrid>
                <a:gridCol w="2211262">
                  <a:extLst>
                    <a:ext uri="{9D8B030D-6E8A-4147-A177-3AD203B41FA5}">
                      <a16:colId xmlns:a16="http://schemas.microsoft.com/office/drawing/2014/main" val="4168631575"/>
                    </a:ext>
                  </a:extLst>
                </a:gridCol>
                <a:gridCol w="4882239">
                  <a:extLst>
                    <a:ext uri="{9D8B030D-6E8A-4147-A177-3AD203B41FA5}">
                      <a16:colId xmlns:a16="http://schemas.microsoft.com/office/drawing/2014/main" val="2533928286"/>
                    </a:ext>
                  </a:extLst>
                </a:gridCol>
                <a:gridCol w="4794276">
                  <a:extLst>
                    <a:ext uri="{9D8B030D-6E8A-4147-A177-3AD203B41FA5}">
                      <a16:colId xmlns:a16="http://schemas.microsoft.com/office/drawing/2014/main" val="3520110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Adjectives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Comparatives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Superlatives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82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exciting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the most exciting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500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old 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older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08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cheap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91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expensive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more expensive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6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boring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more boring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90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peaceful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the most peaceful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58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crowded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the most crowded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527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noisy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02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2B1C3F-7E0B-CCC6-20CD-E7E0548003BF}"/>
              </a:ext>
            </a:extLst>
          </p:cNvPr>
          <p:cNvSpPr txBox="1"/>
          <p:nvPr/>
        </p:nvSpPr>
        <p:spPr>
          <a:xfrm>
            <a:off x="3655543" y="1682393"/>
            <a:ext cx="267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exciting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912B18-5B0D-FC94-B917-B2E1D09607D0}"/>
              </a:ext>
            </a:extLst>
          </p:cNvPr>
          <p:cNvSpPr txBox="1"/>
          <p:nvPr/>
        </p:nvSpPr>
        <p:spPr>
          <a:xfrm>
            <a:off x="8142107" y="2267168"/>
            <a:ext cx="208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oldest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5EC5E5-18B3-37B5-F5A7-AF93753418DE}"/>
              </a:ext>
            </a:extLst>
          </p:cNvPr>
          <p:cNvSpPr txBox="1"/>
          <p:nvPr/>
        </p:nvSpPr>
        <p:spPr>
          <a:xfrm>
            <a:off x="3863185" y="2831025"/>
            <a:ext cx="2084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cheaper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719748-F7CA-1FCE-FCAF-ED2B4BB617FB}"/>
              </a:ext>
            </a:extLst>
          </p:cNvPr>
          <p:cNvSpPr txBox="1"/>
          <p:nvPr/>
        </p:nvSpPr>
        <p:spPr>
          <a:xfrm>
            <a:off x="8142107" y="2844225"/>
            <a:ext cx="333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cheapest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26EC5B-B705-CC69-F10B-14F896F8D5CC}"/>
              </a:ext>
            </a:extLst>
          </p:cNvPr>
          <p:cNvSpPr txBox="1"/>
          <p:nvPr/>
        </p:nvSpPr>
        <p:spPr>
          <a:xfrm>
            <a:off x="7835706" y="3429000"/>
            <a:ext cx="364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expensive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F1A42E-7369-7112-11DF-8D4AAB4F1CAC}"/>
              </a:ext>
            </a:extLst>
          </p:cNvPr>
          <p:cNvSpPr txBox="1"/>
          <p:nvPr/>
        </p:nvSpPr>
        <p:spPr>
          <a:xfrm>
            <a:off x="7835705" y="3943698"/>
            <a:ext cx="364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boring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B94573-B364-5475-59FF-E95F3BB03BAD}"/>
              </a:ext>
            </a:extLst>
          </p:cNvPr>
          <p:cNvSpPr txBox="1"/>
          <p:nvPr/>
        </p:nvSpPr>
        <p:spPr>
          <a:xfrm>
            <a:off x="3423137" y="4528473"/>
            <a:ext cx="267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peaceful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79E6B5-F66B-6956-0C3B-6ACB211F19D3}"/>
              </a:ext>
            </a:extLst>
          </p:cNvPr>
          <p:cNvSpPr txBox="1"/>
          <p:nvPr/>
        </p:nvSpPr>
        <p:spPr>
          <a:xfrm>
            <a:off x="3423136" y="5130094"/>
            <a:ext cx="2672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crowded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B90081-BF16-E875-0753-F20913F98B2A}"/>
              </a:ext>
            </a:extLst>
          </p:cNvPr>
          <p:cNvSpPr txBox="1"/>
          <p:nvPr/>
        </p:nvSpPr>
        <p:spPr>
          <a:xfrm>
            <a:off x="3878283" y="5731715"/>
            <a:ext cx="1383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noisier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BC5D0-822A-08F9-8A03-2C18A66E3E40}"/>
              </a:ext>
            </a:extLst>
          </p:cNvPr>
          <p:cNvSpPr txBox="1"/>
          <p:nvPr/>
        </p:nvSpPr>
        <p:spPr>
          <a:xfrm>
            <a:off x="8142107" y="5673039"/>
            <a:ext cx="2563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noisiest  </a:t>
            </a:r>
          </a:p>
        </p:txBody>
      </p:sp>
    </p:spTree>
    <p:extLst>
      <p:ext uri="{BB962C8B-B14F-4D97-AF65-F5344CB8AC3E}">
        <p14:creationId xmlns:p14="http://schemas.microsoft.com/office/powerpoint/2010/main" val="17546784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45D47-A7C0-2FFF-2DBB-CD0347F12A4D}"/>
              </a:ext>
            </a:extLst>
          </p:cNvPr>
          <p:cNvSpPr/>
          <p:nvPr/>
        </p:nvSpPr>
        <p:spPr>
          <a:xfrm>
            <a:off x="13489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59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1CE3AD-377D-A83E-72B0-5A9463704B70}"/>
              </a:ext>
            </a:extLst>
          </p:cNvPr>
          <p:cNvSpPr txBox="1"/>
          <p:nvPr/>
        </p:nvSpPr>
        <p:spPr>
          <a:xfrm>
            <a:off x="1740281" y="500712"/>
            <a:ext cx="10681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Write the comparative and superlative form of the adjectives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2274472-88F7-8554-522C-59535B4AA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37481"/>
              </p:ext>
            </p:extLst>
          </p:nvPr>
        </p:nvGraphicFramePr>
        <p:xfrm>
          <a:off x="177312" y="1207383"/>
          <a:ext cx="8572793" cy="52120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60026">
                  <a:extLst>
                    <a:ext uri="{9D8B030D-6E8A-4147-A177-3AD203B41FA5}">
                      <a16:colId xmlns:a16="http://schemas.microsoft.com/office/drawing/2014/main" val="3950185949"/>
                    </a:ext>
                  </a:extLst>
                </a:gridCol>
                <a:gridCol w="2915448">
                  <a:extLst>
                    <a:ext uri="{9D8B030D-6E8A-4147-A177-3AD203B41FA5}">
                      <a16:colId xmlns:a16="http://schemas.microsoft.com/office/drawing/2014/main" val="1135798630"/>
                    </a:ext>
                  </a:extLst>
                </a:gridCol>
                <a:gridCol w="3597319">
                  <a:extLst>
                    <a:ext uri="{9D8B030D-6E8A-4147-A177-3AD203B41FA5}">
                      <a16:colId xmlns:a16="http://schemas.microsoft.com/office/drawing/2014/main" val="2334762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</a:rPr>
                        <a:t>Adjective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</a:rPr>
                        <a:t>Comparative 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</a:rPr>
                        <a:t>Superlative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186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</a:rPr>
                        <a:t>cheap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</a:rPr>
                        <a:t>cheaper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609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</a:rPr>
                        <a:t>old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56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effectLst/>
                        </a:rPr>
                        <a:t>funny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597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</a:rPr>
                        <a:t>boring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626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</a:rPr>
                        <a:t>large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55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</a:rPr>
                        <a:t>interesting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076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rgbClr val="002060"/>
                          </a:solidFill>
                          <a:effectLst/>
                        </a:rPr>
                        <a:t>expensive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486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effectLst/>
                        </a:rPr>
                        <a:t>happy</a:t>
                      </a:r>
                      <a:endParaRPr lang="en-US" sz="320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13529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C0DE202-2778-E68F-031C-B945536F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2408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96430-6D64-F017-46FB-3689E0BB061B}"/>
              </a:ext>
            </a:extLst>
          </p:cNvPr>
          <p:cNvSpPr txBox="1"/>
          <p:nvPr/>
        </p:nvSpPr>
        <p:spPr>
          <a:xfrm>
            <a:off x="5588171" y="1808371"/>
            <a:ext cx="284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cheapest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ABD71-9765-F232-3203-1B2A9C16F695}"/>
              </a:ext>
            </a:extLst>
          </p:cNvPr>
          <p:cNvSpPr txBox="1"/>
          <p:nvPr/>
        </p:nvSpPr>
        <p:spPr>
          <a:xfrm>
            <a:off x="2555778" y="2359027"/>
            <a:ext cx="1055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older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1151F-ED78-90AD-C321-D5ECD3132E4B}"/>
              </a:ext>
            </a:extLst>
          </p:cNvPr>
          <p:cNvSpPr txBox="1"/>
          <p:nvPr/>
        </p:nvSpPr>
        <p:spPr>
          <a:xfrm>
            <a:off x="5650243" y="2363432"/>
            <a:ext cx="2045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oldest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0EF6B-58AC-7CBD-5627-34DD3DCD2487}"/>
              </a:ext>
            </a:extLst>
          </p:cNvPr>
          <p:cNvSpPr txBox="1"/>
          <p:nvPr/>
        </p:nvSpPr>
        <p:spPr>
          <a:xfrm>
            <a:off x="2497400" y="2962827"/>
            <a:ext cx="1671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funnier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5DC55-D78C-8347-35FE-6A991766728C}"/>
              </a:ext>
            </a:extLst>
          </p:cNvPr>
          <p:cNvSpPr txBox="1"/>
          <p:nvPr/>
        </p:nvSpPr>
        <p:spPr>
          <a:xfrm>
            <a:off x="5684443" y="3007601"/>
            <a:ext cx="240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funniest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D9EE3E-6139-6E2D-96A2-4767430A5B2A}"/>
              </a:ext>
            </a:extLst>
          </p:cNvPr>
          <p:cNvSpPr txBox="1"/>
          <p:nvPr/>
        </p:nvSpPr>
        <p:spPr>
          <a:xfrm>
            <a:off x="2409474" y="3529508"/>
            <a:ext cx="2404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boring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46E738-7633-4D50-3534-12861FCA73C4}"/>
              </a:ext>
            </a:extLst>
          </p:cNvPr>
          <p:cNvSpPr txBox="1"/>
          <p:nvPr/>
        </p:nvSpPr>
        <p:spPr>
          <a:xfrm>
            <a:off x="5650243" y="3586041"/>
            <a:ext cx="302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boring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280F61-2492-1B98-59D0-4EA56B11EBEF}"/>
              </a:ext>
            </a:extLst>
          </p:cNvPr>
          <p:cNvSpPr txBox="1"/>
          <p:nvPr/>
        </p:nvSpPr>
        <p:spPr>
          <a:xfrm>
            <a:off x="2497400" y="4058412"/>
            <a:ext cx="128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larger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EDE8A0-8613-0DAB-8913-721D09793009}"/>
              </a:ext>
            </a:extLst>
          </p:cNvPr>
          <p:cNvSpPr txBox="1"/>
          <p:nvPr/>
        </p:nvSpPr>
        <p:spPr>
          <a:xfrm>
            <a:off x="5698201" y="4132746"/>
            <a:ext cx="200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largest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E59B2-005B-585E-F2FD-A7CCE82AB2FE}"/>
              </a:ext>
            </a:extLst>
          </p:cNvPr>
          <p:cNvSpPr txBox="1"/>
          <p:nvPr/>
        </p:nvSpPr>
        <p:spPr>
          <a:xfrm>
            <a:off x="2189775" y="4718083"/>
            <a:ext cx="302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interesting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5009BF-6ACE-01AD-F585-A2260D398BC9}"/>
              </a:ext>
            </a:extLst>
          </p:cNvPr>
          <p:cNvSpPr txBox="1"/>
          <p:nvPr/>
        </p:nvSpPr>
        <p:spPr>
          <a:xfrm>
            <a:off x="5197056" y="4703793"/>
            <a:ext cx="362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interesting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1C5A69-B454-5E33-4894-293304BB47F4}"/>
              </a:ext>
            </a:extLst>
          </p:cNvPr>
          <p:cNvSpPr txBox="1"/>
          <p:nvPr/>
        </p:nvSpPr>
        <p:spPr>
          <a:xfrm>
            <a:off x="2224583" y="5290921"/>
            <a:ext cx="302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expensive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FAA115-CEE4-3977-EB72-614A0CE366F9}"/>
              </a:ext>
            </a:extLst>
          </p:cNvPr>
          <p:cNvSpPr txBox="1"/>
          <p:nvPr/>
        </p:nvSpPr>
        <p:spPr>
          <a:xfrm>
            <a:off x="5174551" y="5278987"/>
            <a:ext cx="342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expensive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4A6541-6552-0845-E3FF-451AA207B631}"/>
              </a:ext>
            </a:extLst>
          </p:cNvPr>
          <p:cNvSpPr txBox="1"/>
          <p:nvPr/>
        </p:nvSpPr>
        <p:spPr>
          <a:xfrm>
            <a:off x="2512199" y="5869539"/>
            <a:ext cx="1671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happier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0EEA6E-CBDB-45E8-9A1B-7844B064CCFD}"/>
              </a:ext>
            </a:extLst>
          </p:cNvPr>
          <p:cNvSpPr txBox="1"/>
          <p:nvPr/>
        </p:nvSpPr>
        <p:spPr>
          <a:xfrm>
            <a:off x="5684441" y="5869539"/>
            <a:ext cx="228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happiest  </a:t>
            </a:r>
          </a:p>
        </p:txBody>
      </p:sp>
    </p:spTree>
    <p:extLst>
      <p:ext uri="{BB962C8B-B14F-4D97-AF65-F5344CB8AC3E}">
        <p14:creationId xmlns:p14="http://schemas.microsoft.com/office/powerpoint/2010/main" val="30192390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B1C72A-D90E-537D-E37E-9F9147BD997C}"/>
              </a:ext>
            </a:extLst>
          </p:cNvPr>
          <p:cNvSpPr/>
          <p:nvPr/>
        </p:nvSpPr>
        <p:spPr>
          <a:xfrm>
            <a:off x="111965" y="438538"/>
            <a:ext cx="1533955" cy="5186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87BD0-2F88-430D-F920-2B6383BDEE2D}"/>
              </a:ext>
            </a:extLst>
          </p:cNvPr>
          <p:cNvSpPr txBox="1"/>
          <p:nvPr/>
        </p:nvSpPr>
        <p:spPr>
          <a:xfrm>
            <a:off x="2148244" y="372441"/>
            <a:ext cx="5096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. Fill in the blanks.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09C7F8-CF2E-6F05-F117-6AA0F1EA0C98}"/>
              </a:ext>
            </a:extLst>
          </p:cNvPr>
          <p:cNvSpPr txBox="1"/>
          <p:nvPr/>
        </p:nvSpPr>
        <p:spPr>
          <a:xfrm>
            <a:off x="111965" y="1166724"/>
            <a:ext cx="12080035" cy="518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Tokyo is _______ (big) than London.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Ho Chi Minh City is __________________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(crowded) city in Vietnam.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Janet thinks that Vienna is _____________ 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002060"/>
                </a:solidFill>
                <a:effectLst/>
              </a:rPr>
              <a:t>(peaceful) than Barcelona.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The _______ (cold) city in the world is in Russia.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Luke thinks Rio de Janeiro is _____________ (modern) than Caracas.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64E198-1C83-45C2-2DF6-D48AA390B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387" y="372441"/>
            <a:ext cx="4180614" cy="35665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582B10-A3B0-4D6D-7F22-FE33B0F31EEC}"/>
              </a:ext>
            </a:extLst>
          </p:cNvPr>
          <p:cNvSpPr txBox="1"/>
          <p:nvPr/>
        </p:nvSpPr>
        <p:spPr>
          <a:xfrm>
            <a:off x="2097677" y="1313042"/>
            <a:ext cx="136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bigger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751AC-D2ED-91CC-45C7-7948A5D21D2C}"/>
              </a:ext>
            </a:extLst>
          </p:cNvPr>
          <p:cNvSpPr txBox="1"/>
          <p:nvPr/>
        </p:nvSpPr>
        <p:spPr>
          <a:xfrm>
            <a:off x="4070991" y="2043599"/>
            <a:ext cx="333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most crowded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48B14A-333D-47CB-42E5-E02B2B74C343}"/>
              </a:ext>
            </a:extLst>
          </p:cNvPr>
          <p:cNvSpPr txBox="1"/>
          <p:nvPr/>
        </p:nvSpPr>
        <p:spPr>
          <a:xfrm>
            <a:off x="5091667" y="3500478"/>
            <a:ext cx="2640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peaceful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2FAD15-EB1B-1A03-ADBA-03CDD858C90B}"/>
              </a:ext>
            </a:extLst>
          </p:cNvPr>
          <p:cNvSpPr txBox="1"/>
          <p:nvPr/>
        </p:nvSpPr>
        <p:spPr>
          <a:xfrm>
            <a:off x="1273701" y="5002388"/>
            <a:ext cx="136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coldest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8B13A1-040D-7AD6-769F-441C6876B82D}"/>
              </a:ext>
            </a:extLst>
          </p:cNvPr>
          <p:cNvSpPr txBox="1"/>
          <p:nvPr/>
        </p:nvSpPr>
        <p:spPr>
          <a:xfrm>
            <a:off x="5345722" y="5687933"/>
            <a:ext cx="260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modern  </a:t>
            </a:r>
          </a:p>
        </p:txBody>
      </p:sp>
    </p:spTree>
    <p:extLst>
      <p:ext uri="{BB962C8B-B14F-4D97-AF65-F5344CB8AC3E}">
        <p14:creationId xmlns:p14="http://schemas.microsoft.com/office/powerpoint/2010/main" val="40978480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077C4-3883-C15B-EAC7-7B002787BADD}"/>
              </a:ext>
            </a:extLst>
          </p:cNvPr>
          <p:cNvSpPr/>
          <p:nvPr/>
        </p:nvSpPr>
        <p:spPr>
          <a:xfrm>
            <a:off x="13489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59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45EDF-BC3E-25BE-93B4-393DC86DA032}"/>
              </a:ext>
            </a:extLst>
          </p:cNvPr>
          <p:cNvSpPr txBox="1"/>
          <p:nvPr/>
        </p:nvSpPr>
        <p:spPr>
          <a:xfrm>
            <a:off x="1871004" y="233390"/>
            <a:ext cx="94394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Complete the sentences with the comparative or superlative form of the adjectives in brackets.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4BB2D1-C331-80DC-928E-34F0D3FD2F22}"/>
              </a:ext>
            </a:extLst>
          </p:cNvPr>
          <p:cNvSpPr txBox="1"/>
          <p:nvPr/>
        </p:nvSpPr>
        <p:spPr>
          <a:xfrm>
            <a:off x="13489" y="1692186"/>
            <a:ext cx="1112943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1. I think food in Cairo is ________ (cheap) than in London.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Cities are _____________ (modern) than villages.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Burj Khalifa is __________ (tall) tower in the world.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The Eiffel Tower in Paris is ______ (tall) than the Statue of Liberty in New York.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I think big cities are _____________ (exciting) than small town.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6. Seoul is _______ (cold) than Bali in January.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7. Sevilla is ___________ (hot) city in Europe.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EEF46-158D-B2AA-690E-479200AD39A0}"/>
              </a:ext>
            </a:extLst>
          </p:cNvPr>
          <p:cNvSpPr txBox="1"/>
          <p:nvPr/>
        </p:nvSpPr>
        <p:spPr>
          <a:xfrm>
            <a:off x="4185452" y="1692186"/>
            <a:ext cx="193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cheaper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857F2-C33B-311B-72F3-CE002409DE27}"/>
              </a:ext>
            </a:extLst>
          </p:cNvPr>
          <p:cNvSpPr txBox="1"/>
          <p:nvPr/>
        </p:nvSpPr>
        <p:spPr>
          <a:xfrm>
            <a:off x="2134225" y="2199198"/>
            <a:ext cx="252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modern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77444-5367-4B35-BED2-21498633E16B}"/>
              </a:ext>
            </a:extLst>
          </p:cNvPr>
          <p:cNvSpPr txBox="1"/>
          <p:nvPr/>
        </p:nvSpPr>
        <p:spPr>
          <a:xfrm>
            <a:off x="2846676" y="2682325"/>
            <a:ext cx="1938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tallest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27F0F-0948-2903-DC6B-61773155BEFE}"/>
              </a:ext>
            </a:extLst>
          </p:cNvPr>
          <p:cNvSpPr txBox="1"/>
          <p:nvPr/>
        </p:nvSpPr>
        <p:spPr>
          <a:xfrm>
            <a:off x="4888523" y="3181221"/>
            <a:ext cx="1076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taller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CD6F2-AC9F-67C4-644C-4A64D1EDFB34}"/>
              </a:ext>
            </a:extLst>
          </p:cNvPr>
          <p:cNvSpPr txBox="1"/>
          <p:nvPr/>
        </p:nvSpPr>
        <p:spPr>
          <a:xfrm>
            <a:off x="3886354" y="4147574"/>
            <a:ext cx="2556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more exciting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30080-78A4-8934-19E0-DF4593AA4D2F}"/>
              </a:ext>
            </a:extLst>
          </p:cNvPr>
          <p:cNvSpPr txBox="1"/>
          <p:nvPr/>
        </p:nvSpPr>
        <p:spPr>
          <a:xfrm>
            <a:off x="1909140" y="4609175"/>
            <a:ext cx="1242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colder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52E3FB-A4EA-6357-EACF-49683A514CD8}"/>
              </a:ext>
            </a:extLst>
          </p:cNvPr>
          <p:cNvSpPr txBox="1"/>
          <p:nvPr/>
        </p:nvSpPr>
        <p:spPr>
          <a:xfrm>
            <a:off x="2077953" y="5134506"/>
            <a:ext cx="233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the hottest  </a:t>
            </a:r>
          </a:p>
        </p:txBody>
      </p:sp>
    </p:spTree>
    <p:extLst>
      <p:ext uri="{BB962C8B-B14F-4D97-AF65-F5344CB8AC3E}">
        <p14:creationId xmlns:p14="http://schemas.microsoft.com/office/powerpoint/2010/main" val="14346023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7" y="569620"/>
            <a:ext cx="8367252" cy="5935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0005" y="2864202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B798B43-78F7-7468-9E72-F513740B08CE}"/>
              </a:ext>
            </a:extLst>
          </p:cNvPr>
          <p:cNvSpPr txBox="1"/>
          <p:nvPr/>
        </p:nvSpPr>
        <p:spPr>
          <a:xfrm>
            <a:off x="77096" y="485352"/>
            <a:ext cx="12037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In pairs: Compare your city with another city. Share with your partner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8B9CFB-FC62-0156-9433-E8F139820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700" y="1440878"/>
            <a:ext cx="8608881" cy="1279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1CA2B9-B538-FC6C-B9C1-578A1DD9A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42" y="2774072"/>
            <a:ext cx="6063175" cy="40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57567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92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3"/>
            <a:extLst>
              <a:ext uri="{FF2B5EF4-FFF2-40B4-BE49-F238E27FC236}">
                <a16:creationId xmlns:a16="http://schemas.microsoft.com/office/drawing/2014/main" id="{81ECFAB1-9A65-4FD6-2B5A-C5ADEFE2DA55}"/>
              </a:ext>
            </a:extLst>
          </p:cNvPr>
          <p:cNvSpPr txBox="1"/>
          <p:nvPr/>
        </p:nvSpPr>
        <p:spPr>
          <a:xfrm>
            <a:off x="8099909" y="529517"/>
            <a:ext cx="3407912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Click here to play the game!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24069-FA35-E57B-F14F-BB462316DFD7}"/>
              </a:ext>
            </a:extLst>
          </p:cNvPr>
          <p:cNvSpPr txBox="1"/>
          <p:nvPr/>
        </p:nvSpPr>
        <p:spPr>
          <a:xfrm>
            <a:off x="4737382" y="428013"/>
            <a:ext cx="2548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LET’S PLAY!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F3EA5-72D0-49F8-56F0-4222C16E8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2" y="1205498"/>
            <a:ext cx="119919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346"/>
            <a:ext cx="8957187" cy="61071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140" y="328576"/>
            <a:ext cx="3518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188" y="1119198"/>
            <a:ext cx="11683216" cy="5509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Meaning and Use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</a:rPr>
              <a:t>C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omparative adjectives can be used to compare two things.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Superlative adjectives can be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used </a:t>
            </a:r>
            <a:r>
              <a:rPr lang="en-US" sz="3200" dirty="0">
                <a:solidFill>
                  <a:srgbClr val="002060"/>
                </a:solidFill>
              </a:rPr>
              <a:t>to say that the subject has more of something or is better than any other thing.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Form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u="sng" dirty="0">
                <a:solidFill>
                  <a:srgbClr val="002060"/>
                </a:solidFill>
              </a:rPr>
              <a:t>C</a:t>
            </a:r>
            <a:r>
              <a:rPr lang="en-US" sz="3200" b="0" i="0" u="sng" dirty="0">
                <a:solidFill>
                  <a:srgbClr val="002060"/>
                </a:solidFill>
                <a:effectLst/>
              </a:rPr>
              <a:t>omparative:</a:t>
            </a:r>
            <a:endParaRPr lang="en-US" sz="3200" u="sng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002060"/>
                </a:solidFill>
              </a:rPr>
              <a:t>		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baseline="-250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 + be + short adj + er + than + S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(+ be).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		 S</a:t>
            </a:r>
            <a:r>
              <a:rPr lang="en-US" sz="3200" baseline="-25000" dirty="0">
                <a:solidFill>
                  <a:srgbClr val="FF0000"/>
                </a:solidFill>
              </a:rPr>
              <a:t>1</a:t>
            </a:r>
            <a:r>
              <a:rPr lang="en-US" sz="3200" dirty="0">
                <a:solidFill>
                  <a:srgbClr val="FF0000"/>
                </a:solidFill>
              </a:rPr>
              <a:t> + be + more + long adj + than + S</a:t>
            </a:r>
            <a:r>
              <a:rPr lang="en-US" sz="3200" baseline="-25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(+ be).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u="sng" dirty="0">
                <a:solidFill>
                  <a:srgbClr val="002060"/>
                </a:solidFill>
              </a:rPr>
              <a:t>Superlative: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	</a:t>
            </a:r>
            <a:r>
              <a:rPr lang="en-US" sz="3200" dirty="0">
                <a:solidFill>
                  <a:srgbClr val="FF0000"/>
                </a:solidFill>
              </a:rPr>
              <a:t>S + be + the + short adj + </a:t>
            </a:r>
            <a:r>
              <a:rPr lang="en-US" sz="3200" dirty="0" err="1">
                <a:solidFill>
                  <a:srgbClr val="FF0000"/>
                </a:solidFill>
              </a:rPr>
              <a:t>est</a:t>
            </a:r>
            <a:r>
              <a:rPr lang="en-US" sz="3200" dirty="0">
                <a:solidFill>
                  <a:srgbClr val="FF0000"/>
                </a:solidFill>
              </a:rPr>
              <a:t> + …..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		S + be + the most + long adj + …….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89EBC-BFD0-AB3F-67AB-AA05B2366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269" y="380787"/>
            <a:ext cx="5722659" cy="10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406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779" y="1763768"/>
            <a:ext cx="10967845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Writing on page 59 Workbook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61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lesson: Speaking (page 83 SB)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789436"/>
            <a:ext cx="108328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pPr algn="just">
              <a:lnSpc>
                <a:spcPct val="130000"/>
              </a:lnSpc>
            </a:pPr>
            <a:r>
              <a:rPr lang="en-US" sz="4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4000" dirty="0">
                <a:solidFill>
                  <a:srgbClr val="002060"/>
                </a:solidFill>
              </a:rPr>
              <a:t>Use the comparative and superlative adjectives correctly to compare things.</a:t>
            </a:r>
          </a:p>
          <a:p>
            <a:endParaRPr lang="en-US" sz="2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90"/>
            <a:ext cx="8947355" cy="6100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3315530"/>
            <a:ext cx="4885078" cy="3256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80" y="3282752"/>
            <a:ext cx="4462255" cy="3346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98" y="87085"/>
            <a:ext cx="4836929" cy="3224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DCC82D-B13A-A642-0706-8345DBAD106F}"/>
              </a:ext>
            </a:extLst>
          </p:cNvPr>
          <p:cNvSpPr txBox="1"/>
          <p:nvPr/>
        </p:nvSpPr>
        <p:spPr>
          <a:xfrm>
            <a:off x="168812" y="457719"/>
            <a:ext cx="6161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Look at the pictures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What cities are they?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Which city is hotter?</a:t>
            </a:r>
          </a:p>
          <a:p>
            <a:r>
              <a:rPr lang="en-US" sz="3600" dirty="0">
                <a:solidFill>
                  <a:srgbClr val="002060"/>
                </a:solidFill>
              </a:rPr>
              <a:t>Which city is the most exciting?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D860F1-DC9E-BFB8-5784-D4019DC0B098}"/>
              </a:ext>
            </a:extLst>
          </p:cNvPr>
          <p:cNvSpPr txBox="1"/>
          <p:nvPr/>
        </p:nvSpPr>
        <p:spPr>
          <a:xfrm>
            <a:off x="7963710" y="2766043"/>
            <a:ext cx="207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Bangkok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7951B-D952-15C9-AC41-E05A8386BCBE}"/>
              </a:ext>
            </a:extLst>
          </p:cNvPr>
          <p:cNvSpPr txBox="1"/>
          <p:nvPr/>
        </p:nvSpPr>
        <p:spPr>
          <a:xfrm>
            <a:off x="3322982" y="5983112"/>
            <a:ext cx="207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London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DB1EC5-3C23-752A-216B-10881F943FF4}"/>
              </a:ext>
            </a:extLst>
          </p:cNvPr>
          <p:cNvSpPr txBox="1"/>
          <p:nvPr/>
        </p:nvSpPr>
        <p:spPr>
          <a:xfrm>
            <a:off x="8217839" y="6046952"/>
            <a:ext cx="2074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New York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4DB1B8-580F-4E8C-5254-F7006264365C}"/>
              </a:ext>
            </a:extLst>
          </p:cNvPr>
          <p:cNvSpPr txBox="1"/>
          <p:nvPr/>
        </p:nvSpPr>
        <p:spPr>
          <a:xfrm>
            <a:off x="3418451" y="295424"/>
            <a:ext cx="362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Listen and repeat </a:t>
            </a:r>
          </a:p>
        </p:txBody>
      </p:sp>
      <p:pic>
        <p:nvPicPr>
          <p:cNvPr id="7" name="CD2-TRACK 57">
            <a:hlinkClick r:id="" action="ppaction://media"/>
            <a:extLst>
              <a:ext uri="{FF2B5EF4-FFF2-40B4-BE49-F238E27FC236}">
                <a16:creationId xmlns:a16="http://schemas.microsoft.com/office/drawing/2014/main" id="{78D3262C-5BEE-46E5-E563-34E2814405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10510" y="295424"/>
            <a:ext cx="798093" cy="7980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2481E-DC62-41AB-8615-5FF9A7E0E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881" y="1153551"/>
            <a:ext cx="10011967" cy="519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744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12" y="418815"/>
            <a:ext cx="9030553" cy="602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8661" y="3967321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9D389CC-7F58-38D7-1A09-91A976BC00C7}"/>
              </a:ext>
            </a:extLst>
          </p:cNvPr>
          <p:cNvSpPr txBox="1"/>
          <p:nvPr/>
        </p:nvSpPr>
        <p:spPr>
          <a:xfrm>
            <a:off x="4376057" y="199107"/>
            <a:ext cx="343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F9906-69BC-3CB5-3475-75825DFE847E}"/>
              </a:ext>
            </a:extLst>
          </p:cNvPr>
          <p:cNvSpPr txBox="1"/>
          <p:nvPr/>
        </p:nvSpPr>
        <p:spPr>
          <a:xfrm>
            <a:off x="566224" y="2458052"/>
            <a:ext cx="10294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2060"/>
                </a:solidFill>
                <a:effectLst/>
              </a:rPr>
              <a:t>Ex 1: Bangkok is hotter than London.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73A23-9A39-D6BE-A9F3-7CB204CFA163}"/>
              </a:ext>
            </a:extLst>
          </p:cNvPr>
          <p:cNvSpPr txBox="1"/>
          <p:nvPr/>
        </p:nvSpPr>
        <p:spPr>
          <a:xfrm>
            <a:off x="566223" y="4108354"/>
            <a:ext cx="11057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0" i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Ex 2: Bangkok is the most exciting city.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23DF05-B646-F140-8D81-70D44733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738" y="951405"/>
            <a:ext cx="7668140" cy="13566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82F46D-69D3-B7FD-2799-08DE459AF4DC}"/>
              </a:ext>
            </a:extLst>
          </p:cNvPr>
          <p:cNvSpPr txBox="1"/>
          <p:nvPr/>
        </p:nvSpPr>
        <p:spPr>
          <a:xfrm>
            <a:off x="566222" y="3255067"/>
            <a:ext cx="1105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→  We use comparative adjectives to compare two things.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788734-3947-1152-85B2-1F72917FB0CF}"/>
              </a:ext>
            </a:extLst>
          </p:cNvPr>
          <p:cNvSpPr txBox="1"/>
          <p:nvPr/>
        </p:nvSpPr>
        <p:spPr>
          <a:xfrm>
            <a:off x="608425" y="4926777"/>
            <a:ext cx="1105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→  We use superlative adjectives to say that the subject has more of something or is better than any other thing. </a:t>
            </a:r>
          </a:p>
        </p:txBody>
      </p:sp>
    </p:spTree>
    <p:extLst>
      <p:ext uri="{BB962C8B-B14F-4D97-AF65-F5344CB8AC3E}">
        <p14:creationId xmlns:p14="http://schemas.microsoft.com/office/powerpoint/2010/main" val="19237013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9D389CC-7F58-38D7-1A09-91A976BC00C7}"/>
              </a:ext>
            </a:extLst>
          </p:cNvPr>
          <p:cNvSpPr txBox="1"/>
          <p:nvPr/>
        </p:nvSpPr>
        <p:spPr>
          <a:xfrm>
            <a:off x="4376057" y="199107"/>
            <a:ext cx="343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F9906-69BC-3CB5-3475-75825DFE847E}"/>
              </a:ext>
            </a:extLst>
          </p:cNvPr>
          <p:cNvSpPr txBox="1"/>
          <p:nvPr/>
        </p:nvSpPr>
        <p:spPr>
          <a:xfrm>
            <a:off x="45716" y="2828835"/>
            <a:ext cx="124885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2060"/>
                </a:solidFill>
                <a:effectLst/>
              </a:rPr>
              <a:t>Ex 1: </a:t>
            </a:r>
            <a:r>
              <a:rPr lang="en-US" sz="3600" dirty="0">
                <a:solidFill>
                  <a:srgbClr val="002060"/>
                </a:solidFill>
              </a:rPr>
              <a:t>F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ood in </a:t>
            </a:r>
            <a:r>
              <a:rPr lang="en-US" sz="3600" dirty="0">
                <a:solidFill>
                  <a:srgbClr val="002060"/>
                </a:solidFill>
              </a:rPr>
              <a:t>Kuala Lumpur 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is </a:t>
            </a:r>
            <a:r>
              <a:rPr lang="en-US" sz="3600" dirty="0">
                <a:solidFill>
                  <a:srgbClr val="FF0000"/>
                </a:solidFill>
              </a:rPr>
              <a:t>ch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ea</a:t>
            </a:r>
            <a:r>
              <a:rPr lang="en-US" sz="3600" dirty="0">
                <a:solidFill>
                  <a:srgbClr val="FF0000"/>
                </a:solidFill>
              </a:rPr>
              <a:t>pe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r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than</a:t>
            </a:r>
            <a:r>
              <a:rPr lang="en-US" sz="3600" b="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food in Singapore.</a:t>
            </a:r>
            <a:endParaRPr lang="en-US" sz="3600" b="0" i="0" dirty="0">
              <a:solidFill>
                <a:srgbClr val="002060"/>
              </a:solidFill>
              <a:effectLst/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 	 Ho Chi Minh city is </a:t>
            </a:r>
            <a:r>
              <a:rPr lang="en-US" sz="3600" dirty="0">
                <a:solidFill>
                  <a:srgbClr val="FF0000"/>
                </a:solidFill>
              </a:rPr>
              <a:t>more crowded than</a:t>
            </a:r>
            <a:r>
              <a:rPr lang="en-US" sz="3600" dirty="0">
                <a:solidFill>
                  <a:srgbClr val="002060"/>
                </a:solidFill>
              </a:rPr>
              <a:t> Can </a:t>
            </a:r>
            <a:r>
              <a:rPr lang="en-US" sz="3600" dirty="0" err="1">
                <a:solidFill>
                  <a:srgbClr val="002060"/>
                </a:solidFill>
              </a:rPr>
              <a:t>Tho</a:t>
            </a:r>
            <a:r>
              <a:rPr lang="en-US" sz="3600" dirty="0">
                <a:solidFill>
                  <a:srgbClr val="002060"/>
                </a:solidFill>
              </a:rPr>
              <a:t> City.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273A23-9A39-D6BE-A9F3-7CB204CFA163}"/>
              </a:ext>
            </a:extLst>
          </p:cNvPr>
          <p:cNvSpPr txBox="1"/>
          <p:nvPr/>
        </p:nvSpPr>
        <p:spPr>
          <a:xfrm>
            <a:off x="45715" y="4234963"/>
            <a:ext cx="117992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600" b="0" i="0"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Ex 2: Vatican is </a:t>
            </a:r>
            <a:r>
              <a:rPr lang="en-US" dirty="0">
                <a:solidFill>
                  <a:srgbClr val="FF0000"/>
                </a:solidFill>
              </a:rPr>
              <a:t>the smallest </a:t>
            </a:r>
            <a:r>
              <a:rPr lang="en-US" dirty="0"/>
              <a:t>city in the world.</a:t>
            </a:r>
          </a:p>
          <a:p>
            <a:r>
              <a:rPr lang="en-US" dirty="0"/>
              <a:t>	Bangkok is </a:t>
            </a:r>
            <a:r>
              <a:rPr lang="en-US" dirty="0">
                <a:solidFill>
                  <a:srgbClr val="FF0000"/>
                </a:solidFill>
              </a:rPr>
              <a:t>the most exciting </a:t>
            </a:r>
            <a:r>
              <a:rPr lang="en-US" dirty="0"/>
              <a:t>city in Thailand.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23DF05-B646-F140-8D81-70D44733F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535" y="1017224"/>
            <a:ext cx="7668140" cy="13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73999"/>
      </p:ext>
    </p:extLst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7122</TotalTime>
  <Words>980</Words>
  <Application>Microsoft Office PowerPoint</Application>
  <PresentationFormat>Widescreen</PresentationFormat>
  <Paragraphs>211</Paragraphs>
  <Slides>25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478</cp:revision>
  <dcterms:created xsi:type="dcterms:W3CDTF">2020-12-08T03:17:05Z</dcterms:created>
  <dcterms:modified xsi:type="dcterms:W3CDTF">2023-07-29T05:01:06Z</dcterms:modified>
</cp:coreProperties>
</file>