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60" r:id="rId3"/>
    <p:sldId id="307" r:id="rId4"/>
    <p:sldId id="258" r:id="rId5"/>
    <p:sldId id="257" r:id="rId6"/>
    <p:sldId id="264" r:id="rId7"/>
    <p:sldId id="298" r:id="rId8"/>
    <p:sldId id="283" r:id="rId9"/>
    <p:sldId id="303" r:id="rId10"/>
    <p:sldId id="302" r:id="rId11"/>
    <p:sldId id="308" r:id="rId12"/>
    <p:sldId id="273" r:id="rId13"/>
    <p:sldId id="274" r:id="rId14"/>
    <p:sldId id="301" r:id="rId15"/>
    <p:sldId id="271" r:id="rId16"/>
    <p:sldId id="309" r:id="rId17"/>
    <p:sldId id="294" r:id="rId18"/>
    <p:sldId id="295" r:id="rId19"/>
    <p:sldId id="281" r:id="rId20"/>
    <p:sldId id="278" r:id="rId21"/>
    <p:sldId id="28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0">
          <p15:clr>
            <a:srgbClr val="A4A3A4"/>
          </p15:clr>
        </p15:guide>
        <p15:guide id="2" pos="31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4208"/>
    <a:srgbClr val="5DA156"/>
    <a:srgbClr val="EECF33"/>
    <a:srgbClr val="59A1C6"/>
    <a:srgbClr val="136198"/>
    <a:srgbClr val="E5AC3C"/>
    <a:srgbClr val="D5393C"/>
    <a:srgbClr val="1D6766"/>
    <a:srgbClr val="F5BB7B"/>
    <a:srgbClr val="ECE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snapToGrid="0">
      <p:cViewPr varScale="1">
        <p:scale>
          <a:sx n="84" d="100"/>
          <a:sy n="84" d="100"/>
        </p:scale>
        <p:origin x="780" y="64"/>
      </p:cViewPr>
      <p:guideLst>
        <p:guide orient="horz" pos="1640"/>
        <p:guide pos="3109"/>
      </p:guideLst>
    </p:cSldViewPr>
  </p:slideViewPr>
  <p:outlineViewPr>
    <p:cViewPr>
      <p:scale>
        <a:sx n="33" d="100"/>
        <a:sy n="33" d="100"/>
      </p:scale>
      <p:origin x="0" y="0"/>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Barlow Condensed" panose="00000506000000000000" charset="0"/>
              </a:rPr>
              <a:t>2023/8/20</a:t>
            </a:fld>
            <a:endParaRPr lang="zh-CN" altLang="en-US">
              <a:cs typeface="Barlow Condensed" panose="00000506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Barlow Condensed" panose="00000506000000000000" charset="0"/>
              </a:rPr>
              <a:t>‹#›</a:t>
            </a:fld>
            <a:endParaRPr lang="zh-CN" altLang="en-US">
              <a:cs typeface="Barlow Condensed" panose="00000506000000000000" charset="0"/>
            </a:endParaRPr>
          </a:p>
        </p:txBody>
      </p:sp>
    </p:spTree>
    <p:extLst>
      <p:ext uri="{BB962C8B-B14F-4D97-AF65-F5344CB8AC3E}">
        <p14:creationId xmlns:p14="http://schemas.microsoft.com/office/powerpoint/2010/main" val="9783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arlow Condensed" panose="00000506000000000000" charset="0"/>
                <a:ea typeface="Barlow Condensed" panose="00000506000000000000" charset="0"/>
                <a:cs typeface="Barlow Condensed" panose="00000506000000000000" charset="0"/>
              </a:defRPr>
            </a:lvl1pPr>
          </a:lstStyle>
          <a:p>
            <a:fld id="{F7BC7C30-895B-4974-8A60-19541C82F6B3}" type="datetimeFigureOut">
              <a:rPr lang="en-US" smtClean="0"/>
              <a:t>20/8/2023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arlow Condensed" panose="00000506000000000000" charset="0"/>
                <a:ea typeface="Barlow Condensed" panose="00000506000000000000" charset="0"/>
                <a:cs typeface="Barlow Condensed" panose="00000506000000000000"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5067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4572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9144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3716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18288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D95C8B01-B15C-4B92-AA4C-045722D7B210}" type="datetimeFigureOut">
              <a:rPr lang="en-US" smtClean="0"/>
              <a:t>20/8/2023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567393" y="242062"/>
            <a:ext cx="8412015" cy="4125595"/>
          </a:xfrm>
          <a:prstGeom prst="rect">
            <a:avLst/>
          </a:prstGeom>
        </p:spPr>
      </p:pic>
      <p:pic>
        <p:nvPicPr>
          <p:cNvPr id="5" name="Picture 4" descr="cloud.png"/>
          <p:cNvPicPr>
            <a:picLocks noChangeAspect="1"/>
          </p:cNvPicPr>
          <p:nvPr/>
        </p:nvPicPr>
        <p:blipFill>
          <a:blip r:embed="rId3" cstate="print"/>
          <a:stretch>
            <a:fillRect/>
          </a:stretch>
        </p:blipFill>
        <p:spPr>
          <a:xfrm>
            <a:off x="1826806" y="1130046"/>
            <a:ext cx="5893185" cy="3397885"/>
          </a:xfrm>
          <a:prstGeom prst="rect">
            <a:avLst/>
          </a:prstGeom>
        </p:spPr>
      </p:pic>
      <p:sp>
        <p:nvSpPr>
          <p:cNvPr id="8" name="TextBox 3">
            <a:extLst>
              <a:ext uri="{FF2B5EF4-FFF2-40B4-BE49-F238E27FC236}">
                <a16:creationId xmlns:a16="http://schemas.microsoft.com/office/drawing/2014/main" id="{E2A07824-D142-46B1-8903-F7ED483B9B1C}"/>
              </a:ext>
            </a:extLst>
          </p:cNvPr>
          <p:cNvSpPr txBox="1"/>
          <p:nvPr/>
        </p:nvSpPr>
        <p:spPr>
          <a:xfrm>
            <a:off x="3168624" y="1943127"/>
            <a:ext cx="3209551" cy="1384995"/>
          </a:xfrm>
          <a:prstGeom prst="rect">
            <a:avLst/>
          </a:prstGeom>
        </p:spPr>
        <p:txBody>
          <a:bodyPr wrap="square" lIns="0" tIns="0" rIns="0" bIns="0" rtlCol="0" anchor="t">
            <a:spAutoFit/>
          </a:bodyPr>
          <a:lstStyle/>
          <a:p>
            <a:pPr algn="ctr">
              <a:lnSpc>
                <a:spcPct val="150000"/>
              </a:lnSpc>
            </a:pPr>
            <a:r>
              <a:rPr lang="en-US" sz="2000" b="1" spc="33" dirty="0">
                <a:solidFill>
                  <a:schemeClr val="bg1"/>
                </a:solidFill>
                <a:latin typeface="Arial" panose="020B0604020202020204" pitchFamily="34" charset="0"/>
                <a:cs typeface="Arial" panose="020B0604020202020204" pitchFamily="34" charset="0"/>
              </a:rPr>
              <a:t>CHÀO MỪNG CÁC EM ĐẾN VỚI BÀI GIẢNG NGÀY HÔM NAY!</a:t>
            </a:r>
          </a:p>
        </p:txBody>
      </p:sp>
      <p:sp>
        <p:nvSpPr>
          <p:cNvPr id="6"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8044" y="267335"/>
            <a:ext cx="1354144"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Nhóm 3-4</a:t>
            </a:r>
            <a:endParaRPr lang="en-US" altLang="zh-CN" b="1">
              <a:solidFill>
                <a:srgbClr val="FF0000"/>
              </a:solidFill>
              <a:latin typeface="Arial" pitchFamily="34" charset="0"/>
              <a:cs typeface="Arial" pitchFamily="34" charset="0"/>
            </a:endParaRPr>
          </a:p>
        </p:txBody>
      </p:sp>
      <p:pic>
        <p:nvPicPr>
          <p:cNvPr id="4" name="Picture 3" descr="contents.png"/>
          <p:cNvPicPr>
            <a:picLocks noChangeAspect="1"/>
          </p:cNvPicPr>
          <p:nvPr/>
        </p:nvPicPr>
        <p:blipFill>
          <a:blip r:embed="rId2" cstate="print"/>
          <a:stretch>
            <a:fillRect/>
          </a:stretch>
        </p:blipFill>
        <p:spPr>
          <a:xfrm>
            <a:off x="2324470" y="1026511"/>
            <a:ext cx="4950759" cy="2577018"/>
          </a:xfrm>
          <a:prstGeom prst="rect">
            <a:avLst/>
          </a:prstGeom>
        </p:spPr>
      </p:pic>
      <p:sp>
        <p:nvSpPr>
          <p:cNvPr id="5" name="Google Shape;1001;p38"/>
          <p:cNvSpPr txBox="1">
            <a:spLocks/>
          </p:cNvSpPr>
          <p:nvPr/>
        </p:nvSpPr>
        <p:spPr>
          <a:xfrm>
            <a:off x="3758876" y="2098996"/>
            <a:ext cx="2455312"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KHÔNG ĐỒNG Ý</a:t>
            </a:r>
            <a:endParaRPr lang="vi-VN" sz="2000" b="1">
              <a:solidFill>
                <a:srgbClr val="FFFF00"/>
              </a:solidFill>
              <a:latin typeface="Arial" pitchFamily="34" charset="0"/>
              <a:cs typeface="Arial" pitchFamily="34" charset="0"/>
            </a:endParaRPr>
          </a:p>
        </p:txBody>
      </p:sp>
      <p:pic>
        <p:nvPicPr>
          <p:cNvPr id="7" name="Picture 6" descr="cloud_ballon.png"/>
          <p:cNvPicPr>
            <a:picLocks noChangeAspect="1"/>
          </p:cNvPicPr>
          <p:nvPr/>
        </p:nvPicPr>
        <p:blipFill>
          <a:blip r:embed="rId3" cstate="print"/>
          <a:stretch>
            <a:fillRect/>
          </a:stretch>
        </p:blipFill>
        <p:spPr>
          <a:xfrm>
            <a:off x="7479867" y="583880"/>
            <a:ext cx="1186679" cy="971550"/>
          </a:xfrm>
          <a:prstGeom prst="rect">
            <a:avLst/>
          </a:prstGeom>
        </p:spPr>
      </p:pic>
    </p:spTree>
    <p:extLst>
      <p:ext uri="{BB962C8B-B14F-4D97-AF65-F5344CB8AC3E}">
        <p14:creationId xmlns:p14="http://schemas.microsoft.com/office/powerpoint/2010/main" val="2475104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107" y="394142"/>
            <a:ext cx="6941974" cy="3323987"/>
          </a:xfrm>
          <a:prstGeom prst="rect">
            <a:avLst/>
          </a:prstGeom>
        </p:spPr>
        <p:txBody>
          <a:bodyPr wrap="square">
            <a:spAutoFit/>
          </a:bodyPr>
          <a:lstStyle/>
          <a:p>
            <a:pPr marL="342900" indent="-342900" algn="just">
              <a:lnSpc>
                <a:spcPct val="150000"/>
              </a:lnSpc>
              <a:buFont typeface="Arial" pitchFamily="34" charset="0"/>
              <a:buChar char="•"/>
            </a:pPr>
            <a:r>
              <a:rPr lang="vi-VN" sz="2000" smtClean="0">
                <a:latin typeface="Arial" pitchFamily="34" charset="0"/>
                <a:cs typeface="Arial" pitchFamily="34" charset="0"/>
              </a:rPr>
              <a:t>Người </a:t>
            </a:r>
            <a:r>
              <a:rPr lang="vi-VN" sz="2000">
                <a:latin typeface="Arial" pitchFamily="34" charset="0"/>
                <a:cs typeface="Arial" pitchFamily="34" charset="0"/>
              </a:rPr>
              <a:t>thân luôn là người gần giống với mình nhất vì vậy việc quan tâm đến người thân luôn là điều cần thiết. </a:t>
            </a:r>
          </a:p>
          <a:p>
            <a:pPr marL="342900" indent="-342900" algn="just">
              <a:lnSpc>
                <a:spcPct val="150000"/>
              </a:lnSpc>
              <a:buFont typeface="Arial" pitchFamily="34" charset="0"/>
              <a:buChar char="•"/>
            </a:pPr>
            <a:r>
              <a:rPr lang="vi-VN" sz="2000" smtClean="0">
                <a:latin typeface="Arial" pitchFamily="34" charset="0"/>
                <a:cs typeface="Arial" pitchFamily="34" charset="0"/>
              </a:rPr>
              <a:t>Chúng </a:t>
            </a:r>
            <a:r>
              <a:rPr lang="vi-VN" sz="2000">
                <a:latin typeface="Arial" pitchFamily="34" charset="0"/>
                <a:cs typeface="Arial" pitchFamily="34" charset="0"/>
              </a:rPr>
              <a:t>ta phải biết cân bằng giữa thời gian dành cho gia đình cũng như công việc, việc học để quây quần, trò chuyện và thấu hiểu nhau hơn.</a:t>
            </a:r>
          </a:p>
          <a:p>
            <a:pPr marL="342900" indent="-342900" algn="just">
              <a:lnSpc>
                <a:spcPct val="150000"/>
              </a:lnSpc>
              <a:buFont typeface="Arial" pitchFamily="34" charset="0"/>
              <a:buChar char="•"/>
            </a:pPr>
            <a:r>
              <a:rPr lang="vi-VN" sz="2000" smtClean="0">
                <a:latin typeface="Arial" pitchFamily="34" charset="0"/>
                <a:cs typeface="Arial" pitchFamily="34" charset="0"/>
              </a:rPr>
              <a:t>Bởi </a:t>
            </a:r>
            <a:r>
              <a:rPr lang="vi-VN" sz="2000">
                <a:latin typeface="Arial" pitchFamily="34" charset="0"/>
                <a:cs typeface="Arial" pitchFamily="34" charset="0"/>
              </a:rPr>
              <a:t>khi bạn vấp ngã hay thành công, người thân sẽ là người mãi mãi ủng hộ và bảo vệ bạn.</a:t>
            </a:r>
          </a:p>
        </p:txBody>
      </p:sp>
      <p:sp>
        <p:nvSpPr>
          <p:cNvPr id="3" name="文本框 1"/>
          <p:cNvSpPr txBox="1"/>
          <p:nvPr/>
        </p:nvSpPr>
        <p:spPr>
          <a:xfrm>
            <a:off x="269383" y="285996"/>
            <a:ext cx="1354144"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ĐÁP ÁN</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660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2" name="Rectangle 1"/>
          <p:cNvSpPr/>
          <p:nvPr/>
        </p:nvSpPr>
        <p:spPr>
          <a:xfrm>
            <a:off x="1227960" y="1635460"/>
            <a:ext cx="5900628" cy="1754326"/>
          </a:xfrm>
          <a:prstGeom prst="rect">
            <a:avLst/>
          </a:prstGeom>
        </p:spPr>
        <p:txBody>
          <a:bodyPr wrap="square">
            <a:spAutoFit/>
          </a:bodyPr>
          <a:lstStyle/>
          <a:p>
            <a:pPr algn="just">
              <a:lnSpc>
                <a:spcPct val="150000"/>
              </a:lnSpc>
            </a:pPr>
            <a:r>
              <a:rPr lang="en-US" sz="2400">
                <a:latin typeface="Arial" pitchFamily="34" charset="0"/>
                <a:cs typeface="Arial" pitchFamily="34" charset="0"/>
              </a:rPr>
              <a:t>Trước một vấn đề có thể có những ý kiến khác nhau. Tuy vậy, quan tâm đến người thân vừa là tình cảm, vừa là điều nên làm.</a:t>
            </a:r>
            <a:endParaRPr lang="vi-VN" sz="2400" b="1">
              <a:latin typeface="Arial" pitchFamily="34" charset="0"/>
              <a:cs typeface="Arial" pitchFamily="34" charset="0"/>
            </a:endParaRPr>
          </a:p>
        </p:txBody>
      </p:sp>
      <p:pic>
        <p:nvPicPr>
          <p:cNvPr id="17" name="Picture 16"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18" name="Rectangle 17"/>
          <p:cNvSpPr/>
          <p:nvPr/>
        </p:nvSpPr>
        <p:spPr>
          <a:xfrm>
            <a:off x="3037316" y="621344"/>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7"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2119" y="1589318"/>
            <a:ext cx="3717231" cy="1569660"/>
          </a:xfrm>
          <a:prstGeom prst="rect">
            <a:avLst/>
          </a:prstGeom>
        </p:spPr>
        <p:txBody>
          <a:bodyPr wrap="square">
            <a:spAutoFit/>
          </a:bodyPr>
          <a:lstStyle/>
          <a:p>
            <a:pPr algn="ctr">
              <a:lnSpc>
                <a:spcPct val="200000"/>
              </a:lnSpc>
            </a:pPr>
            <a:r>
              <a:rPr lang="vi-VN" sz="2400" b="1" smtClean="0">
                <a:solidFill>
                  <a:srgbClr val="FF0000"/>
                </a:solidFill>
                <a:latin typeface="Arial" pitchFamily="34" charset="0"/>
                <a:cs typeface="Arial" pitchFamily="34" charset="0"/>
              </a:rPr>
              <a:t>2. QUAN TÂM, CHĂM SÓC NGƯỜI THÂN</a:t>
            </a:r>
            <a:endParaRPr lang="vi-VN" sz="2400">
              <a:solidFill>
                <a:srgbClr val="FF0000"/>
              </a:solidFill>
              <a:latin typeface="Arial" pitchFamily="34" charset="0"/>
              <a:cs typeface="Arial" pitchFamily="34" charset="0"/>
            </a:endParaRPr>
          </a:p>
        </p:txBody>
      </p:sp>
      <p:pic>
        <p:nvPicPr>
          <p:cNvPr id="9" name="Picture 42"/>
          <p:cNvPicPr>
            <a:picLocks noChangeAspect="1"/>
          </p:cNvPicPr>
          <p:nvPr/>
        </p:nvPicPr>
        <p:blipFill rotWithShape="1">
          <a:blip r:embed="rId2"/>
          <a:srcRect l="24234" t="13293"/>
          <a:stretch/>
        </p:blipFill>
        <p:spPr>
          <a:xfrm>
            <a:off x="5087905" y="1047296"/>
            <a:ext cx="2971794" cy="2111682"/>
          </a:xfrm>
          <a:prstGeom prst="rect">
            <a:avLst/>
          </a:prstGeom>
        </p:spPr>
      </p:pic>
      <p:pic>
        <p:nvPicPr>
          <p:cNvPr id="10" name="Picture 5"/>
          <p:cNvPicPr>
            <a:picLocks noChangeAspect="1"/>
          </p:cNvPicPr>
          <p:nvPr/>
        </p:nvPicPr>
        <p:blipFill>
          <a:blip r:embed="rId3">
            <a:alphaModFix amt="90000"/>
          </a:blip>
          <a:srcRect/>
          <a:stretch>
            <a:fillRect/>
          </a:stretch>
        </p:blipFill>
        <p:spPr>
          <a:xfrm rot="1354671">
            <a:off x="7409754" y="826586"/>
            <a:ext cx="1299888" cy="441420"/>
          </a:xfrm>
          <a:prstGeom prst="rect">
            <a:avLst/>
          </a:prstGeom>
        </p:spPr>
      </p:pic>
      <p:pic>
        <p:nvPicPr>
          <p:cNvPr id="11" name="Picture 6"/>
          <p:cNvPicPr>
            <a:picLocks noChangeAspect="1"/>
          </p:cNvPicPr>
          <p:nvPr/>
        </p:nvPicPr>
        <p:blipFill>
          <a:blip r:embed="rId3">
            <a:alphaModFix amt="90000"/>
          </a:blip>
          <a:srcRect/>
          <a:stretch>
            <a:fillRect/>
          </a:stretch>
        </p:blipFill>
        <p:spPr>
          <a:xfrm rot="1354671">
            <a:off x="4631152" y="2974431"/>
            <a:ext cx="1086895" cy="369092"/>
          </a:xfrm>
          <a:prstGeom prst="rect">
            <a:avLst/>
          </a:prstGeom>
        </p:spPr>
      </p:pic>
      <p:sp>
        <p:nvSpPr>
          <p:cNvPr id="12"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_ballon.png"/>
          <p:cNvPicPr>
            <a:picLocks noChangeAspect="1"/>
          </p:cNvPicPr>
          <p:nvPr/>
        </p:nvPicPr>
        <p:blipFill>
          <a:blip r:embed="rId2" cstate="print"/>
          <a:stretch>
            <a:fillRect/>
          </a:stretch>
        </p:blipFill>
        <p:spPr>
          <a:xfrm>
            <a:off x="6804778" y="1505412"/>
            <a:ext cx="1186679" cy="971550"/>
          </a:xfrm>
          <a:prstGeom prst="rect">
            <a:avLst/>
          </a:prstGeom>
        </p:spPr>
      </p:pic>
      <p:sp>
        <p:nvSpPr>
          <p:cNvPr id="7" name="Rectangle 6"/>
          <p:cNvSpPr/>
          <p:nvPr/>
        </p:nvSpPr>
        <p:spPr>
          <a:xfrm>
            <a:off x="746449" y="857751"/>
            <a:ext cx="7245008" cy="2862322"/>
          </a:xfrm>
          <a:prstGeom prst="rect">
            <a:avLst/>
          </a:prstGeom>
        </p:spPr>
        <p:txBody>
          <a:bodyPr wrap="square">
            <a:spAutoFit/>
          </a:bodyPr>
          <a:lstStyle/>
          <a:p>
            <a:pPr algn="just">
              <a:lnSpc>
                <a:spcPct val="150000"/>
              </a:lnSpc>
            </a:pPr>
            <a:r>
              <a:rPr lang="en-US" sz="2000" b="1" smtClean="0">
                <a:latin typeface="Arial" pitchFamily="34" charset="0"/>
                <a:cs typeface="Arial" pitchFamily="34" charset="0"/>
              </a:rPr>
              <a:t>1/ </a:t>
            </a:r>
            <a:r>
              <a:rPr lang="en-US" sz="2000" b="1">
                <a:latin typeface="Arial" pitchFamily="34" charset="0"/>
                <a:cs typeface="Arial" pitchFamily="34" charset="0"/>
              </a:rPr>
              <a:t>Nêu cách quan tâm, chăm sóc người thân trong một số tình huống sau:</a:t>
            </a:r>
            <a:endParaRPr lang="vi-VN" sz="2000" b="1">
              <a:latin typeface="Arial" pitchFamily="34" charset="0"/>
              <a:cs typeface="Arial" pitchFamily="34" charset="0"/>
            </a:endParaRPr>
          </a:p>
          <a:p>
            <a:pPr marL="342900" lvl="0" indent="-342900" algn="just">
              <a:lnSpc>
                <a:spcPct val="150000"/>
              </a:lnSpc>
              <a:buFont typeface="Arial" pitchFamily="34" charset="0"/>
              <a:buChar char="•"/>
            </a:pPr>
            <a:r>
              <a:rPr lang="en-US" sz="2000">
                <a:latin typeface="Arial" pitchFamily="34" charset="0"/>
                <a:cs typeface="Arial" pitchFamily="34" charset="0"/>
              </a:rPr>
              <a:t>Người thân trong gia đình bị ốm;</a:t>
            </a:r>
            <a:endParaRPr lang="vi-VN" sz="2000">
              <a:latin typeface="Arial" pitchFamily="34" charset="0"/>
              <a:cs typeface="Arial" pitchFamily="34" charset="0"/>
            </a:endParaRPr>
          </a:p>
          <a:p>
            <a:pPr marL="342900" lvl="0" indent="-342900" algn="just">
              <a:lnSpc>
                <a:spcPct val="150000"/>
              </a:lnSpc>
              <a:buFont typeface="Arial" pitchFamily="34" charset="0"/>
              <a:buChar char="•"/>
            </a:pPr>
            <a:r>
              <a:rPr lang="en-US" sz="2000">
                <a:latin typeface="Arial" pitchFamily="34" charset="0"/>
                <a:cs typeface="Arial" pitchFamily="34" charset="0"/>
              </a:rPr>
              <a:t>Người thân gặp chuyện buồn.</a:t>
            </a:r>
            <a:endParaRPr lang="vi-VN" sz="2000">
              <a:latin typeface="Arial" pitchFamily="34" charset="0"/>
              <a:cs typeface="Arial" pitchFamily="34" charset="0"/>
            </a:endParaRPr>
          </a:p>
          <a:p>
            <a:pPr algn="just">
              <a:lnSpc>
                <a:spcPct val="150000"/>
              </a:lnSpc>
            </a:pPr>
            <a:r>
              <a:rPr lang="en-US" sz="2000" b="1" smtClean="0">
                <a:latin typeface="Arial" pitchFamily="34" charset="0"/>
                <a:cs typeface="Arial" pitchFamily="34" charset="0"/>
              </a:rPr>
              <a:t>2/ Chia sẻ </a:t>
            </a:r>
            <a:r>
              <a:rPr lang="en-US" sz="2000" b="1">
                <a:latin typeface="Arial" pitchFamily="34" charset="0"/>
                <a:cs typeface="Arial" pitchFamily="34" charset="0"/>
              </a:rPr>
              <a:t>cảm xúc khi em chăm sóc người thân và cảm xúc của người thân khi nhận được sự chăm sóc của em.</a:t>
            </a:r>
            <a:endParaRPr lang="vi-VN" sz="2000" b="1">
              <a:latin typeface="Arial" pitchFamily="34" charset="0"/>
              <a:cs typeface="Arial" pitchFamily="34" charset="0"/>
            </a:endParaRPr>
          </a:p>
        </p:txBody>
      </p:sp>
      <p:sp>
        <p:nvSpPr>
          <p:cNvPr id="8"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302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ircle(in)">
                                      <p:cBhvr>
                                        <p:cTn id="13" dur="2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ircle(in)">
                                      <p:cBhvr>
                                        <p:cTn id="18"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6622" y="1419847"/>
            <a:ext cx="3340149" cy="1996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latin typeface="Arial" pitchFamily="34" charset="0"/>
                <a:cs typeface="Arial" pitchFamily="34" charset="0"/>
              </a:rPr>
              <a:t>Người thân bị ốm thì mình sẽ đi mua thuốc, nấu cháo cho người thân.</a:t>
            </a:r>
          </a:p>
        </p:txBody>
      </p:sp>
      <p:sp>
        <p:nvSpPr>
          <p:cNvPr id="15" name="Rectangle 14"/>
          <p:cNvSpPr/>
          <p:nvPr/>
        </p:nvSpPr>
        <p:spPr>
          <a:xfrm>
            <a:off x="1948667" y="193663"/>
            <a:ext cx="6926034" cy="553998"/>
          </a:xfrm>
          <a:prstGeom prst="rect">
            <a:avLst/>
          </a:prstGeom>
        </p:spPr>
        <p:txBody>
          <a:bodyPr wrap="square">
            <a:spAutoFit/>
          </a:bodyPr>
          <a:lstStyle/>
          <a:p>
            <a:pPr lvl="0" algn="just">
              <a:lnSpc>
                <a:spcPct val="150000"/>
              </a:lnSpc>
            </a:pPr>
            <a:r>
              <a:rPr lang="en-US" sz="2000" b="1" smtClean="0">
                <a:solidFill>
                  <a:srgbClr val="FF0000"/>
                </a:solidFill>
                <a:latin typeface="Arial" pitchFamily="34" charset="0"/>
                <a:cs typeface="Arial" pitchFamily="34" charset="0"/>
              </a:rPr>
              <a:t>TH1: NGƯỜI THÂN TRONG GIA ĐÌNH BỊ ỐM</a:t>
            </a:r>
            <a:endParaRPr lang="en-US" sz="2000" b="1">
              <a:solidFill>
                <a:srgbClr val="FF0000"/>
              </a:solidFill>
              <a:latin typeface="Arial" pitchFamily="34" charset="0"/>
              <a:cs typeface="Arial" pitchFamily="34" charset="0"/>
            </a:endParaRPr>
          </a:p>
        </p:txBody>
      </p:sp>
      <p:sp>
        <p:nvSpPr>
          <p:cNvPr id="33"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pic>
        <p:nvPicPr>
          <p:cNvPr id="2050" name="Picture 2" descr="Giỏi Văn - Bài văn: Tả hình ảnh mẹ lúc em bị ốm (5 b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171" y="1309475"/>
            <a:ext cx="3261830" cy="2217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34483" y="1474237"/>
            <a:ext cx="4124131" cy="19780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024743" y="212324"/>
            <a:ext cx="7119257" cy="553998"/>
          </a:xfrm>
          <a:prstGeom prst="rect">
            <a:avLst/>
          </a:prstGeom>
        </p:spPr>
        <p:txBody>
          <a:bodyPr wrap="square">
            <a:spAutoFit/>
          </a:bodyPr>
          <a:lstStyle/>
          <a:p>
            <a:pPr lvl="0" algn="just">
              <a:lnSpc>
                <a:spcPct val="150000"/>
              </a:lnSpc>
            </a:pPr>
            <a:r>
              <a:rPr lang="en-US" sz="2000" b="1" smtClean="0">
                <a:solidFill>
                  <a:srgbClr val="FF0000"/>
                </a:solidFill>
                <a:latin typeface="Arial" pitchFamily="34" charset="0"/>
                <a:cs typeface="Arial" pitchFamily="34" charset="0"/>
              </a:rPr>
              <a:t>TH2: NGƯỜI THÂN GẶP CHUYỆN BUỒN</a:t>
            </a:r>
            <a:endParaRPr lang="vi-VN" sz="2000" b="1">
              <a:solidFill>
                <a:srgbClr val="FF0000"/>
              </a:solidFill>
              <a:latin typeface="Arial" pitchFamily="34" charset="0"/>
              <a:cs typeface="Arial" pitchFamily="34" charset="0"/>
            </a:endParaRPr>
          </a:p>
        </p:txBody>
      </p:sp>
      <p:sp>
        <p:nvSpPr>
          <p:cNvPr id="9"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
        <p:nvSpPr>
          <p:cNvPr id="10" name="Rectangle 9"/>
          <p:cNvSpPr/>
          <p:nvPr/>
        </p:nvSpPr>
        <p:spPr>
          <a:xfrm>
            <a:off x="863083" y="1528089"/>
            <a:ext cx="3615613" cy="1881990"/>
          </a:xfrm>
          <a:prstGeom prst="rect">
            <a:avLst/>
          </a:prstGeom>
        </p:spPr>
        <p:txBody>
          <a:bodyPr wrap="square">
            <a:spAutoFit/>
          </a:bodyPr>
          <a:lstStyle/>
          <a:p>
            <a:pPr algn="just">
              <a:lnSpc>
                <a:spcPct val="150000"/>
              </a:lnSpc>
            </a:pPr>
            <a:r>
              <a:rPr lang="vi-VN" sz="2000" b="1">
                <a:latin typeface="Arial" pitchFamily="34" charset="0"/>
                <a:cs typeface="Arial" pitchFamily="34" charset="0"/>
              </a:rPr>
              <a:t>Người thân chuyện buồn em lắng nghe chia sẻ về cách giải quyết câu chuyện cho người thân.</a:t>
            </a:r>
          </a:p>
        </p:txBody>
      </p:sp>
      <p:pic>
        <p:nvPicPr>
          <p:cNvPr id="3074" name="Picture 2" descr="Vẽ tranh đề tài học tập: Vẽ tranh đề tài học tập lớp 6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242" y="1319245"/>
            <a:ext cx="3694858" cy="245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76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41175" y="1119757"/>
            <a:ext cx="3209731" cy="2400657"/>
          </a:xfrm>
          <a:prstGeom prst="rect">
            <a:avLst/>
          </a:prstGeom>
          <a:noFill/>
        </p:spPr>
        <p:txBody>
          <a:bodyPr wrap="square" rtlCol="0">
            <a:spAutoFit/>
          </a:bodyPr>
          <a:lstStyle/>
          <a:p>
            <a:pPr algn="just">
              <a:lnSpc>
                <a:spcPct val="150000"/>
              </a:lnSpc>
            </a:pPr>
            <a:r>
              <a:rPr lang="en-US" sz="2000">
                <a:latin typeface="Arial" pitchFamily="34" charset="0"/>
                <a:cs typeface="Arial" pitchFamily="34" charset="0"/>
              </a:rPr>
              <a:t>Chia sẻ cảm xúc khi em chăm sóc người thân và cảm xúc của người thân khi nhận được sự chăm sóc của </a:t>
            </a:r>
            <a:r>
              <a:rPr lang="en-US" sz="2000" smtClean="0">
                <a:latin typeface="Arial" pitchFamily="34" charset="0"/>
                <a:cs typeface="Arial" pitchFamily="34" charset="0"/>
              </a:rPr>
              <a:t>em</a:t>
            </a:r>
            <a:endParaRPr lang="vi-VN" sz="2000">
              <a:latin typeface="Arial" pitchFamily="34" charset="0"/>
              <a:cs typeface="Arial" pitchFamily="34" charset="0"/>
            </a:endParaRPr>
          </a:p>
        </p:txBody>
      </p:sp>
      <p:pic>
        <p:nvPicPr>
          <p:cNvPr id="4098" name="Picture 2" descr="Top 10 Bài cảm nghĩ về người mẹ thân yêu của em hay nhất - HoaTie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403" y="724647"/>
            <a:ext cx="4609323" cy="3190876"/>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14395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16621" y="1584877"/>
            <a:ext cx="6289689" cy="1754326"/>
          </a:xfrm>
          <a:prstGeom prst="rect">
            <a:avLst/>
          </a:prstGeom>
          <a:noFill/>
          <a:ln>
            <a:noFill/>
          </a:ln>
          <a:effec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pPr>
            <a:r>
              <a:rPr lang="en-US" sz="2400">
                <a:latin typeface="Arial" pitchFamily="34" charset="0"/>
                <a:cs typeface="Arial" pitchFamily="34" charset="0"/>
              </a:rPr>
              <a:t>Thể hiện được sự quan tâm, chăm sóc người thân sẽ giúp mỗi người vượt qua khó khăn và gia đình thêm gắn bó, yêu thương.</a:t>
            </a:r>
            <a:endParaRPr lang="en-US" altLang="en-US" sz="2400" b="1" i="1">
              <a:solidFill>
                <a:schemeClr val="tx1">
                  <a:lumMod val="95000"/>
                  <a:lumOff val="5000"/>
                </a:schemeClr>
              </a:solidFill>
              <a:latin typeface="Arial" pitchFamily="34" charset="0"/>
              <a:cs typeface="Arial" pitchFamily="34" charset="0"/>
            </a:endParaRPr>
          </a:p>
        </p:txBody>
      </p:sp>
      <p:pic>
        <p:nvPicPr>
          <p:cNvPr id="3" name="Picture 2"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4" name="Rectangle 3"/>
          <p:cNvSpPr/>
          <p:nvPr/>
        </p:nvSpPr>
        <p:spPr>
          <a:xfrm>
            <a:off x="2682753" y="655328"/>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6"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00148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1" y="1047750"/>
            <a:ext cx="6605151" cy="2851904"/>
          </a:xfrm>
          <a:prstGeom prst="rect">
            <a:avLst/>
          </a:prstGeom>
        </p:spPr>
      </p:pic>
      <p:sp>
        <p:nvSpPr>
          <p:cNvPr id="6" name="TextBox 5"/>
          <p:cNvSpPr txBox="1"/>
          <p:nvPr/>
        </p:nvSpPr>
        <p:spPr>
          <a:xfrm>
            <a:off x="2895656" y="287640"/>
            <a:ext cx="3428944" cy="612796"/>
          </a:xfrm>
          <a:prstGeom prst="rect">
            <a:avLst/>
          </a:prstGeom>
        </p:spPr>
        <p:txBody>
          <a:bodyPr wrap="square" lIns="0" tIns="0" rIns="0" bIns="0" rtlCol="0" anchor="t">
            <a:spAutoFit/>
          </a:bodyPr>
          <a:lstStyle/>
          <a:p>
            <a:pPr algn="ctr">
              <a:lnSpc>
                <a:spcPts val="5375"/>
              </a:lnSpc>
            </a:pPr>
            <a:r>
              <a:rPr lang="en-US" sz="2800" b="1" smtClean="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678680" y="1445444"/>
            <a:ext cx="4288080" cy="1754326"/>
          </a:xfrm>
          <a:prstGeom prst="rect">
            <a:avLst/>
          </a:prstGeom>
          <a:noFill/>
        </p:spPr>
        <p:txBody>
          <a:bodyPr wrap="square" rtlCol="0">
            <a:spAutoFit/>
          </a:bodyPr>
          <a:lstStyle/>
          <a:p>
            <a:pPr algn="just">
              <a:lnSpc>
                <a:spcPct val="150000"/>
              </a:lnSpc>
            </a:pPr>
            <a:r>
              <a:rPr lang="en-US" sz="2400" b="1" smtClean="0">
                <a:solidFill>
                  <a:schemeClr val="bg1"/>
                </a:solidFill>
                <a:latin typeface="Arial" pitchFamily="34" charset="0"/>
                <a:cs typeface="Arial" pitchFamily="34" charset="0"/>
              </a:rPr>
              <a:t>Chia sẻ cảm nhận của em về quan điểm “việc nhà chỉ dành cho con gái, phụ nữ”</a:t>
            </a:r>
            <a:endParaRPr lang="vi-VN" sz="2400" b="1">
              <a:solidFill>
                <a:schemeClr val="bg1"/>
              </a:solidFill>
              <a:latin typeface="Arial" pitchFamily="34" charset="0"/>
              <a:cs typeface="Arial" pitchFamily="34" charset="0"/>
            </a:endParaRPr>
          </a:p>
        </p:txBody>
      </p:sp>
      <p:sp>
        <p:nvSpPr>
          <p:cNvPr id="9"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08998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png"/>
          <p:cNvPicPr>
            <a:picLocks noChangeAspect="1"/>
          </p:cNvPicPr>
          <p:nvPr/>
        </p:nvPicPr>
        <p:blipFill>
          <a:blip r:embed="rId2" cstate="print"/>
          <a:stretch>
            <a:fillRect/>
          </a:stretch>
        </p:blipFill>
        <p:spPr>
          <a:xfrm>
            <a:off x="1029762" y="1428750"/>
            <a:ext cx="7084476" cy="2085379"/>
          </a:xfrm>
          <a:prstGeom prst="rect">
            <a:avLst/>
          </a:prstGeom>
        </p:spPr>
      </p:pic>
      <p:sp>
        <p:nvSpPr>
          <p:cNvPr id="14" name="Rectangle 13"/>
          <p:cNvSpPr/>
          <p:nvPr/>
        </p:nvSpPr>
        <p:spPr>
          <a:xfrm>
            <a:off x="1459356" y="1426583"/>
            <a:ext cx="6225288" cy="1938992"/>
          </a:xfrm>
          <a:prstGeom prst="rect">
            <a:avLst/>
          </a:prstGeom>
        </p:spPr>
        <p:txBody>
          <a:bodyPr wrap="square">
            <a:spAutoFit/>
          </a:bodyPr>
          <a:lstStyle/>
          <a:p>
            <a:pPr algn="just">
              <a:lnSpc>
                <a:spcPct val="200000"/>
              </a:lnSpc>
            </a:pPr>
            <a:r>
              <a:rPr lang="vi-VN" sz="2000" b="1" smtClean="0">
                <a:solidFill>
                  <a:schemeClr val="bg1"/>
                </a:solidFill>
                <a:latin typeface="Arial" pitchFamily="34" charset="0"/>
                <a:cs typeface="Arial" pitchFamily="34" charset="0"/>
              </a:rPr>
              <a:t>Em hãy chia sẻ những câu ca dao, tục ngữ, thành ngữ, danh ngôn, câu chuyện, bài hát nói về tình cảm gia đình</a:t>
            </a:r>
            <a:endParaRPr lang="vi-VN" sz="2000" b="1">
              <a:solidFill>
                <a:schemeClr val="bg1"/>
              </a:solidFill>
              <a:latin typeface="Arial" pitchFamily="34" charset="0"/>
              <a:cs typeface="Arial" pitchFamily="34" charset="0"/>
            </a:endParaRPr>
          </a:p>
        </p:txBody>
      </p:sp>
      <p:pic>
        <p:nvPicPr>
          <p:cNvPr id="5" name="Picture 4" descr="cloud_ballon.png"/>
          <p:cNvPicPr>
            <a:picLocks noChangeAspect="1"/>
          </p:cNvPicPr>
          <p:nvPr/>
        </p:nvPicPr>
        <p:blipFill>
          <a:blip r:embed="rId3" cstate="print"/>
          <a:stretch>
            <a:fillRect/>
          </a:stretch>
        </p:blipFill>
        <p:spPr>
          <a:xfrm>
            <a:off x="7500121" y="68580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7"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6" name="Rectangle 15"/>
          <p:cNvSpPr/>
          <p:nvPr/>
        </p:nvSpPr>
        <p:spPr>
          <a:xfrm>
            <a:off x="1965213" y="533218"/>
            <a:ext cx="5216016" cy="739754"/>
          </a:xfrm>
          <a:prstGeom prst="rect">
            <a:avLst/>
          </a:prstGeom>
        </p:spPr>
        <p:txBody>
          <a:bodyPr wrap="square">
            <a:spAutoFit/>
          </a:bodyPr>
          <a:lstStyle/>
          <a:p>
            <a:pPr lvl="0" algn="ctr">
              <a:lnSpc>
                <a:spcPct val="150000"/>
              </a:lnSpc>
            </a:pPr>
            <a:r>
              <a:rPr lang="en-US" altLang="en-US" sz="3200" b="1">
                <a:solidFill>
                  <a:srgbClr val="FF0000"/>
                </a:solidFill>
              </a:rPr>
              <a:t>HƯỚNG DẪN </a:t>
            </a:r>
            <a:r>
              <a:rPr lang="vi-VN" altLang="en-US" sz="3200" b="1">
                <a:solidFill>
                  <a:srgbClr val="FF0000"/>
                </a:solidFill>
              </a:rPr>
              <a:t>V</a:t>
            </a:r>
            <a:r>
              <a:rPr lang="en-US" altLang="en-US" sz="3200" b="1">
                <a:solidFill>
                  <a:srgbClr val="FF0000"/>
                </a:solidFill>
              </a:rPr>
              <a:t>Ề NHÀ  </a:t>
            </a:r>
          </a:p>
        </p:txBody>
      </p:sp>
      <p:pic>
        <p:nvPicPr>
          <p:cNvPr id="17" name="Picture 16" descr="slide1.png"/>
          <p:cNvPicPr>
            <a:picLocks noChangeAspect="1"/>
          </p:cNvPicPr>
          <p:nvPr/>
        </p:nvPicPr>
        <p:blipFill>
          <a:blip r:embed="rId3" cstate="print"/>
          <a:stretch>
            <a:fillRect/>
          </a:stretch>
        </p:blipFill>
        <p:spPr>
          <a:xfrm flipH="1">
            <a:off x="6511017" y="1962150"/>
            <a:ext cx="2650305" cy="2269481"/>
          </a:xfrm>
          <a:prstGeom prst="rect">
            <a:avLst/>
          </a:prstGeom>
        </p:spPr>
      </p:pic>
      <p:sp>
        <p:nvSpPr>
          <p:cNvPr id="14" name="Text Box 7"/>
          <p:cNvSpPr txBox="1">
            <a:spLocks noChangeArrowheads="1"/>
          </p:cNvSpPr>
          <p:nvPr/>
        </p:nvSpPr>
        <p:spPr bwMode="auto">
          <a:xfrm>
            <a:off x="294561" y="2132630"/>
            <a:ext cx="6062675" cy="1477328"/>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lnSpc>
                <a:spcPct val="200000"/>
              </a:lnSpc>
              <a:spcBef>
                <a:spcPct val="50000"/>
              </a:spcBef>
            </a:pPr>
            <a:r>
              <a:rPr lang="en-US" altLang="en-US" sz="2000" b="1" smtClean="0">
                <a:latin typeface="Arial" pitchFamily="34" charset="0"/>
                <a:cs typeface="Arial" pitchFamily="34" charset="0"/>
              </a:rPr>
              <a:t>Chuẩn bị cho tiết 3: Sinh hoạt lớp</a:t>
            </a:r>
          </a:p>
          <a:p>
            <a:pPr lvl="1" algn="ctr">
              <a:lnSpc>
                <a:spcPct val="200000"/>
              </a:lnSpc>
              <a:spcBef>
                <a:spcPct val="50000"/>
              </a:spcBef>
            </a:pPr>
            <a:r>
              <a:rPr lang="en-US" altLang="en-US" sz="2000" b="1" smtClean="0">
                <a:latin typeface="Arial" pitchFamily="34" charset="0"/>
                <a:cs typeface="Arial" pitchFamily="34" charset="0"/>
              </a:rPr>
              <a:t>QUAN TÂM LẪN NHAU TRONG GIA ĐÌNH</a:t>
            </a:r>
            <a:endParaRPr lang="en-US" altLang="en-US" sz="2000" b="1">
              <a:latin typeface="Arial" pitchFamily="34" charset="0"/>
              <a:cs typeface="Arial" pitchFamily="34" charset="0"/>
            </a:endParaRPr>
          </a:p>
        </p:txBody>
      </p:sp>
      <p:sp>
        <p:nvSpPr>
          <p:cNvPr id="15"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300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par>
                                <p:cTn id="8" presetID="6" presetClass="entr" presetSubtype="16" repeatCount="300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circle(in)">
                                      <p:cBhvr>
                                        <p:cTn id="10" dur="2000"/>
                                        <p:tgtEl>
                                          <p:spTgt spid="14">
                                            <p:txEl>
                                              <p:pRg st="1" end="1"/>
                                            </p:txEl>
                                          </p:spTgt>
                                        </p:tgtEl>
                                      </p:cBhvr>
                                    </p:animEffect>
                                  </p:childTnLst>
                                </p:cTn>
                              </p:par>
                              <p:par>
                                <p:cTn id="11" presetID="8" presetClass="emph" presetSubtype="0" repeatCount="3000" fill="hold" nodeType="withEffect">
                                  <p:stCondLst>
                                    <p:cond delay="0"/>
                                  </p:stCondLst>
                                  <p:childTnLst>
                                    <p:animRot by="21600000">
                                      <p:cBhvr>
                                        <p:cTn id="12" dur="2000" fill="hold"/>
                                        <p:tgtEl>
                                          <p:spTgt spid="14">
                                            <p:txEl>
                                              <p:pRg st="0" end="0"/>
                                            </p:txEl>
                                          </p:spTgt>
                                        </p:tgtEl>
                                        <p:attrNameLst>
                                          <p:attrName>r</p:attrName>
                                        </p:attrNameLst>
                                      </p:cBhvr>
                                    </p:animRot>
                                  </p:childTnLst>
                                </p:cTn>
                              </p:par>
                              <p:par>
                                <p:cTn id="13" presetID="8" presetClass="emph" presetSubtype="0" repeatCount="3000" fill="hold" nodeType="withEffect">
                                  <p:stCondLst>
                                    <p:cond delay="0"/>
                                  </p:stCondLst>
                                  <p:childTnLst>
                                    <p:animRot by="21600000">
                                      <p:cBhvr>
                                        <p:cTn id="14" dur="2000" fill="hold"/>
                                        <p:tgtEl>
                                          <p:spTgt spid="1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ng"/>
          <p:cNvPicPr>
            <a:picLocks noChangeAspect="1"/>
          </p:cNvPicPr>
          <p:nvPr/>
        </p:nvPicPr>
        <p:blipFill>
          <a:blip r:embed="rId2" cstate="print"/>
          <a:stretch>
            <a:fillRect/>
          </a:stretch>
        </p:blipFill>
        <p:spPr>
          <a:xfrm>
            <a:off x="153054" y="1073037"/>
            <a:ext cx="3210736" cy="2749384"/>
          </a:xfrm>
          <a:prstGeom prst="rect">
            <a:avLst/>
          </a:prstGeom>
        </p:spPr>
      </p:pic>
      <p:sp>
        <p:nvSpPr>
          <p:cNvPr id="14" name="TextBox 3">
            <a:extLst>
              <a:ext uri="{FF2B5EF4-FFF2-40B4-BE49-F238E27FC236}">
                <a16:creationId xmlns:a16="http://schemas.microsoft.com/office/drawing/2014/main" id="{E2A07824-D142-46B1-8903-F7ED483B9B1C}"/>
              </a:ext>
            </a:extLst>
          </p:cNvPr>
          <p:cNvSpPr txBox="1"/>
          <p:nvPr/>
        </p:nvSpPr>
        <p:spPr>
          <a:xfrm>
            <a:off x="3625047" y="1298971"/>
            <a:ext cx="5518953" cy="1212833"/>
          </a:xfrm>
          <a:prstGeom prst="rect">
            <a:avLst/>
          </a:prstGeom>
        </p:spPr>
        <p:txBody>
          <a:bodyPr wrap="square" lIns="0" tIns="0" rIns="0" bIns="0" rtlCol="0" anchor="t">
            <a:spAutoFit/>
          </a:bodyPr>
          <a:lstStyle/>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ĐÃ LẮNG NGHE BÀI GIẢNG!</a:t>
            </a:r>
          </a:p>
        </p:txBody>
      </p:sp>
      <p:sp>
        <p:nvSpPr>
          <p:cNvPr id="6" name="文本框 1"/>
          <p:cNvSpPr txBox="1"/>
          <p:nvPr/>
        </p:nvSpPr>
        <p:spPr>
          <a:xfrm>
            <a:off x="306705" y="285996"/>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2367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2"/>
          <a:srcRect/>
          <a:stretch>
            <a:fillRect/>
          </a:stretch>
        </p:blipFill>
        <p:spPr>
          <a:xfrm>
            <a:off x="5561131" y="527253"/>
            <a:ext cx="3313933" cy="3197945"/>
          </a:xfrm>
          <a:prstGeom prst="rect">
            <a:avLst/>
          </a:prstGeom>
        </p:spPr>
      </p:pic>
      <p:pic>
        <p:nvPicPr>
          <p:cNvPr id="15" name="Picture 4"/>
          <p:cNvPicPr>
            <a:picLocks noChangeAspect="1"/>
          </p:cNvPicPr>
          <p:nvPr/>
        </p:nvPicPr>
        <p:blipFill>
          <a:blip r:embed="rId3"/>
          <a:srcRect/>
          <a:stretch>
            <a:fillRect/>
          </a:stretch>
        </p:blipFill>
        <p:spPr>
          <a:xfrm>
            <a:off x="755182" y="782736"/>
            <a:ext cx="4080402" cy="3265281"/>
          </a:xfrm>
          <a:prstGeom prst="rect">
            <a:avLst/>
          </a:prstGeom>
        </p:spPr>
      </p:pic>
      <p:pic>
        <p:nvPicPr>
          <p:cNvPr id="16" name="Picture 5"/>
          <p:cNvPicPr>
            <a:picLocks noChangeAspect="1"/>
          </p:cNvPicPr>
          <p:nvPr/>
        </p:nvPicPr>
        <p:blipFill>
          <a:blip r:embed="rId4"/>
          <a:srcRect/>
          <a:stretch>
            <a:fillRect/>
          </a:stretch>
        </p:blipFill>
        <p:spPr>
          <a:xfrm>
            <a:off x="1101012" y="782736"/>
            <a:ext cx="4238425" cy="3680253"/>
          </a:xfrm>
          <a:prstGeom prst="rect">
            <a:avLst/>
          </a:prstGeom>
        </p:spPr>
      </p:pic>
      <p:pic>
        <p:nvPicPr>
          <p:cNvPr id="17" name="Picture 10"/>
          <p:cNvPicPr>
            <a:picLocks noChangeAspect="1"/>
          </p:cNvPicPr>
          <p:nvPr/>
        </p:nvPicPr>
        <p:blipFill>
          <a:blip r:embed="rId5"/>
          <a:srcRect/>
          <a:stretch>
            <a:fillRect/>
          </a:stretch>
        </p:blipFill>
        <p:spPr>
          <a:xfrm>
            <a:off x="6822030" y="67111"/>
            <a:ext cx="1806556" cy="720364"/>
          </a:xfrm>
          <a:prstGeom prst="rect">
            <a:avLst/>
          </a:prstGeom>
        </p:spPr>
      </p:pic>
      <p:pic>
        <p:nvPicPr>
          <p:cNvPr id="18" name="Picture 11"/>
          <p:cNvPicPr>
            <a:picLocks noChangeAspect="1"/>
          </p:cNvPicPr>
          <p:nvPr/>
        </p:nvPicPr>
        <p:blipFill>
          <a:blip r:embed="rId6"/>
          <a:srcRect/>
          <a:stretch>
            <a:fillRect/>
          </a:stretch>
        </p:blipFill>
        <p:spPr>
          <a:xfrm rot="928867">
            <a:off x="14777258" y="5760944"/>
            <a:ext cx="1480351" cy="2161096"/>
          </a:xfrm>
          <a:prstGeom prst="rect">
            <a:avLst/>
          </a:prstGeom>
        </p:spPr>
      </p:pic>
      <p:pic>
        <p:nvPicPr>
          <p:cNvPr id="19" name="Picture 12"/>
          <p:cNvPicPr>
            <a:picLocks noChangeAspect="1"/>
          </p:cNvPicPr>
          <p:nvPr/>
        </p:nvPicPr>
        <p:blipFill>
          <a:blip r:embed="rId7"/>
          <a:srcRect/>
          <a:stretch>
            <a:fillRect/>
          </a:stretch>
        </p:blipFill>
        <p:spPr>
          <a:xfrm>
            <a:off x="14515691" y="6888819"/>
            <a:ext cx="1869356" cy="780044"/>
          </a:xfrm>
          <a:prstGeom prst="rect">
            <a:avLst/>
          </a:prstGeom>
        </p:spPr>
      </p:pic>
      <p:pic>
        <p:nvPicPr>
          <p:cNvPr id="20" name="Picture 13"/>
          <p:cNvPicPr>
            <a:picLocks noChangeAspect="1"/>
          </p:cNvPicPr>
          <p:nvPr/>
        </p:nvPicPr>
        <p:blipFill>
          <a:blip r:embed="rId8">
            <a:alphaModFix amt="90000"/>
          </a:blip>
          <a:srcRect/>
          <a:stretch>
            <a:fillRect/>
          </a:stretch>
        </p:blipFill>
        <p:spPr>
          <a:xfrm>
            <a:off x="2536680" y="611806"/>
            <a:ext cx="1398541" cy="782204"/>
          </a:xfrm>
          <a:prstGeom prst="rect">
            <a:avLst/>
          </a:prstGeom>
        </p:spPr>
      </p:pic>
      <p:sp>
        <p:nvSpPr>
          <p:cNvPr id="26" name="TextBox 25"/>
          <p:cNvSpPr txBox="1"/>
          <p:nvPr/>
        </p:nvSpPr>
        <p:spPr>
          <a:xfrm>
            <a:off x="6010074" y="844254"/>
            <a:ext cx="2416046" cy="2534027"/>
          </a:xfrm>
          <a:prstGeom prst="rect">
            <a:avLst/>
          </a:prstGeom>
          <a:noFill/>
        </p:spPr>
        <p:txBody>
          <a:bodyPr wrap="none" rtlCol="0">
            <a:spAutoFit/>
          </a:bodyPr>
          <a:lstStyle/>
          <a:p>
            <a:pPr algn="ctr">
              <a:lnSpc>
                <a:spcPct val="150000"/>
              </a:lnSpc>
            </a:pPr>
            <a:r>
              <a:rPr lang="vi-VN" b="1" smtClean="0">
                <a:latin typeface="Arial" pitchFamily="34" charset="0"/>
                <a:cs typeface="Arial" pitchFamily="34" charset="0"/>
              </a:rPr>
              <a:t>Bài hát:</a:t>
            </a:r>
          </a:p>
          <a:p>
            <a:pPr>
              <a:lnSpc>
                <a:spcPct val="150000"/>
              </a:lnSpc>
            </a:pPr>
            <a:r>
              <a:rPr lang="vi-VN" smtClean="0">
                <a:latin typeface="Arial" pitchFamily="34" charset="0"/>
                <a:cs typeface="Arial" pitchFamily="34" charset="0"/>
              </a:rPr>
              <a:t>Ba ngọn nến lung linh</a:t>
            </a:r>
          </a:p>
          <a:p>
            <a:pPr>
              <a:lnSpc>
                <a:spcPct val="150000"/>
              </a:lnSpc>
            </a:pPr>
            <a:r>
              <a:rPr lang="vi-VN" smtClean="0">
                <a:latin typeface="Arial" pitchFamily="34" charset="0"/>
                <a:cs typeface="Arial" pitchFamily="34" charset="0"/>
              </a:rPr>
              <a:t>Nhà là nơi để về</a:t>
            </a:r>
          </a:p>
          <a:p>
            <a:pPr>
              <a:lnSpc>
                <a:spcPct val="150000"/>
              </a:lnSpc>
            </a:pPr>
            <a:r>
              <a:rPr lang="vi-VN" smtClean="0">
                <a:latin typeface="Arial" pitchFamily="34" charset="0"/>
                <a:cs typeface="Arial" pitchFamily="34" charset="0"/>
              </a:rPr>
              <a:t>Cả nhà thương nhau</a:t>
            </a:r>
          </a:p>
          <a:p>
            <a:pPr>
              <a:lnSpc>
                <a:spcPct val="150000"/>
              </a:lnSpc>
            </a:pPr>
            <a:r>
              <a:rPr lang="vi-VN" smtClean="0">
                <a:latin typeface="Arial" pitchFamily="34" charset="0"/>
                <a:cs typeface="Arial" pitchFamily="34" charset="0"/>
              </a:rPr>
              <a:t>Bố là tất cả</a:t>
            </a:r>
          </a:p>
          <a:p>
            <a:pPr>
              <a:lnSpc>
                <a:spcPct val="150000"/>
              </a:lnSpc>
            </a:pPr>
            <a:r>
              <a:rPr lang="vi-VN" smtClean="0">
                <a:latin typeface="Arial" pitchFamily="34" charset="0"/>
                <a:cs typeface="Arial" pitchFamily="34" charset="0"/>
              </a:rPr>
              <a:t>....</a:t>
            </a:r>
            <a:endParaRPr lang="vi-VN">
              <a:latin typeface="Arial" pitchFamily="34" charset="0"/>
              <a:cs typeface="Arial" pitchFamily="34" charset="0"/>
            </a:endParaRPr>
          </a:p>
        </p:txBody>
      </p:sp>
      <p:sp>
        <p:nvSpPr>
          <p:cNvPr id="27" name="Rectangle 26"/>
          <p:cNvSpPr/>
          <p:nvPr/>
        </p:nvSpPr>
        <p:spPr>
          <a:xfrm>
            <a:off x="1441555" y="1417082"/>
            <a:ext cx="3490441" cy="2862322"/>
          </a:xfrm>
          <a:prstGeom prst="rect">
            <a:avLst/>
          </a:prstGeom>
        </p:spPr>
        <p:txBody>
          <a:bodyPr wrap="square">
            <a:spAutoFit/>
          </a:bodyPr>
          <a:lstStyle/>
          <a:p>
            <a:pPr algn="just">
              <a:lnSpc>
                <a:spcPct val="150000"/>
              </a:lnSpc>
            </a:pPr>
            <a:r>
              <a:rPr lang="vi-VN" sz="2000" i="1">
                <a:latin typeface="Arial" pitchFamily="34" charset="0"/>
                <a:cs typeface="Arial" pitchFamily="34" charset="0"/>
              </a:rPr>
              <a:t>Trên trái đất này, không có món quà nào ngọt ngào bằng tình yêu thương của người cha dành cho con mình. </a:t>
            </a:r>
            <a:endParaRPr lang="vi-VN" sz="2000" i="1" smtClean="0">
              <a:latin typeface="Arial" pitchFamily="34" charset="0"/>
              <a:cs typeface="Arial" pitchFamily="34" charset="0"/>
            </a:endParaRPr>
          </a:p>
          <a:p>
            <a:pPr algn="r">
              <a:lnSpc>
                <a:spcPct val="150000"/>
              </a:lnSpc>
            </a:pPr>
            <a:r>
              <a:rPr lang="vi-VN" sz="2000" i="1" smtClean="0">
                <a:latin typeface="Arial" pitchFamily="34" charset="0"/>
                <a:cs typeface="Arial" pitchFamily="34" charset="0"/>
              </a:rPr>
              <a:t>- Cicero -</a:t>
            </a:r>
            <a:endParaRPr lang="vi-VN" sz="2000" i="1">
              <a:latin typeface="Arial" pitchFamily="34" charset="0"/>
              <a:cs typeface="Arial" pitchFamily="34" charset="0"/>
            </a:endParaRPr>
          </a:p>
        </p:txBody>
      </p:sp>
      <p:sp>
        <p:nvSpPr>
          <p:cNvPr id="28" name="Rectangle 27"/>
          <p:cNvSpPr/>
          <p:nvPr/>
        </p:nvSpPr>
        <p:spPr>
          <a:xfrm>
            <a:off x="1592616" y="1453311"/>
            <a:ext cx="3557882" cy="2308324"/>
          </a:xfrm>
          <a:prstGeom prst="rect">
            <a:avLst/>
          </a:prstGeom>
        </p:spPr>
        <p:txBody>
          <a:bodyPr wrap="square">
            <a:spAutoFit/>
          </a:bodyPr>
          <a:lstStyle/>
          <a:p>
            <a:r>
              <a:rPr lang="vi-VN" sz="1600" b="1">
                <a:latin typeface="Arial" pitchFamily="34" charset="0"/>
                <a:cs typeface="Arial" pitchFamily="34" charset="0"/>
              </a:rPr>
              <a:t> Những câu ca dao, tục ngữ về tình cảm cha mẹ - con cái</a:t>
            </a:r>
          </a:p>
          <a:p>
            <a:r>
              <a:rPr lang="vi-VN" sz="1600" smtClean="0">
                <a:latin typeface="Arial" pitchFamily="34" charset="0"/>
                <a:cs typeface="Arial" pitchFamily="34" charset="0"/>
              </a:rPr>
              <a:t>- Lên </a:t>
            </a:r>
            <a:r>
              <a:rPr lang="vi-VN" sz="1600">
                <a:latin typeface="Arial" pitchFamily="34" charset="0"/>
                <a:cs typeface="Arial" pitchFamily="34" charset="0"/>
              </a:rPr>
              <a:t>non mới biết non cao,</a:t>
            </a:r>
          </a:p>
          <a:p>
            <a:r>
              <a:rPr lang="vi-VN" sz="1600">
                <a:latin typeface="Arial" pitchFamily="34" charset="0"/>
                <a:cs typeface="Arial" pitchFamily="34" charset="0"/>
              </a:rPr>
              <a:t>Nuôi con mới biết công lao mẹ hiền.</a:t>
            </a:r>
          </a:p>
          <a:p>
            <a:r>
              <a:rPr lang="vi-VN" sz="1600">
                <a:latin typeface="Arial" pitchFamily="34" charset="0"/>
                <a:cs typeface="Arial" pitchFamily="34" charset="0"/>
              </a:rPr>
              <a:t>- Cá không ăn muối cá ươn</a:t>
            </a:r>
          </a:p>
          <a:p>
            <a:r>
              <a:rPr lang="vi-VN" sz="1600">
                <a:latin typeface="Arial" pitchFamily="34" charset="0"/>
                <a:cs typeface="Arial" pitchFamily="34" charset="0"/>
              </a:rPr>
              <a:t>Con cãi cha mẹ trăm đường con hư.</a:t>
            </a:r>
          </a:p>
          <a:p>
            <a:r>
              <a:rPr lang="vi-VN" sz="1600" smtClean="0">
                <a:latin typeface="Arial" pitchFamily="34" charset="0"/>
                <a:cs typeface="Arial" pitchFamily="34" charset="0"/>
              </a:rPr>
              <a:t>- Công </a:t>
            </a:r>
            <a:r>
              <a:rPr lang="vi-VN" sz="1600">
                <a:latin typeface="Arial" pitchFamily="34" charset="0"/>
                <a:cs typeface="Arial" pitchFamily="34" charset="0"/>
              </a:rPr>
              <a:t>cha nặng lắm ai ơi,</a:t>
            </a:r>
          </a:p>
          <a:p>
            <a:r>
              <a:rPr lang="vi-VN" sz="1600">
                <a:latin typeface="Arial" pitchFamily="34" charset="0"/>
                <a:cs typeface="Arial" pitchFamily="34" charset="0"/>
              </a:rPr>
              <a:t>Nghĩa mẹ bằng trời chín tháng cưu mang.</a:t>
            </a:r>
          </a:p>
        </p:txBody>
      </p:sp>
      <p:sp>
        <p:nvSpPr>
          <p:cNvPr id="29" name="Rectangle 28"/>
          <p:cNvSpPr/>
          <p:nvPr/>
        </p:nvSpPr>
        <p:spPr>
          <a:xfrm>
            <a:off x="5729608" y="710885"/>
            <a:ext cx="2976978" cy="2800767"/>
          </a:xfrm>
          <a:prstGeom prst="rect">
            <a:avLst/>
          </a:prstGeom>
        </p:spPr>
        <p:txBody>
          <a:bodyPr wrap="square">
            <a:spAutoFit/>
          </a:bodyPr>
          <a:lstStyle/>
          <a:p>
            <a:r>
              <a:rPr lang="vi-VN" sz="1600" b="1">
                <a:latin typeface="Arial" pitchFamily="34" charset="0"/>
                <a:cs typeface="Arial" pitchFamily="34" charset="0"/>
              </a:rPr>
              <a:t>Những câu ca dao, tục ngữ về tình cảm anh chị </a:t>
            </a:r>
            <a:r>
              <a:rPr lang="vi-VN" sz="1600" b="1" smtClean="0">
                <a:latin typeface="Arial" pitchFamily="34" charset="0"/>
                <a:cs typeface="Arial" pitchFamily="34" charset="0"/>
              </a:rPr>
              <a:t>em</a:t>
            </a:r>
            <a:endParaRPr lang="vi-VN" sz="1600" smtClean="0">
              <a:latin typeface="Arial" pitchFamily="34" charset="0"/>
              <a:cs typeface="Arial" pitchFamily="34" charset="0"/>
            </a:endParaRPr>
          </a:p>
          <a:p>
            <a:r>
              <a:rPr lang="vi-VN" sz="1600" smtClean="0">
                <a:latin typeface="Arial" pitchFamily="34" charset="0"/>
                <a:cs typeface="Arial" pitchFamily="34" charset="0"/>
              </a:rPr>
              <a:t>- Anh </a:t>
            </a:r>
            <a:r>
              <a:rPr lang="vi-VN" sz="1600">
                <a:latin typeface="Arial" pitchFamily="34" charset="0"/>
                <a:cs typeface="Arial" pitchFamily="34" charset="0"/>
              </a:rPr>
              <a:t>em trên kính dưới </a:t>
            </a:r>
            <a:r>
              <a:rPr lang="vi-VN" sz="1600" smtClean="0">
                <a:latin typeface="Arial" pitchFamily="34" charset="0"/>
                <a:cs typeface="Arial" pitchFamily="34" charset="0"/>
              </a:rPr>
              <a:t>nhường / Là </a:t>
            </a:r>
            <a:r>
              <a:rPr lang="vi-VN" sz="1600">
                <a:latin typeface="Arial" pitchFamily="34" charset="0"/>
                <a:cs typeface="Arial" pitchFamily="34" charset="0"/>
              </a:rPr>
              <a:t>nhà có phúc, mọi đường yên vui.</a:t>
            </a:r>
          </a:p>
          <a:p>
            <a:r>
              <a:rPr lang="vi-VN" sz="1600">
                <a:latin typeface="Arial" pitchFamily="34" charset="0"/>
                <a:cs typeface="Arial" pitchFamily="34" charset="0"/>
              </a:rPr>
              <a:t>-</a:t>
            </a:r>
            <a:r>
              <a:rPr lang="vi-VN" sz="1600" smtClean="0">
                <a:latin typeface="Arial" pitchFamily="34" charset="0"/>
                <a:cs typeface="Arial" pitchFamily="34" charset="0"/>
              </a:rPr>
              <a:t> </a:t>
            </a:r>
            <a:r>
              <a:rPr lang="vi-VN" sz="1600">
                <a:latin typeface="Arial" pitchFamily="34" charset="0"/>
                <a:cs typeface="Arial" pitchFamily="34" charset="0"/>
              </a:rPr>
              <a:t>Khôn ngoan đối đáp người ngoài </a:t>
            </a:r>
            <a:r>
              <a:rPr lang="vi-VN" sz="1600" smtClean="0">
                <a:latin typeface="Arial" pitchFamily="34" charset="0"/>
                <a:cs typeface="Arial" pitchFamily="34" charset="0"/>
              </a:rPr>
              <a:t>/ Gà </a:t>
            </a:r>
            <a:r>
              <a:rPr lang="vi-VN" sz="1600">
                <a:latin typeface="Arial" pitchFamily="34" charset="0"/>
                <a:cs typeface="Arial" pitchFamily="34" charset="0"/>
              </a:rPr>
              <a:t>cùng một mẹ chớ hoài đá nhau</a:t>
            </a:r>
            <a:r>
              <a:rPr lang="vi-VN" sz="1600" smtClean="0">
                <a:latin typeface="Arial" pitchFamily="34" charset="0"/>
                <a:cs typeface="Arial" pitchFamily="34" charset="0"/>
              </a:rPr>
              <a:t>.</a:t>
            </a:r>
          </a:p>
          <a:p>
            <a:r>
              <a:rPr lang="vi-VN" sz="1600" smtClean="0">
                <a:latin typeface="Arial" pitchFamily="34" charset="0"/>
                <a:cs typeface="Arial" pitchFamily="34" charset="0"/>
              </a:rPr>
              <a:t>- Anh </a:t>
            </a:r>
            <a:r>
              <a:rPr lang="vi-VN" sz="1600">
                <a:latin typeface="Arial" pitchFamily="34" charset="0"/>
                <a:cs typeface="Arial" pitchFamily="34" charset="0"/>
              </a:rPr>
              <a:t>em như chông như mác</a:t>
            </a:r>
            <a:r>
              <a:rPr lang="vi-VN" sz="1600" smtClean="0">
                <a:latin typeface="Arial" pitchFamily="34" charset="0"/>
                <a:cs typeface="Arial" pitchFamily="34" charset="0"/>
              </a:rPr>
              <a:t>.</a:t>
            </a:r>
          </a:p>
          <a:p>
            <a:r>
              <a:rPr lang="vi-VN" sz="1600" smtClean="0">
                <a:latin typeface="Arial" pitchFamily="34" charset="0"/>
                <a:cs typeface="Arial" pitchFamily="34" charset="0"/>
              </a:rPr>
              <a:t>- Một </a:t>
            </a:r>
            <a:r>
              <a:rPr lang="vi-VN" sz="1600">
                <a:latin typeface="Arial" pitchFamily="34" charset="0"/>
                <a:cs typeface="Arial" pitchFamily="34" charset="0"/>
              </a:rPr>
              <a:t>giọt máu đào hơn ao nước lã.</a:t>
            </a:r>
          </a:p>
        </p:txBody>
      </p:sp>
      <p:sp>
        <p:nvSpPr>
          <p:cNvPr id="30" name="Rectangle 29"/>
          <p:cNvSpPr/>
          <p:nvPr/>
        </p:nvSpPr>
        <p:spPr>
          <a:xfrm>
            <a:off x="1228488" y="1351388"/>
            <a:ext cx="3740830" cy="2800767"/>
          </a:xfrm>
          <a:prstGeom prst="rect">
            <a:avLst/>
          </a:prstGeom>
        </p:spPr>
        <p:txBody>
          <a:bodyPr wrap="square">
            <a:spAutoFit/>
          </a:bodyPr>
          <a:lstStyle/>
          <a:p>
            <a:r>
              <a:rPr lang="vi-VN" sz="1600" b="1">
                <a:latin typeface="Arial" pitchFamily="34" charset="0"/>
                <a:cs typeface="Arial" pitchFamily="34" charset="0"/>
              </a:rPr>
              <a:t>Các câu ca dao, tục ngữ về tình cảm ông bà - con </a:t>
            </a:r>
            <a:r>
              <a:rPr lang="vi-VN" sz="1600" b="1" smtClean="0">
                <a:latin typeface="Arial" pitchFamily="34" charset="0"/>
                <a:cs typeface="Arial" pitchFamily="34" charset="0"/>
              </a:rPr>
              <a:t>cháu</a:t>
            </a:r>
            <a:endParaRPr lang="vi-VN" sz="1600" b="1">
              <a:latin typeface="Arial" pitchFamily="34" charset="0"/>
              <a:cs typeface="Arial" pitchFamily="34" charset="0"/>
            </a:endParaRPr>
          </a:p>
          <a:p>
            <a:r>
              <a:rPr lang="vi-VN" sz="1600">
                <a:latin typeface="Arial" pitchFamily="34" charset="0"/>
                <a:cs typeface="Arial" pitchFamily="34" charset="0"/>
              </a:rPr>
              <a:t> </a:t>
            </a:r>
            <a:r>
              <a:rPr lang="vi-VN" sz="1600" smtClean="0">
                <a:latin typeface="Arial" pitchFamily="34" charset="0"/>
                <a:cs typeface="Arial" pitchFamily="34" charset="0"/>
              </a:rPr>
              <a:t>- Ngó </a:t>
            </a:r>
            <a:r>
              <a:rPr lang="vi-VN" sz="1600">
                <a:latin typeface="Arial" pitchFamily="34" charset="0"/>
                <a:cs typeface="Arial" pitchFamily="34" charset="0"/>
              </a:rPr>
              <a:t>lên nuộc lạt mái </a:t>
            </a:r>
            <a:r>
              <a:rPr lang="vi-VN" sz="1600" smtClean="0">
                <a:latin typeface="Arial" pitchFamily="34" charset="0"/>
                <a:cs typeface="Arial" pitchFamily="34" charset="0"/>
              </a:rPr>
              <a:t>nhà / Bao </a:t>
            </a:r>
            <a:r>
              <a:rPr lang="vi-VN" sz="1600">
                <a:latin typeface="Arial" pitchFamily="34" charset="0"/>
                <a:cs typeface="Arial" pitchFamily="34" charset="0"/>
              </a:rPr>
              <a:t>nhiêu nuộc lạt nhớ ông bà bấy nhiêu.</a:t>
            </a:r>
          </a:p>
          <a:p>
            <a:r>
              <a:rPr lang="vi-VN" sz="1600" smtClean="0">
                <a:latin typeface="Arial" pitchFamily="34" charset="0"/>
                <a:cs typeface="Arial" pitchFamily="34" charset="0"/>
              </a:rPr>
              <a:t>- Con </a:t>
            </a:r>
            <a:r>
              <a:rPr lang="vi-VN" sz="1600">
                <a:latin typeface="Arial" pitchFamily="34" charset="0"/>
                <a:cs typeface="Arial" pitchFamily="34" charset="0"/>
              </a:rPr>
              <a:t>người có cố, có </a:t>
            </a:r>
            <a:r>
              <a:rPr lang="vi-VN" sz="1600" smtClean="0">
                <a:latin typeface="Arial" pitchFamily="34" charset="0"/>
                <a:cs typeface="Arial" pitchFamily="34" charset="0"/>
              </a:rPr>
              <a:t>ông / Như </a:t>
            </a:r>
            <a:r>
              <a:rPr lang="vi-VN" sz="1600">
                <a:latin typeface="Arial" pitchFamily="34" charset="0"/>
                <a:cs typeface="Arial" pitchFamily="34" charset="0"/>
              </a:rPr>
              <a:t>cây có cội, như sông có nguồn.</a:t>
            </a:r>
          </a:p>
          <a:p>
            <a:r>
              <a:rPr lang="vi-VN" sz="1600">
                <a:latin typeface="Arial" pitchFamily="34" charset="0"/>
                <a:cs typeface="Arial" pitchFamily="34" charset="0"/>
              </a:rPr>
              <a:t>- Bà ơi cháu quý bà </a:t>
            </a:r>
            <a:r>
              <a:rPr lang="vi-VN" sz="1600" smtClean="0">
                <a:latin typeface="Arial" pitchFamily="34" charset="0"/>
                <a:cs typeface="Arial" pitchFamily="34" charset="0"/>
              </a:rPr>
              <a:t>thay / Quý </a:t>
            </a:r>
            <a:r>
              <a:rPr lang="vi-VN" sz="1600">
                <a:latin typeface="Arial" pitchFamily="34" charset="0"/>
                <a:cs typeface="Arial" pitchFamily="34" charset="0"/>
              </a:rPr>
              <a:t>bà về nỗi bà hay cho quà</a:t>
            </a:r>
            <a:r>
              <a:rPr lang="vi-VN" sz="1600" smtClean="0">
                <a:latin typeface="Arial" pitchFamily="34" charset="0"/>
                <a:cs typeface="Arial" pitchFamily="34" charset="0"/>
              </a:rPr>
              <a:t>.</a:t>
            </a:r>
          </a:p>
          <a:p>
            <a:r>
              <a:rPr lang="vi-VN" sz="1600" smtClean="0">
                <a:latin typeface="Arial" pitchFamily="34" charset="0"/>
                <a:cs typeface="Arial" pitchFamily="34" charset="0"/>
              </a:rPr>
              <a:t>-</a:t>
            </a:r>
            <a:r>
              <a:rPr lang="vi-VN" sz="1600">
                <a:latin typeface="Arial" pitchFamily="34" charset="0"/>
                <a:cs typeface="Arial" pitchFamily="34" charset="0"/>
              </a:rPr>
              <a:t> Chim trời có tổ người có tông​.</a:t>
            </a:r>
          </a:p>
          <a:p>
            <a:r>
              <a:rPr lang="vi-VN" sz="1600" smtClean="0">
                <a:latin typeface="Arial" pitchFamily="34" charset="0"/>
                <a:cs typeface="Arial" pitchFamily="34" charset="0"/>
              </a:rPr>
              <a:t>-</a:t>
            </a:r>
            <a:r>
              <a:rPr lang="vi-VN" sz="1600">
                <a:latin typeface="Arial" pitchFamily="34" charset="0"/>
                <a:cs typeface="Arial" pitchFamily="34" charset="0"/>
              </a:rPr>
              <a:t> Cây kia ăn quả ai </a:t>
            </a:r>
            <a:r>
              <a:rPr lang="vi-VN" sz="1600" smtClean="0">
                <a:latin typeface="Arial" pitchFamily="34" charset="0"/>
                <a:cs typeface="Arial" pitchFamily="34" charset="0"/>
              </a:rPr>
              <a:t>trồng / Sông </a:t>
            </a:r>
            <a:r>
              <a:rPr lang="vi-VN" sz="1600">
                <a:latin typeface="Arial" pitchFamily="34" charset="0"/>
                <a:cs typeface="Arial" pitchFamily="34" charset="0"/>
              </a:rPr>
              <a:t>kia uống nước hỏi dòng từ đâu.​</a:t>
            </a:r>
          </a:p>
        </p:txBody>
      </p:sp>
      <p:sp>
        <p:nvSpPr>
          <p:cNvPr id="31"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087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in)">
                                      <p:cBhvr>
                                        <p:cTn id="4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8" grpId="1"/>
      <p:bldP spid="29" grpId="0"/>
      <p:bldP spid="29" grpId="1"/>
      <p:bldP spid="30" grpId="0"/>
      <p:bldP spid="3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52068"/>
            <a:ext cx="9143999" cy="11914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pic>
        <p:nvPicPr>
          <p:cNvPr id="31" name="Picture 2" descr="C:\Users\DELL\Downloads\HDTN_6_SGK_27_5_2021_v1_Page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918"/>
          <a:stretch/>
        </p:blipFill>
        <p:spPr bwMode="auto">
          <a:xfrm>
            <a:off x="4863576" y="0"/>
            <a:ext cx="4280423" cy="4695986"/>
          </a:xfrm>
          <a:prstGeom prst="rect">
            <a:avLst/>
          </a:prstGeom>
          <a:ln>
            <a:noFill/>
          </a:ln>
          <a:effectLst>
            <a:outerShdw blurRad="292100" dist="139700" dir="2700000" algn="tl" rotWithShape="0">
              <a:srgbClr val="333333">
                <a:alpha val="65000"/>
              </a:srgbClr>
            </a:outerShdw>
          </a:effectLst>
          <a:extLst/>
        </p:spPr>
      </p:pic>
      <p:sp>
        <p:nvSpPr>
          <p:cNvPr id="32" name="Google Shape;71;p14"/>
          <p:cNvSpPr txBox="1">
            <a:spLocks/>
          </p:cNvSpPr>
          <p:nvPr/>
        </p:nvSpPr>
        <p:spPr>
          <a:xfrm>
            <a:off x="0" y="1615946"/>
            <a:ext cx="4727355" cy="857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lnSpc>
                <a:spcPct val="200000"/>
              </a:lnSpc>
              <a:spcBef>
                <a:spcPts val="0"/>
              </a:spcBef>
            </a:pPr>
            <a:r>
              <a:rPr lang="vi-VN" sz="2000" b="1" smtClean="0">
                <a:solidFill>
                  <a:srgbClr val="FF0000"/>
                </a:solidFill>
                <a:latin typeface="Arial" pitchFamily="34" charset="0"/>
                <a:cs typeface="Arial" pitchFamily="34" charset="0"/>
              </a:rPr>
              <a:t>CHUYÊN ĐỀ:</a:t>
            </a:r>
          </a:p>
          <a:p>
            <a:pPr>
              <a:lnSpc>
                <a:spcPct val="200000"/>
              </a:lnSpc>
              <a:spcBef>
                <a:spcPts val="0"/>
              </a:spcBef>
            </a:pPr>
            <a:r>
              <a:rPr lang="vi-VN" sz="2000" b="1" smtClean="0">
                <a:solidFill>
                  <a:srgbClr val="FF0000"/>
                </a:solidFill>
                <a:latin typeface="Arial" pitchFamily="34" charset="0"/>
                <a:cs typeface="Arial" pitchFamily="34" charset="0"/>
              </a:rPr>
              <a:t>QUAN TÂM ĐẾN NGƯỜI THÂN</a:t>
            </a:r>
            <a:endParaRPr lang="vi-VN" sz="20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2" y="1333500"/>
            <a:ext cx="7425688" cy="2370112"/>
          </a:xfrm>
          <a:prstGeom prst="rect">
            <a:avLst/>
          </a:prstGeom>
        </p:spPr>
      </p:pic>
      <p:sp>
        <p:nvSpPr>
          <p:cNvPr id="2"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
        <p:nvSpPr>
          <p:cNvPr id="13" name="TextBox 5"/>
          <p:cNvSpPr txBox="1"/>
          <p:nvPr/>
        </p:nvSpPr>
        <p:spPr>
          <a:xfrm>
            <a:off x="2612144" y="1525850"/>
            <a:ext cx="5090511" cy="1751185"/>
          </a:xfrm>
          <a:prstGeom prst="rect">
            <a:avLst/>
          </a:prstGeom>
        </p:spPr>
        <p:txBody>
          <a:bodyPr wrap="square" lIns="0" tIns="0" rIns="0" bIns="0" rtlCol="0" anchor="t">
            <a:spAutoFit/>
          </a:bodyPr>
          <a:lstStyle/>
          <a:p>
            <a:pPr>
              <a:lnSpc>
                <a:spcPct val="200000"/>
              </a:lnSpc>
            </a:pPr>
            <a:r>
              <a:rPr lang="vi-VN" sz="2000" b="1">
                <a:solidFill>
                  <a:schemeClr val="bg1"/>
                </a:solidFill>
                <a:latin typeface="Arial" pitchFamily="34" charset="0"/>
                <a:cs typeface="Arial" pitchFamily="34" charset="0"/>
              </a:rPr>
              <a:t>1. Sự cần thiết của việc quan tâm đến người thân.</a:t>
            </a:r>
            <a:endParaRPr lang="vi-VN" sz="2000">
              <a:solidFill>
                <a:schemeClr val="bg1"/>
              </a:solidFill>
              <a:latin typeface="Arial" pitchFamily="34" charset="0"/>
              <a:cs typeface="Arial" pitchFamily="34" charset="0"/>
            </a:endParaRPr>
          </a:p>
          <a:p>
            <a:pPr>
              <a:lnSpc>
                <a:spcPct val="200000"/>
              </a:lnSpc>
            </a:pPr>
            <a:r>
              <a:rPr lang="vi-VN" sz="2000" b="1">
                <a:solidFill>
                  <a:schemeClr val="bg1"/>
                </a:solidFill>
                <a:latin typeface="Arial" pitchFamily="34" charset="0"/>
                <a:cs typeface="Arial" pitchFamily="34" charset="0"/>
              </a:rPr>
              <a:t>2. Quan tâm, chăm sóc người thân</a:t>
            </a:r>
            <a:endParaRPr lang="vi-VN" sz="2000">
              <a:solidFill>
                <a:schemeClr val="bg1"/>
              </a:solidFill>
              <a:latin typeface="Arial" pitchFamily="34" charset="0"/>
              <a:cs typeface="Arial" pitchFamily="34" charset="0"/>
            </a:endParaRPr>
          </a:p>
        </p:txBody>
      </p:sp>
      <p:sp>
        <p:nvSpPr>
          <p:cNvPr id="7" name="Rectangle 6"/>
          <p:cNvSpPr/>
          <p:nvPr/>
        </p:nvSpPr>
        <p:spPr>
          <a:xfrm>
            <a:off x="2950460" y="330218"/>
            <a:ext cx="3108543" cy="461665"/>
          </a:xfrm>
          <a:prstGeom prst="rect">
            <a:avLst/>
          </a:prstGeom>
        </p:spPr>
        <p:txBody>
          <a:bodyPr wrap="none">
            <a:spAutoFit/>
          </a:bodyPr>
          <a:lstStyle/>
          <a:p>
            <a:r>
              <a:rPr lang="en-US" sz="2400" b="1" smtClean="0">
                <a:solidFill>
                  <a:srgbClr val="FF0000"/>
                </a:solidFill>
                <a:latin typeface="Arial" pitchFamily="34" charset="0"/>
                <a:cs typeface="Arial" pitchFamily="34" charset="0"/>
              </a:rPr>
              <a:t>NỘI DUNG BÀI HỌC</a:t>
            </a:r>
            <a:endParaRPr lang="vi-VN" sz="24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2764"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15" name="Rectangle 14"/>
          <p:cNvSpPr/>
          <p:nvPr/>
        </p:nvSpPr>
        <p:spPr>
          <a:xfrm>
            <a:off x="362687" y="1044549"/>
            <a:ext cx="3179903" cy="2308324"/>
          </a:xfrm>
          <a:prstGeom prst="rect">
            <a:avLst/>
          </a:prstGeom>
        </p:spPr>
        <p:txBody>
          <a:bodyPr wrap="square">
            <a:spAutoFit/>
          </a:bodyPr>
          <a:lstStyle/>
          <a:p>
            <a:pPr algn="ctr">
              <a:lnSpc>
                <a:spcPct val="150000"/>
              </a:lnSpc>
            </a:pPr>
            <a:r>
              <a:rPr lang="en-US" sz="2400" b="1" smtClean="0">
                <a:solidFill>
                  <a:srgbClr val="FF0000"/>
                </a:solidFill>
                <a:latin typeface="Arial" pitchFamily="34" charset="0"/>
                <a:cs typeface="Arial" pitchFamily="34" charset="0"/>
              </a:rPr>
              <a:t>1. </a:t>
            </a:r>
            <a:endParaRPr lang="vi-VN" sz="2400" b="1" smtClean="0">
              <a:solidFill>
                <a:srgbClr val="FF0000"/>
              </a:solidFill>
              <a:latin typeface="Arial" pitchFamily="34" charset="0"/>
              <a:cs typeface="Arial" pitchFamily="34" charset="0"/>
            </a:endParaRPr>
          </a:p>
          <a:p>
            <a:pPr algn="just">
              <a:lnSpc>
                <a:spcPct val="150000"/>
              </a:lnSpc>
            </a:pPr>
            <a:r>
              <a:rPr lang="vi-VN" sz="2400" b="1" smtClean="0">
                <a:solidFill>
                  <a:srgbClr val="FF0000"/>
                </a:solidFill>
                <a:latin typeface="Arial" pitchFamily="34" charset="0"/>
                <a:cs typeface="Arial" pitchFamily="34" charset="0"/>
              </a:rPr>
              <a:t>SỰ CẦN THIẾT CỦA VIỆC QUAN TÂM ĐẾN NGƯỜI THÂN.</a:t>
            </a:r>
            <a:endParaRPr lang="vi-VN" sz="2400">
              <a:solidFill>
                <a:srgbClr val="FF0000"/>
              </a:solidFill>
              <a:latin typeface="Arial" pitchFamily="34" charset="0"/>
              <a:cs typeface="Arial" pitchFamily="34" charset="0"/>
            </a:endParaRPr>
          </a:p>
        </p:txBody>
      </p:sp>
      <p:pic>
        <p:nvPicPr>
          <p:cNvPr id="16" name="Picture 3"/>
          <p:cNvPicPr>
            <a:picLocks noChangeAspect="1"/>
          </p:cNvPicPr>
          <p:nvPr/>
        </p:nvPicPr>
        <p:blipFill>
          <a:blip r:embed="rId3"/>
          <a:srcRect/>
          <a:stretch>
            <a:fillRect/>
          </a:stretch>
        </p:blipFill>
        <p:spPr>
          <a:xfrm>
            <a:off x="4309160" y="1972911"/>
            <a:ext cx="2023604" cy="1379962"/>
          </a:xfrm>
          <a:prstGeom prst="rect">
            <a:avLst/>
          </a:prstGeom>
        </p:spPr>
      </p:pic>
      <p:pic>
        <p:nvPicPr>
          <p:cNvPr id="17" name="Picture 20"/>
          <p:cNvPicPr>
            <a:picLocks noChangeAspect="1"/>
          </p:cNvPicPr>
          <p:nvPr/>
        </p:nvPicPr>
        <p:blipFill rotWithShape="1">
          <a:blip r:embed="rId4"/>
          <a:srcRect t="24630" r="19985"/>
          <a:stretch/>
        </p:blipFill>
        <p:spPr>
          <a:xfrm>
            <a:off x="5039481" y="653292"/>
            <a:ext cx="3266348" cy="2425810"/>
          </a:xfrm>
          <a:prstGeom prst="rect">
            <a:avLst/>
          </a:prstGeom>
        </p:spPr>
      </p:pic>
      <p:pic>
        <p:nvPicPr>
          <p:cNvPr id="18" name="Picture 12"/>
          <p:cNvPicPr>
            <a:picLocks noChangeAspect="1"/>
          </p:cNvPicPr>
          <p:nvPr/>
        </p:nvPicPr>
        <p:blipFill>
          <a:blip r:embed="rId5">
            <a:alphaModFix amt="90000"/>
          </a:blip>
          <a:srcRect r="2597"/>
          <a:stretch>
            <a:fillRect/>
          </a:stretch>
        </p:blipFill>
        <p:spPr>
          <a:xfrm>
            <a:off x="6209386" y="369239"/>
            <a:ext cx="926538" cy="568106"/>
          </a:xfrm>
          <a:prstGeom prst="rect">
            <a:avLst/>
          </a:prstGeom>
        </p:spPr>
      </p:pic>
      <p:pic>
        <p:nvPicPr>
          <p:cNvPr id="19" name="Picture 13"/>
          <p:cNvPicPr>
            <a:picLocks noChangeAspect="1"/>
          </p:cNvPicPr>
          <p:nvPr/>
        </p:nvPicPr>
        <p:blipFill>
          <a:blip r:embed="rId6">
            <a:alphaModFix amt="90000"/>
          </a:blip>
          <a:srcRect/>
          <a:stretch>
            <a:fillRect/>
          </a:stretch>
        </p:blipFill>
        <p:spPr>
          <a:xfrm rot="-190757">
            <a:off x="7749468" y="2150916"/>
            <a:ext cx="1021535" cy="280922"/>
          </a:xfrm>
          <a:prstGeom prst="rect">
            <a:avLst/>
          </a:prstGeom>
        </p:spPr>
      </p:pic>
      <p:sp>
        <p:nvSpPr>
          <p:cNvPr id="21"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4277" y="1181437"/>
            <a:ext cx="6540760" cy="1881990"/>
          </a:xfrm>
          <a:prstGeom prst="rect">
            <a:avLst/>
          </a:prstGeom>
        </p:spPr>
        <p:txBody>
          <a:bodyPr wrap="square">
            <a:spAutoFit/>
          </a:bodyPr>
          <a:lstStyle/>
          <a:p>
            <a:pPr algn="just">
              <a:lnSpc>
                <a:spcPct val="150000"/>
              </a:lnSpc>
            </a:pPr>
            <a:r>
              <a:rPr lang="en-US" sz="2000" i="1">
                <a:latin typeface="Arial" pitchFamily="34" charset="0"/>
                <a:cs typeface="Arial" pitchFamily="34" charset="0"/>
              </a:rPr>
              <a:t>Có ý kiến cho rằng: “Ai cũng phải tự lo cho bản thân, nên không cần tâm đến người thân và cũng không cần người khác quan tâm đến mình”. Em đồng tình hay không đồng tình với ý kiến trên? Vì sao? </a:t>
            </a:r>
            <a:endParaRPr lang="vi-VN" sz="2000" i="1">
              <a:latin typeface="Arial" pitchFamily="34" charset="0"/>
              <a:cs typeface="Arial" pitchFamily="34" charset="0"/>
            </a:endParaRPr>
          </a:p>
        </p:txBody>
      </p:sp>
      <p:sp>
        <p:nvSpPr>
          <p:cNvPr id="5"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804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7294" y="1186082"/>
            <a:ext cx="6926034" cy="609600"/>
            <a:chOff x="1270908" y="1299754"/>
            <a:chExt cx="6926034" cy="609600"/>
          </a:xfrm>
        </p:grpSpPr>
        <p:cxnSp>
          <p:nvCxnSpPr>
            <p:cNvPr id="4" name="Straight Connector 3"/>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8" name="Picture 7" descr="yellow.png"/>
            <p:cNvPicPr>
              <a:picLocks noChangeAspect="1"/>
            </p:cNvPicPr>
            <p:nvPr/>
          </p:nvPicPr>
          <p:blipFill>
            <a:blip r:embed="rId2" cstate="print"/>
            <a:stretch>
              <a:fillRect/>
            </a:stretch>
          </p:blipFill>
          <p:spPr>
            <a:xfrm>
              <a:off x="4441776" y="1299754"/>
              <a:ext cx="586740" cy="609600"/>
            </a:xfrm>
            <a:prstGeom prst="rect">
              <a:avLst/>
            </a:prstGeom>
          </p:spPr>
        </p:pic>
      </p:grpSp>
      <p:sp>
        <p:nvSpPr>
          <p:cNvPr id="2" name="Rectangle 1"/>
          <p:cNvSpPr/>
          <p:nvPr/>
        </p:nvSpPr>
        <p:spPr>
          <a:xfrm>
            <a:off x="2796370" y="368413"/>
            <a:ext cx="3023585" cy="461665"/>
          </a:xfrm>
          <a:prstGeom prst="rect">
            <a:avLst/>
          </a:prstGeom>
        </p:spPr>
        <p:txBody>
          <a:bodyPr wrap="none">
            <a:spAutoFit/>
          </a:bodyPr>
          <a:lstStyle/>
          <a:p>
            <a:pPr algn="ctr"/>
            <a:r>
              <a:rPr lang="en-US" sz="2400" b="1" smtClean="0">
                <a:solidFill>
                  <a:srgbClr val="FF0000"/>
                </a:solidFill>
                <a:latin typeface="Arial" pitchFamily="34" charset="0"/>
                <a:cs typeface="Arial" pitchFamily="34" charset="0"/>
              </a:rPr>
              <a:t>THẢO LUẬN NHÓM</a:t>
            </a:r>
            <a:endParaRPr lang="vi-VN" sz="2400" b="1">
              <a:solidFill>
                <a:srgbClr val="FF0000"/>
              </a:solidFill>
              <a:latin typeface="Arial" pitchFamily="34" charset="0"/>
              <a:cs typeface="Arial" pitchFamily="34" charset="0"/>
            </a:endParaRPr>
          </a:p>
        </p:txBody>
      </p:sp>
      <p:sp>
        <p:nvSpPr>
          <p:cNvPr id="9" name="Rounded Rectangle 8"/>
          <p:cNvSpPr/>
          <p:nvPr/>
        </p:nvSpPr>
        <p:spPr>
          <a:xfrm>
            <a:off x="1313834" y="1922107"/>
            <a:ext cx="3048000" cy="15862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solidFill>
                  <a:schemeClr val="tx1"/>
                </a:solidFill>
                <a:latin typeface="Arial" pitchFamily="34" charset="0"/>
                <a:cs typeface="Arial" pitchFamily="34" charset="0"/>
              </a:rPr>
              <a:t>Nhóm 1-2</a:t>
            </a:r>
          </a:p>
          <a:p>
            <a:pPr algn="ctr">
              <a:lnSpc>
                <a:spcPct val="150000"/>
              </a:lnSpc>
            </a:pPr>
            <a:r>
              <a:rPr lang="en-US" sz="2400" smtClean="0">
                <a:solidFill>
                  <a:schemeClr val="tx1"/>
                </a:solidFill>
                <a:latin typeface="Arial" pitchFamily="34" charset="0"/>
                <a:cs typeface="Arial" pitchFamily="34" charset="0"/>
              </a:rPr>
              <a:t>Đồng tình với ý kiến</a:t>
            </a:r>
            <a:endParaRPr lang="vi-VN" sz="2400">
              <a:solidFill>
                <a:schemeClr val="tx1"/>
              </a:solidFill>
              <a:latin typeface="Arial" pitchFamily="34" charset="0"/>
              <a:cs typeface="Arial" pitchFamily="34" charset="0"/>
            </a:endParaRPr>
          </a:p>
        </p:txBody>
      </p:sp>
      <p:sp>
        <p:nvSpPr>
          <p:cNvPr id="12" name="Rounded Rectangle 11"/>
          <p:cNvSpPr/>
          <p:nvPr/>
        </p:nvSpPr>
        <p:spPr>
          <a:xfrm>
            <a:off x="5015328" y="1922107"/>
            <a:ext cx="3048000" cy="15862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latin typeface="Arial" pitchFamily="34" charset="0"/>
                <a:cs typeface="Arial" pitchFamily="34" charset="0"/>
              </a:rPr>
              <a:t>Nhóm </a:t>
            </a:r>
            <a:r>
              <a:rPr lang="en-US" sz="2000" smtClean="0">
                <a:solidFill>
                  <a:schemeClr val="tx1"/>
                </a:solidFill>
                <a:latin typeface="Arial" pitchFamily="34" charset="0"/>
                <a:cs typeface="Arial" pitchFamily="34" charset="0"/>
              </a:rPr>
              <a:t>3-4</a:t>
            </a:r>
            <a:endParaRPr lang="en-US" sz="2000">
              <a:solidFill>
                <a:schemeClr val="tx1"/>
              </a:solidFill>
              <a:latin typeface="Arial" pitchFamily="34" charset="0"/>
              <a:cs typeface="Arial" pitchFamily="34" charset="0"/>
            </a:endParaRPr>
          </a:p>
          <a:p>
            <a:pPr algn="ctr">
              <a:lnSpc>
                <a:spcPct val="150000"/>
              </a:lnSpc>
            </a:pPr>
            <a:r>
              <a:rPr lang="en-US" sz="2000" smtClean="0">
                <a:solidFill>
                  <a:schemeClr val="tx1"/>
                </a:solidFill>
                <a:latin typeface="Arial" pitchFamily="34" charset="0"/>
                <a:cs typeface="Arial" pitchFamily="34" charset="0"/>
              </a:rPr>
              <a:t>Không đồng </a:t>
            </a:r>
            <a:r>
              <a:rPr lang="en-US" sz="2000">
                <a:solidFill>
                  <a:schemeClr val="tx1"/>
                </a:solidFill>
                <a:latin typeface="Arial" pitchFamily="34" charset="0"/>
                <a:cs typeface="Arial" pitchFamily="34" charset="0"/>
              </a:rPr>
              <a:t>tình với ý kiến</a:t>
            </a:r>
            <a:endParaRPr lang="vi-VN" sz="2000">
              <a:solidFill>
                <a:schemeClr val="tx1"/>
              </a:solidFill>
              <a:latin typeface="Arial" pitchFamily="34" charset="0"/>
              <a:cs typeface="Arial" pitchFamily="34" charset="0"/>
            </a:endParaRPr>
          </a:p>
        </p:txBody>
      </p:sp>
      <p:sp>
        <p:nvSpPr>
          <p:cNvPr id="14"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23</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253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479867" y="583880"/>
            <a:ext cx="1186679" cy="971550"/>
          </a:xfrm>
          <a:prstGeom prst="rect">
            <a:avLst/>
          </a:prstGeom>
        </p:spPr>
      </p:pic>
      <p:sp>
        <p:nvSpPr>
          <p:cNvPr id="4" name="文本框 1"/>
          <p:cNvSpPr txBox="1"/>
          <p:nvPr/>
        </p:nvSpPr>
        <p:spPr>
          <a:xfrm>
            <a:off x="250721" y="283995"/>
            <a:ext cx="1372805" cy="400110"/>
          </a:xfrm>
          <a:prstGeom prst="rect">
            <a:avLst/>
          </a:prstGeom>
          <a:noFill/>
        </p:spPr>
        <p:txBody>
          <a:bodyPr wrap="square" rtlCol="0">
            <a:spAutoFit/>
          </a:bodyPr>
          <a:lstStyle/>
          <a:p>
            <a:pPr algn="dist"/>
            <a:r>
              <a:rPr lang="en-US" altLang="zh-CN" sz="2000" b="1" smtClean="0">
                <a:solidFill>
                  <a:srgbClr val="FF0000"/>
                </a:solidFill>
                <a:latin typeface="Arial" pitchFamily="34" charset="0"/>
                <a:cs typeface="Arial" pitchFamily="34" charset="0"/>
              </a:rPr>
              <a:t>Nhóm 1-2</a:t>
            </a:r>
            <a:endParaRPr lang="en-US" altLang="zh-CN" sz="2000" b="1">
              <a:solidFill>
                <a:srgbClr val="FF0000"/>
              </a:solidFill>
              <a:latin typeface="Arial" pitchFamily="34" charset="0"/>
              <a:cs typeface="Arial" pitchFamily="34" charset="0"/>
            </a:endParaRPr>
          </a:p>
        </p:txBody>
      </p:sp>
      <p:pic>
        <p:nvPicPr>
          <p:cNvPr id="5" name="Picture 4" descr="contents.png"/>
          <p:cNvPicPr>
            <a:picLocks noChangeAspect="1"/>
          </p:cNvPicPr>
          <p:nvPr/>
        </p:nvPicPr>
        <p:blipFill>
          <a:blip r:embed="rId3" cstate="print"/>
          <a:stretch>
            <a:fillRect/>
          </a:stretch>
        </p:blipFill>
        <p:spPr>
          <a:xfrm>
            <a:off x="2324470" y="1026511"/>
            <a:ext cx="4950759" cy="2577018"/>
          </a:xfrm>
          <a:prstGeom prst="rect">
            <a:avLst/>
          </a:prstGeom>
        </p:spPr>
      </p:pic>
      <p:sp>
        <p:nvSpPr>
          <p:cNvPr id="6" name="Google Shape;1001;p38"/>
          <p:cNvSpPr txBox="1">
            <a:spLocks/>
          </p:cNvSpPr>
          <p:nvPr/>
        </p:nvSpPr>
        <p:spPr>
          <a:xfrm>
            <a:off x="3768136" y="1882972"/>
            <a:ext cx="2063426"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ĐỒNG TÌNH</a:t>
            </a:r>
            <a:endParaRPr lang="vi-VN" sz="20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35024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Template>
  <TotalTime>586</TotalTime>
  <Words>658</Words>
  <PresentationFormat>On-screen Show (16:9)</PresentationFormat>
  <Paragraphs>95</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Barlow Condensed</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2018-12-10T14:14:00Z</dcterms:created>
  <dcterms:modified xsi:type="dcterms:W3CDTF">2023-08-20T08:09:12Z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9EA60596E4224CE1A74B740F31518DAE</vt:lpwstr>
  </property>
  <property fmtid="{D5CDD505-2E9C-101B-9397-08002B2CF9AE}" pid="3" name="KSOProductBuildVer">
    <vt:lpwstr>2052-11.1.0.10463</vt:lpwstr>
  </property>
</Properties>
</file>