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300" r:id="rId3"/>
    <p:sldId id="257" r:id="rId4"/>
    <p:sldId id="267" r:id="rId5"/>
    <p:sldId id="258" r:id="rId6"/>
    <p:sldId id="260" r:id="rId7"/>
    <p:sldId id="268" r:id="rId8"/>
    <p:sldId id="261" r:id="rId9"/>
    <p:sldId id="262" r:id="rId10"/>
    <p:sldId id="303" r:id="rId11"/>
    <p:sldId id="299" r:id="rId12"/>
    <p:sldId id="270" r:id="rId13"/>
    <p:sldId id="301" r:id="rId14"/>
    <p:sldId id="302" r:id="rId15"/>
    <p:sldId id="26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C2"/>
    <a:srgbClr val="FFEEB7"/>
    <a:srgbClr val="F48670"/>
    <a:srgbClr val="F16247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115" d="100"/>
          <a:sy n="115" d="100"/>
        </p:scale>
        <p:origin x="1416" y="114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CB0621-B9EE-467A-BDB6-99F383BDDBB2}"/>
              </a:ext>
            </a:extLst>
          </p:cNvPr>
          <p:cNvGrpSpPr/>
          <p:nvPr/>
        </p:nvGrpSpPr>
        <p:grpSpPr>
          <a:xfrm>
            <a:off x="-28757" y="1"/>
            <a:ext cx="9022673" cy="6808536"/>
            <a:chOff x="193701" y="1590291"/>
            <a:chExt cx="8653859" cy="5137079"/>
          </a:xfrm>
        </p:grpSpPr>
        <p:sp>
          <p:nvSpPr>
            <p:cNvPr id="5" name="Rounded Rectangle 43">
              <a:extLst>
                <a:ext uri="{FF2B5EF4-FFF2-40B4-BE49-F238E27FC236}">
                  <a16:creationId xmlns:a16="http://schemas.microsoft.com/office/drawing/2014/main" id="{EC98AB1B-7C40-4FD6-8668-A05B4AA77EC6}"/>
                </a:ext>
              </a:extLst>
            </p:cNvPr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44">
              <a:extLst>
                <a:ext uri="{FF2B5EF4-FFF2-40B4-BE49-F238E27FC236}">
                  <a16:creationId xmlns:a16="http://schemas.microsoft.com/office/drawing/2014/main" id="{DEB1A8DF-BC7F-43DB-9E7F-01353D4504D8}"/>
                </a:ext>
              </a:extLst>
            </p:cNvPr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45">
              <a:extLst>
                <a:ext uri="{FF2B5EF4-FFF2-40B4-BE49-F238E27FC236}">
                  <a16:creationId xmlns:a16="http://schemas.microsoft.com/office/drawing/2014/main" id="{893D9AE1-9D49-4928-BF6D-E44CEBA69B62}"/>
                </a:ext>
              </a:extLst>
            </p:cNvPr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199651-5B35-473D-8FB1-1550DF5F981F}"/>
              </a:ext>
            </a:extLst>
          </p:cNvPr>
          <p:cNvGrpSpPr/>
          <p:nvPr/>
        </p:nvGrpSpPr>
        <p:grpSpPr>
          <a:xfrm>
            <a:off x="587965" y="318135"/>
            <a:ext cx="7565721" cy="839650"/>
            <a:chOff x="363373" y="1262747"/>
            <a:chExt cx="7565721" cy="8396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EC2A6C-F63E-4758-B005-CB9A67C4B3E9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5626C0-0E08-4C04-9589-9F8AFCB837D7}"/>
                </a:ext>
              </a:extLst>
            </p:cNvPr>
            <p:cNvSpPr txBox="1"/>
            <p:nvPr/>
          </p:nvSpPr>
          <p:spPr>
            <a:xfrm>
              <a:off x="827314" y="1271400"/>
              <a:ext cx="7101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Ocean Life is on at 7.30. Laughing out Loud comes</a:t>
              </a:r>
              <a:r>
                <a:rPr lang="en-US" sz="2400" dirty="0"/>
                <a:t> next at 8.00. (and)</a:t>
              </a:r>
              <a:endParaRPr lang="en-US" sz="2400" i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3BC524-CAE6-49C0-8D18-8C062E9EFFFB}"/>
              </a:ext>
            </a:extLst>
          </p:cNvPr>
          <p:cNvGrpSpPr/>
          <p:nvPr/>
        </p:nvGrpSpPr>
        <p:grpSpPr>
          <a:xfrm>
            <a:off x="587965" y="1836535"/>
            <a:ext cx="7942970" cy="461665"/>
            <a:chOff x="369902" y="2142097"/>
            <a:chExt cx="7942970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2BA824-E9A2-4747-B117-CB377D4D2D25}"/>
                </a:ext>
              </a:extLst>
            </p:cNvPr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103619-37D3-43DE-984A-6D57C2131C82}"/>
                </a:ext>
              </a:extLst>
            </p:cNvPr>
            <p:cNvSpPr txBox="1"/>
            <p:nvPr/>
          </p:nvSpPr>
          <p:spPr>
            <a:xfrm>
              <a:off x="844732" y="2142097"/>
              <a:ext cx="7468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like </a:t>
              </a:r>
              <a:r>
                <a:rPr lang="en-US" sz="2400" i="1"/>
                <a:t>The Seven Kitties </a:t>
              </a:r>
              <a:r>
                <a:rPr lang="en-US" sz="2400"/>
                <a:t>very much. I watch it every day. (so)</a:t>
              </a:r>
              <a:endParaRPr lang="en-US" sz="2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ECA666-FACB-479F-8B8C-1A87E4796DD2}"/>
              </a:ext>
            </a:extLst>
          </p:cNvPr>
          <p:cNvGrpSpPr/>
          <p:nvPr/>
        </p:nvGrpSpPr>
        <p:grpSpPr>
          <a:xfrm>
            <a:off x="587965" y="2754887"/>
            <a:ext cx="8100658" cy="830997"/>
            <a:chOff x="363373" y="4026312"/>
            <a:chExt cx="8100658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55C9D1-9A26-4D2E-97D0-687363BF1298}"/>
                </a:ext>
              </a:extLst>
            </p:cNvPr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B35399-C7F8-46C8-A3EB-B9724176A4B9}"/>
                </a:ext>
              </a:extLst>
            </p:cNvPr>
            <p:cNvSpPr txBox="1"/>
            <p:nvPr/>
          </p:nvSpPr>
          <p:spPr>
            <a:xfrm>
              <a:off x="838203" y="4026312"/>
              <a:ext cx="7625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BBC One </a:t>
              </a:r>
              <a:r>
                <a:rPr lang="en-US" sz="2400"/>
                <a:t>is a British channel. </a:t>
              </a:r>
              <a:r>
                <a:rPr lang="en-US" sz="2400" i="1"/>
                <a:t>VTV6</a:t>
              </a:r>
              <a:r>
                <a:rPr lang="en-US" sz="2400"/>
                <a:t> is a Vietnamese channel. (but)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157CBA-7A5D-436E-ACF1-FDC60B4672BF}"/>
              </a:ext>
            </a:extLst>
          </p:cNvPr>
          <p:cNvGrpSpPr/>
          <p:nvPr/>
        </p:nvGrpSpPr>
        <p:grpSpPr>
          <a:xfrm>
            <a:off x="587965" y="4120786"/>
            <a:ext cx="8226993" cy="470318"/>
            <a:chOff x="363373" y="3312302"/>
            <a:chExt cx="8226993" cy="4703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466050-32AD-4646-A62A-AEAD24882B60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702469-BBAE-4B27-B46C-6A9658026102}"/>
                </a:ext>
              </a:extLst>
            </p:cNvPr>
            <p:cNvSpPr txBox="1"/>
            <p:nvPr/>
          </p:nvSpPr>
          <p:spPr>
            <a:xfrm>
              <a:off x="838204" y="3312302"/>
              <a:ext cx="7752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Along the Coast is a famous TV series. I don’t like it. (but)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A8B284-D523-4905-B9BF-497E16E8AF2E}"/>
              </a:ext>
            </a:extLst>
          </p:cNvPr>
          <p:cNvCxnSpPr/>
          <p:nvPr/>
        </p:nvCxnSpPr>
        <p:spPr>
          <a:xfrm flipV="1">
            <a:off x="1148454" y="142667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137167-DBA0-4D43-BE9F-8A7484A20C6E}"/>
              </a:ext>
            </a:extLst>
          </p:cNvPr>
          <p:cNvCxnSpPr/>
          <p:nvPr/>
        </p:nvCxnSpPr>
        <p:spPr>
          <a:xfrm flipV="1">
            <a:off x="1148454" y="258491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B11459-09BD-44EB-B6D6-477718D9EE7D}"/>
              </a:ext>
            </a:extLst>
          </p:cNvPr>
          <p:cNvCxnSpPr/>
          <p:nvPr/>
        </p:nvCxnSpPr>
        <p:spPr>
          <a:xfrm flipV="1">
            <a:off x="1148454" y="386739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2AE715-D5E9-4E70-9FC4-8364A02BB660}"/>
              </a:ext>
            </a:extLst>
          </p:cNvPr>
          <p:cNvCxnSpPr/>
          <p:nvPr/>
        </p:nvCxnSpPr>
        <p:spPr>
          <a:xfrm flipV="1">
            <a:off x="1148454" y="488590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086AFD-B4E8-4E50-99F7-CBDC51D18A36}"/>
              </a:ext>
            </a:extLst>
          </p:cNvPr>
          <p:cNvCxnSpPr/>
          <p:nvPr/>
        </p:nvCxnSpPr>
        <p:spPr>
          <a:xfrm>
            <a:off x="648355" y="12920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2CDF78-C34A-455B-A536-8D073A457255}"/>
              </a:ext>
            </a:extLst>
          </p:cNvPr>
          <p:cNvCxnSpPr/>
          <p:nvPr/>
        </p:nvCxnSpPr>
        <p:spPr>
          <a:xfrm>
            <a:off x="648355" y="248461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C2B6D17-5B2E-4A13-AD3D-0D14695904F1}"/>
              </a:ext>
            </a:extLst>
          </p:cNvPr>
          <p:cNvCxnSpPr/>
          <p:nvPr/>
        </p:nvCxnSpPr>
        <p:spPr>
          <a:xfrm>
            <a:off x="644230" y="370816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910B4C-428C-4776-865C-0B1329167A8F}"/>
              </a:ext>
            </a:extLst>
          </p:cNvPr>
          <p:cNvCxnSpPr/>
          <p:nvPr/>
        </p:nvCxnSpPr>
        <p:spPr>
          <a:xfrm>
            <a:off x="644230" y="476096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9C1EAA-BF63-47DE-B6F3-F185EC1A8B94}"/>
              </a:ext>
            </a:extLst>
          </p:cNvPr>
          <p:cNvGrpSpPr/>
          <p:nvPr/>
        </p:nvGrpSpPr>
        <p:grpSpPr>
          <a:xfrm>
            <a:off x="587965" y="5137487"/>
            <a:ext cx="8417309" cy="830997"/>
            <a:chOff x="363373" y="3312302"/>
            <a:chExt cx="8417309" cy="8309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A26469-A3E1-4586-A192-F3853565CF9E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AAE0B6-90D0-4DA2-AAC6-62858E82BDCD}"/>
                </a:ext>
              </a:extLst>
            </p:cNvPr>
            <p:cNvSpPr txBox="1"/>
            <p:nvPr/>
          </p:nvSpPr>
          <p:spPr>
            <a:xfrm>
              <a:off x="779322" y="3312302"/>
              <a:ext cx="8001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I have a lot of homework tonight. I can’t watch </a:t>
              </a:r>
              <a:r>
                <a:rPr lang="en-US" sz="2400" i="1" dirty="0"/>
                <a:t>Eight Feet Below. </a:t>
              </a:r>
              <a:r>
                <a:rPr lang="en-US" sz="2400" dirty="0"/>
                <a:t>(so)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71A02C-DE70-4978-906B-F156BA251873}"/>
              </a:ext>
            </a:extLst>
          </p:cNvPr>
          <p:cNvCxnSpPr/>
          <p:nvPr/>
        </p:nvCxnSpPr>
        <p:spPr>
          <a:xfrm flipV="1">
            <a:off x="1148454" y="620556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1845D-4641-45FC-AF69-957D1923573F}"/>
              </a:ext>
            </a:extLst>
          </p:cNvPr>
          <p:cNvCxnSpPr/>
          <p:nvPr/>
        </p:nvCxnSpPr>
        <p:spPr>
          <a:xfrm>
            <a:off x="644230" y="608062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3DDB510-B739-45D9-B2E0-028CE065FE22}"/>
              </a:ext>
            </a:extLst>
          </p:cNvPr>
          <p:cNvSpPr txBox="1"/>
          <p:nvPr/>
        </p:nvSpPr>
        <p:spPr>
          <a:xfrm>
            <a:off x="1063376" y="1072560"/>
            <a:ext cx="720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008000"/>
                </a:solidFill>
                <a:effectLst/>
              </a:rPr>
              <a:t>Ocean Life</a:t>
            </a:r>
            <a:r>
              <a:rPr lang="en-US" sz="2400" b="0" i="0" dirty="0">
                <a:solidFill>
                  <a:srgbClr val="008000"/>
                </a:solidFill>
                <a:effectLst/>
              </a:rPr>
              <a:t> is on at 7.30, and </a:t>
            </a:r>
            <a:r>
              <a:rPr lang="en-US" sz="2400" b="0" i="1" dirty="0">
                <a:solidFill>
                  <a:srgbClr val="008000"/>
                </a:solidFill>
                <a:effectLst/>
              </a:rPr>
              <a:t>Laughing out Loud</a:t>
            </a:r>
            <a:r>
              <a:rPr lang="en-US" sz="2400" b="0" i="0" dirty="0">
                <a:solidFill>
                  <a:srgbClr val="008000"/>
                </a:solidFill>
                <a:effectLst/>
              </a:rPr>
              <a:t> comes next at 8.00.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E46AAD-7D4A-4521-8CA9-068388F2994C}"/>
              </a:ext>
            </a:extLst>
          </p:cNvPr>
          <p:cNvSpPr txBox="1"/>
          <p:nvPr/>
        </p:nvSpPr>
        <p:spPr>
          <a:xfrm>
            <a:off x="1077131" y="2246453"/>
            <a:ext cx="7904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I like </a:t>
            </a:r>
            <a:r>
              <a:rPr lang="en-US" sz="2400" b="0" i="1" dirty="0">
                <a:solidFill>
                  <a:srgbClr val="008000"/>
                </a:solidFill>
                <a:effectLst/>
              </a:rPr>
              <a:t>The Seven Kitties</a:t>
            </a:r>
            <a:r>
              <a:rPr lang="en-US" sz="2400" b="0" i="0" dirty="0">
                <a:solidFill>
                  <a:srgbClr val="008000"/>
                </a:solidFill>
                <a:effectLst/>
              </a:rPr>
              <a:t> very much, so I watch it every day.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B0D7E7-E406-4EDB-AFEF-1C639106F25C}"/>
              </a:ext>
            </a:extLst>
          </p:cNvPr>
          <p:cNvSpPr txBox="1"/>
          <p:nvPr/>
        </p:nvSpPr>
        <p:spPr>
          <a:xfrm>
            <a:off x="1062795" y="3500778"/>
            <a:ext cx="8177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spc="-50" dirty="0">
                <a:solidFill>
                  <a:srgbClr val="008000"/>
                </a:solidFill>
                <a:effectLst/>
              </a:rPr>
              <a:t>BBC One</a:t>
            </a:r>
            <a:r>
              <a:rPr lang="en-US" sz="2400" b="0" i="0" spc="-50" dirty="0">
                <a:solidFill>
                  <a:srgbClr val="008000"/>
                </a:solidFill>
                <a:effectLst/>
              </a:rPr>
              <a:t> is a British channel, but </a:t>
            </a:r>
            <a:r>
              <a:rPr lang="en-US" sz="2400" b="0" i="1" spc="-50" dirty="0">
                <a:solidFill>
                  <a:srgbClr val="008000"/>
                </a:solidFill>
                <a:effectLst/>
              </a:rPr>
              <a:t>VTV6</a:t>
            </a:r>
            <a:r>
              <a:rPr lang="en-US" sz="2400" b="0" i="0" spc="-50" dirty="0">
                <a:solidFill>
                  <a:srgbClr val="008000"/>
                </a:solidFill>
                <a:effectLst/>
              </a:rPr>
              <a:t> is a Vietnamese channel.</a:t>
            </a:r>
            <a:endParaRPr lang="en-US" sz="2400" spc="-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618B35-F8B5-494E-9FCB-A9E30EAADC78}"/>
              </a:ext>
            </a:extLst>
          </p:cNvPr>
          <p:cNvSpPr txBox="1"/>
          <p:nvPr/>
        </p:nvSpPr>
        <p:spPr>
          <a:xfrm>
            <a:off x="1047147" y="4542776"/>
            <a:ext cx="7131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008000"/>
                </a:solidFill>
                <a:effectLst/>
              </a:rPr>
              <a:t>Along the Coast</a:t>
            </a:r>
            <a:r>
              <a:rPr lang="en-US" sz="2400" b="0" i="0" dirty="0">
                <a:solidFill>
                  <a:srgbClr val="008000"/>
                </a:solidFill>
                <a:effectLst/>
              </a:rPr>
              <a:t> is a famous TV series, but I don't like it.</a:t>
            </a:r>
            <a:endParaRPr lang="en-US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A549C0-3BEC-4BFE-9C91-9B5C4E2C8E2A}"/>
              </a:ext>
            </a:extLst>
          </p:cNvPr>
          <p:cNvSpPr txBox="1"/>
          <p:nvPr/>
        </p:nvSpPr>
        <p:spPr>
          <a:xfrm>
            <a:off x="1057487" y="5877629"/>
            <a:ext cx="7947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spc="-50" dirty="0">
                <a:solidFill>
                  <a:srgbClr val="008000"/>
                </a:solidFill>
                <a:effectLst/>
              </a:rPr>
              <a:t>I have a lot of homework tonight, so I can't watch </a:t>
            </a:r>
            <a:r>
              <a:rPr lang="en-US" sz="2400" b="0" i="1" spc="-50" dirty="0">
                <a:solidFill>
                  <a:srgbClr val="008000"/>
                </a:solidFill>
                <a:effectLst/>
              </a:rPr>
              <a:t>Eight Feet Below</a:t>
            </a:r>
            <a:r>
              <a:rPr lang="en-US" sz="2400" b="0" i="0" spc="-50" dirty="0">
                <a:solidFill>
                  <a:srgbClr val="008000"/>
                </a:solidFill>
                <a:effectLst/>
              </a:rPr>
              <a:t>.</a:t>
            </a:r>
            <a:endParaRPr lang="en-US" sz="2400" spc="-50" dirty="0"/>
          </a:p>
        </p:txBody>
      </p:sp>
    </p:spTree>
    <p:extLst>
      <p:ext uri="{BB962C8B-B14F-4D97-AF65-F5344CB8AC3E}">
        <p14:creationId xmlns:p14="http://schemas.microsoft.com/office/powerpoint/2010/main" val="2294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1" y="1361121"/>
            <a:ext cx="9423221" cy="5496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898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Comic Sans MS" panose="030F0702030302020204" pitchFamily="66" charset="0"/>
              </a:rPr>
              <a:t>I want to have a brother.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0754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27193"/>
                </a:solidFill>
                <a:latin typeface="Comic Sans MS" panose="030F0702030302020204" pitchFamily="66" charset="0"/>
              </a:rPr>
              <a:t>I want to visit Singapore</a:t>
            </a:r>
          </a:p>
        </p:txBody>
      </p:sp>
      <p:sp>
        <p:nvSpPr>
          <p:cNvPr id="7" name="TextBox 6"/>
          <p:cNvSpPr txBox="1"/>
          <p:nvPr/>
        </p:nvSpPr>
        <p:spPr>
          <a:xfrm rot="20715461">
            <a:off x="5721110" y="5561493"/>
            <a:ext cx="109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50">
                <a:solidFill>
                  <a:srgbClr val="C00000"/>
                </a:solidFill>
                <a:latin typeface="Comic Sans MS" panose="030F0702030302020204" pitchFamily="66" charset="0"/>
              </a:rPr>
              <a:t>I want to live in a tree house.</a:t>
            </a: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99" y="126613"/>
            <a:ext cx="3984820" cy="253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1" y="2661995"/>
            <a:ext cx="6488499" cy="445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145473" y="1114697"/>
            <a:ext cx="55346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/>
              <a:t>Work in groups. Interview your friends, using the questions below. Take notes of their answers and then report the results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2111832" cy="461665"/>
            <a:chOff x="1230086" y="1785257"/>
            <a:chExt cx="2111832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Going out.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21889" y="1278751"/>
            <a:ext cx="2491930" cy="461665"/>
            <a:chOff x="1230086" y="1785257"/>
            <a:chExt cx="2491930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Reading books.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1951650"/>
            <a:ext cx="2298759" cy="461665"/>
            <a:chOff x="1230086" y="1785257"/>
            <a:chExt cx="2298759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191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Watching TV.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29973" y="597802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much do you like watching TV?</a:t>
              </a:r>
              <a:endParaRPr lang="en-US" sz="2400" i="1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421889" y="1951650"/>
            <a:ext cx="2520734" cy="461665"/>
            <a:chOff x="1230086" y="1785257"/>
            <a:chExt cx="252073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58211" y="3219908"/>
            <a:ext cx="2111832" cy="461665"/>
            <a:chOff x="1230086" y="1785257"/>
            <a:chExt cx="2111832" cy="461665"/>
          </a:xfrm>
        </p:grpSpPr>
        <p:sp>
          <p:nvSpPr>
            <p:cNvPr id="185" name="TextBox 1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Books.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421889" y="3266728"/>
            <a:ext cx="2491930" cy="461665"/>
            <a:chOff x="1230086" y="1785257"/>
            <a:chExt cx="2491930" cy="461665"/>
          </a:xfrm>
        </p:grpSpPr>
        <p:sp>
          <p:nvSpPr>
            <p:cNvPr id="188" name="TextBox 18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Friends.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58211" y="3939627"/>
            <a:ext cx="2298759" cy="461665"/>
            <a:chOff x="1230086" y="1785257"/>
            <a:chExt cx="2298759" cy="461665"/>
          </a:xfrm>
        </p:grpSpPr>
        <p:sp>
          <p:nvSpPr>
            <p:cNvPr id="191" name="TextBox 19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611086" y="1785257"/>
              <a:ext cx="191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Televion.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29973" y="2585779"/>
            <a:ext cx="7681275" cy="473610"/>
            <a:chOff x="-44256" y="1250802"/>
            <a:chExt cx="7681275" cy="473610"/>
          </a:xfrm>
        </p:grpSpPr>
        <p:sp>
          <p:nvSpPr>
            <p:cNvPr id="194" name="TextBox 193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prefer to get information from?</a:t>
              </a:r>
              <a:endParaRPr lang="en-US" sz="2400" i="1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5421889" y="3939627"/>
            <a:ext cx="2520734" cy="461665"/>
            <a:chOff x="1230086" y="1785257"/>
            <a:chExt cx="2520734" cy="461665"/>
          </a:xfrm>
        </p:grpSpPr>
        <p:sp>
          <p:nvSpPr>
            <p:cNvPr id="197" name="TextBox 1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58211" y="5265090"/>
            <a:ext cx="2111832" cy="461665"/>
            <a:chOff x="1230086" y="1785257"/>
            <a:chExt cx="2111832" cy="461665"/>
          </a:xfrm>
        </p:grpSpPr>
        <p:sp>
          <p:nvSpPr>
            <p:cNvPr id="200" name="TextBox 1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One hour.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5421889" y="5311910"/>
            <a:ext cx="2491930" cy="461665"/>
            <a:chOff x="1230086" y="1785257"/>
            <a:chExt cx="2491930" cy="461665"/>
          </a:xfrm>
        </p:grpSpPr>
        <p:sp>
          <p:nvSpPr>
            <p:cNvPr id="203" name="TextBox 2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Two hours.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58211" y="5984809"/>
            <a:ext cx="3670889" cy="461665"/>
            <a:chOff x="1230086" y="1785257"/>
            <a:chExt cx="3670889" cy="461665"/>
          </a:xfrm>
        </p:grpSpPr>
        <p:sp>
          <p:nvSpPr>
            <p:cNvPr id="206" name="TextBox 2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611086" y="1785257"/>
              <a:ext cx="3289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More than two hours.</a:t>
              </a: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429973" y="4630961"/>
            <a:ext cx="7681275" cy="473610"/>
            <a:chOff x="-44256" y="1250802"/>
            <a:chExt cx="7681275" cy="473610"/>
          </a:xfrm>
        </p:grpSpPr>
        <p:sp>
          <p:nvSpPr>
            <p:cNvPr id="209" name="TextBox 208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hours a day do you watch TV?</a:t>
              </a:r>
              <a:endParaRPr lang="en-US" sz="2400" i="1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5421889" y="5984809"/>
            <a:ext cx="2520734" cy="461665"/>
            <a:chOff x="1230086" y="1785257"/>
            <a:chExt cx="2520734" cy="461665"/>
          </a:xfrm>
        </p:grpSpPr>
        <p:sp>
          <p:nvSpPr>
            <p:cNvPr id="212" name="TextBox 2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10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5811416" cy="461665"/>
            <a:chOff x="1230086" y="1785257"/>
            <a:chExt cx="5811416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have nothing else to do.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8211" y="1711975"/>
            <a:ext cx="5073662" cy="461665"/>
            <a:chOff x="1230086" y="1785257"/>
            <a:chExt cx="5073662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my parents want me to.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2192019"/>
            <a:ext cx="3421507" cy="461665"/>
            <a:chOff x="1230086" y="1785257"/>
            <a:chExt cx="3421507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like it.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9582" y="639365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Why do you watch TV?</a:t>
              </a:r>
              <a:endParaRPr lang="en-US" sz="2400" i="1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8211" y="2653684"/>
            <a:ext cx="2520734" cy="461665"/>
            <a:chOff x="1230086" y="1785257"/>
            <a:chExt cx="252073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8211" y="4169580"/>
            <a:ext cx="5811416" cy="461665"/>
            <a:chOff x="1230086" y="1785257"/>
            <a:chExt cx="581141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Just one day.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8211" y="4649624"/>
            <a:ext cx="5073662" cy="461665"/>
            <a:chOff x="1230086" y="1785257"/>
            <a:chExt cx="5073662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week.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8211" y="5129668"/>
            <a:ext cx="3421507" cy="461665"/>
            <a:chOff x="1230086" y="1785257"/>
            <a:chExt cx="342150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month.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9582" y="3577014"/>
            <a:ext cx="7681275" cy="473610"/>
            <a:chOff x="-44256" y="1250802"/>
            <a:chExt cx="7681275" cy="473610"/>
          </a:xfrm>
        </p:grpSpPr>
        <p:sp>
          <p:nvSpPr>
            <p:cNvPr id="57" name="TextBox 56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long do you think you can live without TV?</a:t>
              </a:r>
              <a:endParaRPr lang="en-US" sz="2400" i="1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8211" y="5591333"/>
            <a:ext cx="2520734" cy="461665"/>
            <a:chOff x="1230086" y="1785257"/>
            <a:chExt cx="2520734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564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76532"/>
              </p:ext>
            </p:extLst>
          </p:nvPr>
        </p:nvGraphicFramePr>
        <p:xfrm>
          <a:off x="0" y="682897"/>
          <a:ext cx="9144000" cy="51264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TV programmes and people.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/θ/ and /ð/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wh</a:t>
                      </a:r>
                      <a:r>
                        <a:rPr lang="en-US" sz="2400"/>
                        <a:t>-question words to make questions.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conjunctions to connect clauses in compound sentences.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for and give information about TV programmes.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 TV guide.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a favourite TV programme.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different TV programmes.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about TV-viewing habits.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DBF7F53-937E-4997-B8FB-1AB1F91AF2A2}"/>
              </a:ext>
            </a:extLst>
          </p:cNvPr>
          <p:cNvSpPr/>
          <p:nvPr/>
        </p:nvSpPr>
        <p:spPr>
          <a:xfrm>
            <a:off x="7052815" y="136291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0F191-93CB-4652-BA84-2711BD1A2670}"/>
              </a:ext>
            </a:extLst>
          </p:cNvPr>
          <p:cNvSpPr txBox="1"/>
          <p:nvPr/>
        </p:nvSpPr>
        <p:spPr>
          <a:xfrm>
            <a:off x="7034344" y="13332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C7A6D-D070-4582-9AD7-8B6B5851C904}"/>
              </a:ext>
            </a:extLst>
          </p:cNvPr>
          <p:cNvSpPr/>
          <p:nvPr/>
        </p:nvSpPr>
        <p:spPr>
          <a:xfrm>
            <a:off x="7590993" y="136291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8576C-CDB1-401C-A21A-16695B3AC1CF}"/>
              </a:ext>
            </a:extLst>
          </p:cNvPr>
          <p:cNvSpPr/>
          <p:nvPr/>
        </p:nvSpPr>
        <p:spPr>
          <a:xfrm>
            <a:off x="8364271" y="136291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A610C-5EDB-45E4-AACB-EF75CE2F43BA}"/>
              </a:ext>
            </a:extLst>
          </p:cNvPr>
          <p:cNvSpPr txBox="1"/>
          <p:nvPr/>
        </p:nvSpPr>
        <p:spPr>
          <a:xfrm>
            <a:off x="7590994" y="13361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9E9EB-336D-4678-BB7F-6653B2411ACA}"/>
              </a:ext>
            </a:extLst>
          </p:cNvPr>
          <p:cNvSpPr txBox="1"/>
          <p:nvPr/>
        </p:nvSpPr>
        <p:spPr>
          <a:xfrm>
            <a:off x="8364271" y="13235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E25D4-6A30-4B88-80DF-F68C9F7772A6}"/>
              </a:ext>
            </a:extLst>
          </p:cNvPr>
          <p:cNvSpPr/>
          <p:nvPr/>
        </p:nvSpPr>
        <p:spPr>
          <a:xfrm>
            <a:off x="7052815" y="2285294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3321E-23A8-441A-8308-A58FB621F409}"/>
              </a:ext>
            </a:extLst>
          </p:cNvPr>
          <p:cNvSpPr txBox="1"/>
          <p:nvPr/>
        </p:nvSpPr>
        <p:spPr>
          <a:xfrm>
            <a:off x="7034344" y="22556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FC68B-2495-489A-BAF7-5F138E2C83FC}"/>
              </a:ext>
            </a:extLst>
          </p:cNvPr>
          <p:cNvSpPr/>
          <p:nvPr/>
        </p:nvSpPr>
        <p:spPr>
          <a:xfrm>
            <a:off x="7590993" y="2285294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8B9D6F-AB67-4558-8EB2-5D31DE77DBD7}"/>
              </a:ext>
            </a:extLst>
          </p:cNvPr>
          <p:cNvSpPr/>
          <p:nvPr/>
        </p:nvSpPr>
        <p:spPr>
          <a:xfrm>
            <a:off x="8364271" y="2285294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29084-3A0D-4F56-9AF7-9BCB17FC832C}"/>
              </a:ext>
            </a:extLst>
          </p:cNvPr>
          <p:cNvSpPr txBox="1"/>
          <p:nvPr/>
        </p:nvSpPr>
        <p:spPr>
          <a:xfrm>
            <a:off x="7590994" y="2258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7BED8-DC05-45A6-8482-0E9D127C2A06}"/>
              </a:ext>
            </a:extLst>
          </p:cNvPr>
          <p:cNvSpPr txBox="1"/>
          <p:nvPr/>
        </p:nvSpPr>
        <p:spPr>
          <a:xfrm>
            <a:off x="8364271" y="22459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80433A-5745-4D71-BB00-7FA948DBBB6D}"/>
              </a:ext>
            </a:extLst>
          </p:cNvPr>
          <p:cNvSpPr/>
          <p:nvPr/>
        </p:nvSpPr>
        <p:spPr>
          <a:xfrm>
            <a:off x="7052815" y="3534892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29FD0D-A2AF-496C-B1C8-A1E1EA7B9055}"/>
              </a:ext>
            </a:extLst>
          </p:cNvPr>
          <p:cNvSpPr txBox="1"/>
          <p:nvPr/>
        </p:nvSpPr>
        <p:spPr>
          <a:xfrm>
            <a:off x="7034344" y="35052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2A1A1A-9400-4C67-8B23-B22B0729B2FF}"/>
              </a:ext>
            </a:extLst>
          </p:cNvPr>
          <p:cNvSpPr/>
          <p:nvPr/>
        </p:nvSpPr>
        <p:spPr>
          <a:xfrm>
            <a:off x="7590993" y="3534892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3FB7EA-6D19-41D4-A9DD-846C465A13AB}"/>
              </a:ext>
            </a:extLst>
          </p:cNvPr>
          <p:cNvSpPr/>
          <p:nvPr/>
        </p:nvSpPr>
        <p:spPr>
          <a:xfrm>
            <a:off x="8364271" y="3534892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F9A8E7-6CB9-46B2-B8EC-496B96122826}"/>
              </a:ext>
            </a:extLst>
          </p:cNvPr>
          <p:cNvSpPr txBox="1"/>
          <p:nvPr/>
        </p:nvSpPr>
        <p:spPr>
          <a:xfrm>
            <a:off x="7590994" y="35081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C277C6-A032-455C-BC25-AD5F52BC61DE}"/>
              </a:ext>
            </a:extLst>
          </p:cNvPr>
          <p:cNvSpPr txBox="1"/>
          <p:nvPr/>
        </p:nvSpPr>
        <p:spPr>
          <a:xfrm>
            <a:off x="8364271" y="349553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CC0A9B-EDE2-4BD9-9221-DF248A7AD11D}"/>
              </a:ext>
            </a:extLst>
          </p:cNvPr>
          <p:cNvSpPr/>
          <p:nvPr/>
        </p:nvSpPr>
        <p:spPr>
          <a:xfrm>
            <a:off x="7052815" y="4466658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C512E3-7335-4172-9011-A5FC70A1AC80}"/>
              </a:ext>
            </a:extLst>
          </p:cNvPr>
          <p:cNvSpPr txBox="1"/>
          <p:nvPr/>
        </p:nvSpPr>
        <p:spPr>
          <a:xfrm>
            <a:off x="7034344" y="44370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0CB0CD-18A2-410C-9D6F-56A40CF1BC8B}"/>
              </a:ext>
            </a:extLst>
          </p:cNvPr>
          <p:cNvSpPr/>
          <p:nvPr/>
        </p:nvSpPr>
        <p:spPr>
          <a:xfrm>
            <a:off x="7590993" y="4466658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176DFE-C6BF-4B01-B999-5284C47653E8}"/>
              </a:ext>
            </a:extLst>
          </p:cNvPr>
          <p:cNvSpPr/>
          <p:nvPr/>
        </p:nvSpPr>
        <p:spPr>
          <a:xfrm>
            <a:off x="8364271" y="4466658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0B27B-19F9-4035-9F25-B426E416B493}"/>
              </a:ext>
            </a:extLst>
          </p:cNvPr>
          <p:cNvSpPr txBox="1"/>
          <p:nvPr/>
        </p:nvSpPr>
        <p:spPr>
          <a:xfrm>
            <a:off x="7590994" y="44399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6BD36D-7611-493E-A11A-116A35F768E1}"/>
              </a:ext>
            </a:extLst>
          </p:cNvPr>
          <p:cNvSpPr txBox="1"/>
          <p:nvPr/>
        </p:nvSpPr>
        <p:spPr>
          <a:xfrm>
            <a:off x="8364271" y="442730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DE8067-8671-4BED-94A2-0B8EE85770AA}"/>
              </a:ext>
            </a:extLst>
          </p:cNvPr>
          <p:cNvSpPr/>
          <p:nvPr/>
        </p:nvSpPr>
        <p:spPr>
          <a:xfrm>
            <a:off x="7052815" y="5359066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F771C5-7803-489A-8E09-43A72C362CD0}"/>
              </a:ext>
            </a:extLst>
          </p:cNvPr>
          <p:cNvSpPr txBox="1"/>
          <p:nvPr/>
        </p:nvSpPr>
        <p:spPr>
          <a:xfrm>
            <a:off x="7034344" y="53294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3D637B-9453-4F28-9DD5-DAF2F9C61D5E}"/>
              </a:ext>
            </a:extLst>
          </p:cNvPr>
          <p:cNvSpPr/>
          <p:nvPr/>
        </p:nvSpPr>
        <p:spPr>
          <a:xfrm>
            <a:off x="7590993" y="5359066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70D833-46A5-4A91-B00D-1444DF8ED30D}"/>
              </a:ext>
            </a:extLst>
          </p:cNvPr>
          <p:cNvSpPr/>
          <p:nvPr/>
        </p:nvSpPr>
        <p:spPr>
          <a:xfrm>
            <a:off x="8364271" y="5359066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BD978C-A4FD-456B-B1E1-C522E2506FA0}"/>
              </a:ext>
            </a:extLst>
          </p:cNvPr>
          <p:cNvSpPr txBox="1"/>
          <p:nvPr/>
        </p:nvSpPr>
        <p:spPr>
          <a:xfrm>
            <a:off x="7590994" y="53323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A8FE15-E896-41E2-86B5-CB45518A432E}"/>
              </a:ext>
            </a:extLst>
          </p:cNvPr>
          <p:cNvSpPr txBox="1"/>
          <p:nvPr/>
        </p:nvSpPr>
        <p:spPr>
          <a:xfrm>
            <a:off x="8364271" y="531970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F6DCFE-B832-46F0-86A4-D8E5990465AA}"/>
              </a:ext>
            </a:extLst>
          </p:cNvPr>
          <p:cNvSpPr/>
          <p:nvPr/>
        </p:nvSpPr>
        <p:spPr>
          <a:xfrm>
            <a:off x="7051513" y="183768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43C18D-56FC-4DC4-A0C2-EBF6B9FD2C49}"/>
              </a:ext>
            </a:extLst>
          </p:cNvPr>
          <p:cNvSpPr txBox="1"/>
          <p:nvPr/>
        </p:nvSpPr>
        <p:spPr>
          <a:xfrm>
            <a:off x="7029979" y="177417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5A3489-4E4D-4DCE-97F8-425A44C03CF4}"/>
              </a:ext>
            </a:extLst>
          </p:cNvPr>
          <p:cNvSpPr/>
          <p:nvPr/>
        </p:nvSpPr>
        <p:spPr>
          <a:xfrm>
            <a:off x="7585951" y="183089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E15249A-7698-4492-8A9C-48EA5417513D}"/>
              </a:ext>
            </a:extLst>
          </p:cNvPr>
          <p:cNvSpPr/>
          <p:nvPr/>
        </p:nvSpPr>
        <p:spPr>
          <a:xfrm>
            <a:off x="8265627" y="183089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4AE256-BFD8-4189-A36A-945C99E6372F}"/>
              </a:ext>
            </a:extLst>
          </p:cNvPr>
          <p:cNvSpPr txBox="1"/>
          <p:nvPr/>
        </p:nvSpPr>
        <p:spPr>
          <a:xfrm>
            <a:off x="7601622" y="17903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E9F0CF-5E46-4E8C-BAE2-A65AB608C94F}"/>
              </a:ext>
            </a:extLst>
          </p:cNvPr>
          <p:cNvSpPr txBox="1"/>
          <p:nvPr/>
        </p:nvSpPr>
        <p:spPr>
          <a:xfrm>
            <a:off x="8369970" y="177225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3E89AE5-D124-43BF-8DA3-54AD0898A34D}"/>
              </a:ext>
            </a:extLst>
          </p:cNvPr>
          <p:cNvSpPr/>
          <p:nvPr/>
        </p:nvSpPr>
        <p:spPr>
          <a:xfrm>
            <a:off x="7090360" y="287116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D2BC16-784F-446E-9461-D6ECC3A003EC}"/>
              </a:ext>
            </a:extLst>
          </p:cNvPr>
          <p:cNvSpPr txBox="1"/>
          <p:nvPr/>
        </p:nvSpPr>
        <p:spPr>
          <a:xfrm>
            <a:off x="7068826" y="280764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CA7033-E609-4DB9-9D37-431D9C19571A}"/>
              </a:ext>
            </a:extLst>
          </p:cNvPr>
          <p:cNvSpPr/>
          <p:nvPr/>
        </p:nvSpPr>
        <p:spPr>
          <a:xfrm>
            <a:off x="7624798" y="2864371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2CF6F0-75E0-49C4-8AAB-989A16019235}"/>
              </a:ext>
            </a:extLst>
          </p:cNvPr>
          <p:cNvSpPr/>
          <p:nvPr/>
        </p:nvSpPr>
        <p:spPr>
          <a:xfrm>
            <a:off x="8304474" y="2864371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9D5FA9-1CB5-4F2D-9632-E1B2B5B3E46F}"/>
              </a:ext>
            </a:extLst>
          </p:cNvPr>
          <p:cNvSpPr txBox="1"/>
          <p:nvPr/>
        </p:nvSpPr>
        <p:spPr>
          <a:xfrm>
            <a:off x="7640469" y="28237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4C635D-5F6B-4837-9AAD-2229FC8E2877}"/>
              </a:ext>
            </a:extLst>
          </p:cNvPr>
          <p:cNvSpPr txBox="1"/>
          <p:nvPr/>
        </p:nvSpPr>
        <p:spPr>
          <a:xfrm>
            <a:off x="8408817" y="28057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273AD3-178D-4021-A40C-1B450D215340}"/>
              </a:ext>
            </a:extLst>
          </p:cNvPr>
          <p:cNvSpPr/>
          <p:nvPr/>
        </p:nvSpPr>
        <p:spPr>
          <a:xfrm>
            <a:off x="7064257" y="401866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129813-0C24-4223-899C-FC5F9FED3A59}"/>
              </a:ext>
            </a:extLst>
          </p:cNvPr>
          <p:cNvSpPr txBox="1"/>
          <p:nvPr/>
        </p:nvSpPr>
        <p:spPr>
          <a:xfrm>
            <a:off x="7042723" y="39551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3D3B91-8057-4776-8130-185B9C1F8DF4}"/>
              </a:ext>
            </a:extLst>
          </p:cNvPr>
          <p:cNvSpPr/>
          <p:nvPr/>
        </p:nvSpPr>
        <p:spPr>
          <a:xfrm>
            <a:off x="7598695" y="401187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7453B0-CA88-4C21-BB5B-AEDE695B2F4E}"/>
              </a:ext>
            </a:extLst>
          </p:cNvPr>
          <p:cNvSpPr/>
          <p:nvPr/>
        </p:nvSpPr>
        <p:spPr>
          <a:xfrm>
            <a:off x="8278371" y="401187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6D6990-7E8D-44C8-B9EB-F5E65A894135}"/>
              </a:ext>
            </a:extLst>
          </p:cNvPr>
          <p:cNvSpPr txBox="1"/>
          <p:nvPr/>
        </p:nvSpPr>
        <p:spPr>
          <a:xfrm>
            <a:off x="7614366" y="39712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F215C5-6A5B-49ED-9659-9E1FD2DEED61}"/>
              </a:ext>
            </a:extLst>
          </p:cNvPr>
          <p:cNvSpPr txBox="1"/>
          <p:nvPr/>
        </p:nvSpPr>
        <p:spPr>
          <a:xfrm>
            <a:off x="8382714" y="39532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130DF39-7DCB-4508-85BB-C6ED8928B3DF}"/>
              </a:ext>
            </a:extLst>
          </p:cNvPr>
          <p:cNvSpPr/>
          <p:nvPr/>
        </p:nvSpPr>
        <p:spPr>
          <a:xfrm>
            <a:off x="7048586" y="493240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C1705A-55F4-436C-A2C0-F24922CE9C8E}"/>
              </a:ext>
            </a:extLst>
          </p:cNvPr>
          <p:cNvSpPr txBox="1"/>
          <p:nvPr/>
        </p:nvSpPr>
        <p:spPr>
          <a:xfrm>
            <a:off x="7027052" y="48688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947827-7285-46F9-B312-6827F95C2D0F}"/>
              </a:ext>
            </a:extLst>
          </p:cNvPr>
          <p:cNvSpPr/>
          <p:nvPr/>
        </p:nvSpPr>
        <p:spPr>
          <a:xfrm>
            <a:off x="7583024" y="4925611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0ECACED-E23F-45FF-B39E-A5B4555983EB}"/>
              </a:ext>
            </a:extLst>
          </p:cNvPr>
          <p:cNvSpPr/>
          <p:nvPr/>
        </p:nvSpPr>
        <p:spPr>
          <a:xfrm>
            <a:off x="8262700" y="4925611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8BE612-EB84-414E-80C1-4B8143C9175A}"/>
              </a:ext>
            </a:extLst>
          </p:cNvPr>
          <p:cNvSpPr txBox="1"/>
          <p:nvPr/>
        </p:nvSpPr>
        <p:spPr>
          <a:xfrm>
            <a:off x="7598695" y="48850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1F2543-5201-41FC-8E27-0036EB86F4B1}"/>
              </a:ext>
            </a:extLst>
          </p:cNvPr>
          <p:cNvSpPr txBox="1"/>
          <p:nvPr/>
        </p:nvSpPr>
        <p:spPr>
          <a:xfrm>
            <a:off x="8367043" y="486697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  <p:bldP spid="53" grpId="0"/>
      <p:bldP spid="53" grpId="1"/>
      <p:bldP spid="53" grpId="2"/>
      <p:bldP spid="53" grpId="3"/>
      <p:bldP spid="53" grpId="4"/>
      <p:bldP spid="56" grpId="0"/>
      <p:bldP spid="56" grpId="1"/>
      <p:bldP spid="56" grpId="2"/>
      <p:bldP spid="56" grpId="3"/>
      <p:bldP spid="56" grpId="4"/>
      <p:bldP spid="57" grpId="0"/>
      <p:bldP spid="57" grpId="1"/>
      <p:bldP spid="57" grpId="2"/>
      <p:bldP spid="57" grpId="3"/>
      <p:bldP spid="57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90502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91"/>
            <a:ext cx="8482524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3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3840987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4938589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933" y="3866506"/>
            <a:ext cx="3764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words in the box in the correct column. Add more words if you can.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2055" y="4885202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4937609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52243" y="4887749"/>
            <a:ext cx="412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the conjunctions provided to connect the sentences.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3775447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05571" y="3800060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each question with a suitable question word.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0440" y="39616"/>
            <a:ext cx="75997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 the box in the correct column. Add more words if you can.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80083" y="1174522"/>
            <a:ext cx="5983835" cy="1953491"/>
          </a:xfrm>
          <a:prstGeom prst="roundRect">
            <a:avLst>
              <a:gd name="adj" fmla="val 602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2213" y="1246908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02212" y="1695600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interesting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02212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02211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wildlife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66104" y="1246908"/>
            <a:ext cx="267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English in a Minute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66103" y="1695600"/>
            <a:ext cx="226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animated films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66103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66102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465305"/>
              </p:ext>
            </p:extLst>
          </p:nvPr>
        </p:nvGraphicFramePr>
        <p:xfrm>
          <a:off x="742950" y="3345876"/>
          <a:ext cx="7658100" cy="3276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920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</a:t>
                      </a:r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Adjectives  </a:t>
                      </a:r>
                    </a:p>
                    <a:p>
                      <a:pPr algn="ctr"/>
                      <a:r>
                        <a:rPr lang="en-US" sz="2400" dirty="0"/>
                        <a:t>describing </a:t>
                      </a:r>
                      <a:r>
                        <a:rPr lang="en-US" sz="2400" dirty="0" err="1"/>
                        <a:t>programmes</a:t>
                      </a:r>
                      <a:endParaRPr lang="en-US" sz="2400" dirty="0"/>
                    </a:p>
                  </a:txBody>
                  <a:tcPr anchor="ctr">
                    <a:solidFill>
                      <a:srgbClr val="FAC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43A4521-99D6-461C-AC2C-51E84714F2AB}"/>
              </a:ext>
            </a:extLst>
          </p:cNvPr>
          <p:cNvSpPr txBox="1"/>
          <p:nvPr/>
        </p:nvSpPr>
        <p:spPr>
          <a:xfrm>
            <a:off x="2064175" y="4370464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sports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78A101-FF96-49F6-BBF1-1A07DFBA3420}"/>
              </a:ext>
            </a:extLst>
          </p:cNvPr>
          <p:cNvSpPr txBox="1"/>
          <p:nvPr/>
        </p:nvSpPr>
        <p:spPr>
          <a:xfrm>
            <a:off x="2017994" y="4912541"/>
            <a:ext cx="1089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wildlife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B0FA56-236F-4BFB-8835-EE197BCDD418}"/>
              </a:ext>
            </a:extLst>
          </p:cNvPr>
          <p:cNvSpPr txBox="1"/>
          <p:nvPr/>
        </p:nvSpPr>
        <p:spPr>
          <a:xfrm>
            <a:off x="1316028" y="5490540"/>
            <a:ext cx="2561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</a:rPr>
              <a:t>English in a Minute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2AB6AB-1734-4B2C-986D-874429831F00}"/>
              </a:ext>
            </a:extLst>
          </p:cNvPr>
          <p:cNvSpPr txBox="1"/>
          <p:nvPr/>
        </p:nvSpPr>
        <p:spPr>
          <a:xfrm>
            <a:off x="1519226" y="6033418"/>
            <a:ext cx="206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animated films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4E1FC-CDFF-45FF-A7D5-5EFE169CECBF}"/>
              </a:ext>
            </a:extLst>
          </p:cNvPr>
          <p:cNvSpPr txBox="1"/>
          <p:nvPr/>
        </p:nvSpPr>
        <p:spPr>
          <a:xfrm>
            <a:off x="5762486" y="4389490"/>
            <a:ext cx="164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25AB93-94B1-4C9E-AED7-6BB290EC5CB0}"/>
              </a:ext>
            </a:extLst>
          </p:cNvPr>
          <p:cNvSpPr txBox="1"/>
          <p:nvPr/>
        </p:nvSpPr>
        <p:spPr>
          <a:xfrm>
            <a:off x="5864089" y="4931567"/>
            <a:ext cx="1520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interesting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7C0166-A35C-42D5-8A25-9322F479FF94}"/>
              </a:ext>
            </a:extLst>
          </p:cNvPr>
          <p:cNvSpPr txBox="1"/>
          <p:nvPr/>
        </p:nvSpPr>
        <p:spPr>
          <a:xfrm>
            <a:off x="6030332" y="5509566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popular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8F68FC-D654-482C-906A-2D4FE56A6B45}"/>
              </a:ext>
            </a:extLst>
          </p:cNvPr>
          <p:cNvSpPr txBox="1"/>
          <p:nvPr/>
        </p:nvSpPr>
        <p:spPr>
          <a:xfrm>
            <a:off x="6150401" y="6052444"/>
            <a:ext cx="89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2B309E-53FE-40B0-9868-883743E26778}"/>
              </a:ext>
            </a:extLst>
          </p:cNvPr>
          <p:cNvSpPr txBox="1"/>
          <p:nvPr/>
        </p:nvSpPr>
        <p:spPr>
          <a:xfrm>
            <a:off x="2202212" y="1246908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4BD541-F5ED-42EC-9409-8B8D1B3BADC9}"/>
              </a:ext>
            </a:extLst>
          </p:cNvPr>
          <p:cNvSpPr txBox="1"/>
          <p:nvPr/>
        </p:nvSpPr>
        <p:spPr>
          <a:xfrm>
            <a:off x="2202211" y="1695600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interesting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036929-B50C-4F5E-BE50-128D87022209}"/>
              </a:ext>
            </a:extLst>
          </p:cNvPr>
          <p:cNvSpPr txBox="1"/>
          <p:nvPr/>
        </p:nvSpPr>
        <p:spPr>
          <a:xfrm>
            <a:off x="2202211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B3C33E-2FD8-4CC7-97CC-AD9859192209}"/>
              </a:ext>
            </a:extLst>
          </p:cNvPr>
          <p:cNvSpPr txBox="1"/>
          <p:nvPr/>
        </p:nvSpPr>
        <p:spPr>
          <a:xfrm>
            <a:off x="2202210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wildlife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033329-DC23-475B-8CF0-9DE6EF905818}"/>
              </a:ext>
            </a:extLst>
          </p:cNvPr>
          <p:cNvSpPr txBox="1"/>
          <p:nvPr/>
        </p:nvSpPr>
        <p:spPr>
          <a:xfrm>
            <a:off x="4466105" y="1246908"/>
            <a:ext cx="267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English in a Minute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3D4099-65CB-41C3-85DA-851DF12FB051}"/>
              </a:ext>
            </a:extLst>
          </p:cNvPr>
          <p:cNvSpPr txBox="1"/>
          <p:nvPr/>
        </p:nvSpPr>
        <p:spPr>
          <a:xfrm>
            <a:off x="4466103" y="1695600"/>
            <a:ext cx="226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animated films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854F38-5244-48C5-B831-C5A753EC0092}"/>
              </a:ext>
            </a:extLst>
          </p:cNvPr>
          <p:cNvSpPr txBox="1"/>
          <p:nvPr/>
        </p:nvSpPr>
        <p:spPr>
          <a:xfrm>
            <a:off x="4466103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63D2DB-EAE6-40EB-8C39-C38460770FB1}"/>
              </a:ext>
            </a:extLst>
          </p:cNvPr>
          <p:cNvSpPr txBox="1"/>
          <p:nvPr/>
        </p:nvSpPr>
        <p:spPr>
          <a:xfrm>
            <a:off x="4466102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38941 0.45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40069 0.47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5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01441 0.322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02014 0.33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448 0.61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3224 0.6310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8" y="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17153 0.489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8403 0.5025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40569" y="1245973"/>
            <a:ext cx="7462862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4277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7453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4715" y="1335026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6509" y="1335026"/>
            <a:ext cx="188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sports</a:t>
            </a:r>
            <a:endParaRPr lang="en-US" sz="2400" i="1"/>
          </a:p>
        </p:txBody>
      </p:sp>
      <p:sp>
        <p:nvSpPr>
          <p:cNvPr id="11" name="TextBox 10"/>
          <p:cNvSpPr txBox="1"/>
          <p:nvPr/>
        </p:nvSpPr>
        <p:spPr>
          <a:xfrm>
            <a:off x="6981997" y="1335025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8067" y="2389909"/>
            <a:ext cx="7934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VTV1</a:t>
            </a:r>
            <a:r>
              <a:rPr lang="en-US" sz="2400" dirty="0"/>
              <a:t> is a popular TV channel in  Viet Nam. It attracts many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(1)                 because it has interesting </a:t>
            </a:r>
            <a:r>
              <a:rPr lang="en-US" sz="2400" dirty="0" err="1"/>
              <a:t>programmes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(2)                 </a:t>
            </a:r>
            <a:r>
              <a:rPr lang="en-US" sz="2400" dirty="0" err="1"/>
              <a:t>programmes</a:t>
            </a:r>
            <a:r>
              <a:rPr lang="en-US" sz="2400" dirty="0"/>
              <a:t> show tigers and giraffes in nature. People watch races or football matches on (3) </a:t>
            </a:r>
            <a:r>
              <a:rPr lang="en-US" sz="2400" dirty="0" err="1"/>
              <a:t>programmes</a:t>
            </a:r>
            <a:r>
              <a:rPr lang="en-US" sz="2400" dirty="0"/>
              <a:t>. Comedies make people laugh because they are (4)                 . Game shows are both fun and (5)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DE266E-2755-4620-A917-7DA82B129D5F}"/>
              </a:ext>
            </a:extLst>
          </p:cNvPr>
          <p:cNvCxnSpPr/>
          <p:nvPr/>
        </p:nvCxnSpPr>
        <p:spPr>
          <a:xfrm>
            <a:off x="1191493" y="3429000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6AC83F-DD29-4338-9A74-4076AB4D00CD}"/>
              </a:ext>
            </a:extLst>
          </p:cNvPr>
          <p:cNvCxnSpPr/>
          <p:nvPr/>
        </p:nvCxnSpPr>
        <p:spPr>
          <a:xfrm>
            <a:off x="7485997" y="4529746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554313-F6C9-4771-BD8C-E00A3BA75495}"/>
              </a:ext>
            </a:extLst>
          </p:cNvPr>
          <p:cNvCxnSpPr/>
          <p:nvPr/>
        </p:nvCxnSpPr>
        <p:spPr>
          <a:xfrm>
            <a:off x="1191493" y="5632682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CADD4B9-FF03-4DBD-AD0C-D9CD466545B4}"/>
              </a:ext>
            </a:extLst>
          </p:cNvPr>
          <p:cNvSpPr txBox="1"/>
          <p:nvPr/>
        </p:nvSpPr>
        <p:spPr>
          <a:xfrm>
            <a:off x="1141135" y="3067023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1B0FB2-C7D4-4871-87EA-3F96332B234E}"/>
              </a:ext>
            </a:extLst>
          </p:cNvPr>
          <p:cNvSpPr txBox="1"/>
          <p:nvPr/>
        </p:nvSpPr>
        <p:spPr>
          <a:xfrm>
            <a:off x="1736438" y="3627935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A167A0-7047-4707-982C-F2033D597F12}"/>
              </a:ext>
            </a:extLst>
          </p:cNvPr>
          <p:cNvSpPr txBox="1"/>
          <p:nvPr/>
        </p:nvSpPr>
        <p:spPr>
          <a:xfrm>
            <a:off x="7467016" y="4147683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sports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9EADD0-4884-4362-991C-5ADAC120D718}"/>
              </a:ext>
            </a:extLst>
          </p:cNvPr>
          <p:cNvSpPr txBox="1"/>
          <p:nvPr/>
        </p:nvSpPr>
        <p:spPr>
          <a:xfrm>
            <a:off x="1287084" y="5242061"/>
            <a:ext cx="89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F2D7FE-4D9A-4C03-86D6-6F42028FFC68}"/>
              </a:ext>
            </a:extLst>
          </p:cNvPr>
          <p:cNvSpPr txBox="1"/>
          <p:nvPr/>
        </p:nvSpPr>
        <p:spPr>
          <a:xfrm>
            <a:off x="6577317" y="5279720"/>
            <a:ext cx="172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  <a:r>
              <a:rPr lang="en-US" sz="2400" dirty="0"/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3951A3-777D-41BC-878D-95CA25E923D5}"/>
              </a:ext>
            </a:extLst>
          </p:cNvPr>
          <p:cNvCxnSpPr/>
          <p:nvPr/>
        </p:nvCxnSpPr>
        <p:spPr>
          <a:xfrm>
            <a:off x="1681785" y="4004035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EF743F-3ED8-4473-9786-F2A0D2EE4DC4}"/>
              </a:ext>
            </a:extLst>
          </p:cNvPr>
          <p:cNvGrpSpPr/>
          <p:nvPr/>
        </p:nvGrpSpPr>
        <p:grpSpPr>
          <a:xfrm>
            <a:off x="6617822" y="5322245"/>
            <a:ext cx="1358562" cy="461665"/>
            <a:chOff x="6617822" y="5322245"/>
            <a:chExt cx="1358562" cy="46166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6EDF77-E382-479A-BC64-07EB6E0E25CA}"/>
                </a:ext>
              </a:extLst>
            </p:cNvPr>
            <p:cNvCxnSpPr/>
            <p:nvPr/>
          </p:nvCxnSpPr>
          <p:spPr>
            <a:xfrm>
              <a:off x="6617822" y="5632682"/>
              <a:ext cx="10898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6192C8-E330-4419-9451-5928FBDFE9C0}"/>
                </a:ext>
              </a:extLst>
            </p:cNvPr>
            <p:cNvSpPr txBox="1"/>
            <p:nvPr/>
          </p:nvSpPr>
          <p:spPr>
            <a:xfrm>
              <a:off x="7646364" y="5322245"/>
              <a:ext cx="3300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3" grpId="0"/>
      <p:bldP spid="11" grpId="0"/>
      <p:bldP spid="18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62868"/>
            <a:ext cx="7647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Complete each question with a suitable question word.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8983" y="14270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83813" y="14059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go to class  five days a week.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8983" y="251896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83813" y="2497945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08983" y="360951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83813" y="358849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Because I love animals.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8983" y="47183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83813" y="469734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08983" y="58078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83813" y="57867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50EF69-ED3B-4AB6-A232-E96AA09ED98E}"/>
              </a:ext>
            </a:extLst>
          </p:cNvPr>
          <p:cNvSpPr txBox="1"/>
          <p:nvPr/>
        </p:nvSpPr>
        <p:spPr>
          <a:xfrm>
            <a:off x="1238827" y="1329662"/>
            <a:ext cx="5556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days a week do you go to class?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8B8A2D-FE4F-4BA7-A143-1DDAF3C0ECF3}"/>
              </a:ext>
            </a:extLst>
          </p:cNvPr>
          <p:cNvSpPr txBox="1"/>
          <p:nvPr/>
        </p:nvSpPr>
        <p:spPr>
          <a:xfrm>
            <a:off x="1220355" y="1341350"/>
            <a:ext cx="5556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 many</a:t>
            </a:r>
            <a:r>
              <a:rPr lang="en-US" sz="2400" dirty="0"/>
              <a:t> days a week do you go to class?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79B97-9EAA-4A74-A0EB-5455B74D2E51}"/>
              </a:ext>
            </a:extLst>
          </p:cNvPr>
          <p:cNvSpPr txBox="1"/>
          <p:nvPr/>
        </p:nvSpPr>
        <p:spPr>
          <a:xfrm>
            <a:off x="1220355" y="2514839"/>
            <a:ext cx="4823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 </a:t>
            </a:r>
            <a:r>
              <a:rPr lang="en-US" sz="2400" dirty="0"/>
              <a:t>did you watch on TV last night?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8609FD-3FD3-46A8-A918-7FCAA3CC95BE}"/>
              </a:ext>
            </a:extLst>
          </p:cNvPr>
          <p:cNvGrpSpPr/>
          <p:nvPr/>
        </p:nvGrpSpPr>
        <p:grpSpPr>
          <a:xfrm>
            <a:off x="1340171" y="2522611"/>
            <a:ext cx="6401044" cy="461665"/>
            <a:chOff x="1340171" y="2522611"/>
            <a:chExt cx="6401044" cy="46166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16C93B-C532-4BCF-9C77-3B92D95B0C53}"/>
                </a:ext>
              </a:extLst>
            </p:cNvPr>
            <p:cNvCxnSpPr/>
            <p:nvPr/>
          </p:nvCxnSpPr>
          <p:spPr>
            <a:xfrm>
              <a:off x="1340171" y="2876499"/>
              <a:ext cx="858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E0EE09-1C43-48BD-BA5B-0EA4E3C7411E}"/>
                </a:ext>
              </a:extLst>
            </p:cNvPr>
            <p:cNvSpPr txBox="1"/>
            <p:nvPr/>
          </p:nvSpPr>
          <p:spPr>
            <a:xfrm>
              <a:off x="2198255" y="2522611"/>
              <a:ext cx="55429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did you watch on TV last night?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846660D-9C7E-4EB4-9365-ADAB1470C37C}"/>
              </a:ext>
            </a:extLst>
          </p:cNvPr>
          <p:cNvSpPr txBox="1"/>
          <p:nvPr/>
        </p:nvSpPr>
        <p:spPr>
          <a:xfrm>
            <a:off x="1220355" y="3542324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do 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F500D6-1AA9-480A-B652-50921CA98038}"/>
              </a:ext>
            </a:extLst>
          </p:cNvPr>
          <p:cNvSpPr txBox="1"/>
          <p:nvPr/>
        </p:nvSpPr>
        <p:spPr>
          <a:xfrm>
            <a:off x="1220354" y="3542324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Why</a:t>
            </a:r>
            <a:r>
              <a:rPr lang="en-US" sz="2400" dirty="0"/>
              <a:t> do 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92EF-D9F8-4E6A-BAF3-E6073941F5BE}"/>
              </a:ext>
            </a:extLst>
          </p:cNvPr>
          <p:cNvSpPr txBox="1"/>
          <p:nvPr/>
        </p:nvSpPr>
        <p:spPr>
          <a:xfrm>
            <a:off x="1238827" y="4651174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F15DE5-99A2-4891-8DB0-6AE86146BC98}"/>
              </a:ext>
            </a:extLst>
          </p:cNvPr>
          <p:cNvSpPr txBox="1"/>
          <p:nvPr/>
        </p:nvSpPr>
        <p:spPr>
          <a:xfrm>
            <a:off x="1238827" y="4678796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Who</a:t>
            </a:r>
            <a:r>
              <a:rPr lang="en-US" sz="2400" dirty="0"/>
              <a:t>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961B43-2B4F-4EC3-A47A-D861240830D2}"/>
              </a:ext>
            </a:extLst>
          </p:cNvPr>
          <p:cNvSpPr txBox="1"/>
          <p:nvPr/>
        </p:nvSpPr>
        <p:spPr>
          <a:xfrm>
            <a:off x="1275627" y="5731447"/>
            <a:ext cx="5445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hours a day do you watch TV?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EB1416-95D3-42E6-99FA-5047BC990C87}"/>
              </a:ext>
            </a:extLst>
          </p:cNvPr>
          <p:cNvSpPr txBox="1"/>
          <p:nvPr/>
        </p:nvSpPr>
        <p:spPr>
          <a:xfrm>
            <a:off x="1257300" y="5731447"/>
            <a:ext cx="5445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 many</a:t>
            </a:r>
            <a:r>
              <a:rPr lang="en-US" sz="2400" dirty="0"/>
              <a:t> hours a day do you watch TV?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/>
      <p:bldP spid="27" grpId="0"/>
      <p:bldP spid="28" grpId="0"/>
      <p:bldP spid="30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828" y="37433"/>
            <a:ext cx="71015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conjunctions provided to connect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1911</TotalTime>
  <Words>814</Words>
  <Application>Microsoft Office PowerPoint</Application>
  <PresentationFormat>On-screen Show (4:3)</PresentationFormat>
  <Paragraphs>189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141</cp:revision>
  <dcterms:created xsi:type="dcterms:W3CDTF">2020-12-09T02:04:09Z</dcterms:created>
  <dcterms:modified xsi:type="dcterms:W3CDTF">2023-07-07T10:08:55Z</dcterms:modified>
</cp:coreProperties>
</file>