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5"/>
  </p:notesMasterIdLst>
  <p:sldIdLst>
    <p:sldId id="313" r:id="rId2"/>
    <p:sldId id="344" r:id="rId3"/>
    <p:sldId id="341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76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70" r:id="rId29"/>
    <p:sldId id="371" r:id="rId30"/>
    <p:sldId id="372" r:id="rId31"/>
    <p:sldId id="373" r:id="rId32"/>
    <p:sldId id="374" r:id="rId33"/>
    <p:sldId id="375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139" autoAdjust="0"/>
  </p:normalViewPr>
  <p:slideViewPr>
    <p:cSldViewPr>
      <p:cViewPr varScale="1">
        <p:scale>
          <a:sx n="24" d="100"/>
          <a:sy n="24" d="100"/>
        </p:scale>
        <p:origin x="115" y="82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9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91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6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0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39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5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78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95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1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71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2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1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8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64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02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43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5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2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90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38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6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2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9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3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65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23545799" cy="838200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11605727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6" y="2743200"/>
            <a:ext cx="11635273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23545799" cy="838200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23545799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8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51" r:id="rId2"/>
    <p:sldLayoutId id="2147483750" r:id="rId3"/>
    <p:sldLayoutId id="214748374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em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emf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4.37.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còn được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 là một vectơ đơn vị,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vectơ đơn vị,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67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4.38.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Xét một hệ trục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các vectơ đơn vị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toạ độ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424" t="-113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toạ độ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73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7696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4.39.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sông, một ca nô chuyển động thẳng đều theo hướng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vận tốc có độ lớn bằng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vận tốc riêng của ca nô, biết rằng, nước trên sông chảy về hướng đông với vận tốc có độ lớn bằng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7696200" cy="10744199"/>
              </a:xfrm>
              <a:prstGeom prst="rect">
                <a:avLst/>
              </a:prstGeom>
              <a:blipFill>
                <a:blip r:embed="rId3"/>
                <a:stretch>
                  <a:fillRect l="-3162" t="-963" r="-33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0" y="2743201"/>
                <a:ext cx="8001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vận tốc dòng nước;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vận tốc ca nô có sức cản của nước;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vận tốc riêng của ca nô.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đề bài ta có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𝑶𝑫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743201"/>
                <a:ext cx="8001000" cy="10744199"/>
              </a:xfrm>
              <a:prstGeom prst="rect">
                <a:avLst/>
              </a:prstGeom>
              <a:blipFill>
                <a:blip r:embed="rId4"/>
                <a:stretch>
                  <a:fillRect l="-3042" t="-793" r="-43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">
            <a:extLst>
              <a:ext uri="{FF2B5EF4-FFF2-40B4-BE49-F238E27FC236}">
                <a16:creationId xmlns:a16="http://schemas.microsoft.com/office/drawing/2014/main" id="{57839607-93FD-4AF2-9DE0-2C394022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8510" y="5257800"/>
            <a:ext cx="756069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31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4.39.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2496800" cy="10744199"/>
              </a:xfrm>
              <a:prstGeom prst="rect">
                <a:avLst/>
              </a:prstGeom>
              <a:blipFill>
                <a:blip r:embed="rId3"/>
                <a:stretch>
                  <a:fillRect l="-1949" t="-963" r="-21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302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𝑩𝑶𝑫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𝟏𝟎𝟓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𝑫𝑩</m:t>
                    </m:r>
                  </m:oMath>
                </a14:m>
                <a:endParaRPr lang="en-US" sz="48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𝑶𝑫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𝟏𝟎𝟓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ra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𝟒𝟎𝟗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𝑨𝑶𝑩</m:t>
                            </m:r>
                          </m:e>
                        </m:acc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𝟗𝟗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𝑨𝑶𝑩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2743201"/>
                <a:ext cx="11049000" cy="10744199"/>
              </a:xfrm>
              <a:prstGeom prst="rect">
                <a:avLst/>
              </a:prstGeom>
              <a:blipFill>
                <a:blip r:embed="rId4"/>
                <a:stretch>
                  <a:fillRect l="-2205" t="-793" r="-20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">
            <a:extLst>
              <a:ext uri="{FF2B5EF4-FFF2-40B4-BE49-F238E27FC236}">
                <a16:creationId xmlns:a16="http://schemas.microsoft.com/office/drawing/2014/main" id="{57839607-93FD-4AF2-9DE0-2C394022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7620000"/>
            <a:ext cx="6781800" cy="57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8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2573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4.39.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2573000" cy="10744199"/>
              </a:xfrm>
              <a:prstGeom prst="rect">
                <a:avLst/>
              </a:prstGeom>
              <a:blipFill>
                <a:blip r:embed="rId3"/>
                <a:stretch>
                  <a:fillRect l="-1937" t="-963" r="-20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82600" y="2743201"/>
                <a:ext cx="10896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𝑨𝑶𝑩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Cano đi một mình theo hướng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vận tốc: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𝟒𝟎𝟗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0" y="2743201"/>
                <a:ext cx="10896600" cy="10744199"/>
              </a:xfrm>
              <a:prstGeom prst="rect">
                <a:avLst/>
              </a:prstGeom>
              <a:blipFill>
                <a:blip r:embed="rId4"/>
                <a:stretch>
                  <a:fillRect l="-2236" t="-793" r="-30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">
            <a:extLst>
              <a:ext uri="{FF2B5EF4-FFF2-40B4-BE49-F238E27FC236}">
                <a16:creationId xmlns:a16="http://schemas.microsoft.com/office/drawing/2014/main" id="{57839607-93FD-4AF2-9DE0-2C394022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7620000"/>
            <a:ext cx="6781800" cy="57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7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</a:t>
                </a: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40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 r="-36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68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</a:t>
                </a: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𝑮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Dựng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𝑩𝑱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blipFill>
                <a:blip r:embed="rId3"/>
                <a:stretch>
                  <a:fillRect l="-2548" r="-25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790575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49000" y="2057401"/>
                <a:ext cx="13030200" cy="1143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315720" indent="-914400" algn="just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𝑩𝑰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𝑪𝑰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đó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nhau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′∥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𝑩𝑱</m:t>
                        </m:r>
                      </m:e>
                    </m:acc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hướng. (1)</a:t>
                </a:r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𝑰𝑮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𝑩𝑱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Vì vậy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𝑩𝑱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𝑰𝑮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(2)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(1) và (2)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𝑩𝑱</m:t>
                        </m:r>
                      </m:e>
                    </m:acc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2057401"/>
                <a:ext cx="13030200" cy="11430000"/>
              </a:xfrm>
              <a:prstGeom prst="rect">
                <a:avLst/>
              </a:prstGeom>
              <a:blipFill>
                <a:blip r:embed="rId4"/>
                <a:stretch>
                  <a:fillRect l="-1823" t="-799" r="-3319" b="-12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6AA9A21-9916-4D8E-B888-3FD3F286DEC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0210800"/>
            <a:ext cx="6858000" cy="4114800"/>
            <a:chOff x="8172" y="2339"/>
            <a:chExt cx="3318" cy="24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2885C0-D32C-4E5F-A1B4-8F24FF05B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" y="2339"/>
              <a:ext cx="3318" cy="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8">
              <a:extLst>
                <a:ext uri="{FF2B5EF4-FFF2-40B4-BE49-F238E27FC236}">
                  <a16:creationId xmlns:a16="http://schemas.microsoft.com/office/drawing/2014/main" id="{647AC0C8-53BD-499A-97A2-6A2428B48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2" y="4473"/>
              <a:ext cx="10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52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3</a:t>
                </a: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acc>
                  </m:oMath>
                </a14:m>
                <a:endParaRPr lang="en-US" b="1" i="1" dirty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𝑪𝑯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𝑪𝑯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21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C0095F57-1CD9-44B1-AA59-E99B7B57E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475" y="7315200"/>
            <a:ext cx="5942750" cy="59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1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</a:t>
                </a: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năm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𝑬𝑫</m:t>
                        </m:r>
                      </m:e>
                    </m:acc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Biến đổi vế trái ta có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𝑽𝑻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𝑬𝑫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𝑬𝑫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</m:oMath>
                  </m:oMathPara>
                </a14:m>
                <a:br>
                  <a:rPr lang="en-US" b="1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𝑬𝑫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𝑽𝑷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Đẳng thức tương đương với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𝑨𝑬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𝑩𝑫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585" b="-13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7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5</a:t>
                </a: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</a:t>
                </a:r>
                <a:endParaRPr lang="nl-NL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blipFill>
                <a:blip r:embed="rId3"/>
                <a:stretch>
                  <a:fillRect l="-3072" r="-56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8200" y="2743201"/>
                <a:ext cx="15621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𝟏𝟎𝟏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𝟏𝟎𝟏</m:t>
                        </m:r>
                      </m:e>
                    </m:rad>
                  </m:oMath>
                </a14:m>
                <a:endParaRPr lang="en-US" sz="4800" b="1" i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𝟑𝟕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2743201"/>
                <a:ext cx="15621000" cy="10744199"/>
              </a:xfrm>
              <a:prstGeom prst="rect">
                <a:avLst/>
              </a:prstGeom>
              <a:blipFill>
                <a:blip r:embed="rId4"/>
                <a:stretch>
                  <a:fillRect l="-1560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7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4" y="1809817"/>
            <a:ext cx="22817234" cy="9946698"/>
            <a:chOff x="1438693" y="1793813"/>
            <a:chExt cx="22817234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3" y="1793813"/>
              <a:ext cx="22817234" cy="10641062"/>
              <a:chOff x="1438693" y="1793813"/>
              <a:chExt cx="22817234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3" y="6012523"/>
                <a:ext cx="5704566" cy="888033"/>
                <a:chOff x="7450558" y="7834555"/>
                <a:chExt cx="5705228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4082041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SKG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7460331"/>
                <a:ext cx="5989260" cy="962610"/>
                <a:chOff x="7459672" y="7170625"/>
                <a:chExt cx="5989947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4338544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THÊM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8438350" cy="948792"/>
                <a:chOff x="7459670" y="7441560"/>
                <a:chExt cx="1091009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883984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Condensed" panose="020B0502040204020203" pitchFamily="34" charset="0"/>
                  <a:sym typeface="Baumans"/>
                </a:rPr>
                <a:t>TOÁN HÌNH HỌC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8"/>
            <a:chOff x="7007312" y="3313402"/>
            <a:chExt cx="16791416" cy="1309628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2"/>
              <a:chOff x="-84747" y="97578"/>
              <a:chExt cx="6395438" cy="883659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CHƯƠNG IV</a:t>
            </a:r>
            <a:endParaRPr lang="en-US" sz="5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1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6</a:t>
                </a: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các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914400" lvl="0" indent="-9144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AutoNum type="alphaLcParenR"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ba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hàng.</a:t>
                </a:r>
              </a:p>
              <a:p>
                <a:pPr marL="914400" lvl="0" indent="-9144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AutoNum type="alphaLcParenR"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góc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diện tích của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blipFill>
                <a:blip r:embed="rId3"/>
                <a:stretch>
                  <a:fillRect l="-3099" r="-30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phương, suy ra ba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𝑩𝑨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 đường cao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blipFill>
                <a:blip r:embed="rId4"/>
                <a:stretch>
                  <a:fillRect l="-1864" t="-793" r="-3065" b="-9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171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7</a:t>
                </a: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tọa độ tâm và bán kính đường tròn ngoại tiếp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blipFill>
                <a:blip r:embed="rId3"/>
                <a:stretch>
                  <a:fillRect l="-3072" r="-33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0" y="2743201"/>
                <a:ext cx="15697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tâm đường tròn ngoại tiếp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𝑰𝑨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𝑰𝑩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𝑰𝑪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𝟔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𝟔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e>
                          </m:mr>
                        </m:m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kính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𝟏𝟑𝟎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743201"/>
                <a:ext cx="15697200" cy="10744199"/>
              </a:xfrm>
              <a:prstGeom prst="rect">
                <a:avLst/>
              </a:prstGeom>
              <a:blipFill>
                <a:blip r:embed="rId4"/>
                <a:stretch>
                  <a:fillRect l="-1707" t="-793" r="-1707" b="-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09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8</a:t>
                </a: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toạ độ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toạ độ chân đường cao vẽ từ đỉnh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42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087120" indent="-914400" algn="just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khi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4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" y="2743201"/>
                <a:ext cx="81153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8</a:t>
                </a: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743201"/>
                <a:ext cx="8115300" cy="10744199"/>
              </a:xfrm>
              <a:prstGeom prst="rect">
                <a:avLst/>
              </a:prstGeom>
              <a:blipFill>
                <a:blip r:embed="rId3"/>
                <a:stretch>
                  <a:fillRect l="-3298" r="-55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790575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7800" y="1809751"/>
                <a:ext cx="15011400" cy="1167765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𝑨𝑨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′∈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mr>
                        </m:m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𝑨𝑨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𝑩𝑨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mr>
                              <m:m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809751"/>
                <a:ext cx="15011400" cy="11677650"/>
              </a:xfrm>
              <a:prstGeom prst="rect">
                <a:avLst/>
              </a:prstGeom>
              <a:blipFill>
                <a:blip r:embed="rId4"/>
                <a:stretch>
                  <a:fillRect l="-1623" t="-782" r="-3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81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 lượt là trung điểm của các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Hỏi cặp véctơ nào sau đây cùng hướng?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𝑨𝑵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433443-F7C6-4FAD-8BCF-22C0992B6D9C}"/>
              </a:ext>
            </a:extLst>
          </p:cNvPr>
          <p:cNvSpPr txBox="1">
            <a:spLocks/>
          </p:cNvSpPr>
          <p:nvPr/>
        </p:nvSpPr>
        <p:spPr>
          <a:xfrm>
            <a:off x="11582400" y="2743201"/>
            <a:ext cx="12496800" cy="107441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tIns="91440" bIns="91440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Hướng dẫn:</a:t>
            </a:r>
          </a:p>
          <a:p>
            <a:pPr marL="172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37D4C-290A-4608-AEAC-456AFF66E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4876800"/>
            <a:ext cx="7696200" cy="50617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4FF1BA-F08E-42B1-A460-06E75A27BCF1}"/>
              </a:ext>
            </a:extLst>
          </p:cNvPr>
          <p:cNvSpPr/>
          <p:nvPr/>
        </p:nvSpPr>
        <p:spPr>
          <a:xfrm>
            <a:off x="533400" y="7416997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6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 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chữ nhật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nl-NL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cm</m:t>
                    </m:r>
                    <m:r>
                      <a:rPr lang="nl-NL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nl-NL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nl-NL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cm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Độ dài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56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𝟏𝟒𝟒</m:t>
                        </m:r>
                      </m:e>
                    </m:rad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4B282DA7-D0E3-4B8C-9A18-FCA67C418746}"/>
              </a:ext>
            </a:extLst>
          </p:cNvPr>
          <p:cNvSpPr/>
          <p:nvPr/>
        </p:nvSpPr>
        <p:spPr>
          <a:xfrm>
            <a:off x="5486400" y="75438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6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 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giao điểm của 2 đường chéo.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 định nào sau đây là khẳng định </a:t>
                </a: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630555" indent="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630555" algn="l"/>
                  </a:tabLst>
                </a:pP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630555" indent="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630555" algn="l"/>
                  </a:tabLst>
                </a:pP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sai.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1C4F9C-BB6A-4476-A8CF-6970BB87D0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3810000"/>
            <a:ext cx="7892142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1EF415C-945E-4506-A7B6-F54FB9D79228}"/>
              </a:ext>
            </a:extLst>
          </p:cNvPr>
          <p:cNvSpPr/>
          <p:nvPr/>
        </p:nvSpPr>
        <p:spPr>
          <a:xfrm>
            <a:off x="609600" y="86868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1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 </a:t>
                </a:r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giác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các mệnh đề sau tìm mệnh đề </a:t>
                </a:r>
                <a:r>
                  <a:rPr lang="vi-VN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8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27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89A6F2C-74E6-4DDB-8CDC-BEC7FA8D8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3600" y="3886200"/>
            <a:ext cx="9388454" cy="5105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48A246D-BBB7-4A26-8788-D12AFCC40000}"/>
              </a:ext>
            </a:extLst>
          </p:cNvPr>
          <p:cNvSpPr/>
          <p:nvPr/>
        </p:nvSpPr>
        <p:spPr>
          <a:xfrm>
            <a:off x="533400" y="101346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8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424" r="-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endParaRPr lang="en-US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7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D0E014C-13CA-4DFC-8606-2CCBD0681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600" y="2895601"/>
            <a:ext cx="8755201" cy="4419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8935D3-77A7-460E-A2A8-AB93600C10E9}"/>
              </a:ext>
            </a:extLst>
          </p:cNvPr>
          <p:cNvSpPr/>
          <p:nvPr/>
        </p:nvSpPr>
        <p:spPr>
          <a:xfrm>
            <a:off x="5257800" y="6830008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82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Nếu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đối xứng với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tọa độ là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blipFill>
                <a:blip r:embed="rId3"/>
                <a:stretch>
                  <a:fillRect l="-2316" r="-24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49000" y="2743201"/>
                <a:ext cx="13030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2743201"/>
                <a:ext cx="13030200" cy="10744199"/>
              </a:xfrm>
              <a:prstGeom prst="rect">
                <a:avLst/>
              </a:prstGeom>
              <a:blipFill>
                <a:blip r:embed="rId4"/>
                <a:stretch>
                  <a:fillRect l="-1917" t="-793" r="-20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1A4258A-E182-4A9A-82A8-5D2CF2FF51A3}"/>
              </a:ext>
            </a:extLst>
          </p:cNvPr>
          <p:cNvSpPr/>
          <p:nvPr/>
        </p:nvSpPr>
        <p:spPr>
          <a:xfrm>
            <a:off x="533400" y="73152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4.34.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với mọi điểm </a:t>
                </a:r>
                <a14:m>
                  <m:oMath xmlns:m="http://schemas.openxmlformats.org/officeDocument/2006/math"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t="-850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pt-BR" b="1" i="1"/>
                      <m:t>𝑨𝑩𝑪𝑫</m:t>
                    </m:r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bình hành nên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𝑨𝑩</m:t>
                        </m:r>
                      </m:e>
                    </m:acc>
                    <m:r>
                      <a:rPr lang="en-US" b="1" i="1"/>
                      <m:t>=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𝑫𝑪</m:t>
                        </m:r>
                      </m:e>
                    </m:acc>
                    <m:r>
                      <a:rPr lang="en-US" b="1" i="1"/>
                      <m:t>⇒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𝑩𝑨</m:t>
                        </m:r>
                      </m:e>
                    </m:acc>
                    <m:r>
                      <a:rPr lang="en-US" b="1" i="1"/>
                      <m:t>+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𝑫𝑪</m:t>
                        </m:r>
                      </m:e>
                    </m:acc>
                    <m:r>
                      <a:rPr lang="en-US" b="1" i="1"/>
                      <m:t>=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𝑩𝑨</m:t>
                        </m:r>
                      </m:e>
                    </m:acc>
                    <m:r>
                      <a:rPr lang="en-US" b="1" i="1"/>
                      <m:t>+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𝑨𝑩</m:t>
                        </m:r>
                      </m:e>
                    </m:acc>
                    <m:r>
                      <a:rPr lang="en-US" b="1" i="1"/>
                      <m:t>=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𝟎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50000"/>
                  </a:lnSpc>
                  <a:buNone/>
                  <a:tabLst>
                    <a:tab pos="629920" algn="l"/>
                  </a:tabLst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38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7. </a:t>
                </a: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Véc-tơ đối của 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A.</a:t>
                </a: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Vec-tơ đối của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032BE49-5FE7-4D18-841A-88976B4A58A8}"/>
              </a:ext>
            </a:extLst>
          </p:cNvPr>
          <p:cNvSpPr/>
          <p:nvPr/>
        </p:nvSpPr>
        <p:spPr>
          <a:xfrm>
            <a:off x="609600" y="51816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tọa độ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thỏa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0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17AF41C-7618-4007-8574-E6FA33B9C2D3}"/>
              </a:ext>
            </a:extLst>
          </p:cNvPr>
          <p:cNvSpPr/>
          <p:nvPr/>
        </p:nvSpPr>
        <p:spPr>
          <a:xfrm>
            <a:off x="5486400" y="9753600"/>
            <a:ext cx="11430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0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9.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Tìm giá trị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để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thẳng hàng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2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5A1CA4E-D127-406A-BB5A-10F9C637C45B}"/>
              </a:ext>
            </a:extLst>
          </p:cNvPr>
          <p:cNvSpPr/>
          <p:nvPr/>
        </p:nvSpPr>
        <p:spPr>
          <a:xfrm>
            <a:off x="5257800" y="73152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0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10.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Toạ độ chân đường phân giác trong của góc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blipFill>
                <a:blip r:embed="rId3"/>
                <a:stretch>
                  <a:fillRect l="-2755" r="-17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TN: Biểu diễn toạ độ các điểm trên mặt phẳng toạ độ, bằng trực quan ta chọn được ngay đáp án B.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 luận: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chân đường phân giác trong của góc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trong đoạn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blipFill>
                <a:blip r:embed="rId4"/>
                <a:stretch>
                  <a:fillRect l="-1698" t="-793" r="-787" b="-36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C71F3C3F-6121-4717-A1DD-18611196DCDB}"/>
              </a:ext>
            </a:extLst>
          </p:cNvPr>
          <p:cNvSpPr/>
          <p:nvPr/>
        </p:nvSpPr>
        <p:spPr>
          <a:xfrm>
            <a:off x="5105400" y="86106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087120" indent="-914400" algn="just">
                  <a:lnSpc>
                    <a:spcPct val="107000"/>
                  </a:lnSpc>
                  <a:spcAft>
                    <a:spcPts val="800"/>
                  </a:spcAft>
                  <a:buAutoNum type="alphaLcPeriod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tọa độ của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87120" indent="-914400" algn="just">
                  <a:lnSpc>
                    <a:spcPct val="107000"/>
                  </a:lnSpc>
                  <a:spcAft>
                    <a:spcPts val="800"/>
                  </a:spcAft>
                  <a:buAutoNum type="alphaLcPeriod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ba đỉnh của một tam giác vuông. Tính diện tích và chu vi của tam giác đó.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thấy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nên 2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 suy ra 3 điểm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 do đó chúng là 3 đỉnh của 1 tam giác.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50000"/>
                  </a:lnSpc>
                  <a:buNone/>
                  <a:tabLst>
                    <a:tab pos="629920" algn="l"/>
                  </a:tabLst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21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76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087120" indent="-914400">
                  <a:lnSpc>
                    <a:spcPct val="107000"/>
                  </a:lnSpc>
                  <a:spcAft>
                    <a:spcPts val="800"/>
                  </a:spcAft>
                  <a:buAutoNum type="alphaLcPeriod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tọa độ trọng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087120" indent="-914400">
                  <a:lnSpc>
                    <a:spcPct val="107000"/>
                  </a:lnSpc>
                  <a:spcAft>
                    <a:spcPts val="800"/>
                  </a:spcAft>
                  <a:buAutoNum type="alphaLcPeriod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tọa độ của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(đvdt)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:endParaRPr lang="en-US" sz="4800" b="1" i="1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(đvcv).</a:t>
                </a: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3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Tìm tọa độ trọng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Tìm tọa độ của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9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40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Tìm tọa độ trọng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Tìm tọa độ của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Gọi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tam giác nên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 giác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04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4.36.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Tìm tọa độ của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Hãy giải thích vì sao các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Giả sử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có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các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vec-tơ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50000"/>
                  </a:lnSpc>
                  <a:buNone/>
                  <a:tabLst>
                    <a:tab pos="629920" algn="l"/>
                  </a:tabLst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71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4.36.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Giả sử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có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các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vừa tìm được, hãy biểu thị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Khi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tồn tại bộ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52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uiExpand="1" build="p"/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4949</TotalTime>
  <Words>3442</Words>
  <PresentationFormat>Custom</PresentationFormat>
  <Paragraphs>345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Yu Gothic UI Semilight</vt:lpstr>
      <vt:lpstr>Arial</vt:lpstr>
      <vt:lpstr>Bahnschrift Condensed</vt:lpstr>
      <vt:lpstr>Calibri</vt:lpstr>
      <vt:lpstr>Cambria Math</vt:lpstr>
      <vt:lpstr>Tahoma</vt:lpstr>
      <vt:lpstr>Times New Roman</vt:lpstr>
      <vt:lpstr>Tomaho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2022-05-04T15:40:02Z</dcterms:modified>
</cp:coreProperties>
</file>