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369" r:id="rId2"/>
    <p:sldId id="722" r:id="rId3"/>
    <p:sldId id="723" r:id="rId4"/>
    <p:sldId id="724" r:id="rId5"/>
    <p:sldId id="377" r:id="rId6"/>
    <p:sldId id="725" r:id="rId7"/>
    <p:sldId id="370" r:id="rId8"/>
    <p:sldId id="726" r:id="rId9"/>
    <p:sldId id="272" r:id="rId10"/>
    <p:sldId id="371" r:id="rId11"/>
    <p:sldId id="372" r:id="rId12"/>
    <p:sldId id="373" r:id="rId13"/>
    <p:sldId id="374" r:id="rId14"/>
    <p:sldId id="274" r:id="rId15"/>
    <p:sldId id="375" r:id="rId16"/>
    <p:sldId id="727" r:id="rId17"/>
    <p:sldId id="379" r:id="rId18"/>
    <p:sldId id="728" r:id="rId19"/>
    <p:sldId id="341" r:id="rId20"/>
    <p:sldId id="342" r:id="rId21"/>
    <p:sldId id="715" r:id="rId22"/>
    <p:sldId id="716" r:id="rId23"/>
    <p:sldId id="717" r:id="rId24"/>
    <p:sldId id="720" r:id="rId25"/>
    <p:sldId id="718" r:id="rId26"/>
    <p:sldId id="719" r:id="rId27"/>
    <p:sldId id="714" r:id="rId28"/>
    <p:sldId id="349" r:id="rId29"/>
    <p:sldId id="729" r:id="rId30"/>
  </p:sldIdLst>
  <p:sldSz cx="9144000" cy="5143500" type="screen16x9"/>
  <p:notesSz cx="6858000" cy="9144000"/>
  <p:embeddedFontLst>
    <p:embeddedFont>
      <p:font typeface="Patrick Hand" panose="020B060402020202020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Sport Day" panose="020B0604020202020204" charset="0"/>
      <p:regular r:id="rId37"/>
      <p:bold r:id="rId38"/>
      <p:italic r:id="rId39"/>
      <p:boldItalic r:id="rId40"/>
    </p:embeddedFont>
    <p:embeddedFont>
      <p:font typeface="Barriecito" panose="020B0604020202020204" charset="0"/>
      <p:regular r:id="rId41"/>
      <p:bold r:id="rId42"/>
    </p:embeddedFont>
    <p:embeddedFont>
      <p:font typeface=".VnVogue" panose="020B0604020202020204"/>
      <p:regular r:id="rId43"/>
    </p:embeddedFont>
    <p:embeddedFont>
      <p:font typeface="Arial Black" panose="020B0A04020102020204" pitchFamily="34" charset="0"/>
      <p:bold r:id="rId44"/>
    </p:embeddedFont>
    <p:embeddedFont>
      <p:font typeface="Castellar" panose="020B0604020202020204" charset="0"/>
      <p:regular r:id="rId45"/>
    </p:embeddedFont>
    <p:embeddedFont>
      <p:font typeface="Patrick Hand SC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9189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563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37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4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833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322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787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311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478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260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01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03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38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360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54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34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44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58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61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00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5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2023/4/12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94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66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72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3" r:id="rId4"/>
    <p:sldLayoutId id="2147483676" r:id="rId5"/>
    <p:sldLayoutId id="214748367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Relationship Id="rId9" Type="http://schemas.openxmlformats.org/officeDocument/2006/relationships/audio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if"/><Relationship Id="rId7" Type="http://schemas.openxmlformats.org/officeDocument/2006/relationships/image" Target="../media/image27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biệt 'wake up' và 'get up' - VnExpress">
            <a:extLst>
              <a:ext uri="{FF2B5EF4-FFF2-40B4-BE49-F238E27FC236}">
                <a16:creationId xmlns:a16="http://schemas.microsoft.com/office/drawing/2014/main" id="{DAF58F55-74ED-54D1-07D7-EF21AFF4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56" y="710400"/>
            <a:ext cx="47529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D1228-645A-CBB4-E90C-B15B7C01CE99}"/>
              </a:ext>
            </a:extLst>
          </p:cNvPr>
          <p:cNvSpPr txBox="1"/>
          <p:nvPr/>
        </p:nvSpPr>
        <p:spPr>
          <a:xfrm>
            <a:off x="3801118" y="4006050"/>
            <a:ext cx="220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et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6D1228-645A-CBB4-E90C-B15B7C01CE99}"/>
              </a:ext>
            </a:extLst>
          </p:cNvPr>
          <p:cNvSpPr txBox="1"/>
          <p:nvPr/>
        </p:nvSpPr>
        <p:spPr>
          <a:xfrm>
            <a:off x="2051102" y="3712875"/>
            <a:ext cx="496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ave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breakfast</a:t>
            </a:r>
          </a:p>
        </p:txBody>
      </p:sp>
      <p:pic>
        <p:nvPicPr>
          <p:cNvPr id="4100" name="Picture 4" descr="Premium Vector | Cute little boy eating breakfast with bread egg sausage  holding fork with sausage showing thumb up">
            <a:extLst>
              <a:ext uri="{FF2B5EF4-FFF2-40B4-BE49-F238E27FC236}">
                <a16:creationId xmlns:a16="http://schemas.microsoft.com/office/drawing/2014/main" id="{1A8FA8CB-1829-10D4-BA8A-608188672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42" y="-787090"/>
            <a:ext cx="4853908" cy="48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6D1228-645A-CBB4-E90C-B15B7C01CE99}"/>
              </a:ext>
            </a:extLst>
          </p:cNvPr>
          <p:cNvSpPr txBox="1"/>
          <p:nvPr/>
        </p:nvSpPr>
        <p:spPr>
          <a:xfrm>
            <a:off x="2972781" y="4007198"/>
            <a:ext cx="3404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school</a:t>
            </a:r>
          </a:p>
        </p:txBody>
      </p:sp>
      <p:pic>
        <p:nvPicPr>
          <p:cNvPr id="3074" name="Picture 2" descr="Little kids go to school | Download on Freepik">
            <a:extLst>
              <a:ext uri="{FF2B5EF4-FFF2-40B4-BE49-F238E27FC236}">
                <a16:creationId xmlns:a16="http://schemas.microsoft.com/office/drawing/2014/main" id="{530CB89D-2719-98E0-7038-60A078BA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81" y="227862"/>
            <a:ext cx="3198438" cy="37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6D1228-645A-CBB4-E90C-B15B7C01CE99}"/>
              </a:ext>
            </a:extLst>
          </p:cNvPr>
          <p:cNvSpPr txBox="1"/>
          <p:nvPr/>
        </p:nvSpPr>
        <p:spPr>
          <a:xfrm>
            <a:off x="3327187" y="4022835"/>
            <a:ext cx="3273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bed</a:t>
            </a:r>
          </a:p>
        </p:txBody>
      </p:sp>
      <p:pic>
        <p:nvPicPr>
          <p:cNvPr id="1036" name="Picture 12" descr="Dibujo de Habitación pintado por en Dibujos.net el día 25-05-15 a la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09" y="582771"/>
            <a:ext cx="4508302" cy="3531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229D39A-672C-436B-6FB4-3C65DE1C2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448" y="1128712"/>
            <a:ext cx="4429125" cy="288607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936671" y="697105"/>
            <a:ext cx="2666359" cy="1290918"/>
          </a:xfrm>
          <a:prstGeom prst="wedgeRoundRectCallout">
            <a:avLst>
              <a:gd name="adj1" fmla="val -63267"/>
              <a:gd name="adj2" fmla="val 753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time do you </a:t>
            </a:r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get up?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84188" y="2882834"/>
            <a:ext cx="3683128" cy="1290918"/>
          </a:xfrm>
          <a:prstGeom prst="wedgeRoundRectCallout">
            <a:avLst>
              <a:gd name="adj1" fmla="val 61835"/>
              <a:gd name="adj2" fmla="val -808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24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get up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at </a:t>
            </a:r>
            <a:r>
              <a:rPr lang="en-US" sz="2400" b="1" u="sng" smtClean="0">
                <a:solidFill>
                  <a:schemeClr val="accent4"/>
                </a:solidFill>
                <a:latin typeface="Comic Sans MS" panose="030F0702030302020204" pitchFamily="66" charset="0"/>
              </a:rPr>
              <a:t>5</a:t>
            </a:r>
            <a:r>
              <a:rPr lang="vi-VN" sz="2400" b="1" u="sng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 o’clock</a:t>
            </a:r>
            <a:r>
              <a:rPr lang="en-US" sz="2400" b="1" u="sng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.</a:t>
            </a:r>
            <a:endParaRPr lang="en-US" sz="2400" b="1" u="sng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04"/>
          <a:stretch/>
        </p:blipFill>
        <p:spPr>
          <a:xfrm>
            <a:off x="274320" y="731446"/>
            <a:ext cx="8538581" cy="382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FC50F09E-3567-8F99-F8DF-77F370604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8839" y="820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 panose="030F0702030302020204" pitchFamily="66" charset="0"/>
              </a:rPr>
              <a:t>3</a:t>
            </a: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3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90" y="308417"/>
            <a:ext cx="8756139" cy="445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90317" y="2919911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795837" y="834630"/>
            <a:ext cx="3281789" cy="3281789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63" name="chu"/>
          <p:cNvGrpSpPr/>
          <p:nvPr/>
        </p:nvGrpSpPr>
        <p:grpSpPr>
          <a:xfrm>
            <a:off x="-104705" y="242027"/>
            <a:ext cx="4910328" cy="4910817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45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Magic wheel</a:t>
              </a:r>
            </a:p>
          </p:txBody>
        </p:sp>
      </p:grpSp>
      <p:grpSp>
        <p:nvGrpSpPr>
          <p:cNvPr id="66" name="Group 65" hidden="1"/>
          <p:cNvGrpSpPr/>
          <p:nvPr/>
        </p:nvGrpSpPr>
        <p:grpSpPr>
          <a:xfrm>
            <a:off x="3768993" y="6404652"/>
            <a:ext cx="5248567" cy="2884331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17" indent="-342917" algn="just">
                <a:lnSpc>
                  <a:spcPct val="130000"/>
                </a:lnSpc>
                <a:buFontTx/>
                <a:buChar char="-"/>
              </a:pP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342917" indent="-342917" algn="just">
                <a:lnSpc>
                  <a:spcPct val="130000"/>
                </a:lnSpc>
                <a:buFontTx/>
                <a:buChar char="-"/>
              </a:pP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342917" indent="-342917" algn="just">
                <a:lnSpc>
                  <a:spcPct val="130000"/>
                </a:lnSpc>
                <a:buFontTx/>
                <a:buChar char="-"/>
              </a:pP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 hidden="1"/>
          <p:cNvSpPr/>
          <p:nvPr/>
        </p:nvSpPr>
        <p:spPr>
          <a:xfrm>
            <a:off x="7565863" y="5787557"/>
            <a:ext cx="843142" cy="43556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3768993" y="4015014"/>
            <a:ext cx="1075408" cy="4351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1026" name="Picture 2" descr="Audio Icons PNG and SVG Vector Free Download">
            <a:extLst>
              <a:ext uri="{FF2B5EF4-FFF2-40B4-BE49-F238E27FC236}">
                <a16:creationId xmlns:a16="http://schemas.microsoft.com/office/drawing/2014/main" id="{98FC8D24-C0B7-49C1-89A0-C412FB37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8" y="4057844"/>
            <a:ext cx="477578" cy="4775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874075"/>
            <a:ext cx="807673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latin typeface="Comic Sans MS" panose="030F0702030302020204" pitchFamily="66" charset="0"/>
              </a:rPr>
              <a:t>T</a:t>
            </a:r>
            <a:r>
              <a:rPr lang="en-GB" sz="6000" dirty="0" smtClean="0">
                <a:latin typeface="Comic Sans MS" panose="030F0702030302020204" pitchFamily="66" charset="0"/>
              </a:rPr>
              <a:t>ime </a:t>
            </a:r>
            <a:r>
              <a:rPr lang="en-GB" sz="6000" dirty="0">
                <a:latin typeface="Comic Sans MS" panose="030F0702030302020204" pitchFamily="66" charset="0"/>
              </a:rPr>
              <a:t>and daily </a:t>
            </a:r>
            <a:r>
              <a:rPr lang="vi-VN" sz="6000" dirty="0" smtClean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vi-V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GB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eriod </a:t>
            </a:r>
            <a:r>
              <a:rPr lang="vi-V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2AA1B3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2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2AA1B3"/>
              </a:solidFill>
              <a:effectLst/>
              <a:uLnTx/>
              <a:uFillTx/>
              <a:latin typeface="Sport Day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9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18226" y="3115782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et </a:t>
            </a:r>
            <a:r>
              <a:rPr lang="en-US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up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2" descr="Phân biệt 'wake up' và 'get up' - VnExpress">
            <a:extLst>
              <a:ext uri="{FF2B5EF4-FFF2-40B4-BE49-F238E27FC236}">
                <a16:creationId xmlns:a16="http://schemas.microsoft.com/office/drawing/2014/main" id="{65A26228-27E4-D344-6562-BD1DB415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98" y="810043"/>
            <a:ext cx="2909907" cy="20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1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18226" y="3115782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ave </a:t>
            </a:r>
            <a:r>
              <a:rPr lang="en-US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4" descr="Premium Vector | Cute little boy eating breakfast with bread egg sausage  holding fork with sausage showing thumb up">
            <a:extLst>
              <a:ext uri="{FF2B5EF4-FFF2-40B4-BE49-F238E27FC236}">
                <a16:creationId xmlns:a16="http://schemas.microsoft.com/office/drawing/2014/main" id="{8D5258E8-B409-0664-67A8-73D013AA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29" y="0"/>
            <a:ext cx="3336007" cy="33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18226" y="3115782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 </a:t>
            </a:r>
            <a:r>
              <a:rPr lang="en-US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to school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2" descr="Little kids go to school | Download on Freepik">
            <a:extLst>
              <a:ext uri="{FF2B5EF4-FFF2-40B4-BE49-F238E27FC236}">
                <a16:creationId xmlns:a16="http://schemas.microsoft.com/office/drawing/2014/main" id="{C5B4227D-B64B-C969-B6F5-EA26A417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23" y="393561"/>
            <a:ext cx="2291160" cy="27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18226" y="3115782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 </a:t>
            </a:r>
            <a:r>
              <a:rPr lang="en-US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to bed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2" descr="3,915 Go To Bed Stock Photos and Images - 123RF">
            <a:extLst>
              <a:ext uri="{FF2B5EF4-FFF2-40B4-BE49-F238E27FC236}">
                <a16:creationId xmlns:a16="http://schemas.microsoft.com/office/drawing/2014/main" id="{D472CDA4-0F6F-0366-1E9D-9985759C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10" y="274799"/>
            <a:ext cx="2869750" cy="286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983724" y="3111859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33182" y="3650536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get up?</a:t>
            </a:r>
          </a:p>
          <a:p>
            <a:pPr algn="l"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B: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get up at five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o’</a:t>
            </a: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clock.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BD4C4-B570-A396-11F3-D3B153C3AB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188" r="33302" b="50820"/>
          <a:stretch/>
        </p:blipFill>
        <p:spPr>
          <a:xfrm>
            <a:off x="5325719" y="1044358"/>
            <a:ext cx="2789849" cy="1859948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4307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934460" y="2930850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645499" y="3447602"/>
            <a:ext cx="4285664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have breakfast?</a:t>
            </a:r>
          </a:p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have breakfast at six fifteen.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86B5E-63E1-B500-152B-A5569E662E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92" b="50000"/>
          <a:stretch/>
        </p:blipFill>
        <p:spPr>
          <a:xfrm>
            <a:off x="5193934" y="845383"/>
            <a:ext cx="3027358" cy="18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58099" y="2897074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17986" y="3461760"/>
            <a:ext cx="3990937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go to school?</a:t>
            </a:r>
          </a:p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go to school at one fifteen.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0E544-E1E6-D7A3-80FC-BB26F2E2F0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87" t="51731" r="34939" b="3473"/>
          <a:stretch/>
        </p:blipFill>
        <p:spPr>
          <a:xfrm>
            <a:off x="5111967" y="836251"/>
            <a:ext cx="2759090" cy="16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29902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6022951" y="2876483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684864" y="3342206"/>
            <a:ext cx="4201039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go to bed?</a:t>
            </a:r>
          </a:p>
          <a:p>
            <a:pPr algn="l"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get up at nine o’clock.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4AECE-5045-AE74-7188-A86BB7E303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554" t="50000" r="1597" b="2409"/>
          <a:stretch/>
        </p:blipFill>
        <p:spPr>
          <a:xfrm>
            <a:off x="5309043" y="846861"/>
            <a:ext cx="2912249" cy="17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795837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4" name="Group 3"/>
          <p:cNvGrpSpPr/>
          <p:nvPr/>
        </p:nvGrpSpPr>
        <p:grpSpPr>
          <a:xfrm>
            <a:off x="4447204" y="948359"/>
            <a:ext cx="4262477" cy="2976533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1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5071048" y="4074928"/>
            <a:ext cx="1075408" cy="4351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Exit</a:t>
            </a:r>
            <a:endParaRPr lang="en-US" sz="2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</a:t>
            </a:r>
            <a:r>
              <a:rPr kumimoji="0" lang="vi-VN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www.tienganhglobalsuccess.vn</a:t>
            </a: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4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232507" y="13094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211725" y="350464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256522" y="24363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144023" y="13417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138620" y="23876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152276" y="357316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123347" y="13931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and review</a:t>
            </a:r>
            <a:endParaRPr sz="22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117957" y="2439072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131600" y="365590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3000"/>
              <a:buFont typeface="Barriec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DD3947"/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097653" y="3542946"/>
            <a:ext cx="2927919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Activity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</a:br>
            <a:r>
              <a:rPr kumimoji="0" lang="vi-V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Listen, point and say.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80894" y="121154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Activity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</a:br>
            <a:r>
              <a:rPr kumimoji="0" lang="vi-V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Let’s talk.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6082355" y="229677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Fun corner &amp; wrap-up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208018" y="2275963"/>
            <a:ext cx="2459532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Activity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Look, listen and repeat.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3576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091996" y="2639163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review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44073" y="114729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>
                <a:solidFill>
                  <a:srgbClr val="002060"/>
                </a:solidFill>
              </a:rPr>
              <a:t>01</a:t>
            </a:r>
            <a:endParaRPr dirty="0">
              <a:solidFill>
                <a:srgbClr val="002060"/>
              </a:solidFill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467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498"/>
          <a:stretch/>
        </p:blipFill>
        <p:spPr>
          <a:xfrm>
            <a:off x="221589" y="126414"/>
            <a:ext cx="8641829" cy="474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216621" y="2048714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vi-VN" dirty="0" smtClean="0"/>
              <a:t>02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292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87" y="605999"/>
            <a:ext cx="8702794" cy="368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rack 20">
            <a:hlinkClick r:id="" action="ppaction://media"/>
            <a:extLst>
              <a:ext uri="{FF2B5EF4-FFF2-40B4-BE49-F238E27FC236}">
                <a16:creationId xmlns:a16="http://schemas.microsoft.com/office/drawing/2014/main" id="{9ACF66D7-A3D5-E5AD-8DBD-4B5718B9C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7877" y="8866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 panose="030F0702030302020204" pitchFamily="66" charset="0"/>
              </a:rPr>
              <a:t>2</a:t>
            </a:r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Listen, point and say.</a:t>
            </a:r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24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369</Words>
  <Application>Microsoft Office PowerPoint</Application>
  <PresentationFormat>On-screen Show (16:9)</PresentationFormat>
  <Paragraphs>173</Paragraphs>
  <Slides>29</Slides>
  <Notes>21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Patrick Hand</vt:lpstr>
      <vt:lpstr>Comic Sans MS</vt:lpstr>
      <vt:lpstr>Sport Day</vt:lpstr>
      <vt:lpstr>Barriecito</vt:lpstr>
      <vt:lpstr>.VnVogue</vt:lpstr>
      <vt:lpstr>Arial Black</vt:lpstr>
      <vt:lpstr>Castellar</vt:lpstr>
      <vt:lpstr>Arial</vt:lpstr>
      <vt:lpstr>Patrick Hand SC</vt:lpstr>
      <vt:lpstr>English Language Grammar Rules by Slidesgo</vt:lpstr>
      <vt:lpstr>PowerPoint Presentation</vt:lpstr>
      <vt:lpstr>Time and daily routines</vt:lpstr>
      <vt:lpstr>01</vt:lpstr>
      <vt:lpstr>Warm-up &amp; review</vt:lpstr>
      <vt:lpstr>PowerPoint Presentation</vt:lpstr>
      <vt:lpstr>Activity 1 Look, listen and repeat.</vt:lpstr>
      <vt:lpstr>PowerPoint Presentation</vt:lpstr>
      <vt:lpstr>Activity 2 Listen, point and say. 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Duyen Ngoc</cp:lastModifiedBy>
  <cp:revision>22</cp:revision>
  <dcterms:modified xsi:type="dcterms:W3CDTF">2023-04-12T07:57:20Z</dcterms:modified>
</cp:coreProperties>
</file>