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3"/>
  </p:notesMasterIdLst>
  <p:sldIdLst>
    <p:sldId id="271" r:id="rId2"/>
    <p:sldId id="323" r:id="rId3"/>
    <p:sldId id="324" r:id="rId4"/>
    <p:sldId id="316" r:id="rId5"/>
    <p:sldId id="338" r:id="rId6"/>
    <p:sldId id="358" r:id="rId7"/>
    <p:sldId id="359" r:id="rId8"/>
    <p:sldId id="360" r:id="rId9"/>
    <p:sldId id="361" r:id="rId10"/>
    <p:sldId id="337" r:id="rId11"/>
    <p:sldId id="339" r:id="rId12"/>
    <p:sldId id="340" r:id="rId13"/>
    <p:sldId id="341" r:id="rId14"/>
    <p:sldId id="336" r:id="rId15"/>
    <p:sldId id="356" r:id="rId16"/>
    <p:sldId id="311" r:id="rId17"/>
    <p:sldId id="355" r:id="rId18"/>
    <p:sldId id="310" r:id="rId19"/>
    <p:sldId id="325" r:id="rId20"/>
    <p:sldId id="317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0A4A5"/>
    <a:srgbClr val="FFFF99"/>
    <a:srgbClr val="E36427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59" d="100"/>
          <a:sy n="59" d="100"/>
        </p:scale>
        <p:origin x="88" y="1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3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66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0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84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04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spread (v)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to affect or make something affect, be known by, or be used by more and more people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72236" y="2771761"/>
            <a:ext cx="1315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/spred/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PRE-SPEAKING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695" y="2154342"/>
            <a:ext cx="4664261" cy="2960269"/>
          </a:xfrm>
          <a:prstGeom prst="rect">
            <a:avLst/>
          </a:prstGeom>
        </p:spPr>
      </p:pic>
      <p:pic>
        <p:nvPicPr>
          <p:cNvPr id="8" name="sprea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03136" y="35441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involved (adj)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4176" y="4449485"/>
            <a:ext cx="60435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being part of something or connected with something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72407" y="2771761"/>
            <a:ext cx="1715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/ɪnˈvɒlvd/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PRE-SPEAKING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400" y="2270074"/>
            <a:ext cx="5014849" cy="2927122"/>
          </a:xfrm>
          <a:prstGeom prst="rect">
            <a:avLst/>
          </a:prstGeom>
        </p:spPr>
      </p:pic>
      <p:pic>
        <p:nvPicPr>
          <p:cNvPr id="6" name="involv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03136" y="353043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cultural heritage (n) </a:t>
            </a:r>
            <a:r>
              <a:rPr lang="en-US" sz="4800" b="1" smtClean="0">
                <a:solidFill>
                  <a:schemeClr val="accent2"/>
                </a:solidFill>
              </a:rPr>
              <a:t>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546" y="4422114"/>
            <a:ext cx="58280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the heritage of tangible and intangible heritage assets of a group or society that is inherited from past generations.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19634" y="2771761"/>
            <a:ext cx="3220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/ˈkʌltʃərəl ˈherɪtɪdʒ/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PRE-SPEAKING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5540" y="1952176"/>
            <a:ext cx="4882979" cy="3641683"/>
          </a:xfrm>
          <a:prstGeom prst="rect">
            <a:avLst/>
          </a:prstGeom>
        </p:spPr>
      </p:pic>
      <p:pic>
        <p:nvPicPr>
          <p:cNvPr id="8" name="cultur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03136" y="356981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(to) set up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760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to create something or start it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02501" y="2771761"/>
            <a:ext cx="14550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 /set ʌp/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PRE-SPEAKING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8410" y="1773709"/>
            <a:ext cx="4965844" cy="3678117"/>
          </a:xfrm>
          <a:prstGeom prst="rect">
            <a:avLst/>
          </a:prstGeom>
        </p:spPr>
      </p:pic>
      <p:pic>
        <p:nvPicPr>
          <p:cNvPr id="5" name="set u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64646" y="361276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804982"/>
              </p:ext>
            </p:extLst>
          </p:nvPr>
        </p:nvGraphicFramePr>
        <p:xfrm>
          <a:off x="883578" y="1335642"/>
          <a:ext cx="10582382" cy="524677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51406"/>
                <a:gridCol w="2029700"/>
                <a:gridCol w="6201276"/>
              </a:tblGrid>
              <a:tr h="7775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Form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Pronunciation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Meaning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77752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spread (v)</a:t>
                      </a:r>
                      <a:endParaRPr lang="en-US" sz="240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/spred/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to affect or make something affect, be known by, or be used by more and more people</a:t>
                      </a:r>
                    </a:p>
                  </a:txBody>
                  <a:tcPr marL="71755" marR="71755" marT="71755" marB="71755"/>
                </a:tc>
              </a:tr>
              <a:tr h="126868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involved (adj) </a:t>
                      </a:r>
                      <a:endParaRPr lang="en-US" sz="240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/ɪnˈvɒlvd/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being part of something or connected with something</a:t>
                      </a:r>
                    </a:p>
                  </a:txBody>
                  <a:tcPr marL="71755" marR="71755" marT="71755" marB="71755"/>
                </a:tc>
              </a:tr>
              <a:tr h="126868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cultural heritage (n) </a:t>
                      </a:r>
                      <a:endParaRPr lang="en-US" sz="240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/ˈkʌltʃərəl ˈherɪtɪdʒ/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heritage of tangible and intangible heritage assets of a group or society that is inherited from past generations.</a:t>
                      </a:r>
                    </a:p>
                  </a:txBody>
                  <a:tcPr marL="71755" marR="71755" marT="71755" marB="71755"/>
                </a:tc>
              </a:tr>
              <a:tr h="77752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(to) set up </a:t>
                      </a:r>
                      <a:endParaRPr lang="en-US" sz="240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/set ʌp/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 create something or start it</a:t>
                      </a:r>
                    </a:p>
                  </a:txBody>
                  <a:tcPr marL="71755" marR="71755" marT="71755" marB="71755"/>
                </a:tc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PRE-SPEAKING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6814" y="1011448"/>
            <a:ext cx="103900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Work in pairs. Match the ways to preserve our heritage with the reason for doing so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PRE-SPEAKING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24" y="2468067"/>
            <a:ext cx="11879279" cy="352176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661061" y="3318553"/>
            <a:ext cx="770561" cy="575353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661061" y="3318553"/>
            <a:ext cx="770561" cy="760287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661061" y="4893419"/>
            <a:ext cx="770561" cy="575353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661060" y="4893419"/>
            <a:ext cx="770562" cy="69252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07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48919" y="939727"/>
            <a:ext cx="106180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the conversation with the words and phrase in the box. Then practise it in pairs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</a:t>
            </a:r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-SPEAKING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" y="2352096"/>
            <a:ext cx="12083143" cy="37435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4371" y="2895599"/>
            <a:ext cx="446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</a:rPr>
              <a:t>D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74371" y="3583550"/>
            <a:ext cx="446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</a:rPr>
              <a:t>B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61457" y="4321466"/>
            <a:ext cx="446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50572" y="4695270"/>
            <a:ext cx="446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</a:rPr>
              <a:t>C</a:t>
            </a:r>
            <a:endParaRPr lang="en-US" sz="24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Work in pairs.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Make a similar conversation about ways to protect local heritage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WHILE-SPEAKING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4" y="2472491"/>
            <a:ext cx="11871930" cy="26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Work in groups. Think of a form of cultural heritage (such as a tradition, a festival, or a form of music) and discuss ways to preserve it. Report your group’s ideas to the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whole </a:t>
            </a:r>
            <a:r>
              <a:rPr lang="en-GB" sz="2800" b="1" smtClean="0">
                <a:latin typeface="Arial" panose="020B0604020202020204" pitchFamily="34" charset="0"/>
                <a:cs typeface="Arial" panose="020B0604020202020204" pitchFamily="34" charset="0"/>
              </a:rPr>
              <a:t>class.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</a:t>
            </a:r>
            <a:r>
              <a:rPr lang="en-US" sz="3600" b="1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-SPEAKING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cs typeface="Arial" panose="020B0604020202020204" pitchFamily="34" charset="0"/>
              </a:rPr>
              <a:t>Wrap-up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ow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keep a conversation going;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Vocabulary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to talk about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how to preserve cultural heritage</a:t>
            </a:r>
            <a:endParaRPr lang="en-US" sz="2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latin typeface="UTM Facebook K&amp;T" panose="02040603050506020204" pitchFamily="18" charset="0"/>
              </a:rPr>
              <a:t>SPEAKING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1839074" y="3763537"/>
            <a:ext cx="9277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mtClean="0">
                <a:solidFill>
                  <a:schemeClr val="accent1">
                    <a:lumMod val="75000"/>
                  </a:schemeClr>
                </a:solidFill>
              </a:rPr>
              <a:t>Preserving cultural heritage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4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Preserving our heritage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Lesson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- Unit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8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</a:t>
            </a:r>
            <a:r>
              <a:rPr lang="en-US" sz="16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smtClean="0">
                <a:solidFill>
                  <a:schemeClr val="bg1"/>
                </a:solidFill>
                <a:ea typeface="Adobe Gothic Std B" panose="020B0800000000000000" pitchFamily="34" charset="-128"/>
              </a:rPr>
              <a:t>PRE-SPEAKING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2352" y="3423459"/>
            <a:ext cx="2119318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smtClean="0">
                <a:solidFill>
                  <a:schemeClr val="bg1"/>
                </a:solidFill>
                <a:ea typeface="Adobe Gothic Std B" panose="020B0800000000000000" pitchFamily="34" charset="-128"/>
              </a:rPr>
              <a:t>WHILE-SPEAKING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Game: Jumble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1967636"/>
            <a:ext cx="4879384" cy="12010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1. </a:t>
            </a:r>
            <a:r>
              <a:rPr lang="en-US">
                <a:solidFill>
                  <a:schemeClr val="tx1"/>
                </a:solidFill>
              </a:rPr>
              <a:t>Work in pairs. Match the ways to preserve our heritage with the reason for </a:t>
            </a:r>
            <a:r>
              <a:rPr lang="en-US">
                <a:solidFill>
                  <a:schemeClr val="tx1"/>
                </a:solidFill>
              </a:rPr>
              <a:t>doing </a:t>
            </a:r>
            <a:r>
              <a:rPr lang="en-US" smtClean="0">
                <a:solidFill>
                  <a:schemeClr val="tx1"/>
                </a:solidFill>
              </a:rPr>
              <a:t>so.</a:t>
            </a:r>
          </a:p>
          <a:p>
            <a:r>
              <a:rPr lang="en-US">
                <a:solidFill>
                  <a:schemeClr val="tx1"/>
                </a:solidFill>
              </a:rPr>
              <a:t>Task 2. </a:t>
            </a:r>
            <a:r>
              <a:rPr lang="en-US" smtClean="0">
                <a:solidFill>
                  <a:schemeClr val="tx1"/>
                </a:solidFill>
              </a:rPr>
              <a:t>Complete </a:t>
            </a:r>
            <a:r>
              <a:rPr lang="en-US">
                <a:solidFill>
                  <a:schemeClr val="tx1"/>
                </a:solidFill>
              </a:rPr>
              <a:t>the conversation with the words and phrase in the box. Then practise </a:t>
            </a:r>
            <a:r>
              <a:rPr lang="en-US">
                <a:solidFill>
                  <a:schemeClr val="tx1"/>
                </a:solidFill>
              </a:rPr>
              <a:t>it </a:t>
            </a:r>
            <a:r>
              <a:rPr lang="en-US" smtClean="0">
                <a:solidFill>
                  <a:schemeClr val="tx1"/>
                </a:solidFill>
              </a:rPr>
              <a:t>in pairs.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289188"/>
            <a:ext cx="4879385" cy="11847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Task </a:t>
            </a:r>
            <a:r>
              <a:rPr lang="en-GB">
                <a:solidFill>
                  <a:schemeClr val="tx1"/>
                </a:solidFill>
              </a:rPr>
              <a:t>3</a:t>
            </a:r>
            <a:r>
              <a:rPr lang="en-GB" smtClean="0">
                <a:solidFill>
                  <a:schemeClr val="tx1"/>
                </a:solidFill>
              </a:rPr>
              <a:t>. </a:t>
            </a:r>
            <a:r>
              <a:rPr lang="en-US" smtClean="0">
                <a:solidFill>
                  <a:schemeClr val="tx1"/>
                </a:solidFill>
              </a:rPr>
              <a:t>Make </a:t>
            </a:r>
            <a:r>
              <a:rPr lang="en-US">
                <a:solidFill>
                  <a:schemeClr val="tx1"/>
                </a:solidFill>
              </a:rPr>
              <a:t>a similar conversation about ways to protect </a:t>
            </a:r>
            <a:r>
              <a:rPr lang="en-US">
                <a:solidFill>
                  <a:schemeClr val="tx1"/>
                </a:solidFill>
              </a:rPr>
              <a:t>local </a:t>
            </a:r>
            <a:r>
              <a:rPr lang="en-US" smtClean="0">
                <a:solidFill>
                  <a:schemeClr val="tx1"/>
                </a:solidFill>
              </a:rPr>
              <a:t>heritage.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72012" y="2559985"/>
            <a:ext cx="794289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bg1"/>
                </a:solidFill>
                <a:ea typeface="Adobe Gothic Std B" panose="020B0800000000000000" pitchFamily="34" charset="-128"/>
              </a:rPr>
              <a:t>POST-SPEAKING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22841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594522"/>
            <a:ext cx="4879382" cy="871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Task 4. </a:t>
            </a:r>
            <a:r>
              <a:rPr lang="en-GB">
                <a:solidFill>
                  <a:schemeClr val="tx1"/>
                </a:solidFill>
              </a:rPr>
              <a:t>Work in groups. Think of a form of cultural heritage (such as a tradition, a festival, or a form of music) and discuss ways to </a:t>
            </a:r>
            <a:r>
              <a:rPr lang="en-GB">
                <a:solidFill>
                  <a:schemeClr val="tx1"/>
                </a:solidFill>
              </a:rPr>
              <a:t>preserve </a:t>
            </a:r>
            <a:r>
              <a:rPr lang="en-GB" smtClean="0">
                <a:solidFill>
                  <a:schemeClr val="tx1"/>
                </a:solidFill>
              </a:rPr>
              <a:t>it.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UTM Facebook K&amp;T" panose="02040603050506020204" pitchFamily="18" charset="0"/>
              </a:rPr>
              <a:t>SPEAKING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</a:t>
            </a:r>
            <a:r>
              <a:rPr lang="en-US" smtClean="0">
                <a:solidFill>
                  <a:srgbClr val="F26532"/>
                </a:solidFill>
                <a:latin typeface="Bookman Old Style" pitchFamily="18" charset="0"/>
              </a:rPr>
              <a:t>4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6245" y="1017136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GAME: JUMBLE WORDS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7285" y="2085654"/>
            <a:ext cx="968853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- </a:t>
            </a:r>
            <a:r>
              <a:rPr lang="en-US" sz="3200" smtClean="0"/>
              <a:t>Work in </a:t>
            </a:r>
            <a:r>
              <a:rPr lang="en-US" sz="3200"/>
              <a:t>2 groups.</a:t>
            </a:r>
          </a:p>
          <a:p>
            <a:r>
              <a:rPr lang="en-US" sz="3200"/>
              <a:t>- </a:t>
            </a:r>
            <a:r>
              <a:rPr lang="en-US" sz="3200" smtClean="0"/>
              <a:t>Rearrange the letters in the word to make a meaningful word.</a:t>
            </a:r>
            <a:endParaRPr lang="en-US" sz="3200"/>
          </a:p>
          <a:p>
            <a:r>
              <a:rPr lang="en-US" sz="3200" smtClean="0"/>
              <a:t>- Raise your hands </a:t>
            </a:r>
            <a:r>
              <a:rPr lang="en-US" sz="3200"/>
              <a:t>and say BINGO to get the chance to answer.</a:t>
            </a:r>
          </a:p>
          <a:p>
            <a:r>
              <a:rPr lang="en-US" sz="3200"/>
              <a:t>- </a:t>
            </a:r>
            <a:r>
              <a:rPr lang="en-US" sz="3200"/>
              <a:t>O</a:t>
            </a:r>
            <a:r>
              <a:rPr lang="en-US" sz="3200" smtClean="0"/>
              <a:t>ne </a:t>
            </a:r>
            <a:r>
              <a:rPr lang="en-US" sz="3200"/>
              <a:t>point </a:t>
            </a:r>
            <a:r>
              <a:rPr lang="en-US" sz="3200"/>
              <a:t>for </a:t>
            </a:r>
            <a:r>
              <a:rPr lang="en-US" sz="3200" smtClean="0"/>
              <a:t>each correct answer.</a:t>
            </a:r>
            <a:endParaRPr lang="en-US" sz="3200"/>
          </a:p>
          <a:p>
            <a:r>
              <a:rPr lang="en-US" sz="3200"/>
              <a:t>- The team with more points will be the winner of the game.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437" y="1489753"/>
            <a:ext cx="10796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2"/>
                </a:solidFill>
              </a:rPr>
              <a:t>Question 1</a:t>
            </a:r>
            <a:endParaRPr lang="en-US" sz="2400" b="1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0469" y="2510892"/>
            <a:ext cx="81275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U/C/O/K/F/I/M/L/S (2 words)</a:t>
            </a:r>
            <a:endParaRPr lang="en-US" sz="4800" b="1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0550" y="4230653"/>
            <a:ext cx="545213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FOLK MUSIC</a:t>
            </a:r>
            <a:endParaRPr lang="en-US" sz="6600" b="1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99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437" y="1489753"/>
            <a:ext cx="10796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2"/>
                </a:solidFill>
              </a:rPr>
              <a:t>Question 2</a:t>
            </a:r>
            <a:endParaRPr lang="en-US" sz="2400" b="1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9254" y="2438972"/>
            <a:ext cx="55547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R/A/S/W/E/S/E/N/A</a:t>
            </a:r>
            <a:endParaRPr lang="en-US" sz="4800" b="1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0550" y="4230653"/>
            <a:ext cx="558960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</a:t>
            </a:r>
            <a:endParaRPr lang="en-US" sz="6600" b="1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01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437" y="1489753"/>
            <a:ext cx="10796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2"/>
                </a:solidFill>
              </a:rPr>
              <a:t>Question 3</a:t>
            </a:r>
            <a:endParaRPr lang="en-US" sz="2400" b="1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7584" y="2510892"/>
            <a:ext cx="90969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L/I/O/M/S/E/D/A/C/I/A (2 words)</a:t>
            </a:r>
            <a:endParaRPr lang="en-US" sz="4800" b="1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0550" y="4230653"/>
            <a:ext cx="531748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C00000"/>
                </a:solidFill>
              </a:rPr>
              <a:t>SOCIAL MEDIA</a:t>
            </a:r>
            <a:endParaRPr lang="en-US" sz="6600" b="1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55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437" y="1489753"/>
            <a:ext cx="10796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2"/>
                </a:solidFill>
              </a:rPr>
              <a:t>Question 4</a:t>
            </a:r>
            <a:endParaRPr lang="en-US" sz="2400" b="1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97632" y="2510892"/>
            <a:ext cx="63979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N/E/C/M/I/P/O/T/T/O/I</a:t>
            </a:r>
            <a:endParaRPr lang="en-US" sz="4800" b="1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64376" y="4199830"/>
            <a:ext cx="606448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  <a:endParaRPr lang="en-US" sz="6600" b="1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5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437" y="1489753"/>
            <a:ext cx="10796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2"/>
                </a:solidFill>
              </a:rPr>
              <a:t>Question 5</a:t>
            </a:r>
            <a:endParaRPr lang="en-US" sz="2400" b="1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14954" y="2510892"/>
            <a:ext cx="43620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L/A/E/F/S/I/V/T</a:t>
            </a:r>
            <a:endParaRPr lang="en-US" sz="4800" b="1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88852" y="4230653"/>
            <a:ext cx="421429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FESTIVAL</a:t>
            </a:r>
            <a:endParaRPr lang="en-US" sz="6600" b="1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87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2843</TotalTime>
  <Words>554</Words>
  <Application>Microsoft Office PowerPoint</Application>
  <PresentationFormat>Widescreen</PresentationFormat>
  <Paragraphs>121</Paragraphs>
  <Slides>21</Slides>
  <Notes>11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104THAIHA</cp:lastModifiedBy>
  <cp:revision>175</cp:revision>
  <dcterms:created xsi:type="dcterms:W3CDTF">2020-12-09T02:04:09Z</dcterms:created>
  <dcterms:modified xsi:type="dcterms:W3CDTF">2023-01-07T08:14:18Z</dcterms:modified>
</cp:coreProperties>
</file>