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58" r:id="rId3"/>
    <p:sldId id="259" r:id="rId4"/>
    <p:sldId id="261" r:id="rId5"/>
    <p:sldId id="317" r:id="rId6"/>
    <p:sldId id="263" r:id="rId7"/>
    <p:sldId id="260" r:id="rId8"/>
    <p:sldId id="264" r:id="rId9"/>
    <p:sldId id="318" r:id="rId10"/>
    <p:sldId id="265" r:id="rId11"/>
    <p:sldId id="266" r:id="rId12"/>
    <p:sldId id="268" r:id="rId13"/>
    <p:sldId id="303" r:id="rId14"/>
    <p:sldId id="270" r:id="rId15"/>
    <p:sldId id="271" r:id="rId16"/>
    <p:sldId id="272" r:id="rId17"/>
    <p:sldId id="274" r:id="rId18"/>
    <p:sldId id="302" r:id="rId19"/>
    <p:sldId id="277" r:id="rId20"/>
    <p:sldId id="319" r:id="rId21"/>
    <p:sldId id="320" r:id="rId22"/>
    <p:sldId id="321" r:id="rId23"/>
    <p:sldId id="322" r:id="rId24"/>
    <p:sldId id="281" r:id="rId25"/>
    <p:sldId id="282" r:id="rId26"/>
    <p:sldId id="323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13" autoAdjust="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C30E1-32AA-4812-ADCA-7D6836A17FD3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32BB-1286-4D6F-A84D-8E9003CE5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3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65304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2.1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9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8847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Fill in the blanks.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3645D2-4624-6BC1-D5C5-0782B286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57" y="1799414"/>
            <a:ext cx="10686543" cy="4281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C7C06B-918D-7AB2-9A7C-7476AFBB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" y="1634161"/>
            <a:ext cx="1495634" cy="32352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A50C88-104A-37FA-B679-9E2CCAE02EB8}"/>
              </a:ext>
            </a:extLst>
          </p:cNvPr>
          <p:cNvSpPr txBox="1"/>
          <p:nvPr/>
        </p:nvSpPr>
        <p:spPr>
          <a:xfrm>
            <a:off x="3733620" y="2598003"/>
            <a:ext cx="2243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MyriadPro-Regular"/>
              </a:rPr>
              <a:t>comfortable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396BA-5035-F4D3-ADF5-993F9EB10A3D}"/>
              </a:ext>
            </a:extLst>
          </p:cNvPr>
          <p:cNvSpPr txBox="1"/>
          <p:nvPr/>
        </p:nvSpPr>
        <p:spPr>
          <a:xfrm>
            <a:off x="4000969" y="3034694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reliable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352896-16D3-40A4-3ED6-5837E7A8C32C}"/>
              </a:ext>
            </a:extLst>
          </p:cNvPr>
          <p:cNvSpPr txBox="1"/>
          <p:nvPr/>
        </p:nvSpPr>
        <p:spPr>
          <a:xfrm>
            <a:off x="4198345" y="3463308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ticket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D96CED-F4AC-EA70-0896-9AA549828AF7}"/>
              </a:ext>
            </a:extLst>
          </p:cNvPr>
          <p:cNvSpPr txBox="1"/>
          <p:nvPr/>
        </p:nvSpPr>
        <p:spPr>
          <a:xfrm>
            <a:off x="2025268" y="4343694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eco-friendly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54823F-8358-A12A-5003-54AEB9A09F89}"/>
              </a:ext>
            </a:extLst>
          </p:cNvPr>
          <p:cNvSpPr txBox="1"/>
          <p:nvPr/>
        </p:nvSpPr>
        <p:spPr>
          <a:xfrm>
            <a:off x="7105331" y="4819783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public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DE3520-1246-7AF9-F5D4-8D2EA4934629}"/>
              </a:ext>
            </a:extLst>
          </p:cNvPr>
          <p:cNvSpPr txBox="1"/>
          <p:nvPr/>
        </p:nvSpPr>
        <p:spPr>
          <a:xfrm>
            <a:off x="3803593" y="5216004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convenient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EA87849-35FF-42A7-93FA-B8809EE2698E}"/>
              </a:ext>
            </a:extLst>
          </p:cNvPr>
          <p:cNvSpPr txBox="1"/>
          <p:nvPr/>
        </p:nvSpPr>
        <p:spPr>
          <a:xfrm>
            <a:off x="391858" y="471631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ticket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n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ˈtɪkɪt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/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vé</a:t>
            </a:r>
            <a:endParaRPr lang="en-US" sz="2400" i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4DA4FB-D3C8-44D1-9536-4473979F6685}"/>
              </a:ext>
            </a:extLst>
          </p:cNvPr>
          <p:cNvSpPr txBox="1"/>
          <p:nvPr/>
        </p:nvSpPr>
        <p:spPr>
          <a:xfrm>
            <a:off x="391860" y="3344044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public 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(a) /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pʌblɪk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/ </a:t>
            </a:r>
            <a:r>
              <a:rPr lang="en-US" sz="2400" dirty="0" err="1">
                <a:solidFill>
                  <a:prstClr val="black"/>
                </a:solidFill>
                <a:latin typeface="+mj-lt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</a:rPr>
              <a:t>cộng</a:t>
            </a:r>
            <a:endParaRPr lang="en-US" sz="2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BA613-6C13-4FC1-A9D3-3B35DF8A1D26}"/>
              </a:ext>
            </a:extLst>
          </p:cNvPr>
          <p:cNvSpPr txBox="1"/>
          <p:nvPr/>
        </p:nvSpPr>
        <p:spPr>
          <a:xfrm>
            <a:off x="336222" y="2479496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convenient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(a) 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kənˈvinjənt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/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</a:rPr>
              <a:t>tiện l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</a:rPr>
              <a:t>ợi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0AA52-DA64-4D33-9CA5-1DA28961B2FB}"/>
              </a:ext>
            </a:extLst>
          </p:cNvPr>
          <p:cNvSpPr txBox="1"/>
          <p:nvPr/>
        </p:nvSpPr>
        <p:spPr>
          <a:xfrm>
            <a:off x="433052" y="175678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comfortable 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ˈkʌmftəbl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/ </a:t>
            </a:r>
            <a:r>
              <a:rPr lang="en-US" sz="2400" dirty="0" err="1">
                <a:solidFill>
                  <a:prstClr val="black"/>
                </a:solidFill>
                <a:latin typeface="+mj-lt"/>
              </a:rPr>
              <a:t>thoải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+mj-lt"/>
              </a:rPr>
              <a:t>dễ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</a:rPr>
              <a:t>chiu</a:t>
            </a:r>
            <a:endParaRPr lang="en-US" sz="2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2CAA8D-4D12-4B8E-8716-EA321E7F9849}"/>
              </a:ext>
            </a:extLst>
          </p:cNvPr>
          <p:cNvSpPr txBox="1"/>
          <p:nvPr/>
        </p:nvSpPr>
        <p:spPr>
          <a:xfrm>
            <a:off x="433052" y="1021430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frequent 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(a) /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friːkwənt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/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</a:rPr>
              <a:t>thường xuyên, hay xảy ra</a:t>
            </a:r>
            <a:endParaRPr lang="en-US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E2D1D7-68FD-4C93-AEFA-35C8850BF051}"/>
              </a:ext>
            </a:extLst>
          </p:cNvPr>
          <p:cNvSpPr txBox="1"/>
          <p:nvPr/>
        </p:nvSpPr>
        <p:spPr>
          <a:xfrm>
            <a:off x="391859" y="405533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eco-friendly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ˌiːkoʊ ˈfrendli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/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thiện với môi trường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A1339-B164-4C7A-80C7-BFEA6BE49FEE}"/>
              </a:ext>
            </a:extLst>
          </p:cNvPr>
          <p:cNvSpPr txBox="1"/>
          <p:nvPr/>
        </p:nvSpPr>
        <p:spPr>
          <a:xfrm>
            <a:off x="424359" y="537729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reliable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rɪˈlaɪəbl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/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</a:rPr>
              <a:t>có 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ể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</a:rPr>
              <a:t> tin tưởng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55EA8-9258-6B26-7839-6CABAE03C4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4358" y="313959"/>
            <a:ext cx="3442562" cy="622940"/>
          </a:xfrm>
          <a:prstGeom prst="rect">
            <a:avLst/>
          </a:prstGeom>
        </p:spPr>
      </p:pic>
      <p:pic>
        <p:nvPicPr>
          <p:cNvPr id="4" name="frequent">
            <a:hlinkClick r:id="" action="ppaction://media"/>
            <a:extLst>
              <a:ext uri="{FF2B5EF4-FFF2-40B4-BE49-F238E27FC236}">
                <a16:creationId xmlns:a16="http://schemas.microsoft.com/office/drawing/2014/main" id="{57823F1C-5C3C-45BE-F178-22EA0A14C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02949" y="636619"/>
            <a:ext cx="406400" cy="406400"/>
          </a:xfrm>
          <a:prstGeom prst="rect">
            <a:avLst/>
          </a:prstGeom>
        </p:spPr>
      </p:pic>
      <p:pic>
        <p:nvPicPr>
          <p:cNvPr id="5" name="comfortable">
            <a:hlinkClick r:id="" action="ppaction://media"/>
            <a:extLst>
              <a:ext uri="{FF2B5EF4-FFF2-40B4-BE49-F238E27FC236}">
                <a16:creationId xmlns:a16="http://schemas.microsoft.com/office/drawing/2014/main" id="{5CD571D3-8921-4B20-6397-6385388425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02949" y="651268"/>
            <a:ext cx="406400" cy="406400"/>
          </a:xfrm>
          <a:prstGeom prst="rect">
            <a:avLst/>
          </a:prstGeom>
        </p:spPr>
      </p:pic>
      <p:pic>
        <p:nvPicPr>
          <p:cNvPr id="6" name="convenient">
            <a:hlinkClick r:id="" action="ppaction://media"/>
            <a:extLst>
              <a:ext uri="{FF2B5EF4-FFF2-40B4-BE49-F238E27FC236}">
                <a16:creationId xmlns:a16="http://schemas.microsoft.com/office/drawing/2014/main" id="{11E0DEA0-8751-1B3E-1C00-27E5B247DC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02949" y="623873"/>
            <a:ext cx="406400" cy="406400"/>
          </a:xfrm>
          <a:prstGeom prst="rect">
            <a:avLst/>
          </a:prstGeom>
        </p:spPr>
      </p:pic>
      <p:pic>
        <p:nvPicPr>
          <p:cNvPr id="7" name="publlic">
            <a:hlinkClick r:id="" action="ppaction://media"/>
            <a:extLst>
              <a:ext uri="{FF2B5EF4-FFF2-40B4-BE49-F238E27FC236}">
                <a16:creationId xmlns:a16="http://schemas.microsoft.com/office/drawing/2014/main" id="{B8DA7190-7121-83C4-74F5-CC08E2F18EB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14815" y="638522"/>
            <a:ext cx="406400" cy="406400"/>
          </a:xfrm>
          <a:prstGeom prst="rect">
            <a:avLst/>
          </a:prstGeom>
        </p:spPr>
      </p:pic>
      <p:pic>
        <p:nvPicPr>
          <p:cNvPr id="8" name="eco-friendly">
            <a:hlinkClick r:id="" action="ppaction://media"/>
            <a:extLst>
              <a:ext uri="{FF2B5EF4-FFF2-40B4-BE49-F238E27FC236}">
                <a16:creationId xmlns:a16="http://schemas.microsoft.com/office/drawing/2014/main" id="{9B822FDA-AA23-4786-B2BA-61E7BB76B6B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91083" y="571656"/>
            <a:ext cx="406400" cy="406400"/>
          </a:xfrm>
          <a:prstGeom prst="rect">
            <a:avLst/>
          </a:prstGeom>
        </p:spPr>
      </p:pic>
      <p:pic>
        <p:nvPicPr>
          <p:cNvPr id="10" name="ticket">
            <a:hlinkClick r:id="" action="ppaction://media"/>
            <a:extLst>
              <a:ext uri="{FF2B5EF4-FFF2-40B4-BE49-F238E27FC236}">
                <a16:creationId xmlns:a16="http://schemas.microsoft.com/office/drawing/2014/main" id="{2CDD0A91-90DB-10A2-1C75-79484C3F189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58882" y="625776"/>
            <a:ext cx="406400" cy="406400"/>
          </a:xfrm>
          <a:prstGeom prst="rect">
            <a:avLst/>
          </a:prstGeom>
        </p:spPr>
      </p:pic>
      <p:pic>
        <p:nvPicPr>
          <p:cNvPr id="11" name="reliable">
            <a:hlinkClick r:id="" action="ppaction://media"/>
            <a:extLst>
              <a:ext uri="{FF2B5EF4-FFF2-40B4-BE49-F238E27FC236}">
                <a16:creationId xmlns:a16="http://schemas.microsoft.com/office/drawing/2014/main" id="{B1E7FF36-4B18-272F-6031-06F8DCE53D7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02949" y="590276"/>
            <a:ext cx="406400" cy="4064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2CC53A7-343D-40FB-954E-CAFCA984D53A}"/>
              </a:ext>
            </a:extLst>
          </p:cNvPr>
          <p:cNvSpPr/>
          <p:nvPr/>
        </p:nvSpPr>
        <p:spPr>
          <a:xfrm>
            <a:off x="4109291" y="345870"/>
            <a:ext cx="759815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  (Click each word to hear the sound)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5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6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9D9765-4919-EF13-A69D-E07D064C3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681"/>
            <a:ext cx="12192000" cy="6398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722" y="80974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Extra Practice</a:t>
            </a:r>
          </a:p>
          <a:p>
            <a:r>
              <a:rPr lang="en-US" dirty="0">
                <a:solidFill>
                  <a:prstClr val="white"/>
                </a:solidFill>
              </a:rPr>
              <a:t>WB, page 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2CF8A-33E7-422A-25DF-2981BF5F98BB}"/>
              </a:ext>
            </a:extLst>
          </p:cNvPr>
          <p:cNvSpPr txBox="1"/>
          <p:nvPr/>
        </p:nvSpPr>
        <p:spPr>
          <a:xfrm>
            <a:off x="0" y="1456071"/>
            <a:ext cx="343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number to see the 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0D7B5-1129-B074-7FC1-47AC4A7523DA}"/>
              </a:ext>
            </a:extLst>
          </p:cNvPr>
          <p:cNvSpPr txBox="1"/>
          <p:nvPr/>
        </p:nvSpPr>
        <p:spPr>
          <a:xfrm>
            <a:off x="3393195" y="702018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122E6-D5E4-DC0C-C263-DBAF980A909E}"/>
              </a:ext>
            </a:extLst>
          </p:cNvPr>
          <p:cNvSpPr txBox="1"/>
          <p:nvPr/>
        </p:nvSpPr>
        <p:spPr>
          <a:xfrm>
            <a:off x="2247441" y="1885648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822130-CF74-EA23-AC96-8312C7026111}"/>
              </a:ext>
            </a:extLst>
          </p:cNvPr>
          <p:cNvSpPr txBox="1"/>
          <p:nvPr/>
        </p:nvSpPr>
        <p:spPr>
          <a:xfrm>
            <a:off x="710119" y="2976082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6C803A-2673-2FA7-A963-8CB25BE2EB1A}"/>
              </a:ext>
            </a:extLst>
          </p:cNvPr>
          <p:cNvSpPr txBox="1"/>
          <p:nvPr/>
        </p:nvSpPr>
        <p:spPr>
          <a:xfrm>
            <a:off x="4169414" y="3064215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D8AEDD-F70D-38C6-26CA-FCB78DE32065}"/>
              </a:ext>
            </a:extLst>
          </p:cNvPr>
          <p:cNvSpPr txBox="1"/>
          <p:nvPr/>
        </p:nvSpPr>
        <p:spPr>
          <a:xfrm>
            <a:off x="71496" y="4108521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B20957-DA89-4359-06C6-8E1C90C679C5}"/>
              </a:ext>
            </a:extLst>
          </p:cNvPr>
          <p:cNvSpPr txBox="1"/>
          <p:nvPr/>
        </p:nvSpPr>
        <p:spPr>
          <a:xfrm>
            <a:off x="3140970" y="5287326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1EE9A7-3A1A-7BAD-A345-580DB2EAC893}"/>
              </a:ext>
            </a:extLst>
          </p:cNvPr>
          <p:cNvSpPr txBox="1"/>
          <p:nvPr/>
        </p:nvSpPr>
        <p:spPr>
          <a:xfrm>
            <a:off x="28123" y="6047490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5B86B4-BF5D-A33B-AD48-F2E7D224C5A1}"/>
              </a:ext>
            </a:extLst>
          </p:cNvPr>
          <p:cNvSpPr txBox="1"/>
          <p:nvPr/>
        </p:nvSpPr>
        <p:spPr>
          <a:xfrm>
            <a:off x="2360911" y="216457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39E44B-936F-F1C1-8C59-892213825538}"/>
              </a:ext>
            </a:extLst>
          </p:cNvPr>
          <p:cNvSpPr txBox="1"/>
          <p:nvPr/>
        </p:nvSpPr>
        <p:spPr>
          <a:xfrm>
            <a:off x="2327859" y="256616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A92C7-D730-1105-46A7-C7A6D0F9102C}"/>
              </a:ext>
            </a:extLst>
          </p:cNvPr>
          <p:cNvSpPr txBox="1"/>
          <p:nvPr/>
        </p:nvSpPr>
        <p:spPr>
          <a:xfrm>
            <a:off x="2294808" y="294984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5DC772-8708-F7ED-D237-08458FAA1590}"/>
              </a:ext>
            </a:extLst>
          </p:cNvPr>
          <p:cNvSpPr txBox="1"/>
          <p:nvPr/>
        </p:nvSpPr>
        <p:spPr>
          <a:xfrm>
            <a:off x="2377940" y="336057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AABD97-06FF-0FD4-0AA7-925B64DDB299}"/>
              </a:ext>
            </a:extLst>
          </p:cNvPr>
          <p:cNvSpPr txBox="1"/>
          <p:nvPr/>
        </p:nvSpPr>
        <p:spPr>
          <a:xfrm>
            <a:off x="2333871" y="371810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47C750-3136-4682-1188-0E3847B92566}"/>
              </a:ext>
            </a:extLst>
          </p:cNvPr>
          <p:cNvSpPr txBox="1"/>
          <p:nvPr/>
        </p:nvSpPr>
        <p:spPr>
          <a:xfrm>
            <a:off x="2333871" y="413483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6F9111-C1E6-332E-53B8-2DC2236E7DF7}"/>
              </a:ext>
            </a:extLst>
          </p:cNvPr>
          <p:cNvSpPr txBox="1"/>
          <p:nvPr/>
        </p:nvSpPr>
        <p:spPr>
          <a:xfrm>
            <a:off x="2360911" y="450618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C2CBC3-DC15-CA64-0065-673083C64250}"/>
              </a:ext>
            </a:extLst>
          </p:cNvPr>
          <p:cNvSpPr txBox="1"/>
          <p:nvPr/>
        </p:nvSpPr>
        <p:spPr>
          <a:xfrm>
            <a:off x="2349893" y="490778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E1F0D3-28A4-3457-B728-02FCBA62C8D0}"/>
              </a:ext>
            </a:extLst>
          </p:cNvPr>
          <p:cNvSpPr txBox="1"/>
          <p:nvPr/>
        </p:nvSpPr>
        <p:spPr>
          <a:xfrm>
            <a:off x="2360910" y="531349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9F9473-4091-B7F5-3BFF-067602F2656C}"/>
              </a:ext>
            </a:extLst>
          </p:cNvPr>
          <p:cNvSpPr txBox="1"/>
          <p:nvPr/>
        </p:nvSpPr>
        <p:spPr>
          <a:xfrm>
            <a:off x="2360911" y="5682114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FC7CE0-B614-D6BD-1735-6E58CF211DD7}"/>
              </a:ext>
            </a:extLst>
          </p:cNvPr>
          <p:cNvSpPr txBox="1"/>
          <p:nvPr/>
        </p:nvSpPr>
        <p:spPr>
          <a:xfrm>
            <a:off x="2360910" y="608370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2E89B7-CA2C-DA32-9F31-96F8DEC8A230}"/>
              </a:ext>
            </a:extLst>
          </p:cNvPr>
          <p:cNvSpPr txBox="1"/>
          <p:nvPr/>
        </p:nvSpPr>
        <p:spPr>
          <a:xfrm>
            <a:off x="790631" y="335149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74FD79-9B82-3B10-3F01-546353860323}"/>
              </a:ext>
            </a:extLst>
          </p:cNvPr>
          <p:cNvSpPr txBox="1"/>
          <p:nvPr/>
        </p:nvSpPr>
        <p:spPr>
          <a:xfrm>
            <a:off x="829695" y="376222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1715AC-8B15-337D-0F55-38DF085D1BF8}"/>
              </a:ext>
            </a:extLst>
          </p:cNvPr>
          <p:cNvSpPr txBox="1"/>
          <p:nvPr/>
        </p:nvSpPr>
        <p:spPr>
          <a:xfrm>
            <a:off x="785626" y="415280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E24553-A7D6-4DC8-5565-F622250941EB}"/>
              </a:ext>
            </a:extLst>
          </p:cNvPr>
          <p:cNvSpPr txBox="1"/>
          <p:nvPr/>
        </p:nvSpPr>
        <p:spPr>
          <a:xfrm>
            <a:off x="785626" y="453648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E99205-BAA4-7CF9-9FCC-B2D779AECE99}"/>
              </a:ext>
            </a:extLst>
          </p:cNvPr>
          <p:cNvSpPr txBox="1"/>
          <p:nvPr/>
        </p:nvSpPr>
        <p:spPr>
          <a:xfrm>
            <a:off x="812666" y="490783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FD7E95-FE79-6E77-D740-83D524A95AD5}"/>
              </a:ext>
            </a:extLst>
          </p:cNvPr>
          <p:cNvSpPr txBox="1"/>
          <p:nvPr/>
        </p:nvSpPr>
        <p:spPr>
          <a:xfrm>
            <a:off x="801648" y="530943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D407DE-79F6-234B-7BCB-AE24EFFC0AC7}"/>
              </a:ext>
            </a:extLst>
          </p:cNvPr>
          <p:cNvSpPr txBox="1"/>
          <p:nvPr/>
        </p:nvSpPr>
        <p:spPr>
          <a:xfrm>
            <a:off x="4299913" y="332890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FDE965A-91F8-EB58-2AD0-BE738D364870}"/>
              </a:ext>
            </a:extLst>
          </p:cNvPr>
          <p:cNvSpPr txBox="1"/>
          <p:nvPr/>
        </p:nvSpPr>
        <p:spPr>
          <a:xfrm>
            <a:off x="4299912" y="373050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AE0C8E-5811-CBD6-8160-5807DC83BF52}"/>
              </a:ext>
            </a:extLst>
          </p:cNvPr>
          <p:cNvSpPr txBox="1"/>
          <p:nvPr/>
        </p:nvSpPr>
        <p:spPr>
          <a:xfrm>
            <a:off x="4321946" y="410316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70A83D-48B5-EB3A-4AC3-8A0D86C84CA3}"/>
              </a:ext>
            </a:extLst>
          </p:cNvPr>
          <p:cNvSpPr txBox="1"/>
          <p:nvPr/>
        </p:nvSpPr>
        <p:spPr>
          <a:xfrm>
            <a:off x="4315935" y="447451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C6224F-9487-6687-18DE-9F7D77A9126B}"/>
              </a:ext>
            </a:extLst>
          </p:cNvPr>
          <p:cNvSpPr txBox="1"/>
          <p:nvPr/>
        </p:nvSpPr>
        <p:spPr>
          <a:xfrm>
            <a:off x="4271866" y="487611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08BB80B-10A1-833A-18B8-5945F2473BE9}"/>
              </a:ext>
            </a:extLst>
          </p:cNvPr>
          <p:cNvSpPr txBox="1"/>
          <p:nvPr/>
        </p:nvSpPr>
        <p:spPr>
          <a:xfrm>
            <a:off x="4282883" y="528182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4FD6686-58E4-5082-E033-20CBCA6E59E4}"/>
              </a:ext>
            </a:extLst>
          </p:cNvPr>
          <p:cNvSpPr txBox="1"/>
          <p:nvPr/>
        </p:nvSpPr>
        <p:spPr>
          <a:xfrm>
            <a:off x="4282884" y="565044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9AC3BD5-7194-6DD0-4E69-9BE7B248827A}"/>
              </a:ext>
            </a:extLst>
          </p:cNvPr>
          <p:cNvSpPr txBox="1"/>
          <p:nvPr/>
        </p:nvSpPr>
        <p:spPr>
          <a:xfrm>
            <a:off x="4282883" y="605204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1CA593-DCEB-DF17-F345-D17AAB16CEA8}"/>
              </a:ext>
            </a:extLst>
          </p:cNvPr>
          <p:cNvSpPr txBox="1"/>
          <p:nvPr/>
        </p:nvSpPr>
        <p:spPr>
          <a:xfrm>
            <a:off x="388879" y="413267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691A1D-D46B-1FC2-84BA-4AB004751210}"/>
              </a:ext>
            </a:extLst>
          </p:cNvPr>
          <p:cNvSpPr txBox="1"/>
          <p:nvPr/>
        </p:nvSpPr>
        <p:spPr>
          <a:xfrm>
            <a:off x="1960166" y="412193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2B4D444-0FBC-F9A4-BEFB-A11FEF1D97C2}"/>
              </a:ext>
            </a:extLst>
          </p:cNvPr>
          <p:cNvSpPr txBox="1"/>
          <p:nvPr/>
        </p:nvSpPr>
        <p:spPr>
          <a:xfrm>
            <a:off x="1190052" y="413346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A33A5FC-F228-0110-FB21-FFB8CDE19D0B}"/>
              </a:ext>
            </a:extLst>
          </p:cNvPr>
          <p:cNvSpPr txBox="1"/>
          <p:nvPr/>
        </p:nvSpPr>
        <p:spPr>
          <a:xfrm>
            <a:off x="3130039" y="410946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C544557-0AB0-C1CD-FDBC-31836578E047}"/>
              </a:ext>
            </a:extLst>
          </p:cNvPr>
          <p:cNvSpPr txBox="1"/>
          <p:nvPr/>
        </p:nvSpPr>
        <p:spPr>
          <a:xfrm>
            <a:off x="2766343" y="413340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11CB91D-74B0-07C0-DBE4-3916B2C6849D}"/>
              </a:ext>
            </a:extLst>
          </p:cNvPr>
          <p:cNvSpPr txBox="1"/>
          <p:nvPr/>
        </p:nvSpPr>
        <p:spPr>
          <a:xfrm>
            <a:off x="4688627" y="409911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44F543-42A2-37F4-4341-942FDF9A4BD1}"/>
              </a:ext>
            </a:extLst>
          </p:cNvPr>
          <p:cNvSpPr txBox="1"/>
          <p:nvPr/>
        </p:nvSpPr>
        <p:spPr>
          <a:xfrm>
            <a:off x="3915483" y="412108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2EF208F-B0A7-2DCD-F58C-9125AD6CB3FE}"/>
              </a:ext>
            </a:extLst>
          </p:cNvPr>
          <p:cNvSpPr txBox="1"/>
          <p:nvPr/>
        </p:nvSpPr>
        <p:spPr>
          <a:xfrm>
            <a:off x="4629170" y="530904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F76108-DD0D-BC11-935B-5064A629B931}"/>
              </a:ext>
            </a:extLst>
          </p:cNvPr>
          <p:cNvSpPr txBox="1"/>
          <p:nvPr/>
        </p:nvSpPr>
        <p:spPr>
          <a:xfrm>
            <a:off x="3481331" y="530433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927192-EDC3-746D-1AC4-AB7B95605099}"/>
              </a:ext>
            </a:extLst>
          </p:cNvPr>
          <p:cNvSpPr txBox="1"/>
          <p:nvPr/>
        </p:nvSpPr>
        <p:spPr>
          <a:xfrm>
            <a:off x="5072970" y="530499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8B5B053-CF10-5AF3-AB20-39B77DD4C8A2}"/>
              </a:ext>
            </a:extLst>
          </p:cNvPr>
          <p:cNvSpPr txBox="1"/>
          <p:nvPr/>
        </p:nvSpPr>
        <p:spPr>
          <a:xfrm>
            <a:off x="3866877" y="530433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29010BE-4FB8-46EF-6F77-944DDA9382B3}"/>
              </a:ext>
            </a:extLst>
          </p:cNvPr>
          <p:cNvSpPr txBox="1"/>
          <p:nvPr/>
        </p:nvSpPr>
        <p:spPr>
          <a:xfrm>
            <a:off x="5415576" y="529629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0D99E5-EC4E-B9F0-3E26-95710560D6B8}"/>
              </a:ext>
            </a:extLst>
          </p:cNvPr>
          <p:cNvSpPr txBox="1"/>
          <p:nvPr/>
        </p:nvSpPr>
        <p:spPr>
          <a:xfrm>
            <a:off x="1188696" y="606328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BF49279-614D-7DB9-1C5D-B297462AA47E}"/>
              </a:ext>
            </a:extLst>
          </p:cNvPr>
          <p:cNvSpPr txBox="1"/>
          <p:nvPr/>
        </p:nvSpPr>
        <p:spPr>
          <a:xfrm>
            <a:off x="1523966" y="606847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EF53CBD-BDDE-EC2A-96BB-A08AA862A3E7}"/>
              </a:ext>
            </a:extLst>
          </p:cNvPr>
          <p:cNvSpPr txBox="1"/>
          <p:nvPr/>
        </p:nvSpPr>
        <p:spPr>
          <a:xfrm>
            <a:off x="376127" y="606375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C5ABD7D-EDEF-ADC2-9DFE-86EFA2FF7AF9}"/>
              </a:ext>
            </a:extLst>
          </p:cNvPr>
          <p:cNvSpPr txBox="1"/>
          <p:nvPr/>
        </p:nvSpPr>
        <p:spPr>
          <a:xfrm>
            <a:off x="1912681" y="607544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728DFEA-242A-1861-FD01-38EFDBF649EF}"/>
              </a:ext>
            </a:extLst>
          </p:cNvPr>
          <p:cNvSpPr txBox="1"/>
          <p:nvPr/>
        </p:nvSpPr>
        <p:spPr>
          <a:xfrm>
            <a:off x="761673" y="606375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519CD3-B11E-8B49-678B-C31A339B1846}"/>
              </a:ext>
            </a:extLst>
          </p:cNvPr>
          <p:cNvSpPr txBox="1"/>
          <p:nvPr/>
        </p:nvSpPr>
        <p:spPr>
          <a:xfrm>
            <a:off x="3146183" y="605487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6FBF683-3D78-07E4-99C9-5317EC58093E}"/>
              </a:ext>
            </a:extLst>
          </p:cNvPr>
          <p:cNvSpPr txBox="1"/>
          <p:nvPr/>
        </p:nvSpPr>
        <p:spPr>
          <a:xfrm>
            <a:off x="2737037" y="607237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802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0" grpId="0"/>
      <p:bldP spid="31" grpId="0"/>
      <p:bldP spid="32" grpId="0"/>
      <p:bldP spid="33" grpId="0"/>
      <p:bldP spid="33" grpId="1"/>
      <p:bldP spid="34" grpId="0"/>
      <p:bldP spid="35" grpId="0"/>
      <p:bldP spid="36" grpId="0"/>
      <p:bldP spid="37" grpId="0"/>
      <p:bldP spid="38" grpId="0"/>
      <p:bldP spid="38" grpId="1"/>
      <p:bldP spid="52" grpId="0"/>
      <p:bldP spid="53" grpId="0"/>
      <p:bldP spid="54" grpId="0"/>
      <p:bldP spid="54" grpId="1"/>
      <p:bldP spid="55" grpId="0"/>
      <p:bldP spid="56" grpId="0"/>
      <p:bldP spid="57" grpId="0"/>
      <p:bldP spid="58" grpId="0"/>
      <p:bldP spid="59" grpId="0"/>
      <p:bldP spid="60" grpId="0"/>
      <p:bldP spid="60" grpId="1"/>
      <p:bldP spid="61" grpId="0"/>
      <p:bldP spid="62" grpId="0"/>
      <p:bldP spid="63" grpId="0"/>
      <p:bldP spid="63" grpId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74166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In pairs: Use adjectives to describe different types of transportation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0066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9C84E-3395-A265-98FA-11F6D9672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85" y="2465134"/>
            <a:ext cx="11540430" cy="14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420" y="940564"/>
            <a:ext cx="10892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4A4C0-147D-40DA-9957-92E12BE2140B}"/>
              </a:ext>
            </a:extLst>
          </p:cNvPr>
          <p:cNvSpPr/>
          <p:nvPr/>
        </p:nvSpPr>
        <p:spPr>
          <a:xfrm>
            <a:off x="440675" y="2566992"/>
            <a:ext cx="11348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 </a:t>
            </a:r>
            <a:r>
              <a:rPr lang="en-US" sz="3200" b="1" dirty="0"/>
              <a:t>Read the travel guide and choose the best title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1. The Fastest Way to Travel in Vietnam     2. Traveling in Vietnam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A3B7FB-641C-4229-A48A-267618F1CA7A}"/>
              </a:ext>
            </a:extLst>
          </p:cNvPr>
          <p:cNvCxnSpPr>
            <a:cxnSpLocks/>
          </p:cNvCxnSpPr>
          <p:nvPr/>
        </p:nvCxnSpPr>
        <p:spPr>
          <a:xfrm>
            <a:off x="1007706" y="3119938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3F11A0-C897-4D6B-8F75-19920EACB454}"/>
              </a:ext>
            </a:extLst>
          </p:cNvPr>
          <p:cNvCxnSpPr>
            <a:cxnSpLocks/>
          </p:cNvCxnSpPr>
          <p:nvPr/>
        </p:nvCxnSpPr>
        <p:spPr>
          <a:xfrm flipV="1">
            <a:off x="2334871" y="3077026"/>
            <a:ext cx="2016792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A80CAA-4861-446E-9BFA-F4919C88D08D}"/>
              </a:ext>
            </a:extLst>
          </p:cNvPr>
          <p:cNvCxnSpPr>
            <a:cxnSpLocks/>
          </p:cNvCxnSpPr>
          <p:nvPr/>
        </p:nvCxnSpPr>
        <p:spPr>
          <a:xfrm>
            <a:off x="5330478" y="3105601"/>
            <a:ext cx="107768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B973AF-B42F-469C-B355-0DBFE84007C3}"/>
              </a:ext>
            </a:extLst>
          </p:cNvPr>
          <p:cNvCxnSpPr>
            <a:cxnSpLocks/>
          </p:cNvCxnSpPr>
          <p:nvPr/>
        </p:nvCxnSpPr>
        <p:spPr>
          <a:xfrm flipV="1">
            <a:off x="7524520" y="3105601"/>
            <a:ext cx="1129623" cy="238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1132E1-58B7-4858-B6E5-C4C2911F93E9}"/>
              </a:ext>
            </a:extLst>
          </p:cNvPr>
          <p:cNvCxnSpPr>
            <a:cxnSpLocks/>
          </p:cNvCxnSpPr>
          <p:nvPr/>
        </p:nvCxnSpPr>
        <p:spPr>
          <a:xfrm flipV="1">
            <a:off x="1810139" y="4066233"/>
            <a:ext cx="1450854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36A3E6-E507-F60C-A147-1C4B806EA92A}"/>
              </a:ext>
            </a:extLst>
          </p:cNvPr>
          <p:cNvCxnSpPr>
            <a:cxnSpLocks/>
          </p:cNvCxnSpPr>
          <p:nvPr/>
        </p:nvCxnSpPr>
        <p:spPr>
          <a:xfrm>
            <a:off x="4244866" y="4032846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39356B-A68D-2E59-8F93-A8A903E74C5C}"/>
              </a:ext>
            </a:extLst>
          </p:cNvPr>
          <p:cNvCxnSpPr>
            <a:cxnSpLocks/>
          </p:cNvCxnSpPr>
          <p:nvPr/>
        </p:nvCxnSpPr>
        <p:spPr>
          <a:xfrm>
            <a:off x="5677775" y="4066233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685B0D-6BEF-75FA-9DA2-09FCEC4F5147}"/>
              </a:ext>
            </a:extLst>
          </p:cNvPr>
          <p:cNvCxnSpPr>
            <a:cxnSpLocks/>
          </p:cNvCxnSpPr>
          <p:nvPr/>
        </p:nvCxnSpPr>
        <p:spPr>
          <a:xfrm>
            <a:off x="8235918" y="4066233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F4C287-8A2C-3F53-88E9-66880FFFE9F5}"/>
              </a:ext>
            </a:extLst>
          </p:cNvPr>
          <p:cNvCxnSpPr>
            <a:cxnSpLocks/>
          </p:cNvCxnSpPr>
          <p:nvPr/>
        </p:nvCxnSpPr>
        <p:spPr>
          <a:xfrm>
            <a:off x="10012573" y="4066233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0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20" y="366074"/>
            <a:ext cx="11973471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the travel guide. Quickly read the information. </a:t>
            </a:r>
          </a:p>
          <a:p>
            <a:r>
              <a:rPr lang="en-US" sz="3400" i="1" dirty="0">
                <a:solidFill>
                  <a:srgbClr val="00B050"/>
                </a:solidFill>
              </a:rPr>
              <a:t>Choose the best title.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6F813-08B1-4D67-98F8-DDDB67C8FB2B}"/>
              </a:ext>
            </a:extLst>
          </p:cNvPr>
          <p:cNvSpPr txBox="1"/>
          <p:nvPr/>
        </p:nvSpPr>
        <p:spPr>
          <a:xfrm>
            <a:off x="8739327" y="3458847"/>
            <a:ext cx="2927535" cy="1015663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Traveling in Vietnam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A029254-D7C8-4C7A-8DFA-A746B7DD8E11}"/>
              </a:ext>
            </a:extLst>
          </p:cNvPr>
          <p:cNvSpPr/>
          <p:nvPr/>
        </p:nvSpPr>
        <p:spPr>
          <a:xfrm>
            <a:off x="7798367" y="3844726"/>
            <a:ext cx="816429" cy="288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D5556-C4AA-5301-057F-B664515442C9}"/>
              </a:ext>
            </a:extLst>
          </p:cNvPr>
          <p:cNvSpPr txBox="1"/>
          <p:nvPr/>
        </p:nvSpPr>
        <p:spPr>
          <a:xfrm>
            <a:off x="10329776" y="366074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5" y="1546796"/>
            <a:ext cx="6561389" cy="4884843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</p:cNvCxnSpPr>
          <p:nvPr/>
        </p:nvCxnSpPr>
        <p:spPr>
          <a:xfrm>
            <a:off x="936629" y="3071830"/>
            <a:ext cx="36024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CFB74-F20C-7BBB-180F-86B5FF9FD4E1}"/>
              </a:ext>
            </a:extLst>
          </p:cNvPr>
          <p:cNvCxnSpPr>
            <a:cxnSpLocks/>
          </p:cNvCxnSpPr>
          <p:nvPr/>
        </p:nvCxnSpPr>
        <p:spPr>
          <a:xfrm>
            <a:off x="1849193" y="6312506"/>
            <a:ext cx="39329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7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30" y="1040175"/>
            <a:ext cx="11717221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Read the travel guide quickly.  What are we going to do? </a:t>
            </a:r>
          </a:p>
          <a:p>
            <a:r>
              <a:rPr lang="en-US" sz="4000" i="1" dirty="0">
                <a:solidFill>
                  <a:srgbClr val="FF0000"/>
                </a:solidFill>
              </a:rPr>
              <a:t>Read and fill in the blanks.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D9D33-8F82-6C35-AE89-F10D3A34A33C}"/>
              </a:ext>
            </a:extLst>
          </p:cNvPr>
          <p:cNvSpPr txBox="1"/>
          <p:nvPr/>
        </p:nvSpPr>
        <p:spPr>
          <a:xfrm>
            <a:off x="458663" y="330506"/>
            <a:ext cx="204216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88E46-3921-3197-C2EC-297BE9E8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46" y="3167026"/>
            <a:ext cx="6134492" cy="7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8" y="303760"/>
            <a:ext cx="9832837" cy="1012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FADC06-163B-D660-AD85-04091D0C5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60" y="1668313"/>
            <a:ext cx="11408958" cy="3101992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227B7DF-412C-4000-8298-C3786AF768FA}"/>
              </a:ext>
            </a:extLst>
          </p:cNvPr>
          <p:cNvCxnSpPr>
            <a:cxnSpLocks/>
          </p:cNvCxnSpPr>
          <p:nvPr/>
        </p:nvCxnSpPr>
        <p:spPr>
          <a:xfrm>
            <a:off x="4329760" y="2209846"/>
            <a:ext cx="11212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9D741C-FFCC-4197-5ED8-A59AC53E3865}"/>
              </a:ext>
            </a:extLst>
          </p:cNvPr>
          <p:cNvCxnSpPr>
            <a:cxnSpLocks/>
          </p:cNvCxnSpPr>
          <p:nvPr/>
        </p:nvCxnSpPr>
        <p:spPr>
          <a:xfrm>
            <a:off x="6918724" y="2209846"/>
            <a:ext cx="304052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29CF40-5635-63A1-0AD9-2AEFE265A76F}"/>
              </a:ext>
            </a:extLst>
          </p:cNvPr>
          <p:cNvCxnSpPr>
            <a:cxnSpLocks/>
          </p:cNvCxnSpPr>
          <p:nvPr/>
        </p:nvCxnSpPr>
        <p:spPr>
          <a:xfrm>
            <a:off x="10752594" y="2227335"/>
            <a:ext cx="53969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AA165F-AB04-D4D0-4995-3FA811B49D4A}"/>
              </a:ext>
            </a:extLst>
          </p:cNvPr>
          <p:cNvCxnSpPr>
            <a:cxnSpLocks/>
          </p:cNvCxnSpPr>
          <p:nvPr/>
        </p:nvCxnSpPr>
        <p:spPr>
          <a:xfrm>
            <a:off x="1156902" y="2822246"/>
            <a:ext cx="6829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56DDBF-151E-9D16-48E5-BB0272BD3C1D}"/>
              </a:ext>
            </a:extLst>
          </p:cNvPr>
          <p:cNvCxnSpPr>
            <a:cxnSpLocks/>
          </p:cNvCxnSpPr>
          <p:nvPr/>
        </p:nvCxnSpPr>
        <p:spPr>
          <a:xfrm>
            <a:off x="5960257" y="2866314"/>
            <a:ext cx="6829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DC7D64-F9B1-4B5A-3473-C37E38927643}"/>
              </a:ext>
            </a:extLst>
          </p:cNvPr>
          <p:cNvCxnSpPr>
            <a:cxnSpLocks/>
          </p:cNvCxnSpPr>
          <p:nvPr/>
        </p:nvCxnSpPr>
        <p:spPr>
          <a:xfrm>
            <a:off x="1156902" y="3429000"/>
            <a:ext cx="6829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31A62D-EFDB-2F29-ED06-8639182986E2}"/>
              </a:ext>
            </a:extLst>
          </p:cNvPr>
          <p:cNvCxnSpPr>
            <a:cxnSpLocks/>
          </p:cNvCxnSpPr>
          <p:nvPr/>
        </p:nvCxnSpPr>
        <p:spPr>
          <a:xfrm>
            <a:off x="3514511" y="3429000"/>
            <a:ext cx="6829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2BC98D-4566-7758-C328-062D7ED728D4}"/>
              </a:ext>
            </a:extLst>
          </p:cNvPr>
          <p:cNvCxnSpPr>
            <a:cxnSpLocks/>
          </p:cNvCxnSpPr>
          <p:nvPr/>
        </p:nvCxnSpPr>
        <p:spPr>
          <a:xfrm>
            <a:off x="7326347" y="3409720"/>
            <a:ext cx="991388" cy="192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B4D01C-EE50-B878-A1C9-442D2CA7F9DD}"/>
              </a:ext>
            </a:extLst>
          </p:cNvPr>
          <p:cNvCxnSpPr>
            <a:cxnSpLocks/>
          </p:cNvCxnSpPr>
          <p:nvPr/>
        </p:nvCxnSpPr>
        <p:spPr>
          <a:xfrm flipV="1">
            <a:off x="2115500" y="4011985"/>
            <a:ext cx="903122" cy="192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BE198C9-CDFF-87A9-5358-75A57DDBCA57}"/>
              </a:ext>
            </a:extLst>
          </p:cNvPr>
          <p:cNvCxnSpPr>
            <a:cxnSpLocks/>
          </p:cNvCxnSpPr>
          <p:nvPr/>
        </p:nvCxnSpPr>
        <p:spPr>
          <a:xfrm>
            <a:off x="4208444" y="3991797"/>
            <a:ext cx="271028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67AD36-3061-6614-5365-B76506FCC75B}"/>
              </a:ext>
            </a:extLst>
          </p:cNvPr>
          <p:cNvCxnSpPr>
            <a:cxnSpLocks/>
          </p:cNvCxnSpPr>
          <p:nvPr/>
        </p:nvCxnSpPr>
        <p:spPr>
          <a:xfrm>
            <a:off x="705341" y="4615159"/>
            <a:ext cx="6387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900B547-D4A9-D2AD-55F1-29F63BADAEA2}"/>
              </a:ext>
            </a:extLst>
          </p:cNvPr>
          <p:cNvCxnSpPr>
            <a:cxnSpLocks/>
          </p:cNvCxnSpPr>
          <p:nvPr/>
        </p:nvCxnSpPr>
        <p:spPr>
          <a:xfrm>
            <a:off x="2567061" y="4615159"/>
            <a:ext cx="947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1F16E6E-D1E9-6811-F0E0-B2FDBB4F329D}"/>
              </a:ext>
            </a:extLst>
          </p:cNvPr>
          <p:cNvCxnSpPr>
            <a:cxnSpLocks/>
          </p:cNvCxnSpPr>
          <p:nvPr/>
        </p:nvCxnSpPr>
        <p:spPr>
          <a:xfrm>
            <a:off x="4357279" y="4615159"/>
            <a:ext cx="17387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9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1B9AA-88E7-C19C-9143-8BFCA3DF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5" y="1293984"/>
            <a:ext cx="11869009" cy="646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5480957" y="3254135"/>
            <a:ext cx="386134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940767" y="3639725"/>
            <a:ext cx="58481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1670926" y="1236893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fastest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970" y="48065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0FD24-E93A-2DBE-147D-4FF8FE6F0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9" y="1159952"/>
            <a:ext cx="10263569" cy="723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8675848" y="4377587"/>
            <a:ext cx="878986" cy="2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2027104" y="4752430"/>
            <a:ext cx="39273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5009461" y="1236893"/>
            <a:ext cx="3462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eco-friendly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286FB-7A7C-B05A-6C2B-19C6614F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1" y="1226905"/>
            <a:ext cx="11804450" cy="704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5480957" y="5104969"/>
            <a:ext cx="386134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940767" y="5468525"/>
            <a:ext cx="26863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6096000" y="1230938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fast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F4790A-27C1-0AC6-6190-791CAB30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8" y="1236893"/>
            <a:ext cx="11877404" cy="6180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3052637" y="5854116"/>
            <a:ext cx="63447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786531" y="6195638"/>
            <a:ext cx="13973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8809856" y="1236893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online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C47E9-CC85-3886-421D-D128B7B2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" y="1127207"/>
            <a:ext cx="11947682" cy="6924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3486904" y="6239706"/>
            <a:ext cx="59655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907716" y="6581229"/>
            <a:ext cx="8795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8468295" y="1154640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quickly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1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36339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16171" y="1286725"/>
            <a:ext cx="5413447" cy="1929578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What types of transportation are there in your neighborhood?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17754" y="2368626"/>
            <a:ext cx="5618603" cy="2969467"/>
          </a:xfrm>
          <a:prstGeom prst="wedgeRoundRectCallout">
            <a:avLst>
              <a:gd name="adj1" fmla="val -42644"/>
              <a:gd name="adj2" fmla="val 8226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B050"/>
                </a:solidFill>
              </a:rPr>
              <a:t>There are many types of transportation in my neighborhood, for example, cars, motorbikes, taxis, buses, etc.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Post - reading</a:t>
            </a:r>
          </a:p>
        </p:txBody>
      </p:sp>
    </p:spTree>
    <p:extLst>
      <p:ext uri="{BB962C8B-B14F-4D97-AF65-F5344CB8AC3E}">
        <p14:creationId xmlns:p14="http://schemas.microsoft.com/office/powerpoint/2010/main" val="1117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88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7" y="1786633"/>
            <a:ext cx="9553566" cy="42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27392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Write 5 sentences </a:t>
            </a:r>
            <a:r>
              <a:rPr lang="en-US" sz="3600" b="1">
                <a:solidFill>
                  <a:srgbClr val="0070C0"/>
                </a:solidFill>
              </a:rPr>
              <a:t>to describe </a:t>
            </a:r>
            <a:r>
              <a:rPr lang="en-US" sz="3600" b="1" dirty="0">
                <a:solidFill>
                  <a:srgbClr val="0070C0"/>
                </a:solidFill>
              </a:rPr>
              <a:t>different types of  transportation in your neighborhood. Please try to use adjectives in this lesson.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E.g. Motorbikes are the most convenient type of transportation for people in my neighborhood.</a:t>
            </a:r>
          </a:p>
        </p:txBody>
      </p:sp>
    </p:spTree>
    <p:extLst>
      <p:ext uri="{BB962C8B-B14F-4D97-AF65-F5344CB8AC3E}">
        <p14:creationId xmlns:p14="http://schemas.microsoft.com/office/powerpoint/2010/main" val="31177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8320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751340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frequent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comfortable               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convenient          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public              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eco-friendly          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ticket           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reliable</a:t>
            </a:r>
          </a:p>
        </p:txBody>
      </p:sp>
    </p:spTree>
    <p:extLst>
      <p:ext uri="{BB962C8B-B14F-4D97-AF65-F5344CB8AC3E}">
        <p14:creationId xmlns:p14="http://schemas.microsoft.com/office/powerpoint/2010/main" val="12762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learn and use vocabulary related to transportation.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practice reading for main idea and detail.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Use adjectives to describe different types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4607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general and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Describe different types of transportation.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50187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40 </a:t>
            </a:r>
            <a:r>
              <a:rPr lang="en-US" sz="3600" i="1" dirty="0" smtClean="0">
                <a:solidFill>
                  <a:srgbClr val="0070C0"/>
                </a:solidFill>
              </a:rPr>
              <a:t>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(</a:t>
            </a:r>
            <a:r>
              <a:rPr lang="en-US" sz="3600" i="1" dirty="0" smtClean="0">
                <a:solidFill>
                  <a:srgbClr val="0070C0"/>
                </a:solidFill>
                <a:highlight>
                  <a:srgbClr val="FFFF00"/>
                </a:highlight>
              </a:rPr>
              <a:t>page 44).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0788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xe máy tăng vọt, nghi vấn bị làm giá - Báo Người lao động">
            <a:extLst>
              <a:ext uri="{FF2B5EF4-FFF2-40B4-BE49-F238E27FC236}">
                <a16:creationId xmlns:a16="http://schemas.microsoft.com/office/drawing/2014/main" id="{B9E75010-D5A7-C2C4-159B-83BDF8262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305"/>
            <a:ext cx="3848751" cy="2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0DAAD-0FE5-247B-286D-5AAD23EF4218}"/>
              </a:ext>
            </a:extLst>
          </p:cNvPr>
          <p:cNvSpPr txBox="1"/>
          <p:nvPr/>
        </p:nvSpPr>
        <p:spPr>
          <a:xfrm>
            <a:off x="-23871" y="2770267"/>
            <a:ext cx="6119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https://nld.com.vn/kinh-te/gia-xe-may-tang-vot-nghi-van-bi-lam-gia-20220319202411828.htm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CAEE7-015B-7BFB-BEA0-F7171FD3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51" y="3428791"/>
            <a:ext cx="3852601" cy="228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6E52C-3790-22D5-B0E4-77A6A9A70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502" y="3747538"/>
            <a:ext cx="4362182" cy="1865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879BE9-7B00-305C-F583-0A9D072DC129}"/>
              </a:ext>
            </a:extLst>
          </p:cNvPr>
          <p:cNvSpPr txBox="1"/>
          <p:nvPr/>
        </p:nvSpPr>
        <p:spPr>
          <a:xfrm>
            <a:off x="321109" y="785109"/>
            <a:ext cx="81728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70C0"/>
                </a:solidFill>
                <a:latin typeface="Calibri"/>
              </a:rPr>
              <a:t>-What’s the most popular type of transportation in Vietnam?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-Which is your favorite type of transportation?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A24FFA-81C9-0C67-0FBA-38F73CCA1BEE}"/>
              </a:ext>
            </a:extLst>
          </p:cNvPr>
          <p:cNvSpPr/>
          <p:nvPr/>
        </p:nvSpPr>
        <p:spPr>
          <a:xfrm>
            <a:off x="97424" y="5613210"/>
            <a:ext cx="3095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motorbike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75D156-02A4-92C5-672F-AB9A011D2509}"/>
              </a:ext>
            </a:extLst>
          </p:cNvPr>
          <p:cNvSpPr/>
          <p:nvPr/>
        </p:nvSpPr>
        <p:spPr>
          <a:xfrm>
            <a:off x="4844579" y="5611347"/>
            <a:ext cx="118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1ECAA8-61FB-6090-2AB7-0EAEA121BA5D}"/>
              </a:ext>
            </a:extLst>
          </p:cNvPr>
          <p:cNvSpPr/>
          <p:nvPr/>
        </p:nvSpPr>
        <p:spPr>
          <a:xfrm>
            <a:off x="9113900" y="5613210"/>
            <a:ext cx="1192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taxi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4B61AE-F6BE-F6F7-CD66-8017202B6420}"/>
              </a:ext>
            </a:extLst>
          </p:cNvPr>
          <p:cNvSpPr/>
          <p:nvPr/>
        </p:nvSpPr>
        <p:spPr>
          <a:xfrm>
            <a:off x="312144" y="149079"/>
            <a:ext cx="3565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AE6E23DF-7513-BB6D-1BE9-E945744E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89" y="149079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3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4" y="304801"/>
            <a:ext cx="9820275" cy="61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20" y="80908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608" y="4643877"/>
            <a:ext cx="1167618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 frequent                  comfortable                 convenient            public                         eco-friendly            ticket             reliable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835BB-429F-7F2D-D954-B0785991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7" y="459797"/>
            <a:ext cx="10921929" cy="39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Find all types of transportation in the following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856CC-AA98-3588-3B44-770F7946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4" y="1812274"/>
            <a:ext cx="11971231" cy="43630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98BAE4-B386-966C-091E-EF876872C751}"/>
              </a:ext>
            </a:extLst>
          </p:cNvPr>
          <p:cNvSpPr/>
          <p:nvPr/>
        </p:nvSpPr>
        <p:spPr>
          <a:xfrm>
            <a:off x="4263528" y="1883884"/>
            <a:ext cx="881349" cy="51779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99E551-EC86-295A-4A39-53ABE4D7B8B9}"/>
              </a:ext>
            </a:extLst>
          </p:cNvPr>
          <p:cNvSpPr/>
          <p:nvPr/>
        </p:nvSpPr>
        <p:spPr>
          <a:xfrm>
            <a:off x="6466902" y="2765233"/>
            <a:ext cx="672029" cy="3855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9AFF18-A4DB-3155-5617-85CB60BA1541}"/>
              </a:ext>
            </a:extLst>
          </p:cNvPr>
          <p:cNvSpPr/>
          <p:nvPr/>
        </p:nvSpPr>
        <p:spPr>
          <a:xfrm>
            <a:off x="7678757" y="2765232"/>
            <a:ext cx="672029" cy="3855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FA68AF-E4B7-8433-9F73-A615F577550B}"/>
              </a:ext>
            </a:extLst>
          </p:cNvPr>
          <p:cNvSpPr/>
          <p:nvPr/>
        </p:nvSpPr>
        <p:spPr>
          <a:xfrm>
            <a:off x="5794873" y="3236918"/>
            <a:ext cx="672029" cy="3855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B708AD-2FFB-18A7-8004-3951C187F671}"/>
              </a:ext>
            </a:extLst>
          </p:cNvPr>
          <p:cNvSpPr/>
          <p:nvPr/>
        </p:nvSpPr>
        <p:spPr>
          <a:xfrm>
            <a:off x="3426247" y="5001658"/>
            <a:ext cx="1277955" cy="3725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4E7F8C-4BCA-D883-5F8A-465E2F3C1F6F}"/>
              </a:ext>
            </a:extLst>
          </p:cNvPr>
          <p:cNvSpPr/>
          <p:nvPr/>
        </p:nvSpPr>
        <p:spPr>
          <a:xfrm>
            <a:off x="440675" y="5374190"/>
            <a:ext cx="925417" cy="48678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43ACBB-2D54-A639-D798-C8C006099F6E}"/>
              </a:ext>
            </a:extLst>
          </p:cNvPr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Match the words with their meanings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DE5833-D721-2D7D-1E29-687ADC612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748415"/>
              </p:ext>
            </p:extLst>
          </p:nvPr>
        </p:nvGraphicFramePr>
        <p:xfrm>
          <a:off x="547172" y="1072300"/>
          <a:ext cx="11644828" cy="5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9242">
                  <a:extLst>
                    <a:ext uri="{9D8B030D-6E8A-4147-A177-3AD203B41FA5}">
                      <a16:colId xmlns:a16="http://schemas.microsoft.com/office/drawing/2014/main" val="3253538490"/>
                    </a:ext>
                  </a:extLst>
                </a:gridCol>
                <a:gridCol w="8655586">
                  <a:extLst>
                    <a:ext uri="{9D8B030D-6E8A-4147-A177-3AD203B41FA5}">
                      <a16:colId xmlns:a16="http://schemas.microsoft.com/office/drawing/2014/main" val="396812892"/>
                    </a:ext>
                  </a:extLst>
                </a:gridCol>
              </a:tblGrid>
              <a:tr h="4314947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frequent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comfortable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convenient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public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eco-friendly</a:t>
                      </a:r>
                      <a:r>
                        <a:rPr lang="en-US" sz="2400" i="1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ticket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reliable</a:t>
                      </a:r>
                      <a:endParaRPr lang="en-US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that can be trusted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open to everyone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a small piece of paper or a card to show that you have paid for an event, journey, or activity</a:t>
                      </a:r>
                    </a:p>
                    <a:p>
                      <a:pPr marL="514350" indent="-514350" algn="l" defTabSz="914400" rtl="0" eaLnBrk="1" latinLnBrk="0" hangingPunct="1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happening often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Easy to do</a:t>
                      </a:r>
                    </a:p>
                    <a:p>
                      <a:pPr marL="514350" indent="-514350" algn="l" defTabSz="914400" rtl="0" eaLnBrk="1" latinLnBrk="0" hangingPunct="1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feeling relaxed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not doing bad things to the environment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6395228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DEA2EFF-F2C3-EDFB-6EDE-9FBCC285CFC3}"/>
              </a:ext>
            </a:extLst>
          </p:cNvPr>
          <p:cNvSpPr/>
          <p:nvPr/>
        </p:nvSpPr>
        <p:spPr>
          <a:xfrm>
            <a:off x="2883399" y="973006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4F794-A7FF-6201-3766-83B7C8127938}"/>
              </a:ext>
            </a:extLst>
          </p:cNvPr>
          <p:cNvSpPr/>
          <p:nvPr/>
        </p:nvSpPr>
        <p:spPr>
          <a:xfrm>
            <a:off x="2947533" y="1619613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3CDC0D-6D95-158D-A173-F66AD8290648}"/>
              </a:ext>
            </a:extLst>
          </p:cNvPr>
          <p:cNvSpPr/>
          <p:nvPr/>
        </p:nvSpPr>
        <p:spPr>
          <a:xfrm>
            <a:off x="2914324" y="2364414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0D0950-90EC-143A-2894-46619D3AA421}"/>
              </a:ext>
            </a:extLst>
          </p:cNvPr>
          <p:cNvSpPr/>
          <p:nvPr/>
        </p:nvSpPr>
        <p:spPr>
          <a:xfrm>
            <a:off x="2913661" y="2981184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3B8B85-650E-482B-6CB2-0C7AFBB7E6CB}"/>
              </a:ext>
            </a:extLst>
          </p:cNvPr>
          <p:cNvSpPr/>
          <p:nvPr/>
        </p:nvSpPr>
        <p:spPr>
          <a:xfrm>
            <a:off x="2863921" y="3568110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0BBAFF-D57B-E665-5B55-14076DB0A820}"/>
              </a:ext>
            </a:extLst>
          </p:cNvPr>
          <p:cNvSpPr/>
          <p:nvPr/>
        </p:nvSpPr>
        <p:spPr>
          <a:xfrm>
            <a:off x="2850698" y="4155036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A89431-98A4-6987-2500-05F2ABAD3232}"/>
              </a:ext>
            </a:extLst>
          </p:cNvPr>
          <p:cNvSpPr/>
          <p:nvPr/>
        </p:nvSpPr>
        <p:spPr>
          <a:xfrm>
            <a:off x="2818638" y="481623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639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732</Words>
  <Application>Microsoft Office PowerPoint</Application>
  <PresentationFormat>Widescreen</PresentationFormat>
  <Paragraphs>179</Paragraphs>
  <Slides>32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MyriadPro-Regular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Rieu Phan Van</cp:lastModifiedBy>
  <cp:revision>100</cp:revision>
  <dcterms:created xsi:type="dcterms:W3CDTF">2022-05-05T02:27:18Z</dcterms:created>
  <dcterms:modified xsi:type="dcterms:W3CDTF">2022-07-13T08:37:04Z</dcterms:modified>
</cp:coreProperties>
</file>