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1" r:id="rId2"/>
    <p:sldId id="312" r:id="rId3"/>
    <p:sldId id="313" r:id="rId4"/>
    <p:sldId id="258" r:id="rId5"/>
    <p:sldId id="329" r:id="rId6"/>
    <p:sldId id="259" r:id="rId7"/>
    <p:sldId id="322" r:id="rId8"/>
    <p:sldId id="260" r:id="rId9"/>
    <p:sldId id="261" r:id="rId10"/>
    <p:sldId id="336" r:id="rId11"/>
    <p:sldId id="272" r:id="rId12"/>
    <p:sldId id="337" r:id="rId13"/>
    <p:sldId id="265" r:id="rId14"/>
    <p:sldId id="338" r:id="rId15"/>
    <p:sldId id="339" r:id="rId16"/>
    <p:sldId id="340" r:id="rId17"/>
    <p:sldId id="332" r:id="rId18"/>
    <p:sldId id="33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282" r:id="rId27"/>
    <p:sldId id="268" r:id="rId28"/>
    <p:sldId id="279" r:id="rId29"/>
    <p:sldId id="348" r:id="rId30"/>
    <p:sldId id="281" r:id="rId31"/>
    <p:sldId id="3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BF43-1CD3-4B70-9FF9-D6798B8B130C}" type="datetimeFigureOut">
              <a:rPr lang="vi-VN" smtClean="0"/>
              <a:t>19/06/2023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2B5F-0008-4212-A3AC-76B198590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6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53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1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6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33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5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88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896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33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97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36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81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177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596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2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4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80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625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9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19200" y="1717105"/>
            <a:ext cx="4547600" cy="2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99800" y="4750109"/>
            <a:ext cx="4596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71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5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72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0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65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54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64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3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8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632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71" r:id="rId8"/>
    <p:sldLayoutId id="2147483672" r:id="rId9"/>
    <p:sldLayoutId id="2147483676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0.sv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8.svg"/><Relationship Id="rId14" Type="http://schemas.openxmlformats.org/officeDocument/2006/relationships/image" Target="../media/image3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1.jpe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png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708" y="1596885"/>
            <a:ext cx="935633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CHÀO MỪNG CÁC EM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ĐẾN VỚI TIẾT HỌC HÔM NAY!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0" y="5040817"/>
            <a:ext cx="1975581" cy="181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-246224" y="4381759"/>
            <a:ext cx="1446339" cy="227920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9356" y="-58197"/>
            <a:ext cx="2573837" cy="19207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899053">
            <a:off x="317699" y="541777"/>
            <a:ext cx="2017149" cy="2641504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212834" y="3091421"/>
            <a:ext cx="1979166" cy="376657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536459" y="5209716"/>
            <a:ext cx="1768694" cy="15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2" y="549819"/>
            <a:ext cx="7960979" cy="5710304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ea typeface="Delius"/>
                <a:cs typeface="Delius"/>
                <a:sym typeface="Delius"/>
              </a:rPr>
              <a:t>KẾT LUẬN</a:t>
            </a:r>
            <a:endParaRPr sz="2667" b="1" kern="0" dirty="0">
              <a:solidFill>
                <a:srgbClr val="000000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63" y="1158499"/>
            <a:ext cx="6794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0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i="1" dirty="0"/>
              <a:t>A(x) = B(x)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i="1" dirty="0"/>
              <a:t>A(x)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i="1" dirty="0"/>
              <a:t>B(x)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0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1573" y="3781319"/>
            <a:ext cx="6794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/>
              <a:t>Chú</a:t>
            </a:r>
            <a:r>
              <a:rPr lang="en-US" sz="3200" b="1" i="1" dirty="0"/>
              <a:t> ý</a:t>
            </a:r>
            <a:r>
              <a:rPr lang="en-US" sz="3200" i="1" dirty="0"/>
              <a:t>: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nghiệm</a:t>
            </a:r>
            <a:r>
              <a:rPr lang="en-US" sz="3200" i="1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/>
              <a:t>S</a:t>
            </a:r>
            <a:r>
              <a:rPr lang="en-US" sz="3200" dirty="0"/>
              <a:t>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206747" y="1359310"/>
            <a:ext cx="5195456" cy="484099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8345" y="1939108"/>
            <a:ext cx="5070133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789796" y="2144161"/>
            <a:ext cx="5028199" cy="3080089"/>
            <a:chOff x="5179975" y="849938"/>
            <a:chExt cx="3027751" cy="155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1646" y="1510490"/>
            <a:ext cx="2716329" cy="747758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chemeClr val="accent6">
              <a:lumMod val="75000"/>
              <a:alpha val="80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1</a:t>
            </a:r>
            <a:endParaRPr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429" y="2406677"/>
            <a:ext cx="512868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2x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– 5 = 4 – x.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Kiểm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xem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3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-1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1234" y="1368209"/>
            <a:ext cx="48524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i="1" dirty="0"/>
              <a:t>x = </a:t>
            </a:r>
            <a:r>
              <a:rPr lang="en-US" sz="2800" dirty="0"/>
              <a:t>3,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 2 . 3 – 5 = 4 – 3 (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1)</a:t>
            </a:r>
          </a:p>
          <a:p>
            <a:pPr algn="just"/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i="1" dirty="0"/>
              <a:t>x = </a:t>
            </a:r>
            <a:r>
              <a:rPr lang="en-US" sz="2800" dirty="0"/>
              <a:t>3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i="1" dirty="0"/>
              <a:t>x = </a:t>
            </a:r>
            <a:r>
              <a:rPr lang="en-US" sz="2800" dirty="0"/>
              <a:t>–1,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2 . (–1) – 5 ≠ 4 – (–1)</a:t>
            </a:r>
          </a:p>
          <a:p>
            <a:pPr algn="just"/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i="1" dirty="0"/>
              <a:t>x = </a:t>
            </a:r>
            <a:r>
              <a:rPr lang="en-US" sz="2800" dirty="0"/>
              <a:t>–1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5277E4-0A6F-4C94-862D-A4CBC512BD83}"/>
              </a:ext>
            </a:extLst>
          </p:cNvPr>
          <p:cNvSpPr txBox="1"/>
          <p:nvPr/>
        </p:nvSpPr>
        <p:spPr>
          <a:xfrm>
            <a:off x="6646182" y="666429"/>
            <a:ext cx="167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6" grpId="0" animBg="1"/>
      <p:bldP spid="1160" grpId="0" animBg="1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206747" y="1359311"/>
            <a:ext cx="5195456" cy="4197428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8345" y="1939108"/>
            <a:ext cx="5070133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789796" y="2144161"/>
            <a:ext cx="5028199" cy="3080089"/>
            <a:chOff x="5179975" y="849938"/>
            <a:chExt cx="3027751" cy="155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1646" y="1510490"/>
            <a:ext cx="2716329" cy="747758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chemeClr val="accent6">
              <a:lumMod val="75000"/>
              <a:alpha val="80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Luyện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1</a:t>
            </a:r>
            <a:endParaRPr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429" y="2406677"/>
            <a:ext cx="512868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Hãy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kiểm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xem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2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7651510" y="2829740"/>
            <a:ext cx="2506895" cy="1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60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6" grpId="0" animBg="1"/>
      <p:bldP spid="116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242976" y="2295134"/>
            <a:ext cx="4957226" cy="226773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178284" y="3373979"/>
            <a:ext cx="5086611" cy="93297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+mn-lt"/>
              </a:rPr>
              <a:t>2. Phương trình bậc nhất một ẩn và cách giải</a:t>
            </a:r>
            <a:endParaRPr sz="3200" dirty="0">
              <a:latin typeface="+mn-lt"/>
            </a:endParaRPr>
          </a:p>
        </p:txBody>
      </p:sp>
      <p:pic>
        <p:nvPicPr>
          <p:cNvPr id="11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5" y="5245316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78436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niệm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602" name="Picture 18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1" y="955116"/>
            <a:ext cx="648742" cy="6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10;p41"/>
          <p:cNvSpPr txBox="1">
            <a:spLocks noGrp="1"/>
          </p:cNvSpPr>
          <p:nvPr>
            <p:ph type="title"/>
          </p:nvPr>
        </p:nvSpPr>
        <p:spPr>
          <a:xfrm>
            <a:off x="2119009" y="2203084"/>
            <a:ext cx="8598404" cy="1113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 + b = 0,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≠ 0,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pic>
        <p:nvPicPr>
          <p:cNvPr id="12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76" y="1479961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3774" y="3888593"/>
            <a:ext cx="10811948" cy="1477328"/>
            <a:chOff x="753775" y="3056680"/>
            <a:chExt cx="10811948" cy="1477328"/>
          </a:xfrm>
        </p:grpSpPr>
        <p:sp>
          <p:nvSpPr>
            <p:cNvPr id="13" name="TextBox 12"/>
            <p:cNvSpPr txBox="1"/>
            <p:nvPr/>
          </p:nvSpPr>
          <p:spPr>
            <a:xfrm>
              <a:off x="1189713" y="3056680"/>
              <a:ext cx="103760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bậc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ẩn</a:t>
              </a:r>
              <a:r>
                <a:rPr lang="en-US" sz="30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</a:t>
              </a:r>
              <a:r>
                <a:rPr kumimoji="0" lang="en-US" sz="3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2x</a:t>
              </a: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+ 1 = 0;	b)</a:t>
              </a:r>
              <a:r>
                <a:rPr kumimoji="0" lang="en-US" sz="3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–x + 1 = 0;	c) </a:t>
              </a:r>
              <a:r>
                <a:rPr kumimoji="0" lang="en-US" sz="30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0.x</a:t>
              </a:r>
              <a:r>
                <a:rPr kumimoji="0" lang="en-US" sz="3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+ 2 = 0; 	d) (-2).x = 0.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744363"/>
                </p:ext>
              </p:extLst>
            </p:nvPr>
          </p:nvGraphicFramePr>
          <p:xfrm>
            <a:off x="753775" y="3275290"/>
            <a:ext cx="435938" cy="353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7" name="Bitmap Image" r:id="rId6" imgW="438095" imgH="390580" progId="Paint.Picture">
                    <p:embed/>
                  </p:oleObj>
                </mc:Choice>
                <mc:Fallback>
                  <p:oleObj name="Bitmap Image" r:id="rId6" imgW="438095" imgH="390580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775" y="3275290"/>
                          <a:ext cx="435938" cy="353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1570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3956" y="666688"/>
            <a:ext cx="8760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6 = 0 (2)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(2).</a:t>
            </a:r>
          </a:p>
        </p:txBody>
      </p:sp>
      <p:grpSp>
        <p:nvGrpSpPr>
          <p:cNvPr id="17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18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6441" y="2824360"/>
            <a:ext cx="1065584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-6 sang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9482" y="2837607"/>
            <a:ext cx="14475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6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86441" y="3498814"/>
            <a:ext cx="10427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(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2)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lang="en-US" sz="28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x.</a:t>
            </a:r>
            <a:endParaRPr kumimoji="0" lang="en-US" sz="28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34041"/>
              </p:ext>
            </p:extLst>
          </p:nvPr>
        </p:nvGraphicFramePr>
        <p:xfrm>
          <a:off x="10100389" y="3509280"/>
          <a:ext cx="312411" cy="88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4" imgW="152280" imgH="431640" progId="Equation.DSMT4">
                  <p:embed/>
                </p:oleObj>
              </mc:Choice>
              <mc:Fallback>
                <p:oleObj name="Equation" r:id="rId4" imgW="15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0389" y="3509280"/>
                        <a:ext cx="312411" cy="885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06369" y="3509280"/>
            <a:ext cx="14475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 = 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89482" y="2336120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6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53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3" grpId="1"/>
      <p:bldP spid="24" grpId="0"/>
      <p:bldP spid="25" grpId="0"/>
      <p:bldP spid="25" grpId="1"/>
      <p:bldP spid="2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78436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5" y="827287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756" y="1651778"/>
            <a:ext cx="105442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+ b = 0 (a ≠ 0)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+ b = 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=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4096"/>
              </p:ext>
            </p:extLst>
          </p:nvPr>
        </p:nvGraphicFramePr>
        <p:xfrm>
          <a:off x="5456556" y="3570285"/>
          <a:ext cx="552660" cy="8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5" imgW="266469" imgH="431425" progId="Equation.DSMT4">
                  <p:embed/>
                </p:oleObj>
              </mc:Choice>
              <mc:Fallback>
                <p:oleObj name="Equation" r:id="rId5" imgW="266469" imgH="4314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556" y="3570285"/>
                        <a:ext cx="552660" cy="881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19966"/>
              </p:ext>
            </p:extLst>
          </p:nvPr>
        </p:nvGraphicFramePr>
        <p:xfrm>
          <a:off x="6436925" y="5053780"/>
          <a:ext cx="522105" cy="84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7" imgW="266469" imgH="431425" progId="Equation.DSMT4">
                  <p:embed/>
                </p:oleObj>
              </mc:Choice>
              <mc:Fallback>
                <p:oleObj name="Equation" r:id="rId7" imgW="266469" imgH="4314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925" y="5053780"/>
                        <a:ext cx="522105" cy="84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76066" y="51284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774" y="4522330"/>
            <a:ext cx="107831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ax + b = 0 (a ≠ 0)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642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031" y="1612086"/>
            <a:ext cx="480447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+ 11 = 0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34" flipH="1">
            <a:off x="11214544" y="5177674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682532" y="369458"/>
            <a:ext cx="2826936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1728" y="0"/>
            <a:ext cx="2506895" cy="190012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63078" y="1545921"/>
            <a:ext cx="4965493" cy="939797"/>
            <a:chOff x="6563078" y="1545921"/>
            <a:chExt cx="4965493" cy="939797"/>
          </a:xfrm>
        </p:grpSpPr>
        <p:sp>
          <p:nvSpPr>
            <p:cNvPr id="19" name="TextBox 18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8" y="1612086"/>
              <a:ext cx="4965493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2 -        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0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744473"/>
                </p:ext>
              </p:extLst>
            </p:nvPr>
          </p:nvGraphicFramePr>
          <p:xfrm>
            <a:off x="7509468" y="1545921"/>
            <a:ext cx="552822" cy="939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4" name="Equation" r:id="rId6" imgW="253800" imgH="431640" progId="Equation.DSMT4">
                    <p:embed/>
                  </p:oleObj>
                </mc:Choice>
                <mc:Fallback>
                  <p:oleObj name="Equation" r:id="rId6" imgW="253800" imgH="4316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9468" y="1545921"/>
                          <a:ext cx="552822" cy="9397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714545" y="2191357"/>
            <a:ext cx="5043960" cy="3076893"/>
            <a:chOff x="714545" y="2191357"/>
            <a:chExt cx="5043960" cy="3076893"/>
          </a:xfrm>
        </p:grpSpPr>
        <p:sp>
          <p:nvSpPr>
            <p:cNvPr id="14" name="TextBox 13"/>
            <p:cNvSpPr txBox="1"/>
            <p:nvPr/>
          </p:nvSpPr>
          <p:spPr>
            <a:xfrm>
              <a:off x="954031" y="2191357"/>
              <a:ext cx="480447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kumimoji="0" lang="en-US" sz="2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= -11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303735"/>
                </p:ext>
              </p:extLst>
            </p:nvPr>
          </p:nvGraphicFramePr>
          <p:xfrm>
            <a:off x="1465175" y="2867264"/>
            <a:ext cx="1192019" cy="84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5" name="Equation" r:id="rId8" imgW="609336" imgH="431613" progId="Equation.DSMT4">
                    <p:embed/>
                  </p:oleObj>
                </mc:Choice>
                <mc:Fallback>
                  <p:oleObj name="Equation" r:id="rId8" imgW="609336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175" y="2867264"/>
                          <a:ext cx="1192019" cy="844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14545" y="3579556"/>
              <a:ext cx="480447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2889063"/>
                </p:ext>
              </p:extLst>
            </p:nvPr>
          </p:nvGraphicFramePr>
          <p:xfrm>
            <a:off x="2622982" y="4423903"/>
            <a:ext cx="1192019" cy="84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6" name="Equation" r:id="rId10" imgW="609336" imgH="431613" progId="Equation.DSMT4">
                    <p:embed/>
                  </p:oleObj>
                </mc:Choice>
                <mc:Fallback>
                  <p:oleObj name="Equation" r:id="rId10" imgW="609336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982" y="4423903"/>
                          <a:ext cx="1192019" cy="844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563077" y="2397365"/>
            <a:ext cx="5140622" cy="3576938"/>
            <a:chOff x="6563077" y="2397365"/>
            <a:chExt cx="5140622" cy="3576938"/>
          </a:xfrm>
        </p:grpSpPr>
        <p:sp>
          <p:nvSpPr>
            <p:cNvPr id="21" name="TextBox 20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8" y="2485718"/>
              <a:ext cx="4965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-        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-2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67723"/>
                </p:ext>
              </p:extLst>
            </p:nvPr>
          </p:nvGraphicFramePr>
          <p:xfrm>
            <a:off x="7509468" y="2397365"/>
            <a:ext cx="552822" cy="939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7" name="Equation" r:id="rId11" imgW="253800" imgH="431640" progId="Equation.DSMT4">
                    <p:embed/>
                  </p:oleObj>
                </mc:Choice>
                <mc:Fallback>
                  <p:oleObj name="Equation" r:id="rId11" imgW="2538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9468" y="2397365"/>
                          <a:ext cx="552822" cy="9397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226508" y="3289437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(-2):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355488"/>
                </p:ext>
              </p:extLst>
            </p:nvPr>
          </p:nvGraphicFramePr>
          <p:xfrm>
            <a:off x="9045824" y="3238109"/>
            <a:ext cx="844625" cy="947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8" name="Equation" r:id="rId13" imgW="419040" imgH="469800" progId="Equation.DSMT4">
                    <p:embed/>
                  </p:oleObj>
                </mc:Choice>
                <mc:Fallback>
                  <p:oleObj name="Equation" r:id="rId13" imgW="419040" imgH="469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5824" y="3238109"/>
                          <a:ext cx="844625" cy="9470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226508" y="4023769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7" y="4710376"/>
              <a:ext cx="4965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910753" y="5235639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5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416045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Luyện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tập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8EC36D-AFB0-43E0-A4B7-7F4588B50615}"/>
              </a:ext>
            </a:extLst>
          </p:cNvPr>
          <p:cNvSpPr txBox="1"/>
          <p:nvPr/>
        </p:nvSpPr>
        <p:spPr>
          <a:xfrm>
            <a:off x="1262037" y="1802747"/>
            <a:ext cx="441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2x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5 = 0</a:t>
            </a:r>
            <a:endParaRPr lang="vi-VN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63093" y="1711105"/>
            <a:ext cx="4414485" cy="796705"/>
            <a:chOff x="6663093" y="1711105"/>
            <a:chExt cx="4414485" cy="796705"/>
          </a:xfrm>
        </p:grpSpPr>
        <p:graphicFrame>
          <p:nvGraphicFramePr>
            <p:cNvPr id="5" name="Object 4">
              <a:extLst>
                <a:ext uri="{FF2B5EF4-FFF2-40B4-BE49-F238E27FC236}">
                  <a16:creationId xmlns="" xmlns:a16="http://schemas.microsoft.com/office/drawing/2014/main" id="{D51A8B9C-6E7A-4166-BC96-96FFDEF8C7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775325"/>
                </p:ext>
              </p:extLst>
            </p:nvPr>
          </p:nvGraphicFramePr>
          <p:xfrm>
            <a:off x="7771540" y="1711105"/>
            <a:ext cx="289037" cy="796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3" name="Equation" r:id="rId5" imgW="164880" imgH="457200" progId="Equation.DSMT4">
                    <p:embed/>
                  </p:oleObj>
                </mc:Choice>
                <mc:Fallback>
                  <p:oleObj name="Equation" r:id="rId5" imgW="1648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71540" y="1711105"/>
                          <a:ext cx="289037" cy="796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E8EC36D-AFB0-43E0-A4B7-7F4588B50615}"/>
                </a:ext>
              </a:extLst>
            </p:cNvPr>
            <p:cNvSpPr txBox="1"/>
            <p:nvPr/>
          </p:nvSpPr>
          <p:spPr>
            <a:xfrm>
              <a:off x="6663093" y="1802747"/>
              <a:ext cx="4414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b) 4 -       x = 0</a:t>
              </a:r>
              <a:endParaRPr lang="vi-VN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1706" y="2325967"/>
            <a:ext cx="5102549" cy="2391931"/>
            <a:chOff x="621706" y="2325967"/>
            <a:chExt cx="5102549" cy="2391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26733" y="2325967"/>
                  <a:ext cx="1643752" cy="12759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 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33" y="2325967"/>
                  <a:ext cx="1643752" cy="127592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4E8EC36D-AFB0-43E0-A4B7-7F4588B50615}"/>
                    </a:ext>
                  </a:extLst>
                </p:cNvPr>
                <p:cNvSpPr txBox="1"/>
                <p:nvPr/>
              </p:nvSpPr>
              <p:spPr>
                <a:xfrm>
                  <a:off x="621706" y="3579253"/>
                  <a:ext cx="5102549" cy="113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Vậy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nghiệm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của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phương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trình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là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E8EC36D-AFB0-43E0-A4B7-7F4588B5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06" y="3579253"/>
                  <a:ext cx="5102549" cy="11386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73" t="-5348" r="-1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242399" y="2507810"/>
            <a:ext cx="5102549" cy="2390598"/>
            <a:chOff x="6242399" y="2507810"/>
            <a:chExt cx="5102549" cy="239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484924" y="2507810"/>
                  <a:ext cx="1602170" cy="1261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 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=10.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924" y="2507810"/>
                  <a:ext cx="1602170" cy="12611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4E8EC36D-AFB0-43E0-A4B7-7F4588B50615}"/>
                    </a:ext>
                  </a:extLst>
                </p:cNvPr>
                <p:cNvSpPr txBox="1"/>
                <p:nvPr/>
              </p:nvSpPr>
              <p:spPr>
                <a:xfrm>
                  <a:off x="6242399" y="3944301"/>
                  <a:ext cx="510254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Vậy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nghiệm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của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phương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trình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là</a:t>
                  </a:r>
                  <a:r>
                    <a:rPr lang="en-US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=10.</m:t>
                      </m:r>
                    </m:oMath>
                  </a14:m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4E8EC36D-AFB0-43E0-A4B7-7F4588B5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99" y="3944301"/>
                  <a:ext cx="5102549" cy="95410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53" t="-6369" r="-1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32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25" y="362107"/>
            <a:ext cx="10838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Vận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dụng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1: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toán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tình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huống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mở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đầu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1005" y="1976844"/>
            <a:ext cx="1011232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0,06 (= 6%)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6%.</a:t>
            </a: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043332" y="709776"/>
            <a:ext cx="211015" cy="1708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249507" y="1392069"/>
            <a:ext cx="1613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0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988" y="1787036"/>
            <a:ext cx="4842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52" y="5295619"/>
            <a:ext cx="2100209" cy="2100209"/>
          </a:xfrm>
          <a:prstGeom prst="rect">
            <a:avLst/>
          </a:prstGeom>
        </p:spPr>
      </p:pic>
      <p:pic>
        <p:nvPicPr>
          <p:cNvPr id="24578" name="Picture 2" descr="Cách tính lãi suất tiền gửi ngân hàng đú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65" y="1787036"/>
            <a:ext cx="4749894" cy="25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hlinkClick r:id="rId5" action="ppaction://hlinksldjump"/>
          </p:cNvPr>
          <p:cNvSpPr/>
          <p:nvPr/>
        </p:nvSpPr>
        <p:spPr>
          <a:xfrm>
            <a:off x="11053187" y="6008914"/>
            <a:ext cx="150725" cy="1909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29" y="1211907"/>
            <a:ext cx="8485049" cy="3869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8EC36D-AFB0-43E0-A4B7-7F4588B50615}"/>
              </a:ext>
            </a:extLst>
          </p:cNvPr>
          <p:cNvSpPr txBox="1"/>
          <p:nvPr/>
        </p:nvSpPr>
        <p:spPr>
          <a:xfrm>
            <a:off x="883024" y="5082494"/>
            <a:ext cx="10652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779504" y="308592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Tranh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luận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242976" y="2295134"/>
            <a:ext cx="4957226" cy="226773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178284" y="3373979"/>
            <a:ext cx="5086611" cy="93297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n-lt"/>
              </a:rPr>
              <a:t>2. </a:t>
            </a:r>
            <a:r>
              <a:rPr lang="en-US" sz="3200" dirty="0" err="1" smtClean="0">
                <a:latin typeface="+mn-lt"/>
              </a:rPr>
              <a:t>Phương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trình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đưa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được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về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dạng</a:t>
            </a:r>
            <a:r>
              <a:rPr lang="en-US" sz="3200" dirty="0" smtClean="0">
                <a:latin typeface="+mn-lt"/>
              </a:rPr>
              <a:t> ax + b = 0</a:t>
            </a:r>
            <a:endParaRPr sz="3200" dirty="0">
              <a:latin typeface="+mn-lt"/>
            </a:endParaRPr>
          </a:p>
        </p:txBody>
      </p:sp>
      <p:pic>
        <p:nvPicPr>
          <p:cNvPr id="11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5" y="5245316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81250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ax + b = 0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602" name="Picture 18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1" y="955116"/>
            <a:ext cx="648742" cy="6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10;p41"/>
          <p:cNvSpPr txBox="1">
            <a:spLocks noGrp="1"/>
          </p:cNvSpPr>
          <p:nvPr>
            <p:ph type="title"/>
          </p:nvPr>
        </p:nvSpPr>
        <p:spPr>
          <a:xfrm>
            <a:off x="892741" y="2185630"/>
            <a:ext cx="10572427" cy="1682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+ b = 0 </a:t>
            </a:r>
            <a:r>
              <a:rPr lang="nl-NL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do đó có thể giải được chúng.</a:t>
            </a:r>
            <a:endParaRPr 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9062" y="435159"/>
            <a:ext cx="369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(2 –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= 4(x + 3)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34" flipH="1">
            <a:off x="11214544" y="5177674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726551" y="395691"/>
            <a:ext cx="193064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453194" y="395692"/>
            <a:ext cx="193064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6551" y="1810897"/>
                <a:ext cx="4997592" cy="3834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– 2 +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+ 12</a:t>
                </a:r>
              </a:p>
              <a:p>
                <a:pPr algn="just"/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12 + 2</a:t>
                </a:r>
              </a:p>
              <a:p>
                <a:pPr algn="just"/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14</a:t>
                </a:r>
              </a:p>
              <a:p>
                <a:pPr algn="just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1" y="1810897"/>
                <a:ext cx="4997592" cy="3834896"/>
              </a:xfrm>
              <a:prstGeom prst="rect">
                <a:avLst/>
              </a:prstGeom>
              <a:blipFill rotWithShape="0">
                <a:blip r:embed="rId4"/>
                <a:stretch>
                  <a:fillRect l="-2439" t="-1590" r="-2561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2150" y="425902"/>
                <a:ext cx="3694176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kumimoji="0" lang="en-US" sz="2800" b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kumimoji="0" lang="en-US" sz="28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8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lvl="0" algn="just" defTabSz="121917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8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50" y="425902"/>
                <a:ext cx="3694176" cy="1576457"/>
              </a:xfrm>
              <a:prstGeom prst="rect">
                <a:avLst/>
              </a:prstGeom>
              <a:blipFill rotWithShape="0">
                <a:blip r:embed="rId5"/>
                <a:stretch>
                  <a:fillRect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53194" y="2670036"/>
                <a:ext cx="5096068" cy="346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3(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3x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– 2) +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+ 2(1 –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2x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– 6 +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 – </a:t>
                </a: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4x</a:t>
                </a:r>
                <a:endParaRPr lang="en-US" sz="2800" kern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+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+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4x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 + 6</a:t>
                </a: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800" kern="0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20</a:t>
                </a:r>
              </a:p>
              <a:p>
                <a:pPr lvl="0" algn="just" defTabSz="1219170">
                  <a:buClr>
                    <a:srgbClr val="000000"/>
                  </a:buClr>
                  <a:defRPr/>
                </a:pPr>
                <a:r>
                  <a:rPr lang="en-US" sz="2800" kern="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buClr>
                    <a:srgbClr val="000000"/>
                  </a:buClr>
                  <a:defRPr/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94" y="2670036"/>
                <a:ext cx="5096068" cy="3469924"/>
              </a:xfrm>
              <a:prstGeom prst="rect">
                <a:avLst/>
              </a:prstGeom>
              <a:blipFill rotWithShape="0">
                <a:blip r:embed="rId6"/>
                <a:stretch>
                  <a:fillRect l="-2512" t="-1933" r="-2392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53194" y="2002359"/>
                <a:ext cx="4354716" cy="780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12+2(</m:t>
                        </m:r>
                        <m: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94" y="2002359"/>
                <a:ext cx="4354716" cy="780727"/>
              </a:xfrm>
              <a:prstGeom prst="rect">
                <a:avLst/>
              </a:prstGeom>
              <a:blipFill rotWithShape="0"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4" grpId="0" animBg="1"/>
      <p:bldP spid="3" grpId="0"/>
      <p:bldP spid="31" grpId="0"/>
      <p:bldP spid="3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416045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Luyện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tập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7453" y="1289216"/>
                <a:ext cx="5439310" cy="3924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−2+4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=6+3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=6−3+2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   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ậ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nghi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ệ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ủ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ph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ươ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ì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3" y="1289216"/>
                <a:ext cx="5439310" cy="392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36763" y="1487085"/>
                <a:ext cx="5687967" cy="474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+24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36−4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−3+24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=36−8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+24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=36+12+3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=51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ậ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nghi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ệ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ủ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ph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ươ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ì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763" y="1487085"/>
                <a:ext cx="5687967" cy="47425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4173" y="1274859"/>
                <a:ext cx="5271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2−4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=6+3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3" y="1274859"/>
                <a:ext cx="52714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20376" y="1036193"/>
                <a:ext cx="452912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76" y="1036193"/>
                <a:ext cx="4529125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80" y="29726"/>
            <a:ext cx="391051" cy="125949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275241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Vận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dụng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0209" y="3224488"/>
            <a:ext cx="5199707" cy="307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+ 50 =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+ 74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+ 50 =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+ 74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−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74 − 50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 </a:t>
            </a:r>
            <a:r>
              <a:rPr lang="en-US" sz="25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12 (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1706" y="389299"/>
            <a:ext cx="10141468" cy="5909107"/>
            <a:chOff x="621706" y="389299"/>
            <a:chExt cx="10141468" cy="5909107"/>
          </a:xfrm>
        </p:grpSpPr>
        <p:sp>
          <p:nvSpPr>
            <p:cNvPr id="8" name="TextBox 7"/>
            <p:cNvSpPr txBox="1"/>
            <p:nvPr/>
          </p:nvSpPr>
          <p:spPr>
            <a:xfrm>
              <a:off x="621706" y="1204704"/>
              <a:ext cx="5371688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lạo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74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248557"/>
                </p:ext>
              </p:extLst>
            </p:nvPr>
          </p:nvGraphicFramePr>
          <p:xfrm>
            <a:off x="7412495" y="389299"/>
            <a:ext cx="3350679" cy="283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7" name="Bitmap Image" r:id="rId5" imgW="1403175" imgH="1187302" progId="Paint.Picture">
                    <p:embed/>
                  </p:oleObj>
                </mc:Choice>
                <mc:Fallback>
                  <p:oleObj name="Bitmap Image" r:id="rId5" imgW="1403175" imgH="1187302" progId="Paint.Picture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2495" y="389299"/>
                          <a:ext cx="3350679" cy="28351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39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-84433" y="71448"/>
            <a:ext cx="2838233" cy="2141304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58"/>
          <p:cNvGrpSpPr/>
          <p:nvPr/>
        </p:nvGrpSpPr>
        <p:grpSpPr>
          <a:xfrm rot="271929">
            <a:off x="3037868" y="380094"/>
            <a:ext cx="6738028" cy="7704624"/>
            <a:chOff x="658094" y="1385968"/>
            <a:chExt cx="5053805" cy="5778793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21420423">
              <a:off x="1515871" y="2501840"/>
              <a:ext cx="3793465" cy="2284962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24329" y="2957908"/>
            <a:ext cx="505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LUYỆN TẬP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670331" y="397271"/>
            <a:ext cx="2806399" cy="1209706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92" y="759281"/>
            <a:ext cx="245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4664" y="1519714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7.1: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Đ/A: a, c, d.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4664" y="2637824"/>
            <a:ext cx="5597704" cy="1321225"/>
            <a:chOff x="1614664" y="2597632"/>
            <a:chExt cx="5597704" cy="132122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614664" y="2597632"/>
              <a:ext cx="538335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7.2: SGK-tr32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1297381"/>
                </p:ext>
              </p:extLst>
            </p:nvPr>
          </p:nvGraphicFramePr>
          <p:xfrm>
            <a:off x="1767709" y="3160175"/>
            <a:ext cx="5444659" cy="758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9" name="Equation" r:id="rId4" imgW="3098800" imgH="431800" progId="Equation.DSMT4">
                    <p:embed/>
                  </p:oleObj>
                </mc:Choice>
                <mc:Fallback>
                  <p:oleObj name="Equation" r:id="rId4" imgW="30988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7709" y="3160175"/>
                          <a:ext cx="5444659" cy="7586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1662" y="325395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14664" y="4008420"/>
            <a:ext cx="9327991" cy="1112699"/>
            <a:chOff x="1614664" y="3958180"/>
            <a:chExt cx="9327991" cy="1112699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14664" y="3958180"/>
              <a:ext cx="932799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7.3: SGK-tr32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			b)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912385"/>
                </p:ext>
              </p:extLst>
            </p:nvPr>
          </p:nvGraphicFramePr>
          <p:xfrm>
            <a:off x="8409802" y="4250358"/>
            <a:ext cx="1013585" cy="82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0" name="Equation" r:id="rId6" imgW="533169" imgH="431613" progId="Equation.DSMT4">
                    <p:embed/>
                  </p:oleObj>
                </mc:Choice>
                <mc:Fallback>
                  <p:oleObj name="Equation" r:id="rId6" imgW="533169" imgH="431613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9802" y="4250358"/>
                          <a:ext cx="1013585" cy="8205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78729" y="425035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2971800" y="1293487"/>
            <a:ext cx="6686550" cy="3749593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71159" y="2780258"/>
            <a:ext cx="457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670331" y="397271"/>
            <a:ext cx="2806399" cy="1209706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92" y="759281"/>
            <a:ext cx="245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1662" y="325395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78729" y="425035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1028" y="1679775"/>
            <a:ext cx="9797144" cy="2146462"/>
            <a:chOff x="801028" y="1679775"/>
            <a:chExt cx="9797144" cy="214646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563471"/>
                </p:ext>
              </p:extLst>
            </p:nvPr>
          </p:nvGraphicFramePr>
          <p:xfrm>
            <a:off x="4920648" y="1968943"/>
            <a:ext cx="1501014" cy="985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2" name="Equation" r:id="rId4" imgW="1016000" imgH="431800" progId="Equation.DSMT4">
                    <p:embed/>
                  </p:oleObj>
                </mc:Choice>
                <mc:Fallback>
                  <p:oleObj name="Equation" r:id="rId4" imgW="1016000" imgH="431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0648" y="1968943"/>
                          <a:ext cx="1501014" cy="9852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021805"/>
                </p:ext>
              </p:extLst>
            </p:nvPr>
          </p:nvGraphicFramePr>
          <p:xfrm>
            <a:off x="7788098" y="1968943"/>
            <a:ext cx="1661942" cy="857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3" name="Equation" r:id="rId6" imgW="1040948" imgH="431613" progId="Equation.DSMT4">
                    <p:embed/>
                  </p:oleObj>
                </mc:Choice>
                <mc:Fallback>
                  <p:oleObj name="Equation" r:id="rId6" imgW="1040948" imgH="431613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098" y="1968943"/>
                          <a:ext cx="1661942" cy="8575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801029" y="1679775"/>
              <a:ext cx="979714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7.4: SGK-tr32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 = 10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sz="2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801028" y="2872130"/>
              <a:ext cx="979714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 = 50.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Fahrenheit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kumimoji="0" lang="en-US" sz="2800" b="0" i="0" u="none" strike="noStrike" cap="none" normalizeH="0" baseline="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0" lang="en-US" sz="2800" b="0" i="0" u="none" strike="noStrike" cap="none" normalizeH="0" baseline="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6675" y="1679775"/>
            <a:ext cx="10660511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7.5: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+ 10) +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+ 10) = 76.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8483" y="1665675"/>
            <a:ext cx="10622431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7.6: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1,5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200 = 300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44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383743" y="-4067881"/>
            <a:ext cx="6348995" cy="678932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330559" y="4404131"/>
            <a:ext cx="2379035" cy="2378468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7026120" y="1901395"/>
            <a:ext cx="6349125" cy="6789460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993258" y="361460"/>
            <a:ext cx="8293029" cy="7705339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3393825" y="1127597"/>
            <a:ext cx="6164492" cy="4691567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3549678" y="1687381"/>
            <a:ext cx="5767423" cy="12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25: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559713" y="2903512"/>
            <a:ext cx="2432668" cy="25885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01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1"/>
            <a:ext cx="1461504" cy="600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219170">
              <a:buClr>
                <a:srgbClr val="2F1932"/>
              </a:buClr>
            </a:pPr>
            <a:r>
              <a:rPr lang="vi-VN" sz="4267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6748" y="3377216"/>
            <a:ext cx="3206687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còn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75723" y="4013752"/>
            <a:ext cx="4304274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26.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toán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lập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030215" y="2786106"/>
            <a:ext cx="1843195" cy="232367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4913101" y="1477234"/>
            <a:ext cx="1679673" cy="1786589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8998003" y="2222145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4987100" y="1865770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02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9078574" y="2613133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03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5739552" y="2018550"/>
            <a:ext cx="7131037" cy="8045857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353532" y="-351533"/>
            <a:ext cx="2497949" cy="237908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65311" y="1906712"/>
            <a:ext cx="728780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6641938" y="2788046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6647021" y="1110623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559998" y="2176693"/>
            <a:ext cx="3242868" cy="14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267" dirty="0">
                <a:latin typeface="+mn-lt"/>
              </a:rPr>
              <a:t>NỘI DUNG BÀI HỌC</a:t>
            </a:r>
            <a:endParaRPr sz="4267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6613277" y="1267769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579056" y="2894596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2127300" y="4000200"/>
            <a:ext cx="2338600" cy="166733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40675" y="-469869"/>
            <a:ext cx="2379035" cy="2378468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6579056" y="4019687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6660047" y="5041088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7552077" y="992014"/>
            <a:ext cx="380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80738" y="2448497"/>
            <a:ext cx="38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ẩn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60;p34"/>
          <p:cNvSpPr/>
          <p:nvPr/>
        </p:nvSpPr>
        <p:spPr>
          <a:xfrm>
            <a:off x="6676159" y="4734850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613277" y="4841400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4959" y="4388388"/>
            <a:ext cx="38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dạng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ax + b = 0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9;p41">
            <a:extLst>
              <a:ext uri="{FF2B5EF4-FFF2-40B4-BE49-F238E27FC236}">
                <a16:creationId xmlns="" xmlns:a16="http://schemas.microsoft.com/office/drawing/2014/main" id="{F9F7C8DE-9333-455E-B082-039DA8F5CEF1}"/>
              </a:ext>
            </a:extLst>
          </p:cNvPr>
          <p:cNvSpPr/>
          <p:nvPr/>
        </p:nvSpPr>
        <p:spPr>
          <a:xfrm rot="-179577">
            <a:off x="1279270" y="1579880"/>
            <a:ext cx="4976858" cy="2891792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20" name="Picture 4" descr="Tìm Tìm Kiếm-biểu Tượng-miễn Phí Biểu Tượng Miễn Phí Tải Về">
            <a:extLst>
              <a:ext uri="{FF2B5EF4-FFF2-40B4-BE49-F238E27FC236}">
                <a16:creationId xmlns="" xmlns:a16="http://schemas.microsoft.com/office/drawing/2014/main" id="{499AB9DD-65CB-4489-BBEA-EE05EFA6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1" y="5250613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9886" y="2174373"/>
            <a:ext cx="415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biểu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tính số tiền lãi mà bác An nhận được sau 1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theo </a:t>
            </a:r>
            <a:r>
              <a:rPr lang="nl-N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957931" y="369458"/>
            <a:ext cx="436545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HOẠT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ĐỘNG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NHÓM</a:t>
            </a:r>
            <a:r>
              <a:rPr lang="en-US" sz="2800" b="1" kern="0" dirty="0" smtClean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2F1932"/>
                </a:solidFill>
                <a:latin typeface="Arial"/>
                <a:sym typeface="Arial"/>
              </a:rPr>
              <a:t>ĐÔI</a:t>
            </a:r>
            <a:endParaRPr lang="en-US" sz="2800" b="1" kern="0" dirty="0">
              <a:solidFill>
                <a:srgbClr val="2F1932"/>
              </a:solidFill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91819" y="4460428"/>
            <a:ext cx="2506895" cy="1900129"/>
          </a:xfrm>
          <a:prstGeom prst="rect">
            <a:avLst/>
          </a:prstGeom>
        </p:spPr>
      </p:pic>
      <p:grpSp>
        <p:nvGrpSpPr>
          <p:cNvPr id="13" name="Google Shape;895;p35">
            <a:extLst>
              <a:ext uri="{FF2B5EF4-FFF2-40B4-BE49-F238E27FC236}">
                <a16:creationId xmlns=""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9438042" y="267949"/>
            <a:ext cx="1973121" cy="1815264"/>
            <a:chOff x="2005600" y="1271425"/>
            <a:chExt cx="1165950" cy="1261475"/>
          </a:xfrm>
        </p:grpSpPr>
        <p:sp>
          <p:nvSpPr>
            <p:cNvPr id="14" name="Google Shape;896;p35">
              <a:extLst>
                <a:ext uri="{FF2B5EF4-FFF2-40B4-BE49-F238E27FC236}">
                  <a16:creationId xmlns=""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97;p35">
              <a:extLst>
                <a:ext uri="{FF2B5EF4-FFF2-40B4-BE49-F238E27FC236}">
                  <a16:creationId xmlns=""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98;p35">
              <a:extLst>
                <a:ext uri="{FF2B5EF4-FFF2-40B4-BE49-F238E27FC236}">
                  <a16:creationId xmlns=""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9;p35">
              <a:extLst>
                <a:ext uri="{FF2B5EF4-FFF2-40B4-BE49-F238E27FC236}">
                  <a16:creationId xmlns=""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HĐ2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E263A8-09A3-4E52-B933-B9D3BFFDB330}"/>
              </a:ext>
            </a:extLst>
          </p:cNvPr>
          <p:cNvSpPr txBox="1"/>
          <p:nvPr/>
        </p:nvSpPr>
        <p:spPr>
          <a:xfrm>
            <a:off x="6574173" y="2187389"/>
            <a:ext cx="476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thức chứa </a:t>
            </a:r>
            <a:r>
              <a:rPr lang="nl-NL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số tiền bác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 được là 159 triệu đồng.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957931" y="369458"/>
            <a:ext cx="436545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ĐÔI</a:t>
            </a:r>
          </a:p>
        </p:txBody>
      </p:sp>
      <p:grpSp>
        <p:nvGrpSpPr>
          <p:cNvPr id="13" name="Google Shape;895;p35">
            <a:extLst>
              <a:ext uri="{FF2B5EF4-FFF2-40B4-BE49-F238E27FC236}">
                <a16:creationId xmlns=""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9438042" y="267949"/>
            <a:ext cx="1973121" cy="1815264"/>
            <a:chOff x="2005600" y="1271425"/>
            <a:chExt cx="1165950" cy="1261475"/>
          </a:xfrm>
        </p:grpSpPr>
        <p:sp>
          <p:nvSpPr>
            <p:cNvPr id="14" name="Google Shape;896;p35">
              <a:extLst>
                <a:ext uri="{FF2B5EF4-FFF2-40B4-BE49-F238E27FC236}">
                  <a16:creationId xmlns=""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897;p35">
              <a:extLst>
                <a:ext uri="{FF2B5EF4-FFF2-40B4-BE49-F238E27FC236}">
                  <a16:creationId xmlns=""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898;p35">
              <a:extLst>
                <a:ext uri="{FF2B5EF4-FFF2-40B4-BE49-F238E27FC236}">
                  <a16:creationId xmlns=""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9;p35">
              <a:extLst>
                <a:ext uri="{FF2B5EF4-FFF2-40B4-BE49-F238E27FC236}">
                  <a16:creationId xmlns=""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8B3038-86DA-45FC-99C2-AB3831B7CA6F}"/>
              </a:ext>
            </a:extLst>
          </p:cNvPr>
          <p:cNvSpPr/>
          <p:nvPr/>
        </p:nvSpPr>
        <p:spPr>
          <a:xfrm>
            <a:off x="1319527" y="2444490"/>
            <a:ext cx="46305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tính số tiền lãi mà bác An nhận được sau 1 năm là: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 (triệu đồng)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8B3038-86DA-45FC-99C2-AB3831B7CA6F}"/>
              </a:ext>
            </a:extLst>
          </p:cNvPr>
          <p:cNvSpPr/>
          <p:nvPr/>
        </p:nvSpPr>
        <p:spPr>
          <a:xfrm>
            <a:off x="6495937" y="2477074"/>
            <a:ext cx="5092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chứa 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số tiền bác An thu được là 159 triệu </a:t>
            </a:r>
            <a:r>
              <a:rPr lang="nl-N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là: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159 (triệu đồng)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2" y="1007417"/>
            <a:ext cx="7960979" cy="4967869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ea typeface="Delius"/>
                <a:cs typeface="Delius"/>
                <a:sym typeface="Delius"/>
              </a:rPr>
              <a:t>KẾT LUẬN</a:t>
            </a:r>
            <a:endParaRPr sz="2667" b="1" kern="0" dirty="0">
              <a:solidFill>
                <a:srgbClr val="000000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63" y="1911478"/>
            <a:ext cx="679470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ẩn</a:t>
            </a:r>
            <a:r>
              <a:rPr lang="en-US" sz="3200" dirty="0"/>
              <a:t> </a:t>
            </a:r>
            <a:r>
              <a:rPr lang="en-US" sz="3200" i="1" dirty="0"/>
              <a:t>x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i="1" dirty="0"/>
              <a:t>A(x) = B(x)</a:t>
            </a:r>
            <a:r>
              <a:rPr lang="en-US" sz="3200" dirty="0"/>
              <a:t>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vế</a:t>
            </a:r>
            <a:r>
              <a:rPr lang="en-US" sz="3200" dirty="0"/>
              <a:t>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i="1" dirty="0"/>
              <a:t>A(x)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vế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i="1" dirty="0"/>
              <a:t>B(x)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i="1" dirty="0"/>
              <a:t>x.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37"/>
          <p:cNvGrpSpPr/>
          <p:nvPr/>
        </p:nvGrpSpPr>
        <p:grpSpPr>
          <a:xfrm>
            <a:off x="674617" y="405756"/>
            <a:ext cx="1543338" cy="1164982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674616" y="597455"/>
            <a:ext cx="1543339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 smtClean="0">
                <a:solidFill>
                  <a:schemeClr val="lt1"/>
                </a:solidFill>
                <a:latin typeface="+mn-lt"/>
              </a:rPr>
              <a:t>HĐ3:</a:t>
            </a:r>
            <a:endParaRPr sz="32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3816" y="892060"/>
            <a:ext cx="4995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(1):</a:t>
            </a:r>
          </a:p>
          <a:p>
            <a:r>
              <a:rPr lang="en-US" sz="2800" dirty="0" err="1"/>
              <a:t>2</a:t>
            </a:r>
            <a:r>
              <a:rPr lang="en-US" sz="2800" i="1" dirty="0" err="1"/>
              <a:t>x</a:t>
            </a:r>
            <a:r>
              <a:rPr lang="en-US" sz="2800" dirty="0"/>
              <a:t> + 9 = 3 – </a:t>
            </a:r>
            <a:r>
              <a:rPr lang="en-US" sz="2800" i="1" dirty="0"/>
              <a:t>x </a:t>
            </a:r>
            <a:endParaRPr lang="en-US" sz="2800" dirty="0"/>
          </a:p>
          <a:p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dirty="0" err="1"/>
              <a:t>3</a:t>
            </a:r>
            <a:r>
              <a:rPr lang="en-US" sz="2800" i="1" dirty="0" err="1"/>
              <a:t>x</a:t>
            </a:r>
            <a:r>
              <a:rPr lang="en-US" sz="2800" i="1" dirty="0"/>
              <a:t> </a:t>
            </a:r>
            <a:r>
              <a:rPr lang="en-US" sz="2800" dirty="0"/>
              <a:t>= – 6 </a:t>
            </a:r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= – 2.</a:t>
            </a:r>
          </a:p>
          <a:p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= – 2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2176958" y="535482"/>
            <a:ext cx="3861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2x</a:t>
            </a:r>
            <a:r>
              <a:rPr lang="en-US" sz="2800" dirty="0" smtClean="0"/>
              <a:t> + 9 = 3 – x (1)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33BEB938-EFAA-4DA4-85ED-470E1D327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06209"/>
              </p:ext>
            </p:extLst>
          </p:nvPr>
        </p:nvGraphicFramePr>
        <p:xfrm>
          <a:off x="2946400" y="31496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Equation" r:id="rId4" imgW="914400" imgH="220320" progId="Equation.DSMT4">
                  <p:embed/>
                </p:oleObj>
              </mc:Choice>
              <mc:Fallback>
                <p:oleObj name="Equation" r:id="rId4" imgW="914400" imgH="22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6400" y="3149600"/>
                        <a:ext cx="9144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F0A04F1B-A5AB-4949-9766-2B336168B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72080"/>
              </p:ext>
            </p:extLst>
          </p:nvPr>
        </p:nvGraphicFramePr>
        <p:xfrm>
          <a:off x="3340100" y="31638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0100" y="316388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674616" y="1871994"/>
            <a:ext cx="5452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Chứng</a:t>
            </a:r>
            <a:r>
              <a:rPr lang="en-US" sz="2800" dirty="0" smtClean="0"/>
              <a:t> minh </a:t>
            </a:r>
            <a:r>
              <a:rPr lang="en-US" sz="2800" dirty="0" err="1" smtClean="0"/>
              <a:t>rằng</a:t>
            </a:r>
            <a:r>
              <a:rPr lang="en-US" sz="2800" dirty="0" smtClean="0"/>
              <a:t> x = -2 </a:t>
            </a:r>
            <a:r>
              <a:rPr lang="en-US" sz="2800" dirty="0" err="1" smtClean="0"/>
              <a:t>thỏa</a:t>
            </a:r>
            <a:r>
              <a:rPr lang="en-US" sz="2800" dirty="0" smtClean="0"/>
              <a:t> </a:t>
            </a:r>
            <a:r>
              <a:rPr lang="en-US" sz="2800" dirty="0" err="1" smtClean="0"/>
              <a:t>mãn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(1).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674616" y="3085514"/>
            <a:ext cx="53600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trực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vế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xem</a:t>
            </a:r>
            <a:r>
              <a:rPr lang="en-US" sz="2800" dirty="0" smtClean="0"/>
              <a:t> x = 1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(1) </a:t>
            </a:r>
            <a:r>
              <a:rPr lang="en-US" sz="2800" dirty="0" err="1" smtClean="0"/>
              <a:t>không</a:t>
            </a:r>
            <a:r>
              <a:rPr lang="en-US" sz="2800" dirty="0" smtClean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13816" y="3252541"/>
            <a:ext cx="499563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(1), ta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1619</Words>
  <PresentationFormat>Widescreen</PresentationFormat>
  <Paragraphs>183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Delius</vt:lpstr>
      <vt:lpstr>Nunito</vt:lpstr>
      <vt:lpstr>Roboto Condensed Light</vt:lpstr>
      <vt:lpstr>Symbol</vt:lpstr>
      <vt:lpstr>Times New Roman</vt:lpstr>
      <vt:lpstr>Teacher Binder by Slidesgo</vt:lpstr>
      <vt:lpstr>Equation</vt:lpstr>
      <vt:lpstr>Bitmap Image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HĐ3:</vt:lpstr>
      <vt:lpstr>PowerPoint Presentation</vt:lpstr>
      <vt:lpstr>PowerPoint Presentation</vt:lpstr>
      <vt:lpstr>PowerPoint Presentation</vt:lpstr>
      <vt:lpstr>2. Phương trình bậc nhất một ẩn và cách giải</vt:lpstr>
      <vt:lpstr>Phương trình dạng ax + b = 0, với a, b là hai số đã cho và a ≠ 0, được gọi là phương trình bậc nhất một ẩn 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Phương trình đưa được về dạng ax + b = 0</vt:lpstr>
      <vt:lpstr>Bằng cách chuyển vế và nhân cả hai vế của phương trình với một số khác 0, ta có thể đưa một số phương trình ẩn x về phương trình dạng ax + b = 0 và do đó có thể giải được chúng.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2022-02-25T15:36:39Z</dcterms:created>
  <dcterms:modified xsi:type="dcterms:W3CDTF">2023-06-18T17:17:11Z</dcterms:modified>
</cp:coreProperties>
</file>