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256" r:id="rId3"/>
    <p:sldId id="302" r:id="rId4"/>
    <p:sldId id="279" r:id="rId5"/>
    <p:sldId id="361" r:id="rId6"/>
    <p:sldId id="362" r:id="rId7"/>
    <p:sldId id="399" r:id="rId8"/>
    <p:sldId id="540" r:id="rId9"/>
    <p:sldId id="542" r:id="rId10"/>
    <p:sldId id="439" r:id="rId11"/>
    <p:sldId id="507" r:id="rId12"/>
    <p:sldId id="314" r:id="rId13"/>
    <p:sldId id="33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A"/>
    <a:srgbClr val="D0BFFF"/>
    <a:srgbClr val="FFE9BD"/>
    <a:srgbClr val="DFCCFB"/>
    <a:srgbClr val="FF1F1F"/>
    <a:srgbClr val="24FF1F"/>
    <a:srgbClr val="F16649"/>
    <a:srgbClr val="0070C0"/>
    <a:srgbClr val="E8F6F8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8" y="1020"/>
      </p:cViewPr>
      <p:guideLst>
        <p:guide orient="horz" pos="17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  <p:pic>
        <p:nvPicPr>
          <p:cNvPr id="4" name="Picture 3" descr="mone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0000">
            <a:off x="14161770" y="3660140"/>
            <a:ext cx="1080135" cy="1080135"/>
          </a:xfrm>
          <a:prstGeom prst="rect">
            <a:avLst/>
          </a:prstGeom>
        </p:spPr>
      </p:pic>
      <p:pic>
        <p:nvPicPr>
          <p:cNvPr id="5" name="Picture 4" descr="mone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13979525" y="3324225"/>
            <a:ext cx="1189355" cy="1189355"/>
          </a:xfrm>
          <a:prstGeom prst="rect">
            <a:avLst/>
          </a:prstGeom>
        </p:spPr>
      </p:pic>
      <p:pic>
        <p:nvPicPr>
          <p:cNvPr id="6" name="Picture 5" descr="mone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0000">
            <a:off x="14348460" y="3634740"/>
            <a:ext cx="919480" cy="91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35719" y="1134558"/>
            <a:ext cx="9693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Discuss and make a list of four things that you think children should and shouldn’t do at Tet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" y="1121091"/>
            <a:ext cx="757539" cy="80166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22790" y="2405350"/>
            <a:ext cx="639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Children should</a:t>
            </a:r>
            <a:endParaRPr lang="en-US" sz="4000" i="1"/>
          </a:p>
        </p:txBody>
      </p:sp>
      <p:grpSp>
        <p:nvGrpSpPr>
          <p:cNvPr id="6" name="Group 5"/>
          <p:cNvGrpSpPr/>
          <p:nvPr/>
        </p:nvGrpSpPr>
        <p:grpSpPr>
          <a:xfrm>
            <a:off x="2035832" y="3229697"/>
            <a:ext cx="6853217" cy="583565"/>
            <a:chOff x="1155087" y="2136337"/>
            <a:chExt cx="6853217" cy="583565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1607504" y="2496288"/>
              <a:ext cx="6400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155087" y="2136337"/>
              <a:ext cx="519622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1.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23132" y="3761794"/>
            <a:ext cx="6853217" cy="583565"/>
            <a:chOff x="1155087" y="2136337"/>
            <a:chExt cx="6853217" cy="583565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607504" y="2496288"/>
              <a:ext cx="6400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155087" y="2136337"/>
              <a:ext cx="519622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2.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91040" y="4445605"/>
            <a:ext cx="5940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Children shouldn’t</a:t>
            </a:r>
            <a:endParaRPr lang="en-US" sz="4000" i="1"/>
          </a:p>
        </p:txBody>
      </p:sp>
      <p:grpSp>
        <p:nvGrpSpPr>
          <p:cNvPr id="38" name="Group 37"/>
          <p:cNvGrpSpPr/>
          <p:nvPr/>
        </p:nvGrpSpPr>
        <p:grpSpPr>
          <a:xfrm>
            <a:off x="1991040" y="5124304"/>
            <a:ext cx="6853217" cy="583565"/>
            <a:chOff x="1155087" y="2136337"/>
            <a:chExt cx="6853217" cy="583565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1607504" y="2496288"/>
              <a:ext cx="6400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155087" y="2136337"/>
              <a:ext cx="519622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3.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91040" y="5656401"/>
            <a:ext cx="6853217" cy="583565"/>
            <a:chOff x="1155087" y="2136337"/>
            <a:chExt cx="6853217" cy="583565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1607504" y="2496288"/>
              <a:ext cx="6400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155087" y="2136337"/>
              <a:ext cx="519622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4.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9" y="7230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4203" y="742074"/>
            <a:ext cx="4350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email, using your ideas in </a:t>
            </a:r>
            <a:r>
              <a:rPr lang="en-US" sz="28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" y="0"/>
            <a:ext cx="12192000" cy="726440"/>
            <a:chOff x="7620" y="-7620"/>
            <a:chExt cx="12192000" cy="1083309"/>
          </a:xfrm>
        </p:grpSpPr>
        <p:sp>
          <p:nvSpPr>
            <p:cNvPr id="4" name="Round Single Corner Rectangle 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433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995DF6-793A-3767-90D1-119E6B96D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467" y="787794"/>
            <a:ext cx="5601345" cy="5895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44581"/>
            <a:ext cx="11445622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for specific information about preparations for Tet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an email about what people should/ shouldn’t do at Tet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15" y="1280795"/>
            <a:ext cx="2938145" cy="19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945" y="1946275"/>
            <a:ext cx="1120965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/>
              <a:t>Imagine that you are Tom – Nguyen’s pen friend. Write a letter back to Nguyen to tell him about what people should and shouldn’t do in the New year in your country.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275" y="4530725"/>
            <a:ext cx="2216150" cy="221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charset="0"/>
              </a:rPr>
              <a:t>Website: </a:t>
            </a:r>
            <a:r>
              <a:rPr lang="en-GB" sz="2000" b="1" i="1" dirty="0" err="1">
                <a:latin typeface="Calibri" panose="020F050202020403020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charset="0"/>
              </a:rPr>
              <a:t>Fanpage</a:t>
            </a:r>
            <a:r>
              <a:rPr lang="en-GB" sz="2000" b="1" dirty="0">
                <a:latin typeface="Calibri" panose="020F0502020204030204" charset="0"/>
              </a:rPr>
              <a:t>: </a:t>
            </a:r>
            <a:r>
              <a:rPr lang="en-GB" sz="2000" b="1" i="1" dirty="0" err="1">
                <a:latin typeface="Calibri" panose="020F0502020204030204" charset="0"/>
              </a:rPr>
              <a:t>facebook.com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r>
              <a:rPr lang="en-GB" sz="2000" b="1" i="1" dirty="0" err="1">
                <a:latin typeface="Calibri" panose="020F0502020204030204" charset="0"/>
              </a:rPr>
              <a:t>www.tienganhglobalsuccess.vn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53365" y="-123825"/>
            <a:ext cx="12698730" cy="71056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309742" y="3433845"/>
            <a:ext cx="539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LESSON 6: SKILLS 2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45211" y="16742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027295" y="1694815"/>
            <a:ext cx="1818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" name="TextBox 40"/>
          <p:cNvSpPr txBox="1"/>
          <p:nvPr/>
        </p:nvSpPr>
        <p:spPr>
          <a:xfrm>
            <a:off x="3633486" y="2599069"/>
            <a:ext cx="652110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TET HOLIDAY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7136" y="1675618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15" name="Picture 14" descr="spark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" y="4523740"/>
            <a:ext cx="1700530" cy="1700530"/>
          </a:xfrm>
          <a:prstGeom prst="rect">
            <a:avLst/>
          </a:prstGeom>
        </p:spPr>
      </p:pic>
      <p:pic>
        <p:nvPicPr>
          <p:cNvPr id="16" name="Picture 15" descr="spark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17125" y="4642485"/>
            <a:ext cx="1581785" cy="1581785"/>
          </a:xfrm>
          <a:prstGeom prst="rect">
            <a:avLst/>
          </a:prstGeom>
        </p:spPr>
      </p:pic>
      <p:pic>
        <p:nvPicPr>
          <p:cNvPr id="18" name="Picture 17" descr="spark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42195" y="170180"/>
            <a:ext cx="1524635" cy="1524635"/>
          </a:xfrm>
          <a:prstGeom prst="rect">
            <a:avLst/>
          </a:prstGeom>
        </p:spPr>
      </p:pic>
      <p:pic>
        <p:nvPicPr>
          <p:cNvPr id="19" name="Picture 18" descr="spark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0865" y="108585"/>
            <a:ext cx="1409700" cy="1409700"/>
          </a:xfrm>
          <a:prstGeom prst="rect">
            <a:avLst/>
          </a:prstGeom>
        </p:spPr>
      </p:pic>
      <p:pic>
        <p:nvPicPr>
          <p:cNvPr id="4" name="Picture 3" descr="mone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0000">
            <a:off x="1618615" y="1938655"/>
            <a:ext cx="2319655" cy="2319655"/>
          </a:xfrm>
          <a:prstGeom prst="rect">
            <a:avLst/>
          </a:prstGeom>
        </p:spPr>
      </p:pic>
      <p:pic>
        <p:nvPicPr>
          <p:cNvPr id="5" name="Picture 4" descr="mone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9070340" y="1623060"/>
            <a:ext cx="2319655" cy="2319655"/>
          </a:xfrm>
          <a:prstGeom prst="rect">
            <a:avLst/>
          </a:prstGeom>
        </p:spPr>
      </p:pic>
      <p:pic>
        <p:nvPicPr>
          <p:cNvPr id="6" name="Picture 5" descr="mone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0000">
            <a:off x="5691505" y="4532630"/>
            <a:ext cx="1758950" cy="175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0253" y="2449849"/>
            <a:ext cx="1909445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000" b="1" dirty="0">
                <a:solidFill>
                  <a:schemeClr val="bg1"/>
                </a:solidFill>
              </a:rPr>
              <a:t>LISTENING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9161" y="4063976"/>
            <a:ext cx="1699260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000" b="1" dirty="0">
                <a:solidFill>
                  <a:schemeClr val="bg1"/>
                </a:solidFill>
              </a:rPr>
              <a:t>WRITING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9066" y="1143304"/>
            <a:ext cx="5747028" cy="5314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Cultural Sharing Circle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430" y="2010171"/>
            <a:ext cx="5747592" cy="146939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Task 1: Listen and tick.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Task 2: Listen and answer the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Extra activity: True or False.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18431" y="3918825"/>
            <a:ext cx="5739130" cy="105059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Task 3: Make a list.</a:t>
            </a: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Task 4: Complete the email.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59901" cy="104069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18791" y="2758776"/>
            <a:ext cx="1091462" cy="130519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368421" y="4370079"/>
            <a:ext cx="1045339" cy="128381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16480" y="5653889"/>
            <a:ext cx="2194560" cy="61220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CONSOLIDATION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8430" y="5570537"/>
            <a:ext cx="5739694" cy="68516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Homework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926829" y="301745"/>
            <a:ext cx="53952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6: SKILLS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7524115" y="7537450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 rot="780000">
            <a:off x="7406640" y="7582535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rot="2100000">
            <a:off x="7022465" y="7717155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860000">
            <a:off x="7308850" y="7530465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18840000">
            <a:off x="7406005" y="7583170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9140000">
            <a:off x="7030720" y="7501255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1495" y="996950"/>
            <a:ext cx="84270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Sharing Circle</a:t>
            </a:r>
          </a:p>
        </p:txBody>
      </p:sp>
      <p:sp>
        <p:nvSpPr>
          <p:cNvPr id="4" name="Freeform 3"/>
          <p:cNvSpPr/>
          <p:nvPr/>
        </p:nvSpPr>
        <p:spPr>
          <a:xfrm>
            <a:off x="5398770" y="2165350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400000">
            <a:off x="6908800" y="2719070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6300000">
            <a:off x="6994525" y="4215130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1160000">
            <a:off x="5461635" y="5433060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4160000">
            <a:off x="3879215" y="4773295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6980000">
            <a:off x="3731260" y="3055620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Freeform 3"/>
          <p:cNvSpPr/>
          <p:nvPr/>
        </p:nvSpPr>
        <p:spPr>
          <a:xfrm>
            <a:off x="1618615" y="1206500"/>
            <a:ext cx="802005" cy="7461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400000">
            <a:off x="2566670" y="1554480"/>
            <a:ext cx="802005" cy="7461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6300000">
            <a:off x="2620645" y="2494280"/>
            <a:ext cx="802640" cy="745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1160000">
            <a:off x="1657985" y="3258820"/>
            <a:ext cx="802005" cy="7461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4160000">
            <a:off x="664210" y="2844800"/>
            <a:ext cx="802640" cy="745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6980000">
            <a:off x="571500" y="1765935"/>
            <a:ext cx="802640" cy="745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20"/>
          <p:cNvSpPr txBox="1"/>
          <p:nvPr/>
        </p:nvSpPr>
        <p:spPr>
          <a:xfrm>
            <a:off x="4509056" y="1579562"/>
            <a:ext cx="7008960" cy="4409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Each participant shares a personal story or memory related to celebrating Tet within one minute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9420" y="3215640"/>
            <a:ext cx="60217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START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6" y="1133476"/>
            <a:ext cx="739340" cy="8033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7800" y="1302058"/>
            <a:ext cx="942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Listen and tick (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 the things you hear.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624186" y="2583625"/>
            <a:ext cx="82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1118451" y="2580683"/>
            <a:ext cx="3578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old things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186" y="3720808"/>
            <a:ext cx="82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1099016" y="3707210"/>
            <a:ext cx="458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peach flowers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624186" y="4821604"/>
            <a:ext cx="82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1099016" y="4803077"/>
            <a:ext cx="3578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new clothes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5869286" y="2574678"/>
            <a:ext cx="82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8"/>
          <p:cNvSpPr txBox="1"/>
          <p:nvPr/>
        </p:nvSpPr>
        <p:spPr>
          <a:xfrm>
            <a:off x="6344116" y="2588876"/>
            <a:ext cx="3578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cakes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5869286" y="3722996"/>
            <a:ext cx="82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0"/>
          <p:cNvSpPr txBox="1"/>
          <p:nvPr/>
        </p:nvSpPr>
        <p:spPr>
          <a:xfrm>
            <a:off x="6385771" y="3712554"/>
            <a:ext cx="3578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wishes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5" name="Rectangle 23"/>
          <p:cNvSpPr/>
          <p:nvPr/>
        </p:nvSpPr>
        <p:spPr>
          <a:xfrm>
            <a:off x="4567589" y="4779228"/>
            <a:ext cx="807165" cy="769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8" name="TextBox 26"/>
          <p:cNvSpPr txBox="1"/>
          <p:nvPr/>
        </p:nvSpPr>
        <p:spPr>
          <a:xfrm>
            <a:off x="5886417" y="4871314"/>
            <a:ext cx="82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29" name="TextBox 27"/>
          <p:cNvSpPr txBox="1"/>
          <p:nvPr/>
        </p:nvSpPr>
        <p:spPr>
          <a:xfrm>
            <a:off x="6418423" y="4803077"/>
            <a:ext cx="3578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good luck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3" name="TextBox 31"/>
          <p:cNvSpPr txBox="1"/>
          <p:nvPr/>
        </p:nvSpPr>
        <p:spPr>
          <a:xfrm>
            <a:off x="4560793" y="2422058"/>
            <a:ext cx="120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  <p:pic>
        <p:nvPicPr>
          <p:cNvPr id="37" name="Bản sao của B1_4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6983" y="1203018"/>
            <a:ext cx="701675" cy="7016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" name="Rectangle 23">
            <a:extLst>
              <a:ext uri="{FF2B5EF4-FFF2-40B4-BE49-F238E27FC236}">
                <a16:creationId xmlns:a16="http://schemas.microsoft.com/office/drawing/2014/main" id="{63FDB016-A9AC-1A89-1EB0-897F0F4855B4}"/>
              </a:ext>
            </a:extLst>
          </p:cNvPr>
          <p:cNvSpPr/>
          <p:nvPr/>
        </p:nvSpPr>
        <p:spPr>
          <a:xfrm>
            <a:off x="9513810" y="4807673"/>
            <a:ext cx="807165" cy="769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701CE4CA-CCD2-28D1-66E1-CCBB0A69B5F5}"/>
              </a:ext>
            </a:extLst>
          </p:cNvPr>
          <p:cNvSpPr/>
          <p:nvPr/>
        </p:nvSpPr>
        <p:spPr>
          <a:xfrm>
            <a:off x="9513811" y="3693351"/>
            <a:ext cx="807165" cy="769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66D44562-775D-D7DA-0FCD-C15E88B3584A}"/>
              </a:ext>
            </a:extLst>
          </p:cNvPr>
          <p:cNvSpPr/>
          <p:nvPr/>
        </p:nvSpPr>
        <p:spPr>
          <a:xfrm>
            <a:off x="9518777" y="2583626"/>
            <a:ext cx="807165" cy="769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0CC493BC-530F-104A-04C5-58B5763C719F}"/>
              </a:ext>
            </a:extLst>
          </p:cNvPr>
          <p:cNvSpPr/>
          <p:nvPr/>
        </p:nvSpPr>
        <p:spPr>
          <a:xfrm>
            <a:off x="4560793" y="3712554"/>
            <a:ext cx="807165" cy="769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26B60AE4-2C17-2844-EF3B-B0AAB0334C7F}"/>
              </a:ext>
            </a:extLst>
          </p:cNvPr>
          <p:cNvSpPr/>
          <p:nvPr/>
        </p:nvSpPr>
        <p:spPr>
          <a:xfrm>
            <a:off x="4577863" y="2583626"/>
            <a:ext cx="807165" cy="769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8" name="TextBox 31">
            <a:extLst>
              <a:ext uri="{FF2B5EF4-FFF2-40B4-BE49-F238E27FC236}">
                <a16:creationId xmlns:a16="http://schemas.microsoft.com/office/drawing/2014/main" id="{4E9215E9-57A4-4134-D570-642BF6CA1821}"/>
              </a:ext>
            </a:extLst>
          </p:cNvPr>
          <p:cNvSpPr txBox="1"/>
          <p:nvPr/>
        </p:nvSpPr>
        <p:spPr>
          <a:xfrm>
            <a:off x="4560793" y="3443808"/>
            <a:ext cx="120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39" name="TextBox 31">
            <a:extLst>
              <a:ext uri="{FF2B5EF4-FFF2-40B4-BE49-F238E27FC236}">
                <a16:creationId xmlns:a16="http://schemas.microsoft.com/office/drawing/2014/main" id="{E80AC30B-A236-5E45-DBFA-67477F6D720E}"/>
              </a:ext>
            </a:extLst>
          </p:cNvPr>
          <p:cNvSpPr txBox="1"/>
          <p:nvPr/>
        </p:nvSpPr>
        <p:spPr>
          <a:xfrm>
            <a:off x="4560793" y="4526077"/>
            <a:ext cx="120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40" name="TextBox 31">
            <a:extLst>
              <a:ext uri="{FF2B5EF4-FFF2-40B4-BE49-F238E27FC236}">
                <a16:creationId xmlns:a16="http://schemas.microsoft.com/office/drawing/2014/main" id="{5ED2D7CF-E543-CCD5-9565-A0F90C9F82ED}"/>
              </a:ext>
            </a:extLst>
          </p:cNvPr>
          <p:cNvSpPr txBox="1"/>
          <p:nvPr/>
        </p:nvSpPr>
        <p:spPr>
          <a:xfrm>
            <a:off x="9513810" y="3411401"/>
            <a:ext cx="120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9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3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6" name="Round Single Corner Rectangle 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4"/>
          <p:cNvSpPr txBox="1"/>
          <p:nvPr/>
        </p:nvSpPr>
        <p:spPr>
          <a:xfrm>
            <a:off x="48706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" y="1666240"/>
            <a:ext cx="1240790" cy="12299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5420" y="2014220"/>
            <a:ext cx="107842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again and answer the questions in one or two words.</a:t>
            </a:r>
          </a:p>
        </p:txBody>
      </p:sp>
      <p:sp>
        <p:nvSpPr>
          <p:cNvPr id="71" name="TextBox 4"/>
          <p:cNvSpPr txBox="1"/>
          <p:nvPr/>
        </p:nvSpPr>
        <p:spPr>
          <a:xfrm>
            <a:off x="838200" y="3328670"/>
            <a:ext cx="10885170" cy="171577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800" b="0" dirty="0">
                <a:solidFill>
                  <a:schemeClr val="tx1"/>
                </a:solidFill>
                <a:effectLst/>
                <a:cs typeface="+mn-lt"/>
              </a:rPr>
              <a:t> - Read the questions carefully and underline keywords in each question</a:t>
            </a:r>
          </a:p>
        </p:txBody>
      </p:sp>
      <p:sp>
        <p:nvSpPr>
          <p:cNvPr id="72" name="Rectangles 71"/>
          <p:cNvSpPr/>
          <p:nvPr/>
        </p:nvSpPr>
        <p:spPr>
          <a:xfrm>
            <a:off x="-306070" y="-140335"/>
            <a:ext cx="12641580" cy="713867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78255" y="57150"/>
            <a:ext cx="9340215" cy="644525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51356" y="355600"/>
            <a:ext cx="7213294" cy="593726"/>
            <a:chOff x="309687" y="1262747"/>
            <a:chExt cx="6968262" cy="513064"/>
          </a:xfrm>
        </p:grpSpPr>
        <p:sp>
          <p:nvSpPr>
            <p:cNvPr id="41" name="TextBox 12"/>
            <p:cNvSpPr txBox="1"/>
            <p:nvPr/>
          </p:nvSpPr>
          <p:spPr>
            <a:xfrm>
              <a:off x="309687" y="1262747"/>
              <a:ext cx="528517" cy="50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827126" y="1271527"/>
              <a:ext cx="6450823" cy="50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What do they throw away before Tet?</a:t>
              </a:r>
              <a:endParaRPr lang="en-US" sz="3200" i="1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981834" y="1352550"/>
            <a:ext cx="7957185" cy="583565"/>
            <a:chOff x="249061" y="2142097"/>
            <a:chExt cx="7686562" cy="504251"/>
          </a:xfrm>
        </p:grpSpPr>
        <p:sp>
          <p:nvSpPr>
            <p:cNvPr id="44" name="TextBox 15"/>
            <p:cNvSpPr txBox="1"/>
            <p:nvPr/>
          </p:nvSpPr>
          <p:spPr>
            <a:xfrm>
              <a:off x="249061" y="2142097"/>
              <a:ext cx="595671" cy="50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5" name="TextBox 17"/>
            <p:cNvSpPr txBox="1"/>
            <p:nvPr/>
          </p:nvSpPr>
          <p:spPr>
            <a:xfrm>
              <a:off x="844732" y="2142097"/>
              <a:ext cx="7090891" cy="50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What do they clean and decorate?</a:t>
              </a:r>
              <a:endParaRPr lang="en-US" sz="32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81836" y="2341245"/>
            <a:ext cx="7282814" cy="593582"/>
            <a:chOff x="242534" y="4026312"/>
            <a:chExt cx="7035108" cy="512791"/>
          </a:xfrm>
        </p:grpSpPr>
        <p:sp>
          <p:nvSpPr>
            <p:cNvPr id="47" name="TextBox 19"/>
            <p:cNvSpPr txBox="1"/>
            <p:nvPr/>
          </p:nvSpPr>
          <p:spPr>
            <a:xfrm>
              <a:off x="242534" y="4034965"/>
              <a:ext cx="595670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8" name="TextBox 20"/>
            <p:cNvSpPr txBox="1"/>
            <p:nvPr/>
          </p:nvSpPr>
          <p:spPr>
            <a:xfrm>
              <a:off x="838203" y="4026312"/>
              <a:ext cx="6439439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What colour are the envelopes?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985667" y="3354705"/>
            <a:ext cx="6820513" cy="593582"/>
            <a:chOff x="246228" y="3312302"/>
            <a:chExt cx="6588912" cy="512791"/>
          </a:xfrm>
        </p:grpSpPr>
        <p:sp>
          <p:nvSpPr>
            <p:cNvPr id="50" name="TextBox 22"/>
            <p:cNvSpPr txBox="1"/>
            <p:nvPr/>
          </p:nvSpPr>
          <p:spPr>
            <a:xfrm>
              <a:off x="246228" y="3320955"/>
              <a:ext cx="591975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1" name="TextBox 23"/>
            <p:cNvSpPr txBox="1"/>
            <p:nvPr/>
          </p:nvSpPr>
          <p:spPr>
            <a:xfrm>
              <a:off x="838204" y="3312302"/>
              <a:ext cx="5996936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Who cooks </a:t>
              </a:r>
              <a:r>
                <a:rPr lang="en-US" sz="3200" i="1"/>
                <a:t>banh chung</a:t>
              </a:r>
              <a:r>
                <a:rPr lang="en-US" sz="3200"/>
                <a:t>?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2704783" y="1193389"/>
            <a:ext cx="662495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704783" y="2260189"/>
            <a:ext cx="662495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708908" y="3293208"/>
            <a:ext cx="662495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708908" y="4193752"/>
            <a:ext cx="662495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278574" y="1059433"/>
            <a:ext cx="367030" cy="755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278574" y="2160523"/>
            <a:ext cx="367030" cy="755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278574" y="3134613"/>
            <a:ext cx="367030" cy="755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278574" y="4069447"/>
            <a:ext cx="367030" cy="755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1985667" y="4465955"/>
            <a:ext cx="7708243" cy="593582"/>
            <a:chOff x="246839" y="3312302"/>
            <a:chExt cx="7446635" cy="512791"/>
          </a:xfrm>
        </p:grpSpPr>
        <p:sp>
          <p:nvSpPr>
            <p:cNvPr id="61" name="TextBox 33"/>
            <p:cNvSpPr txBox="1"/>
            <p:nvPr/>
          </p:nvSpPr>
          <p:spPr>
            <a:xfrm>
              <a:off x="246839" y="3320955"/>
              <a:ext cx="591364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2" name="TextBox 34"/>
            <p:cNvSpPr txBox="1"/>
            <p:nvPr/>
          </p:nvSpPr>
          <p:spPr>
            <a:xfrm>
              <a:off x="838204" y="3312302"/>
              <a:ext cx="6855270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What shouldn’t they break?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2708714" y="5304610"/>
            <a:ext cx="662495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286635" y="5180305"/>
            <a:ext cx="367030" cy="755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4"/>
          <p:cNvSpPr txBox="1"/>
          <p:nvPr/>
        </p:nvSpPr>
        <p:spPr>
          <a:xfrm>
            <a:off x="2911887" y="716041"/>
            <a:ext cx="226032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Old things.</a:t>
            </a:r>
          </a:p>
        </p:txBody>
      </p:sp>
      <p:sp>
        <p:nvSpPr>
          <p:cNvPr id="66" name="TextBox 37"/>
          <p:cNvSpPr txBox="1"/>
          <p:nvPr/>
        </p:nvSpPr>
        <p:spPr>
          <a:xfrm>
            <a:off x="2850515" y="1778847"/>
            <a:ext cx="3164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(Their) houses.</a:t>
            </a:r>
          </a:p>
        </p:txBody>
      </p:sp>
      <p:sp>
        <p:nvSpPr>
          <p:cNvPr id="67" name="TextBox 38"/>
          <p:cNvSpPr txBox="1"/>
          <p:nvPr/>
        </p:nvSpPr>
        <p:spPr>
          <a:xfrm>
            <a:off x="2879562" y="2824692"/>
            <a:ext cx="124421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Red.</a:t>
            </a:r>
          </a:p>
        </p:txBody>
      </p:sp>
      <p:sp>
        <p:nvSpPr>
          <p:cNvPr id="68" name="TextBox 40"/>
          <p:cNvSpPr txBox="1"/>
          <p:nvPr/>
        </p:nvSpPr>
        <p:spPr>
          <a:xfrm>
            <a:off x="2864900" y="3721918"/>
            <a:ext cx="2421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(His) father.</a:t>
            </a:r>
          </a:p>
        </p:txBody>
      </p:sp>
      <p:sp>
        <p:nvSpPr>
          <p:cNvPr id="69" name="TextBox 41"/>
          <p:cNvSpPr txBox="1"/>
          <p:nvPr/>
        </p:nvSpPr>
        <p:spPr>
          <a:xfrm>
            <a:off x="2933464" y="4790984"/>
            <a:ext cx="203975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Anything.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  <p:bldP spid="72" grpId="1" animBg="1"/>
      <p:bldP spid="65" grpId="0" uiExpand="1"/>
      <p:bldP spid="66" grpId="0"/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7067" y="1163956"/>
            <a:ext cx="942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 (True) or F (False)</a:t>
            </a:r>
          </a:p>
        </p:txBody>
      </p:sp>
      <p:pic>
        <p:nvPicPr>
          <p:cNvPr id="37" name="Bản sao của B1_4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35930" y="1077598"/>
            <a:ext cx="819150" cy="8191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4"/>
          <p:cNvSpPr txBox="1"/>
          <p:nvPr/>
        </p:nvSpPr>
        <p:spPr>
          <a:xfrm>
            <a:off x="48706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6DB5A27-B69C-86DC-BC64-BB816B5BE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25873"/>
              </p:ext>
            </p:extLst>
          </p:nvPr>
        </p:nvGraphicFramePr>
        <p:xfrm>
          <a:off x="259080" y="1977395"/>
          <a:ext cx="11612879" cy="467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4967">
                  <a:extLst>
                    <a:ext uri="{9D8B030D-6E8A-4147-A177-3AD203B41FA5}">
                      <a16:colId xmlns:a16="http://schemas.microsoft.com/office/drawing/2014/main" val="505210089"/>
                    </a:ext>
                  </a:extLst>
                </a:gridCol>
                <a:gridCol w="1110044">
                  <a:extLst>
                    <a:ext uri="{9D8B030D-6E8A-4147-A177-3AD203B41FA5}">
                      <a16:colId xmlns:a16="http://schemas.microsoft.com/office/drawing/2014/main" val="2211372202"/>
                    </a:ext>
                  </a:extLst>
                </a:gridCol>
                <a:gridCol w="1077868">
                  <a:extLst>
                    <a:ext uri="{9D8B030D-6E8A-4147-A177-3AD203B41FA5}">
                      <a16:colId xmlns:a16="http://schemas.microsoft.com/office/drawing/2014/main" val="4212807454"/>
                    </a:ext>
                  </a:extLst>
                </a:gridCol>
              </a:tblGrid>
              <a:tr h="812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437797"/>
                  </a:ext>
                </a:extLst>
              </a:tr>
              <a:tr h="812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 They do many things before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069508"/>
                  </a:ext>
                </a:extLst>
              </a:tr>
              <a:tr h="1076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 Nguyen’s mother goes shopping and buys food, red envelopes, and apricot blossom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148226"/>
                  </a:ext>
                </a:extLst>
              </a:tr>
              <a:tr h="812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3. </a:t>
                      </a:r>
                      <a:r>
                        <a:rPr lang="en-US" sz="320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His father cooks </a:t>
                      </a:r>
                      <a:r>
                        <a:rPr lang="en-US" sz="320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banh </a:t>
                      </a:r>
                      <a:r>
                        <a:rPr lang="en-US" sz="320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chung</a:t>
                      </a:r>
                      <a:r>
                        <a:rPr lang="en-US" sz="320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 the oven.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220533"/>
                  </a:ext>
                </a:extLst>
              </a:tr>
              <a:tr h="1160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 He shouldn’t break anything because it brings bad luck.</a:t>
                      </a:r>
                      <a:endParaRPr lang="en-US" sz="3200" i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0537"/>
                  </a:ext>
                </a:extLst>
              </a:tr>
            </a:tbl>
          </a:graphicData>
        </a:graphic>
      </p:graphicFrame>
      <p:sp>
        <p:nvSpPr>
          <p:cNvPr id="20" name="TextBox 31">
            <a:extLst>
              <a:ext uri="{FF2B5EF4-FFF2-40B4-BE49-F238E27FC236}">
                <a16:creationId xmlns:a16="http://schemas.microsoft.com/office/drawing/2014/main" id="{7AEE1526-E249-C216-EEB3-5E64833FA93B}"/>
              </a:ext>
            </a:extLst>
          </p:cNvPr>
          <p:cNvSpPr txBox="1"/>
          <p:nvPr/>
        </p:nvSpPr>
        <p:spPr>
          <a:xfrm>
            <a:off x="9742393" y="2626982"/>
            <a:ext cx="120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1F5BE196-1945-C47B-939B-89A38ECC4827}"/>
              </a:ext>
            </a:extLst>
          </p:cNvPr>
          <p:cNvSpPr txBox="1"/>
          <p:nvPr/>
        </p:nvSpPr>
        <p:spPr>
          <a:xfrm>
            <a:off x="10819532" y="3578920"/>
            <a:ext cx="120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5C0B9C87-4532-BF43-4B1A-C86ADFC9AD66}"/>
              </a:ext>
            </a:extLst>
          </p:cNvPr>
          <p:cNvSpPr txBox="1"/>
          <p:nvPr/>
        </p:nvSpPr>
        <p:spPr>
          <a:xfrm>
            <a:off x="10818664" y="4530858"/>
            <a:ext cx="120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24" name="TextBox 31">
            <a:extLst>
              <a:ext uri="{FF2B5EF4-FFF2-40B4-BE49-F238E27FC236}">
                <a16:creationId xmlns:a16="http://schemas.microsoft.com/office/drawing/2014/main" id="{BF35F35E-14DF-103C-B575-5B6A001A9AA4}"/>
              </a:ext>
            </a:extLst>
          </p:cNvPr>
          <p:cNvSpPr txBox="1"/>
          <p:nvPr/>
        </p:nvSpPr>
        <p:spPr>
          <a:xfrm>
            <a:off x="9742393" y="5481207"/>
            <a:ext cx="120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9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408</Words>
  <PresentationFormat>Widescreen</PresentationFormat>
  <Paragraphs>100</Paragraphs>
  <Slides>14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Myriad Pro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2024-06-11T09:50:43Z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4C42F7A97EE943DEBAC4038E275AEBD0</vt:lpwstr>
  </property>
  <property fmtid="{D5CDD505-2E9C-101B-9397-08002B2CF9AE}" pid="3" name="KSOProductBuildVer">
    <vt:lpwstr>1033-11.2.0.11537</vt:lpwstr>
  </property>
</Properties>
</file>