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ikxzSihOtW85UJ9Y4hykUXfykJ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3864"/>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a:effectLst>
            <a:outerShdw blurRad="292100" rotWithShape="0" algn="tl" dir="2700000" dist="139700">
              <a:srgbClr val="333333">
                <a:alpha val="64705"/>
              </a:srgbClr>
            </a:outerShdw>
          </a:effectLst>
        </p:spPr>
      </p:pic>
      <p:sp>
        <p:nvSpPr>
          <p:cNvPr id="85" name="Google Shape;85;p1"/>
          <p:cNvSpPr txBox="1"/>
          <p:nvPr/>
        </p:nvSpPr>
        <p:spPr>
          <a:xfrm>
            <a:off x="1108831" y="1207441"/>
            <a:ext cx="5155579" cy="646331"/>
          </a:xfrm>
          <a:prstGeom prst="rect">
            <a:avLst/>
          </a:prstGeom>
          <a:noFill/>
          <a:ln>
            <a:noFill/>
          </a:ln>
          <a:effectLst>
            <a:outerShdw blurRad="50800" rotWithShape="0" algn="ctr" dir="5400000" dist="50800">
              <a:srgbClr val="0070C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chemeClr val="accent4"/>
                </a:solidFill>
                <a:latin typeface="Times New Roman"/>
                <a:ea typeface="Times New Roman"/>
                <a:cs typeface="Times New Roman"/>
                <a:sym typeface="Times New Roman"/>
              </a:rPr>
              <a:t>CHÀO MỪNG CÁC EM</a:t>
            </a:r>
            <a:endParaRPr b="1" sz="3600">
              <a:solidFill>
                <a:schemeClr val="accent4"/>
              </a:solidFill>
              <a:latin typeface="Times New Roman"/>
              <a:ea typeface="Times New Roman"/>
              <a:cs typeface="Times New Roman"/>
              <a:sym typeface="Times New Roman"/>
            </a:endParaRPr>
          </a:p>
        </p:txBody>
      </p:sp>
      <p:sp>
        <p:nvSpPr>
          <p:cNvPr id="86" name="Google Shape;86;p1"/>
          <p:cNvSpPr txBox="1"/>
          <p:nvPr/>
        </p:nvSpPr>
        <p:spPr>
          <a:xfrm>
            <a:off x="5502983" y="2156063"/>
            <a:ext cx="6133494" cy="646331"/>
          </a:xfrm>
          <a:prstGeom prst="rect">
            <a:avLst/>
          </a:prstGeom>
          <a:noFill/>
          <a:ln>
            <a:noFill/>
          </a:ln>
          <a:effectLst>
            <a:outerShdw blurRad="50800" rotWithShape="0" algn="ctr" dir="5400000" dist="50800">
              <a:srgbClr val="1E4E79"/>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accent4"/>
                </a:solidFill>
                <a:latin typeface="Times New Roman"/>
                <a:ea typeface="Times New Roman"/>
                <a:cs typeface="Times New Roman"/>
                <a:sym typeface="Times New Roman"/>
              </a:rPr>
              <a:t>ĐẾN VỚI GIỜ HỌC ĐỊA LÍ</a:t>
            </a:r>
            <a:endParaRPr b="1" sz="3600">
              <a:solidFill>
                <a:schemeClr val="accent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0"/>
          <p:cNvSpPr txBox="1"/>
          <p:nvPr/>
        </p:nvSpPr>
        <p:spPr>
          <a:xfrm>
            <a:off x="4583723" y="220545"/>
            <a:ext cx="357319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2"/>
                </a:solidFill>
                <a:latin typeface="Times New Roman"/>
                <a:ea typeface="Times New Roman"/>
                <a:cs typeface="Times New Roman"/>
                <a:sym typeface="Times New Roman"/>
              </a:rPr>
              <a:t> LUYỆN TẬP</a:t>
            </a:r>
            <a:endParaRPr b="1" sz="3200">
              <a:solidFill>
                <a:schemeClr val="lt2"/>
              </a:solidFill>
              <a:latin typeface="Times New Roman"/>
              <a:ea typeface="Times New Roman"/>
              <a:cs typeface="Times New Roman"/>
              <a:sym typeface="Times New Roman"/>
            </a:endParaRPr>
          </a:p>
        </p:txBody>
      </p:sp>
      <p:sp>
        <p:nvSpPr>
          <p:cNvPr id="145" name="Google Shape;145;p10"/>
          <p:cNvSpPr/>
          <p:nvPr/>
        </p:nvSpPr>
        <p:spPr>
          <a:xfrm>
            <a:off x="787791" y="980839"/>
            <a:ext cx="667981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2F2F2"/>
                </a:solidFill>
                <a:latin typeface="Times New Roman"/>
                <a:ea typeface="Times New Roman"/>
                <a:cs typeface="Times New Roman"/>
                <a:sym typeface="Times New Roman"/>
              </a:rPr>
              <a:t>Chọn đáp án đúng nhất trong các câu sau:</a:t>
            </a:r>
            <a:endParaRPr b="1" sz="2400">
              <a:solidFill>
                <a:srgbClr val="F2F2F2"/>
              </a:solidFill>
              <a:latin typeface="Times New Roman"/>
              <a:ea typeface="Times New Roman"/>
              <a:cs typeface="Times New Roman"/>
              <a:sym typeface="Times New Roman"/>
            </a:endParaRPr>
          </a:p>
        </p:txBody>
      </p:sp>
      <p:sp>
        <p:nvSpPr>
          <p:cNvPr id="146" name="Google Shape;146;p10"/>
          <p:cNvSpPr/>
          <p:nvPr/>
        </p:nvSpPr>
        <p:spPr>
          <a:xfrm>
            <a:off x="1026940" y="2322162"/>
            <a:ext cx="8328076" cy="914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A. nối liền các điểm có độ cao bằng nhau trên lược đồ địa hình.</a:t>
            </a:r>
            <a:endParaRPr sz="2400">
              <a:solidFill>
                <a:schemeClr val="lt1"/>
              </a:solidFill>
              <a:latin typeface="Times New Roman"/>
              <a:ea typeface="Times New Roman"/>
              <a:cs typeface="Times New Roman"/>
              <a:sym typeface="Times New Roman"/>
            </a:endParaRPr>
          </a:p>
        </p:txBody>
      </p:sp>
      <p:sp>
        <p:nvSpPr>
          <p:cNvPr id="147" name="Google Shape;147;p10"/>
          <p:cNvSpPr/>
          <p:nvPr/>
        </p:nvSpPr>
        <p:spPr>
          <a:xfrm>
            <a:off x="1026939" y="3378447"/>
            <a:ext cx="8328076" cy="914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B. nối liền các điểm có độ cao khác nhau trên lược đồ địa hình.</a:t>
            </a:r>
            <a:endParaRPr/>
          </a:p>
        </p:txBody>
      </p:sp>
      <p:sp>
        <p:nvSpPr>
          <p:cNvPr id="148" name="Google Shape;148;p10"/>
          <p:cNvSpPr/>
          <p:nvPr/>
        </p:nvSpPr>
        <p:spPr>
          <a:xfrm>
            <a:off x="1026940" y="4468366"/>
            <a:ext cx="8384346" cy="914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C. nối các điểm có độ cao khác nhau trên lược đồ địa hình.</a:t>
            </a:r>
            <a:endParaRPr sz="2400">
              <a:solidFill>
                <a:schemeClr val="lt1"/>
              </a:solidFill>
              <a:latin typeface="Times New Roman"/>
              <a:ea typeface="Times New Roman"/>
              <a:cs typeface="Times New Roman"/>
              <a:sym typeface="Times New Roman"/>
            </a:endParaRPr>
          </a:p>
        </p:txBody>
      </p:sp>
      <p:sp>
        <p:nvSpPr>
          <p:cNvPr id="149" name="Google Shape;149;p10"/>
          <p:cNvSpPr/>
          <p:nvPr/>
        </p:nvSpPr>
        <p:spPr>
          <a:xfrm>
            <a:off x="1026939" y="5541468"/>
            <a:ext cx="8384347" cy="9144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300">
                <a:solidFill>
                  <a:schemeClr val="lt1"/>
                </a:solidFill>
                <a:latin typeface="Times New Roman"/>
                <a:ea typeface="Times New Roman"/>
                <a:cs typeface="Times New Roman"/>
                <a:sym typeface="Times New Roman"/>
              </a:rPr>
              <a:t>D. tròn nối liền các điểm có độ cao bằng nhau trên lược đồ địa hình.</a:t>
            </a:r>
            <a:endParaRPr/>
          </a:p>
        </p:txBody>
      </p:sp>
      <p:sp>
        <p:nvSpPr>
          <p:cNvPr id="150" name="Google Shape;150;p10"/>
          <p:cNvSpPr/>
          <p:nvPr/>
        </p:nvSpPr>
        <p:spPr>
          <a:xfrm>
            <a:off x="1026939" y="1618022"/>
            <a:ext cx="6682156" cy="562255"/>
          </a:xfrm>
          <a:prstGeom prst="roundRect">
            <a:avLst>
              <a:gd fmla="val 16667" name="adj"/>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2400">
                <a:solidFill>
                  <a:srgbClr val="F2F2F2"/>
                </a:solidFill>
                <a:latin typeface="Calibri"/>
                <a:ea typeface="Calibri"/>
                <a:cs typeface="Calibri"/>
                <a:sym typeface="Calibri"/>
              </a:rPr>
              <a:t>Câu 1. Đường đồng mức là đường</a:t>
            </a:r>
            <a:endParaRPr b="1" sz="2400">
              <a:solidFill>
                <a:srgbClr val="F2F2F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500"/>
                                        <p:tgtEl>
                                          <p:spTgt spid="1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1"/>
          <p:cNvSpPr/>
          <p:nvPr/>
        </p:nvSpPr>
        <p:spPr>
          <a:xfrm>
            <a:off x="1029285" y="2259159"/>
            <a:ext cx="3247293" cy="765987"/>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A. Càng dốc</a:t>
            </a:r>
            <a:endParaRPr/>
          </a:p>
        </p:txBody>
      </p:sp>
      <p:sp>
        <p:nvSpPr>
          <p:cNvPr id="156" name="Google Shape;156;p11"/>
          <p:cNvSpPr/>
          <p:nvPr/>
        </p:nvSpPr>
        <p:spPr>
          <a:xfrm>
            <a:off x="5629421" y="2328203"/>
            <a:ext cx="3247293" cy="765987"/>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B. Độ dốc càng nhỏ</a:t>
            </a:r>
            <a:endParaRPr/>
          </a:p>
        </p:txBody>
      </p:sp>
      <p:sp>
        <p:nvSpPr>
          <p:cNvPr id="157" name="Google Shape;157;p11"/>
          <p:cNvSpPr/>
          <p:nvPr/>
        </p:nvSpPr>
        <p:spPr>
          <a:xfrm>
            <a:off x="1029285" y="3882102"/>
            <a:ext cx="3247293" cy="765987"/>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C. Càng cao.</a:t>
            </a:r>
            <a:endParaRPr sz="2400">
              <a:solidFill>
                <a:schemeClr val="lt1"/>
              </a:solidFill>
              <a:latin typeface="Times New Roman"/>
              <a:ea typeface="Times New Roman"/>
              <a:cs typeface="Times New Roman"/>
              <a:sym typeface="Times New Roman"/>
            </a:endParaRPr>
          </a:p>
        </p:txBody>
      </p:sp>
      <p:sp>
        <p:nvSpPr>
          <p:cNvPr id="158" name="Google Shape;158;p11"/>
          <p:cNvSpPr/>
          <p:nvPr/>
        </p:nvSpPr>
        <p:spPr>
          <a:xfrm>
            <a:off x="5629420" y="3882102"/>
            <a:ext cx="3247293" cy="765987"/>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D. Càng thấp.</a:t>
            </a:r>
            <a:endParaRPr sz="2400">
              <a:solidFill>
                <a:schemeClr val="lt1"/>
              </a:solidFill>
              <a:latin typeface="Times New Roman"/>
              <a:ea typeface="Times New Roman"/>
              <a:cs typeface="Times New Roman"/>
              <a:sym typeface="Times New Roman"/>
            </a:endParaRPr>
          </a:p>
        </p:txBody>
      </p:sp>
      <p:sp>
        <p:nvSpPr>
          <p:cNvPr id="159" name="Google Shape;159;p11"/>
          <p:cNvSpPr/>
          <p:nvPr/>
        </p:nvSpPr>
        <p:spPr>
          <a:xfrm>
            <a:off x="900332" y="625891"/>
            <a:ext cx="8257737" cy="914400"/>
          </a:xfrm>
          <a:prstGeom prst="roundRect">
            <a:avLst>
              <a:gd fmla="val 16667" name="adj"/>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i="1" lang="en-US" sz="2400">
                <a:solidFill>
                  <a:srgbClr val="F2F2F2"/>
                </a:solidFill>
                <a:latin typeface="Times New Roman"/>
                <a:ea typeface="Times New Roman"/>
                <a:cs typeface="Times New Roman"/>
                <a:sym typeface="Times New Roman"/>
              </a:rPr>
              <a:t>Câu 2. Các đường đồng mức càng gần nhau thì địa hình:   </a:t>
            </a:r>
            <a:endParaRPr b="1" sz="2400">
              <a:solidFill>
                <a:srgbClr val="F2F2F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500"/>
                                        <p:tgtEl>
                                          <p:spTgt spid="1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gtEl>
                                        <p:attrNameLst>
                                          <p:attrName>style.visibility</p:attrName>
                                        </p:attrNameLst>
                                      </p:cBhvr>
                                      <p:to>
                                        <p:strVal val="visible"/>
                                      </p:to>
                                    </p:set>
                                    <p:anim calcmode="lin" valueType="num">
                                      <p:cBhvr additive="base">
                                        <p:cTn dur="500"/>
                                        <p:tgtEl>
                                          <p:spTgt spid="1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55"/>
                                        </p:tgtEl>
                                        <p:attrNameLst>
                                          <p:attrName>ppt_w</p:attrName>
                                        </p:attrNameLst>
                                      </p:cBhvr>
                                      <p:tavLst>
                                        <p:tav fmla="" tm="0">
                                          <p:val>
                                            <p:strVal val="#ppt_w"/>
                                          </p:val>
                                        </p:tav>
                                        <p:tav fmla="" tm="100000">
                                          <p:val>
                                            <p:strVal val="0"/>
                                          </p:val>
                                        </p:tav>
                                      </p:tavLst>
                                    </p:anim>
                                    <p:anim calcmode="lin" valueType="num">
                                      <p:cBhvr additive="base">
                                        <p:cTn dur="500"/>
                                        <p:tgtEl>
                                          <p:spTgt spid="155"/>
                                        </p:tgtEl>
                                        <p:attrNameLst>
                                          <p:attrName>ppt_h</p:attrName>
                                        </p:attrNameLst>
                                      </p:cBhvr>
                                      <p:tavLst>
                                        <p:tav fmla="" tm="0">
                                          <p:val>
                                            <p:strVal val="#ppt_h"/>
                                          </p:val>
                                        </p:tav>
                                        <p:tav fmla="" tm="100000">
                                          <p:val>
                                            <p:strVal val="0"/>
                                          </p:val>
                                        </p:tav>
                                      </p:tavLst>
                                    </p:anim>
                                    <p:set>
                                      <p:cBhvr>
                                        <p:cTn dur="1" fill="hold">
                                          <p:stCondLst>
                                            <p:cond delay="500"/>
                                          </p:stCondLst>
                                        </p:cTn>
                                        <p:tgtEl>
                                          <p:spTgt spid="155"/>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56"/>
                                        </p:tgtEl>
                                        <p:attrNameLst>
                                          <p:attrName>ppt_w</p:attrName>
                                        </p:attrNameLst>
                                      </p:cBhvr>
                                      <p:tavLst>
                                        <p:tav fmla="" tm="0">
                                          <p:val>
                                            <p:strVal val="#ppt_w"/>
                                          </p:val>
                                        </p:tav>
                                        <p:tav fmla="" tm="100000">
                                          <p:val>
                                            <p:strVal val="0"/>
                                          </p:val>
                                        </p:tav>
                                      </p:tavLst>
                                    </p:anim>
                                    <p:anim calcmode="lin" valueType="num">
                                      <p:cBhvr additive="base">
                                        <p:cTn dur="500"/>
                                        <p:tgtEl>
                                          <p:spTgt spid="156"/>
                                        </p:tgtEl>
                                        <p:attrNameLst>
                                          <p:attrName>ppt_h</p:attrName>
                                        </p:attrNameLst>
                                      </p:cBhvr>
                                      <p:tavLst>
                                        <p:tav fmla="" tm="0">
                                          <p:val>
                                            <p:strVal val="#ppt_h"/>
                                          </p:val>
                                        </p:tav>
                                        <p:tav fmla="" tm="100000">
                                          <p:val>
                                            <p:strVal val="0"/>
                                          </p:val>
                                        </p:tav>
                                      </p:tavLst>
                                    </p:anim>
                                    <p:set>
                                      <p:cBhvr>
                                        <p:cTn dur="1" fill="hold">
                                          <p:stCondLst>
                                            <p:cond delay="500"/>
                                          </p:stCondLst>
                                        </p:cTn>
                                        <p:tgtEl>
                                          <p:spTgt spid="15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58"/>
                                        </p:tgtEl>
                                        <p:attrNameLst>
                                          <p:attrName>ppt_w</p:attrName>
                                        </p:attrNameLst>
                                      </p:cBhvr>
                                      <p:tavLst>
                                        <p:tav fmla="" tm="0">
                                          <p:val>
                                            <p:strVal val="#ppt_w"/>
                                          </p:val>
                                        </p:tav>
                                        <p:tav fmla="" tm="100000">
                                          <p:val>
                                            <p:strVal val="0"/>
                                          </p:val>
                                        </p:tav>
                                      </p:tavLst>
                                    </p:anim>
                                    <p:anim calcmode="lin" valueType="num">
                                      <p:cBhvr additive="base">
                                        <p:cTn dur="500"/>
                                        <p:tgtEl>
                                          <p:spTgt spid="158"/>
                                        </p:tgtEl>
                                        <p:attrNameLst>
                                          <p:attrName>ppt_h</p:attrName>
                                        </p:attrNameLst>
                                      </p:cBhvr>
                                      <p:tavLst>
                                        <p:tav fmla="" tm="0">
                                          <p:val>
                                            <p:strVal val="#ppt_h"/>
                                          </p:val>
                                        </p:tav>
                                        <p:tav fmla="" tm="100000">
                                          <p:val>
                                            <p:strVal val="0"/>
                                          </p:val>
                                        </p:tav>
                                      </p:tavLst>
                                    </p:anim>
                                    <p:set>
                                      <p:cBhvr>
                                        <p:cTn dur="1" fill="hold">
                                          <p:stCondLst>
                                            <p:cond delay="500"/>
                                          </p:stCondLst>
                                        </p:cTn>
                                        <p:tgtEl>
                                          <p:spTgt spid="1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p:nvPr/>
        </p:nvSpPr>
        <p:spPr>
          <a:xfrm>
            <a:off x="492369" y="717452"/>
            <a:ext cx="11071274" cy="1308295"/>
          </a:xfrm>
          <a:prstGeom prst="roundRect">
            <a:avLst>
              <a:gd fmla="val 16667" name="adj"/>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1" i="1" lang="en-US" sz="2400">
                <a:solidFill>
                  <a:schemeClr val="lt1"/>
                </a:solidFill>
                <a:latin typeface="Times New Roman"/>
                <a:ea typeface="Times New Roman"/>
                <a:cs typeface="Times New Roman"/>
                <a:sym typeface="Times New Roman"/>
              </a:rPr>
              <a:t>Câu 3. Lát cắt địa hình là cách thức thể hiện đặc điểm của bề mặt địa hình thực tế lên mặt phẳng giấy dựa vào</a:t>
            </a:r>
            <a:endParaRPr b="1" sz="2400">
              <a:solidFill>
                <a:schemeClr val="lt1"/>
              </a:solidFill>
              <a:latin typeface="Times New Roman"/>
              <a:ea typeface="Times New Roman"/>
              <a:cs typeface="Times New Roman"/>
              <a:sym typeface="Times New Roman"/>
            </a:endParaRPr>
          </a:p>
        </p:txBody>
      </p:sp>
      <p:sp>
        <p:nvSpPr>
          <p:cNvPr id="165" name="Google Shape;165;p12"/>
          <p:cNvSpPr/>
          <p:nvPr/>
        </p:nvSpPr>
        <p:spPr>
          <a:xfrm>
            <a:off x="628356" y="2519875"/>
            <a:ext cx="5097195" cy="1086730"/>
          </a:xfrm>
          <a:prstGeom prst="flowChartTerminator">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A. thang màu sắc.</a:t>
            </a:r>
            <a:endParaRPr sz="2400">
              <a:solidFill>
                <a:schemeClr val="lt1"/>
              </a:solidFill>
              <a:latin typeface="Times New Roman"/>
              <a:ea typeface="Times New Roman"/>
              <a:cs typeface="Times New Roman"/>
              <a:sym typeface="Times New Roman"/>
            </a:endParaRPr>
          </a:p>
        </p:txBody>
      </p:sp>
      <p:sp>
        <p:nvSpPr>
          <p:cNvPr id="166" name="Google Shape;166;p12"/>
          <p:cNvSpPr/>
          <p:nvPr/>
        </p:nvSpPr>
        <p:spPr>
          <a:xfrm>
            <a:off x="6096001" y="2519875"/>
            <a:ext cx="5467642" cy="1086730"/>
          </a:xfrm>
          <a:prstGeom prst="flowChartTerminator">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B. đường đồng mức.</a:t>
            </a:r>
            <a:endParaRPr sz="2400">
              <a:solidFill>
                <a:schemeClr val="lt1"/>
              </a:solidFill>
              <a:latin typeface="Times New Roman"/>
              <a:ea typeface="Times New Roman"/>
              <a:cs typeface="Times New Roman"/>
              <a:sym typeface="Times New Roman"/>
            </a:endParaRPr>
          </a:p>
        </p:txBody>
      </p:sp>
      <p:sp>
        <p:nvSpPr>
          <p:cNvPr id="167" name="Google Shape;167;p12"/>
          <p:cNvSpPr/>
          <p:nvPr/>
        </p:nvSpPr>
        <p:spPr>
          <a:xfrm>
            <a:off x="628356" y="4288889"/>
            <a:ext cx="5097195" cy="1086730"/>
          </a:xfrm>
          <a:prstGeom prst="flowChartTerminator">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C. đường đồng mức và kí hiệu.</a:t>
            </a:r>
            <a:endParaRPr sz="2400">
              <a:solidFill>
                <a:schemeClr val="lt1"/>
              </a:solidFill>
              <a:latin typeface="Times New Roman"/>
              <a:ea typeface="Times New Roman"/>
              <a:cs typeface="Times New Roman"/>
              <a:sym typeface="Times New Roman"/>
            </a:endParaRPr>
          </a:p>
        </p:txBody>
      </p:sp>
      <p:sp>
        <p:nvSpPr>
          <p:cNvPr id="168" name="Google Shape;168;p12"/>
          <p:cNvSpPr/>
          <p:nvPr/>
        </p:nvSpPr>
        <p:spPr>
          <a:xfrm>
            <a:off x="6096000" y="4283615"/>
            <a:ext cx="5594251" cy="1086730"/>
          </a:xfrm>
          <a:prstGeom prst="flowChartTerminator">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D. đường đồng mức và thang màu sắc.</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65"/>
                                        </p:tgtEl>
                                        <p:attrNameLst>
                                          <p:attrName>ppt_w</p:attrName>
                                        </p:attrNameLst>
                                      </p:cBhvr>
                                      <p:tavLst>
                                        <p:tav fmla="" tm="0">
                                          <p:val>
                                            <p:strVal val="#ppt_w"/>
                                          </p:val>
                                        </p:tav>
                                        <p:tav fmla="" tm="100000">
                                          <p:val>
                                            <p:strVal val="0"/>
                                          </p:val>
                                        </p:tav>
                                      </p:tavLst>
                                    </p:anim>
                                    <p:anim calcmode="lin" valueType="num">
                                      <p:cBhvr additive="base">
                                        <p:cTn dur="500"/>
                                        <p:tgtEl>
                                          <p:spTgt spid="165"/>
                                        </p:tgtEl>
                                        <p:attrNameLst>
                                          <p:attrName>ppt_h</p:attrName>
                                        </p:attrNameLst>
                                      </p:cBhvr>
                                      <p:tavLst>
                                        <p:tav fmla="" tm="0">
                                          <p:val>
                                            <p:strVal val="#ppt_h"/>
                                          </p:val>
                                        </p:tav>
                                        <p:tav fmla="" tm="100000">
                                          <p:val>
                                            <p:strVal val="0"/>
                                          </p:val>
                                        </p:tav>
                                      </p:tavLst>
                                    </p:anim>
                                    <p:set>
                                      <p:cBhvr>
                                        <p:cTn dur="1" fill="hold">
                                          <p:stCondLst>
                                            <p:cond delay="500"/>
                                          </p:stCondLst>
                                        </p:cTn>
                                        <p:tgtEl>
                                          <p:spTgt spid="165"/>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66"/>
                                        </p:tgtEl>
                                        <p:attrNameLst>
                                          <p:attrName>ppt_w</p:attrName>
                                        </p:attrNameLst>
                                      </p:cBhvr>
                                      <p:tavLst>
                                        <p:tav fmla="" tm="0">
                                          <p:val>
                                            <p:strVal val="#ppt_w"/>
                                          </p:val>
                                        </p:tav>
                                        <p:tav fmla="" tm="100000">
                                          <p:val>
                                            <p:strVal val="0"/>
                                          </p:val>
                                        </p:tav>
                                      </p:tavLst>
                                    </p:anim>
                                    <p:anim calcmode="lin" valueType="num">
                                      <p:cBhvr additive="base">
                                        <p:cTn dur="500"/>
                                        <p:tgtEl>
                                          <p:spTgt spid="166"/>
                                        </p:tgtEl>
                                        <p:attrNameLst>
                                          <p:attrName>ppt_h</p:attrName>
                                        </p:attrNameLst>
                                      </p:cBhvr>
                                      <p:tavLst>
                                        <p:tav fmla="" tm="0">
                                          <p:val>
                                            <p:strVal val="#ppt_h"/>
                                          </p:val>
                                        </p:tav>
                                        <p:tav fmla="" tm="100000">
                                          <p:val>
                                            <p:strVal val="0"/>
                                          </p:val>
                                        </p:tav>
                                      </p:tavLst>
                                    </p:anim>
                                    <p:set>
                                      <p:cBhvr>
                                        <p:cTn dur="1" fill="hold">
                                          <p:stCondLst>
                                            <p:cond delay="500"/>
                                          </p:stCondLst>
                                        </p:cTn>
                                        <p:tgtEl>
                                          <p:spTgt spid="16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67"/>
                                        </p:tgtEl>
                                        <p:attrNameLst>
                                          <p:attrName>ppt_w</p:attrName>
                                        </p:attrNameLst>
                                      </p:cBhvr>
                                      <p:tavLst>
                                        <p:tav fmla="" tm="0">
                                          <p:val>
                                            <p:strVal val="#ppt_w"/>
                                          </p:val>
                                        </p:tav>
                                        <p:tav fmla="" tm="100000">
                                          <p:val>
                                            <p:strVal val="0"/>
                                          </p:val>
                                        </p:tav>
                                      </p:tavLst>
                                    </p:anim>
                                    <p:anim calcmode="lin" valueType="num">
                                      <p:cBhvr additive="base">
                                        <p:cTn dur="500"/>
                                        <p:tgtEl>
                                          <p:spTgt spid="167"/>
                                        </p:tgtEl>
                                        <p:attrNameLst>
                                          <p:attrName>ppt_h</p:attrName>
                                        </p:attrNameLst>
                                      </p:cBhvr>
                                      <p:tavLst>
                                        <p:tav fmla="" tm="0">
                                          <p:val>
                                            <p:strVal val="#ppt_h"/>
                                          </p:val>
                                        </p:tav>
                                        <p:tav fmla="" tm="100000">
                                          <p:val>
                                            <p:strVal val="0"/>
                                          </p:val>
                                        </p:tav>
                                      </p:tavLst>
                                    </p:anim>
                                    <p:set>
                                      <p:cBhvr>
                                        <p:cTn dur="1" fill="hold">
                                          <p:stCondLst>
                                            <p:cond delay="500"/>
                                          </p:stCondLst>
                                        </p:cTn>
                                        <p:tgtEl>
                                          <p:spTgt spid="16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3"/>
          <p:cNvSpPr txBox="1"/>
          <p:nvPr/>
        </p:nvSpPr>
        <p:spPr>
          <a:xfrm>
            <a:off x="4297680" y="689317"/>
            <a:ext cx="253845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2"/>
                </a:solidFill>
                <a:latin typeface="Times New Roman"/>
                <a:ea typeface="Times New Roman"/>
                <a:cs typeface="Times New Roman"/>
                <a:sym typeface="Times New Roman"/>
              </a:rPr>
              <a:t> VẬN DỤNG</a:t>
            </a:r>
            <a:endParaRPr b="1" sz="3200">
              <a:solidFill>
                <a:schemeClr val="lt2"/>
              </a:solidFill>
              <a:latin typeface="Times New Roman"/>
              <a:ea typeface="Times New Roman"/>
              <a:cs typeface="Times New Roman"/>
              <a:sym typeface="Times New Roman"/>
            </a:endParaRPr>
          </a:p>
        </p:txBody>
      </p:sp>
      <p:sp>
        <p:nvSpPr>
          <p:cNvPr id="174" name="Google Shape;174;p13"/>
          <p:cNvSpPr/>
          <p:nvPr/>
        </p:nvSpPr>
        <p:spPr>
          <a:xfrm>
            <a:off x="1547447" y="1927274"/>
            <a:ext cx="8792308" cy="1167618"/>
          </a:xfrm>
          <a:prstGeom prst="wedgeRoundRectCallout">
            <a:avLst>
              <a:gd fmla="val -38771" name="adj1"/>
              <a:gd fmla="val 126902" name="adj2"/>
              <a:gd fmla="val 16667" name="adj3"/>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rgbClr val="F2F2F2"/>
                </a:solidFill>
                <a:latin typeface="Times New Roman"/>
                <a:ea typeface="Times New Roman"/>
                <a:cs typeface="Times New Roman"/>
                <a:sym typeface="Times New Roman"/>
              </a:rPr>
              <a:t>Dựa vào kiến thức đã học làm bài tập 1, 2 sách bài tập trang 32, 33.</a:t>
            </a:r>
            <a:endParaRPr/>
          </a:p>
          <a:p>
            <a:pPr indent="0" lvl="0" marL="0" marR="0" rtl="0" algn="l">
              <a:spcBef>
                <a:spcPts val="0"/>
              </a:spcBef>
              <a:spcAft>
                <a:spcPts val="0"/>
              </a:spcAft>
              <a:buNone/>
            </a:pPr>
            <a:r>
              <a:rPr i="1" lang="en-US" sz="2400">
                <a:solidFill>
                  <a:srgbClr val="F2F2F2"/>
                </a:solidFill>
                <a:latin typeface="Times New Roman"/>
                <a:ea typeface="Times New Roman"/>
                <a:cs typeface="Times New Roman"/>
                <a:sym typeface="Times New Roman"/>
              </a:rPr>
              <a:t>(HS thực hiện nhiệm vụ ở nhà)</a:t>
            </a:r>
            <a:endParaRPr i="1" sz="2400">
              <a:solidFill>
                <a:srgbClr val="F2F2F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4"/>
          <p:cNvPicPr preferRelativeResize="0"/>
          <p:nvPr/>
        </p:nvPicPr>
        <p:blipFill rotWithShape="1">
          <a:blip r:embed="rId3">
            <a:alphaModFix/>
          </a:blip>
          <a:srcRect b="0" l="0" r="0" t="0"/>
          <a:stretch/>
        </p:blipFill>
        <p:spPr>
          <a:xfrm>
            <a:off x="701553" y="1775850"/>
            <a:ext cx="5724525" cy="3648075"/>
          </a:xfrm>
          <a:prstGeom prst="rect">
            <a:avLst/>
          </a:prstGeom>
          <a:noFill/>
          <a:ln>
            <a:noFill/>
          </a:ln>
        </p:spPr>
      </p:pic>
      <p:pic>
        <p:nvPicPr>
          <p:cNvPr id="180" name="Google Shape;180;p14"/>
          <p:cNvPicPr preferRelativeResize="0"/>
          <p:nvPr/>
        </p:nvPicPr>
        <p:blipFill rotWithShape="1">
          <a:blip r:embed="rId4">
            <a:alphaModFix/>
          </a:blip>
          <a:srcRect b="0" l="0" r="0" t="0"/>
          <a:stretch/>
        </p:blipFill>
        <p:spPr>
          <a:xfrm>
            <a:off x="6524625" y="1775850"/>
            <a:ext cx="5086350" cy="2324100"/>
          </a:xfrm>
          <a:prstGeom prst="rect">
            <a:avLst/>
          </a:prstGeom>
          <a:noFill/>
          <a:ln>
            <a:noFill/>
          </a:ln>
        </p:spPr>
      </p:pic>
      <p:pic>
        <p:nvPicPr>
          <p:cNvPr id="181" name="Google Shape;181;p14"/>
          <p:cNvPicPr preferRelativeResize="0"/>
          <p:nvPr/>
        </p:nvPicPr>
        <p:blipFill rotWithShape="1">
          <a:blip r:embed="rId5">
            <a:alphaModFix/>
          </a:blip>
          <a:srcRect b="0" l="0" r="0" t="0"/>
          <a:stretch/>
        </p:blipFill>
        <p:spPr>
          <a:xfrm>
            <a:off x="0" y="0"/>
            <a:ext cx="12192000" cy="6858000"/>
          </a:xfrm>
          <a:prstGeom prst="rect">
            <a:avLst/>
          </a:prstGeom>
          <a:noFill/>
          <a:ln>
            <a:noFill/>
          </a:ln>
          <a:effectLst>
            <a:outerShdw blurRad="292100" rotWithShape="0" algn="tl" dir="2700000" dist="139700">
              <a:srgbClr val="333333">
                <a:alpha val="64705"/>
              </a:srgbClr>
            </a:outerShdw>
          </a:effectLst>
        </p:spPr>
      </p:pic>
      <p:sp>
        <p:nvSpPr>
          <p:cNvPr id="182" name="Google Shape;182;p14"/>
          <p:cNvSpPr txBox="1"/>
          <p:nvPr/>
        </p:nvSpPr>
        <p:spPr>
          <a:xfrm>
            <a:off x="1645920" y="1539240"/>
            <a:ext cx="440764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TẠM BIỆT CÁC EM</a:t>
            </a:r>
            <a:endParaRPr sz="3200">
              <a:solidFill>
                <a:schemeClr val="dk1"/>
              </a:solidFill>
              <a:latin typeface="Times New Roman"/>
              <a:ea typeface="Times New Roman"/>
              <a:cs typeface="Times New Roman"/>
              <a:sym typeface="Times New Roman"/>
            </a:endParaRPr>
          </a:p>
        </p:txBody>
      </p:sp>
      <p:sp>
        <p:nvSpPr>
          <p:cNvPr id="183" name="Google Shape;183;p14"/>
          <p:cNvSpPr txBox="1"/>
          <p:nvPr/>
        </p:nvSpPr>
        <p:spPr>
          <a:xfrm>
            <a:off x="5999797" y="2455275"/>
            <a:ext cx="49894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CHÚC CÁC EM HỌC TỐT!</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5"/>
          <p:cNvPicPr preferRelativeResize="0"/>
          <p:nvPr/>
        </p:nvPicPr>
        <p:blipFill rotWithShape="1">
          <a:blip r:embed="rId3">
            <a:alphaModFix/>
          </a:blip>
          <a:srcRect b="0" l="0" r="0" t="0"/>
          <a:stretch/>
        </p:blipFill>
        <p:spPr>
          <a:xfrm>
            <a:off x="1109003" y="787792"/>
            <a:ext cx="9973993" cy="5880295"/>
          </a:xfrm>
          <a:prstGeom prst="rect">
            <a:avLst/>
          </a:prstGeom>
          <a:noFill/>
          <a:ln>
            <a:noFill/>
          </a:ln>
        </p:spPr>
      </p:pic>
      <p:sp>
        <p:nvSpPr>
          <p:cNvPr id="189" name="Google Shape;189;p15"/>
          <p:cNvSpPr txBox="1"/>
          <p:nvPr/>
        </p:nvSpPr>
        <p:spPr>
          <a:xfrm>
            <a:off x="1927275" y="189913"/>
            <a:ext cx="91557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Times New Roman"/>
                <a:ea typeface="Times New Roman"/>
                <a:cs typeface="Times New Roman"/>
                <a:sym typeface="Times New Roman"/>
              </a:rPr>
              <a:t>Có thể dùng lược đồ này để giới thiệu về lược đồ địa hình tỉ lệ lớn trong phần mở đầu</a:t>
            </a:r>
            <a:endParaRPr sz="2000">
              <a:solidFill>
                <a:schemeClr val="lt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p:nvPr/>
        </p:nvSpPr>
        <p:spPr>
          <a:xfrm>
            <a:off x="259080" y="0"/>
            <a:ext cx="5649000" cy="3425952"/>
          </a:xfrm>
          <a:prstGeom prst="cloudCallout">
            <a:avLst>
              <a:gd fmla="val 52088" name="adj1"/>
              <a:gd fmla="val 57414"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chemeClr val="lt1"/>
                </a:solidFill>
                <a:latin typeface="Times New Roman"/>
                <a:ea typeface="Times New Roman"/>
                <a:cs typeface="Times New Roman"/>
                <a:sym typeface="Times New Roman"/>
              </a:rPr>
              <a:t>“</a:t>
            </a:r>
            <a:r>
              <a:rPr b="1" lang="en-US" sz="2400">
                <a:solidFill>
                  <a:schemeClr val="lt1"/>
                </a:solidFill>
                <a:latin typeface="Times New Roman"/>
                <a:ea typeface="Times New Roman"/>
                <a:cs typeface="Times New Roman"/>
                <a:sym typeface="Times New Roman"/>
              </a:rPr>
              <a:t>Bạn Nam muốn lên kế hoạch đi leo núi nhưng lại phân vân không biết phải mang theo vật dụng gì để xác định phương hướng và giúp chuyến đi an toàn”. </a:t>
            </a:r>
            <a:endParaRPr/>
          </a:p>
        </p:txBody>
      </p:sp>
      <p:grpSp>
        <p:nvGrpSpPr>
          <p:cNvPr id="92" name="Google Shape;92;p2"/>
          <p:cNvGrpSpPr/>
          <p:nvPr/>
        </p:nvGrpSpPr>
        <p:grpSpPr>
          <a:xfrm>
            <a:off x="6096000" y="15240"/>
            <a:ext cx="6096000" cy="6766560"/>
            <a:chOff x="6096000" y="15240"/>
            <a:chExt cx="6096000" cy="6766560"/>
          </a:xfrm>
        </p:grpSpPr>
        <p:pic>
          <p:nvPicPr>
            <p:cNvPr id="93" name="Google Shape;93;p2"/>
            <p:cNvPicPr preferRelativeResize="0"/>
            <p:nvPr/>
          </p:nvPicPr>
          <p:blipFill rotWithShape="1">
            <a:blip r:embed="rId3">
              <a:alphaModFix/>
            </a:blip>
            <a:srcRect b="0" l="0" r="0" t="0"/>
            <a:stretch/>
          </p:blipFill>
          <p:spPr>
            <a:xfrm>
              <a:off x="6096000" y="3322320"/>
              <a:ext cx="6096000" cy="3459480"/>
            </a:xfrm>
            <a:prstGeom prst="rect">
              <a:avLst/>
            </a:prstGeom>
            <a:noFill/>
            <a:ln>
              <a:noFill/>
            </a:ln>
            <a:effectLst>
              <a:outerShdw blurRad="292100" rotWithShape="0" algn="tl" dir="2700000" dist="139700">
                <a:srgbClr val="333333">
                  <a:alpha val="64705"/>
                </a:srgbClr>
              </a:outerShdw>
            </a:effectLst>
          </p:spPr>
        </p:pic>
        <p:pic>
          <p:nvPicPr>
            <p:cNvPr id="94" name="Google Shape;94;p2"/>
            <p:cNvPicPr preferRelativeResize="0"/>
            <p:nvPr/>
          </p:nvPicPr>
          <p:blipFill rotWithShape="1">
            <a:blip r:embed="rId4">
              <a:alphaModFix/>
            </a:blip>
            <a:srcRect b="0" l="0" r="0" t="0"/>
            <a:stretch/>
          </p:blipFill>
          <p:spPr>
            <a:xfrm>
              <a:off x="6096000" y="15240"/>
              <a:ext cx="6096000" cy="3276600"/>
            </a:xfrm>
            <a:prstGeom prst="rect">
              <a:avLst/>
            </a:prstGeom>
            <a:noFill/>
            <a:ln>
              <a:noFill/>
            </a:ln>
            <a:effectLst>
              <a:outerShdw blurRad="292100" rotWithShape="0" algn="tl" dir="2700000" dist="139700">
                <a:srgbClr val="333333">
                  <a:alpha val="64705"/>
                </a:srgbClr>
              </a:outerShdw>
            </a:effectLst>
          </p:spPr>
        </p:pic>
      </p:grpSp>
      <p:sp>
        <p:nvSpPr>
          <p:cNvPr id="95" name="Google Shape;95;p2"/>
          <p:cNvSpPr/>
          <p:nvPr/>
        </p:nvSpPr>
        <p:spPr>
          <a:xfrm>
            <a:off x="259080" y="3425952"/>
            <a:ext cx="4739640" cy="2328346"/>
          </a:xfrm>
          <a:prstGeom prst="wedgeEllipseCallout">
            <a:avLst>
              <a:gd fmla="val 70592" name="adj1"/>
              <a:gd fmla="val 68794"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600">
                <a:solidFill>
                  <a:schemeClr val="lt1"/>
                </a:solidFill>
                <a:latin typeface="Times New Roman"/>
                <a:ea typeface="Times New Roman"/>
                <a:cs typeface="Times New Roman"/>
                <a:sym typeface="Times New Roman"/>
              </a:rPr>
              <a:t>Các em hãy gợi ý giúp bạn Nam chuẩn bị các dụng cụ cần thiết cho chuyến du lịch nhé!</a:t>
            </a:r>
            <a:endParaRPr sz="2600">
              <a:solidFill>
                <a:schemeClr val="lt1"/>
              </a:solidFill>
              <a:latin typeface="Calibri"/>
              <a:ea typeface="Calibri"/>
              <a:cs typeface="Calibri"/>
              <a:sym typeface="Calibri"/>
            </a:endParaRPr>
          </a:p>
        </p:txBody>
      </p:sp>
      <p:sp>
        <p:nvSpPr>
          <p:cNvPr id="96" name="Google Shape;96;p2"/>
          <p:cNvSpPr/>
          <p:nvPr/>
        </p:nvSpPr>
        <p:spPr>
          <a:xfrm>
            <a:off x="129540" y="1103702"/>
            <a:ext cx="5872500" cy="4114520"/>
          </a:xfrm>
          <a:prstGeom prst="rightArrow">
            <a:avLst>
              <a:gd fmla="val 50000" name="adj1"/>
              <a:gd fmla="val 50000" name="adj2"/>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La bàn, bản đồ địa hình, máy ảnh, dây leo núi, điện thoại, giày leo núi, cẩm nang du lịch leo núi, …</a:t>
            </a:r>
            <a:endParaRPr sz="2800">
              <a:solidFill>
                <a:schemeClr val="dk1"/>
              </a:solidFill>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1"/>
                                        </p:tgtEl>
                                        <p:attrNameLst>
                                          <p:attrName>style.visibility</p:attrName>
                                        </p:attrNameLst>
                                      </p:cBhvr>
                                      <p:to>
                                        <p:strVal val="visible"/>
                                      </p:to>
                                    </p:set>
                                    <p:anim calcmode="lin" valueType="num">
                                      <p:cBhvr additive="base">
                                        <p:cTn dur="500"/>
                                        <p:tgtEl>
                                          <p:spTgt spid="9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91"/>
                                        </p:tgtEl>
                                        <p:attrNameLst>
                                          <p:attrName>ppt_w</p:attrName>
                                        </p:attrNameLst>
                                      </p:cBhvr>
                                      <p:tavLst>
                                        <p:tav fmla="" tm="0">
                                          <p:val>
                                            <p:strVal val="#ppt_w"/>
                                          </p:val>
                                        </p:tav>
                                        <p:tav fmla="" tm="100000">
                                          <p:val>
                                            <p:strVal val="0"/>
                                          </p:val>
                                        </p:tav>
                                      </p:tavLst>
                                    </p:anim>
                                    <p:anim calcmode="lin" valueType="num">
                                      <p:cBhvr additive="base">
                                        <p:cTn dur="500"/>
                                        <p:tgtEl>
                                          <p:spTgt spid="91"/>
                                        </p:tgtEl>
                                        <p:attrNameLst>
                                          <p:attrName>ppt_h</p:attrName>
                                        </p:attrNameLst>
                                      </p:cBhvr>
                                      <p:tavLst>
                                        <p:tav fmla="" tm="0">
                                          <p:val>
                                            <p:strVal val="#ppt_h"/>
                                          </p:val>
                                        </p:tav>
                                        <p:tav fmla="" tm="100000">
                                          <p:val>
                                            <p:strVal val="0"/>
                                          </p:val>
                                        </p:tav>
                                      </p:tavLst>
                                    </p:anim>
                                    <p:set>
                                      <p:cBhvr>
                                        <p:cTn dur="1" fill="hold">
                                          <p:stCondLst>
                                            <p:cond delay="500"/>
                                          </p:stCondLst>
                                        </p:cTn>
                                        <p:tgtEl>
                                          <p:spTgt spid="91"/>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95"/>
                                        </p:tgtEl>
                                        <p:attrNameLst>
                                          <p:attrName>ppt_w</p:attrName>
                                        </p:attrNameLst>
                                      </p:cBhvr>
                                      <p:tavLst>
                                        <p:tav fmla="" tm="0">
                                          <p:val>
                                            <p:strVal val="#ppt_w"/>
                                          </p:val>
                                        </p:tav>
                                        <p:tav fmla="" tm="100000">
                                          <p:val>
                                            <p:strVal val="0"/>
                                          </p:val>
                                        </p:tav>
                                      </p:tavLst>
                                    </p:anim>
                                    <p:anim calcmode="lin" valueType="num">
                                      <p:cBhvr additive="base">
                                        <p:cTn dur="500"/>
                                        <p:tgtEl>
                                          <p:spTgt spid="95"/>
                                        </p:tgtEl>
                                        <p:attrNameLst>
                                          <p:attrName>ppt_h</p:attrName>
                                        </p:attrNameLst>
                                      </p:cBhvr>
                                      <p:tavLst>
                                        <p:tav fmla="" tm="0">
                                          <p:val>
                                            <p:strVal val="#ppt_h"/>
                                          </p:val>
                                        </p:tav>
                                        <p:tav fmla="" tm="100000">
                                          <p:val>
                                            <p:strVal val="0"/>
                                          </p:val>
                                        </p:tav>
                                      </p:tavLst>
                                    </p:anim>
                                    <p:set>
                                      <p:cBhvr>
                                        <p:cTn dur="1" fill="hold">
                                          <p:stCondLst>
                                            <p:cond delay="500"/>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0"/>
          <a:stretch/>
        </p:blipFill>
        <p:spPr>
          <a:xfrm>
            <a:off x="0" y="0"/>
            <a:ext cx="12192000" cy="6858000"/>
          </a:xfrm>
          <a:prstGeom prst="rect">
            <a:avLst/>
          </a:prstGeom>
          <a:noFill/>
          <a:ln>
            <a:noFill/>
          </a:ln>
          <a:effectLst>
            <a:outerShdw blurRad="292100" rotWithShape="0" algn="tl" dir="2700000" dist="139700">
              <a:srgbClr val="333333">
                <a:alpha val="64705"/>
              </a:srgbClr>
            </a:outerShdw>
          </a:effectLst>
        </p:spPr>
      </p:pic>
      <p:sp>
        <p:nvSpPr>
          <p:cNvPr id="102" name="Google Shape;102;p3"/>
          <p:cNvSpPr txBox="1"/>
          <p:nvPr/>
        </p:nvSpPr>
        <p:spPr>
          <a:xfrm>
            <a:off x="3390314" y="1392701"/>
            <a:ext cx="7526215"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lt2"/>
                </a:solidFill>
                <a:latin typeface="Times New Roman"/>
                <a:ea typeface="Times New Roman"/>
                <a:cs typeface="Times New Roman"/>
                <a:sym typeface="Times New Roman"/>
              </a:rPr>
              <a:t>Bài 14. THỰC HÀNH </a:t>
            </a:r>
            <a:endParaRPr/>
          </a:p>
          <a:p>
            <a:pPr indent="0" lvl="0" marL="0" marR="0" rtl="0" algn="ctr">
              <a:spcBef>
                <a:spcPts val="0"/>
              </a:spcBef>
              <a:spcAft>
                <a:spcPts val="0"/>
              </a:spcAft>
              <a:buNone/>
            </a:pPr>
            <a:r>
              <a:t/>
            </a:r>
            <a:endParaRPr b="1" sz="3200">
              <a:solidFill>
                <a:schemeClr val="lt2"/>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200">
                <a:solidFill>
                  <a:schemeClr val="lt2"/>
                </a:solidFill>
                <a:latin typeface="Times New Roman"/>
                <a:ea typeface="Times New Roman"/>
                <a:cs typeface="Times New Roman"/>
                <a:sym typeface="Times New Roman"/>
              </a:rPr>
              <a:t>ĐỌC LƯỢC ĐỒ ĐỊA HÌNH TỈ LỆ LỚN VÀ LÁT CẮT ĐỊA HÌNH ĐƠN GIẢN.</a:t>
            </a:r>
            <a:endParaRPr b="1" sz="3200">
              <a:solidFill>
                <a:schemeClr val="lt2"/>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nvSpPr>
        <p:spPr>
          <a:xfrm>
            <a:off x="633045" y="1019402"/>
            <a:ext cx="512064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2F2F2"/>
                </a:solidFill>
                <a:latin typeface="Times New Roman"/>
                <a:ea typeface="Times New Roman"/>
                <a:cs typeface="Times New Roman"/>
                <a:sym typeface="Times New Roman"/>
              </a:rPr>
              <a:t>1. Đọc lược đồ địa hình tỉ lệ lớn.</a:t>
            </a:r>
            <a:endParaRPr b="1" sz="2600">
              <a:solidFill>
                <a:srgbClr val="F2F2F2"/>
              </a:solidFill>
              <a:latin typeface="Times New Roman"/>
              <a:ea typeface="Times New Roman"/>
              <a:cs typeface="Times New Roman"/>
              <a:sym typeface="Times New Roman"/>
            </a:endParaRPr>
          </a:p>
        </p:txBody>
      </p:sp>
      <p:sp>
        <p:nvSpPr>
          <p:cNvPr id="108" name="Google Shape;108;p4"/>
          <p:cNvSpPr/>
          <p:nvPr/>
        </p:nvSpPr>
        <p:spPr>
          <a:xfrm>
            <a:off x="764344" y="1979981"/>
            <a:ext cx="6536788" cy="2169988"/>
          </a:xfrm>
          <a:prstGeom prst="wedgeRoundRectCallout">
            <a:avLst>
              <a:gd fmla="val -46111" name="adj1"/>
              <a:gd fmla="val 132881" name="adj2"/>
              <a:gd fmla="val 16667"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i="1" lang="en-US" sz="2400">
                <a:solidFill>
                  <a:srgbClr val="F2F2F2"/>
                </a:solidFill>
                <a:latin typeface="Times New Roman"/>
                <a:ea typeface="Times New Roman"/>
                <a:cs typeface="Times New Roman"/>
                <a:sym typeface="Times New Roman"/>
              </a:rPr>
              <a:t> HĐ  cá nhân:</a:t>
            </a:r>
            <a:endParaRPr sz="24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rgbClr val="F2F2F2"/>
                </a:solidFill>
                <a:latin typeface="Times New Roman"/>
                <a:ea typeface="Times New Roman"/>
                <a:cs typeface="Times New Roman"/>
                <a:sym typeface="Times New Roman"/>
              </a:rPr>
              <a:t>Dựa vào nội dung kênh chữ SGK trang 138, 139 cho biết:</a:t>
            </a:r>
            <a:endParaRPr sz="24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rgbClr val="F2F2F2"/>
                </a:solidFill>
                <a:latin typeface="Times New Roman"/>
                <a:ea typeface="Times New Roman"/>
                <a:cs typeface="Times New Roman"/>
                <a:sym typeface="Times New Roman"/>
              </a:rPr>
              <a:t>1. Thế nào là đường đồng mức?</a:t>
            </a:r>
            <a:endParaRPr sz="24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rgbClr val="F2F2F2"/>
                </a:solidFill>
                <a:latin typeface="Times New Roman"/>
                <a:ea typeface="Times New Roman"/>
                <a:cs typeface="Times New Roman"/>
                <a:sym typeface="Times New Roman"/>
              </a:rPr>
              <a:t>2. Nêu cách đọc lược đồ địa hình tỉ lệ lớn?</a:t>
            </a:r>
            <a:endParaRPr b="1" sz="2400">
              <a:solidFill>
                <a:schemeClr val="lt2"/>
              </a:solidFill>
              <a:latin typeface="Times New Roman"/>
              <a:ea typeface="Times New Roman"/>
              <a:cs typeface="Times New Roman"/>
              <a:sym typeface="Times New Roman"/>
            </a:endParaRPr>
          </a:p>
        </p:txBody>
      </p:sp>
      <p:sp>
        <p:nvSpPr>
          <p:cNvPr id="109" name="Google Shape;109;p4"/>
          <p:cNvSpPr txBox="1"/>
          <p:nvPr/>
        </p:nvSpPr>
        <p:spPr>
          <a:xfrm>
            <a:off x="633045" y="2137825"/>
            <a:ext cx="10550770" cy="461665"/>
          </a:xfrm>
          <a:prstGeom prst="rect">
            <a:avLst/>
          </a:prstGeom>
          <a:gradFill>
            <a:gsLst>
              <a:gs pos="0">
                <a:srgbClr val="5F82CA"/>
              </a:gs>
              <a:gs pos="50000">
                <a:srgbClr val="3C70CA"/>
              </a:gs>
              <a:gs pos="100000">
                <a:srgbClr val="2E60B9"/>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lt1"/>
                </a:solidFill>
                <a:latin typeface="Times New Roman"/>
                <a:ea typeface="Times New Roman"/>
                <a:cs typeface="Times New Roman"/>
                <a:sym typeface="Times New Roman"/>
              </a:rPr>
              <a:t>- </a:t>
            </a:r>
            <a:r>
              <a:rPr b="1" i="1" lang="en-US" sz="2400">
                <a:solidFill>
                  <a:schemeClr val="lt1"/>
                </a:solidFill>
                <a:latin typeface="Times New Roman"/>
                <a:ea typeface="Times New Roman"/>
                <a:cs typeface="Times New Roman"/>
                <a:sym typeface="Times New Roman"/>
              </a:rPr>
              <a:t>Đường đồng mức </a:t>
            </a:r>
            <a:r>
              <a:rPr lang="en-US" sz="2400">
                <a:solidFill>
                  <a:schemeClr val="lt1"/>
                </a:solidFill>
                <a:latin typeface="Times New Roman"/>
                <a:ea typeface="Times New Roman"/>
                <a:cs typeface="Times New Roman"/>
                <a:sym typeface="Times New Roman"/>
              </a:rPr>
              <a:t>là đường nối liền những điểm có cùng độ cao</a:t>
            </a:r>
            <a:r>
              <a:rPr lang="en-US" sz="2400">
                <a:solidFill>
                  <a:srgbClr val="F2F2F2"/>
                </a:solidFill>
                <a:latin typeface="Times New Roman"/>
                <a:ea typeface="Times New Roman"/>
                <a:cs typeface="Times New Roman"/>
                <a:sym typeface="Times New Roman"/>
              </a:rPr>
              <a:t>.</a:t>
            </a:r>
            <a:endParaRPr/>
          </a:p>
        </p:txBody>
      </p:sp>
      <p:sp>
        <p:nvSpPr>
          <p:cNvPr id="110" name="Google Shape;110;p4"/>
          <p:cNvSpPr txBox="1"/>
          <p:nvPr/>
        </p:nvSpPr>
        <p:spPr>
          <a:xfrm>
            <a:off x="633046" y="2599490"/>
            <a:ext cx="10564836" cy="2677656"/>
          </a:xfrm>
          <a:prstGeom prst="rect">
            <a:avLst/>
          </a:pr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lt1"/>
                </a:solidFill>
                <a:latin typeface="Times New Roman"/>
                <a:ea typeface="Times New Roman"/>
                <a:cs typeface="Times New Roman"/>
                <a:sym typeface="Times New Roman"/>
              </a:rPr>
              <a:t>- Cách đọc lược đồ địa hình tỉ lệ lớn</a:t>
            </a:r>
            <a:r>
              <a:rPr i="1" lang="en-US" sz="2400">
                <a:solidFill>
                  <a:schemeClr val="lt1"/>
                </a:solidFill>
                <a:latin typeface="Times New Roman"/>
                <a:ea typeface="Times New Roman"/>
                <a:cs typeface="Times New Roman"/>
                <a:sym typeface="Times New Roman"/>
              </a:rPr>
              <a:t>:</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Trước hết, cần xác định được các đường đồng mức có khoảng cao đều cách nhau bao nhiêu mét.</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Căn cứ vào các đường này, ta có thể tính ra độ cao của các địa điểm trên lược đồ. </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Căn cứ vào độ gần hay xa nhau của đường đồng mức, ta biết được độ dốc của địa hình.</a:t>
            </a:r>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Căn cứ vào tỉ lệ lược đồ, ta tính được khoảng cách thực tế giữa các địa điểm.</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500"/>
                                        <p:tgtEl>
                                          <p:spTgt spid="1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08"/>
                                        </p:tgtEl>
                                        <p:attrNameLst>
                                          <p:attrName>ppt_w</p:attrName>
                                        </p:attrNameLst>
                                      </p:cBhvr>
                                      <p:tavLst>
                                        <p:tav fmla="" tm="0">
                                          <p:val>
                                            <p:strVal val="#ppt_w"/>
                                          </p:val>
                                        </p:tav>
                                        <p:tav fmla="" tm="100000">
                                          <p:val>
                                            <p:strVal val="0"/>
                                          </p:val>
                                        </p:tav>
                                      </p:tavLst>
                                    </p:anim>
                                    <p:anim calcmode="lin" valueType="num">
                                      <p:cBhvr additive="base">
                                        <p:cTn dur="500"/>
                                        <p:tgtEl>
                                          <p:spTgt spid="108"/>
                                        </p:tgtEl>
                                        <p:attrNameLst>
                                          <p:attrName>ppt_h</p:attrName>
                                        </p:attrNameLst>
                                      </p:cBhvr>
                                      <p:tavLst>
                                        <p:tav fmla="" tm="0">
                                          <p:val>
                                            <p:strVal val="#ppt_h"/>
                                          </p:val>
                                        </p:tav>
                                        <p:tav fmla="" tm="100000">
                                          <p:val>
                                            <p:strVal val="0"/>
                                          </p:val>
                                        </p:tav>
                                      </p:tavLst>
                                    </p:anim>
                                    <p:set>
                                      <p:cBhvr>
                                        <p:cTn dur="1" fill="hold">
                                          <p:stCondLst>
                                            <p:cond delay="500"/>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p:nvPr/>
        </p:nvSpPr>
        <p:spPr>
          <a:xfrm>
            <a:off x="576776" y="659225"/>
            <a:ext cx="11029070" cy="463370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i="1" lang="en-US" sz="2800">
                <a:solidFill>
                  <a:srgbClr val="F2F2F2"/>
                </a:solidFill>
                <a:latin typeface="Times New Roman"/>
                <a:ea typeface="Times New Roman"/>
                <a:cs typeface="Times New Roman"/>
                <a:sym typeface="Times New Roman"/>
              </a:rPr>
              <a:t>HĐ nhóm: </a:t>
            </a:r>
            <a:r>
              <a:rPr lang="en-US" sz="2800">
                <a:solidFill>
                  <a:srgbClr val="F2F2F2"/>
                </a:solidFill>
                <a:latin typeface="Times New Roman"/>
                <a:ea typeface="Times New Roman"/>
                <a:cs typeface="Times New Roman"/>
                <a:sym typeface="Times New Roman"/>
              </a:rPr>
              <a:t>Các nhóm chung nhiệm vụ (10p)</a:t>
            </a:r>
            <a:endParaRPr sz="2000">
              <a:solidFill>
                <a:srgbClr val="F2F2F2"/>
              </a:solidFill>
              <a:latin typeface="Times New Roman"/>
              <a:ea typeface="Times New Roman"/>
              <a:cs typeface="Times New Roman"/>
              <a:sym typeface="Times New Roman"/>
            </a:endParaRPr>
          </a:p>
          <a:p>
            <a:pPr indent="0" lvl="0" marL="0" marR="0" rtl="0" algn="l">
              <a:lnSpc>
                <a:spcPct val="122000"/>
              </a:lnSpc>
              <a:spcBef>
                <a:spcPts val="0"/>
              </a:spcBef>
              <a:spcAft>
                <a:spcPts val="0"/>
              </a:spcAft>
              <a:buNone/>
            </a:pPr>
            <a:r>
              <a:rPr lang="en-US" sz="2800">
                <a:solidFill>
                  <a:srgbClr val="F2F2F2"/>
                </a:solidFill>
                <a:latin typeface="Times New Roman"/>
                <a:ea typeface="Times New Roman"/>
                <a:cs typeface="Times New Roman"/>
                <a:sym typeface="Times New Roman"/>
              </a:rPr>
              <a:t>Dựa vào hình 1 sgk trang 138, kiến thức đã học em hãy:</a:t>
            </a:r>
            <a:endParaRPr sz="2400">
              <a:solidFill>
                <a:srgbClr val="F2F2F2"/>
              </a:solidFill>
              <a:latin typeface="Times New Roman"/>
              <a:ea typeface="Times New Roman"/>
              <a:cs typeface="Times New Roman"/>
              <a:sym typeface="Times New Roman"/>
            </a:endParaRPr>
          </a:p>
          <a:p>
            <a:pPr indent="0" lvl="0" marL="0" marR="0" rtl="0" algn="just">
              <a:lnSpc>
                <a:spcPct val="122000"/>
              </a:lnSpc>
              <a:spcBef>
                <a:spcPts val="0"/>
              </a:spcBef>
              <a:spcAft>
                <a:spcPts val="0"/>
              </a:spcAft>
              <a:buNone/>
            </a:pPr>
            <a:r>
              <a:rPr lang="en-US" sz="2800">
                <a:solidFill>
                  <a:srgbClr val="F2F2F2"/>
                </a:solidFill>
                <a:latin typeface="Times New Roman"/>
                <a:ea typeface="Times New Roman"/>
                <a:cs typeface="Times New Roman"/>
                <a:sym typeface="Times New Roman"/>
              </a:rPr>
              <a:t>1. Cho biết các đường đồng mức có khoảng cao đều cách nhau bao nhiêu mét.</a:t>
            </a:r>
            <a:endParaRPr sz="2400">
              <a:solidFill>
                <a:srgbClr val="F2F2F2"/>
              </a:solidFill>
              <a:latin typeface="Times New Roman"/>
              <a:ea typeface="Times New Roman"/>
              <a:cs typeface="Times New Roman"/>
              <a:sym typeface="Times New Roman"/>
            </a:endParaRPr>
          </a:p>
          <a:p>
            <a:pPr indent="0" lvl="0" marL="0" marR="0" rtl="0" algn="just">
              <a:lnSpc>
                <a:spcPct val="122000"/>
              </a:lnSpc>
              <a:spcBef>
                <a:spcPts val="0"/>
              </a:spcBef>
              <a:spcAft>
                <a:spcPts val="0"/>
              </a:spcAft>
              <a:buNone/>
            </a:pPr>
            <a:r>
              <a:rPr lang="en-US" sz="2800">
                <a:solidFill>
                  <a:srgbClr val="F2F2F2"/>
                </a:solidFill>
                <a:latin typeface="Times New Roman"/>
                <a:ea typeface="Times New Roman"/>
                <a:cs typeface="Times New Roman"/>
                <a:sym typeface="Times New Roman"/>
              </a:rPr>
              <a:t>2. So sánh độ cao giữa các đỉnh núi A1, A2, A3.</a:t>
            </a:r>
            <a:endParaRPr sz="2400">
              <a:solidFill>
                <a:srgbClr val="F2F2F2"/>
              </a:solidFill>
              <a:latin typeface="Times New Roman"/>
              <a:ea typeface="Times New Roman"/>
              <a:cs typeface="Times New Roman"/>
              <a:sym typeface="Times New Roman"/>
            </a:endParaRPr>
          </a:p>
          <a:p>
            <a:pPr indent="0" lvl="0" marL="0" marR="0" rtl="0" algn="just">
              <a:lnSpc>
                <a:spcPct val="122000"/>
              </a:lnSpc>
              <a:spcBef>
                <a:spcPts val="0"/>
              </a:spcBef>
              <a:spcAft>
                <a:spcPts val="0"/>
              </a:spcAft>
              <a:buNone/>
            </a:pPr>
            <a:r>
              <a:rPr lang="en-US" sz="2800">
                <a:solidFill>
                  <a:srgbClr val="F2F2F2"/>
                </a:solidFill>
                <a:latin typeface="Times New Roman"/>
                <a:ea typeface="Times New Roman"/>
                <a:cs typeface="Times New Roman"/>
                <a:sym typeface="Times New Roman"/>
              </a:rPr>
              <a:t>3. So sánh độ cao của các điểm B1, B2, B3, C.</a:t>
            </a:r>
            <a:endParaRPr sz="2400">
              <a:solidFill>
                <a:srgbClr val="F2F2F2"/>
              </a:solidFill>
              <a:latin typeface="Times New Roman"/>
              <a:ea typeface="Times New Roman"/>
              <a:cs typeface="Times New Roman"/>
              <a:sym typeface="Times New Roman"/>
            </a:endParaRPr>
          </a:p>
          <a:p>
            <a:pPr indent="0" lvl="0" marL="0" marR="0" rtl="0" algn="just">
              <a:lnSpc>
                <a:spcPct val="122000"/>
              </a:lnSpc>
              <a:spcBef>
                <a:spcPts val="0"/>
              </a:spcBef>
              <a:spcAft>
                <a:spcPts val="0"/>
              </a:spcAft>
              <a:buNone/>
            </a:pPr>
            <a:r>
              <a:rPr lang="en-US" sz="2800">
                <a:solidFill>
                  <a:srgbClr val="F2F2F2"/>
                </a:solidFill>
                <a:latin typeface="Times New Roman"/>
                <a:ea typeface="Times New Roman"/>
                <a:cs typeface="Times New Roman"/>
                <a:sym typeface="Times New Roman"/>
              </a:rPr>
              <a:t>4. Một bạn muốn leo lên đỉnh A2, theo em nên đi theo sườn D1 - A2 hay sườn D2 - A2. Vì sao?</a:t>
            </a:r>
            <a:endParaRPr sz="2400">
              <a:solidFill>
                <a:srgbClr val="F2F2F2"/>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a:solidFill>
                  <a:srgbClr val="F2F2F2"/>
                </a:solidFill>
                <a:latin typeface="Times New Roman"/>
                <a:ea typeface="Times New Roman"/>
                <a:cs typeface="Times New Roman"/>
                <a:sym typeface="Times New Roman"/>
              </a:rPr>
              <a:t>5. Tính khoảng cách theo đường chim bay từ A1 đến B1 và từ A2 đến D1.</a:t>
            </a:r>
            <a:endParaRPr sz="2800">
              <a:solidFill>
                <a:srgbClr val="F2F2F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5514535" y="200466"/>
            <a:ext cx="6547337" cy="6198596"/>
          </a:xfrm>
          <a:prstGeom prst="rect">
            <a:avLst/>
          </a:prstGeom>
          <a:noFill/>
          <a:ln>
            <a:noFill/>
          </a:ln>
          <a:effectLst>
            <a:outerShdw blurRad="292100" rotWithShape="0" algn="tl" dir="2700000" dist="139700">
              <a:srgbClr val="333333">
                <a:alpha val="64705"/>
              </a:srgbClr>
            </a:outerShdw>
          </a:effectLst>
        </p:spPr>
      </p:pic>
      <p:sp>
        <p:nvSpPr>
          <p:cNvPr id="121" name="Google Shape;121;p6"/>
          <p:cNvSpPr txBox="1"/>
          <p:nvPr/>
        </p:nvSpPr>
        <p:spPr>
          <a:xfrm>
            <a:off x="130128" y="212752"/>
            <a:ext cx="5247249" cy="618630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200">
                <a:solidFill>
                  <a:schemeClr val="lt1"/>
                </a:solidFill>
                <a:latin typeface="Times New Roman"/>
                <a:ea typeface="Times New Roman"/>
                <a:cs typeface="Times New Roman"/>
                <a:sym typeface="Times New Roman"/>
              </a:rPr>
              <a:t>- Đọc lược đồ:</a:t>
            </a:r>
            <a:endParaRPr sz="2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Sự chênh lệch về độ cao của hai đường đồng mức là: 100 m.</a:t>
            </a:r>
            <a:endParaRPr sz="2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Độ cao các điểm: </a:t>
            </a:r>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B1: 1000m, </a:t>
            </a:r>
            <a:endParaRPr sz="2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B2: 1100m, </a:t>
            </a:r>
            <a:endParaRPr sz="2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B3: 900m, </a:t>
            </a:r>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C: 950m.</a:t>
            </a:r>
            <a:endParaRPr sz="2200">
              <a:solidFill>
                <a:schemeClr val="lt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200">
                <a:solidFill>
                  <a:schemeClr val="lt1"/>
                </a:solidFill>
                <a:latin typeface="Times New Roman"/>
                <a:ea typeface="Times New Roman"/>
                <a:cs typeface="Times New Roman"/>
                <a:sym typeface="Times New Roman"/>
              </a:rPr>
              <a:t>+ Nên đi theo sườn D1-A2 vì các đường đồng mức ở sườn này thưa hơn các đường đồng mức ở sườn D2-A2, nên đường sẽ dốc ít hơn, dễ di chuyển hơn.</a:t>
            </a:r>
            <a:endParaRPr sz="22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Khoảng cách theo đường chim bay:</a:t>
            </a:r>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Từ A1 đến B1: 35m</a:t>
            </a:r>
            <a:endParaRPr/>
          </a:p>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Từ A2 đến D1: 29m</a:t>
            </a:r>
            <a:endParaRPr/>
          </a:p>
          <a:p>
            <a:pPr indent="0" lvl="0" marL="0" marR="0" rtl="0" algn="l">
              <a:spcBef>
                <a:spcPts val="0"/>
              </a:spcBef>
              <a:spcAft>
                <a:spcPts val="0"/>
              </a:spcAft>
              <a:buNone/>
            </a:pPr>
            <a:r>
              <a:rPr i="1" lang="en-US" sz="2200">
                <a:solidFill>
                  <a:schemeClr val="lt1"/>
                </a:solidFill>
                <a:latin typeface="Times New Roman"/>
                <a:ea typeface="Times New Roman"/>
                <a:cs typeface="Times New Roman"/>
                <a:sym typeface="Times New Roman"/>
              </a:rPr>
              <a:t>(Đo k/c trên lược đồ, dựa vào tỉ lệ lược đồ để tính)</a:t>
            </a:r>
            <a:endParaRPr sz="2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nvSpPr>
        <p:spPr>
          <a:xfrm>
            <a:off x="900333" y="638631"/>
            <a:ext cx="519566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2F2F2"/>
                </a:solidFill>
                <a:latin typeface="Times New Roman"/>
                <a:ea typeface="Times New Roman"/>
                <a:cs typeface="Times New Roman"/>
                <a:sym typeface="Times New Roman"/>
              </a:rPr>
              <a:t>2. Đọc lát cắt địa hình đơn giản </a:t>
            </a:r>
            <a:endParaRPr sz="2400">
              <a:solidFill>
                <a:srgbClr val="F2F2F2"/>
              </a:solidFill>
              <a:latin typeface="Times New Roman"/>
              <a:ea typeface="Times New Roman"/>
              <a:cs typeface="Times New Roman"/>
              <a:sym typeface="Times New Roman"/>
            </a:endParaRPr>
          </a:p>
        </p:txBody>
      </p:sp>
      <p:sp>
        <p:nvSpPr>
          <p:cNvPr id="127" name="Google Shape;127;p7"/>
          <p:cNvSpPr/>
          <p:nvPr/>
        </p:nvSpPr>
        <p:spPr>
          <a:xfrm>
            <a:off x="829995" y="1491174"/>
            <a:ext cx="8707900" cy="3038623"/>
          </a:xfrm>
          <a:prstGeom prst="wedgeRoundRectCallout">
            <a:avLst>
              <a:gd fmla="val -36966" name="adj1"/>
              <a:gd fmla="val 111396" name="adj2"/>
              <a:gd fmla="val 16667"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400">
                <a:solidFill>
                  <a:srgbClr val="0C0C0C"/>
                </a:solidFill>
                <a:latin typeface="Times New Roman"/>
                <a:ea typeface="Times New Roman"/>
                <a:cs typeface="Times New Roman"/>
                <a:sym typeface="Times New Roman"/>
              </a:rPr>
              <a:t>HĐ cá nhân/cặp</a:t>
            </a:r>
            <a:endParaRPr b="1" sz="2400">
              <a:solidFill>
                <a:srgbClr val="0C0C0C"/>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Dựa vào nội dung kênh chữ sgk và hình 2 sgk trang 139 cho biết:</a:t>
            </a:r>
            <a:endParaRPr sz="2400">
              <a:solidFill>
                <a:schemeClr val="lt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1. Thế nào là lát cắt địa hình?</a:t>
            </a:r>
            <a:endParaRPr sz="2400">
              <a:solidFill>
                <a:schemeClr val="lt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2. Nêu cách đọc lát cắt địa hình?</a:t>
            </a:r>
            <a:endParaRPr sz="2400">
              <a:solidFill>
                <a:schemeClr val="lt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3. Cho biết lát cắt lần lượt đi qua các dạng địa hình nào?</a:t>
            </a:r>
            <a:endParaRPr sz="2400">
              <a:solidFill>
                <a:schemeClr val="lt1"/>
              </a:solidFill>
              <a:latin typeface="Times New Roman"/>
              <a:ea typeface="Times New Roman"/>
              <a:cs typeface="Times New Roman"/>
              <a:sym typeface="Times New Roman"/>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4. Xác định độ cao của đỉnh Ngọc Linh.</a:t>
            </a:r>
            <a:endParaRPr sz="24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500"/>
                                        <p:tgtEl>
                                          <p:spTgt spid="12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7"/>
                                        </p:tgtEl>
                                        <p:attrNameLst>
                                          <p:attrName>style.visibility</p:attrName>
                                        </p:attrNameLst>
                                      </p:cBhvr>
                                      <p:to>
                                        <p:strVal val="visible"/>
                                      </p:to>
                                    </p:set>
                                    <p:anim calcmode="lin" valueType="num">
                                      <p:cBhvr additive="base">
                                        <p:cTn dur="500"/>
                                        <p:tgtEl>
                                          <p:spTgt spid="12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27"/>
                                        </p:tgtEl>
                                        <p:attrNameLst>
                                          <p:attrName>ppt_w</p:attrName>
                                        </p:attrNameLst>
                                      </p:cBhvr>
                                      <p:tavLst>
                                        <p:tav fmla="" tm="0">
                                          <p:val>
                                            <p:strVal val="#ppt_w"/>
                                          </p:val>
                                        </p:tav>
                                        <p:tav fmla="" tm="100000">
                                          <p:val>
                                            <p:strVal val="0"/>
                                          </p:val>
                                        </p:tav>
                                      </p:tavLst>
                                    </p:anim>
                                    <p:anim calcmode="lin" valueType="num">
                                      <p:cBhvr additive="base">
                                        <p:cTn dur="500"/>
                                        <p:tgtEl>
                                          <p:spTgt spid="127"/>
                                        </p:tgtEl>
                                        <p:attrNameLst>
                                          <p:attrName>ppt_h</p:attrName>
                                        </p:attrNameLst>
                                      </p:cBhvr>
                                      <p:tavLst>
                                        <p:tav fmla="" tm="0">
                                          <p:val>
                                            <p:strVal val="#ppt_h"/>
                                          </p:val>
                                        </p:tav>
                                        <p:tav fmla="" tm="100000">
                                          <p:val>
                                            <p:strVal val="0"/>
                                          </p:val>
                                        </p:tav>
                                      </p:tavLst>
                                    </p:anim>
                                    <p:set>
                                      <p:cBhvr>
                                        <p:cTn dur="1" fill="hold">
                                          <p:stCondLst>
                                            <p:cond delay="500"/>
                                          </p:stCondLst>
                                        </p:cTn>
                                        <p:tgtEl>
                                          <p:spTgt spid="1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nvSpPr>
        <p:spPr>
          <a:xfrm>
            <a:off x="956603" y="788881"/>
            <a:ext cx="10325686" cy="97238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lang="en-US" sz="2400">
                <a:solidFill>
                  <a:srgbClr val="F2F2F2"/>
                </a:solidFill>
                <a:latin typeface="Times New Roman"/>
                <a:ea typeface="Times New Roman"/>
                <a:cs typeface="Times New Roman"/>
                <a:sym typeface="Times New Roman"/>
              </a:rPr>
              <a:t>- </a:t>
            </a:r>
            <a:r>
              <a:rPr b="1" i="1" lang="en-US" sz="2400">
                <a:solidFill>
                  <a:srgbClr val="F2F2F2"/>
                </a:solidFill>
                <a:latin typeface="Times New Roman"/>
                <a:ea typeface="Times New Roman"/>
                <a:cs typeface="Times New Roman"/>
                <a:sym typeface="Times New Roman"/>
              </a:rPr>
              <a:t>Lát cắt địa hình </a:t>
            </a:r>
            <a:r>
              <a:rPr lang="en-US" sz="2400">
                <a:solidFill>
                  <a:srgbClr val="F2F2F2"/>
                </a:solidFill>
                <a:latin typeface="Times New Roman"/>
                <a:ea typeface="Times New Roman"/>
                <a:cs typeface="Times New Roman"/>
                <a:sym typeface="Times New Roman"/>
              </a:rPr>
              <a:t>là hình vẽ biểu hiện được đầy đủ hình dáng và độ cao của các loại địa hình dọc theo một đường (tuyến) cắt nhất định.</a:t>
            </a:r>
            <a:endParaRPr/>
          </a:p>
        </p:txBody>
      </p:sp>
      <p:sp>
        <p:nvSpPr>
          <p:cNvPr id="133" name="Google Shape;133;p8"/>
          <p:cNvSpPr txBox="1"/>
          <p:nvPr/>
        </p:nvSpPr>
        <p:spPr>
          <a:xfrm>
            <a:off x="956603" y="1761263"/>
            <a:ext cx="10325686" cy="38039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F2F2F2"/>
                </a:solidFill>
                <a:latin typeface="Times New Roman"/>
                <a:ea typeface="Times New Roman"/>
                <a:cs typeface="Times New Roman"/>
                <a:sym typeface="Times New Roman"/>
              </a:rPr>
              <a:t>- Cách đọc lát cắt địa hình:</a:t>
            </a:r>
            <a:endParaRPr/>
          </a:p>
          <a:p>
            <a:pPr indent="0" lvl="0" marL="0" marR="0" rtl="0" algn="l">
              <a:lnSpc>
                <a:spcPct val="125000"/>
              </a:lnSpc>
              <a:spcBef>
                <a:spcPts val="0"/>
              </a:spcBef>
              <a:spcAft>
                <a:spcPts val="0"/>
              </a:spcAft>
              <a:buNone/>
            </a:pPr>
            <a:r>
              <a:rPr lang="en-US" sz="3200">
                <a:solidFill>
                  <a:srgbClr val="F2F2F2"/>
                </a:solidFill>
                <a:latin typeface="Times New Roman"/>
                <a:ea typeface="Times New Roman"/>
                <a:cs typeface="Times New Roman"/>
                <a:sym typeface="Times New Roman"/>
              </a:rPr>
              <a:t>+</a:t>
            </a:r>
            <a:r>
              <a:rPr lang="en-US" sz="2400">
                <a:solidFill>
                  <a:srgbClr val="F2F2F2"/>
                </a:solidFill>
                <a:latin typeface="Times New Roman"/>
                <a:ea typeface="Times New Roman"/>
                <a:cs typeface="Times New Roman"/>
                <a:sym typeface="Times New Roman"/>
              </a:rPr>
              <a:t> Khi đọc lát cắt, trước tiên ta phải xác định được điểm bắt đầu và điểm cuối của lát cắt.</a:t>
            </a:r>
            <a:endParaRPr/>
          </a:p>
          <a:p>
            <a:pPr indent="0" lvl="0" marL="0" marR="0" rtl="0" algn="l">
              <a:lnSpc>
                <a:spcPct val="125000"/>
              </a:lnSpc>
              <a:spcBef>
                <a:spcPts val="0"/>
              </a:spcBef>
              <a:spcAft>
                <a:spcPts val="0"/>
              </a:spcAft>
              <a:buNone/>
            </a:pPr>
            <a:r>
              <a:rPr lang="en-US" sz="2400">
                <a:solidFill>
                  <a:srgbClr val="F2F2F2"/>
                </a:solidFill>
                <a:latin typeface="Times New Roman"/>
                <a:ea typeface="Times New Roman"/>
                <a:cs typeface="Times New Roman"/>
                <a:sym typeface="Times New Roman"/>
              </a:rPr>
              <a:t>+ Từ hai điểm mốc này, ta có thể biết được lát cắt có hướng như thế nào, đi qua những điểm độ cao, dạng địa hình đặc biệt nào, độ dốc của địa hình biến đổi ra sao,...</a:t>
            </a:r>
            <a:endParaRPr/>
          </a:p>
          <a:p>
            <a:pPr indent="0" lvl="0" marL="0" marR="0" rtl="0" algn="l">
              <a:lnSpc>
                <a:spcPct val="125000"/>
              </a:lnSpc>
              <a:spcBef>
                <a:spcPts val="0"/>
              </a:spcBef>
              <a:spcAft>
                <a:spcPts val="0"/>
              </a:spcAft>
              <a:buNone/>
            </a:pPr>
            <a:r>
              <a:rPr lang="en-US" sz="2400">
                <a:solidFill>
                  <a:srgbClr val="F2F2F2"/>
                </a:solidFill>
                <a:latin typeface="Times New Roman"/>
                <a:ea typeface="Times New Roman"/>
                <a:cs typeface="Times New Roman"/>
                <a:sym typeface="Times New Roman"/>
              </a:rPr>
              <a:t>+ Từ đó, ta có thể mô tả sự thay đổi của địa hình từ điểm đầu đến điểm cuối lát cắt.</a:t>
            </a:r>
            <a:endParaRPr/>
          </a:p>
          <a:p>
            <a:pPr indent="0" lvl="0" marL="0" marR="0" rtl="0" algn="l">
              <a:lnSpc>
                <a:spcPct val="125000"/>
              </a:lnSpc>
              <a:spcBef>
                <a:spcPts val="0"/>
              </a:spcBef>
              <a:spcAft>
                <a:spcPts val="0"/>
              </a:spcAft>
              <a:buNone/>
            </a:pPr>
            <a:r>
              <a:rPr lang="en-US" sz="2400">
                <a:solidFill>
                  <a:srgbClr val="F2F2F2"/>
                </a:solidFill>
                <a:latin typeface="Times New Roman"/>
                <a:ea typeface="Times New Roman"/>
                <a:cs typeface="Times New Roman"/>
                <a:sym typeface="Times New Roman"/>
              </a:rPr>
              <a:t>+ Dựa vào tỉ lệ lát cắt, có thể tính được khoảng cách giữa các địa điểm</a:t>
            </a:r>
            <a:r>
              <a:rPr lang="en-US" sz="1800">
                <a:solidFill>
                  <a:srgbClr val="F2F2F2"/>
                </a:solidFill>
                <a:latin typeface="Calibri"/>
                <a:ea typeface="Calibri"/>
                <a:cs typeface="Calibri"/>
                <a:sym typeface="Calibri"/>
              </a:rPr>
              <a:t>.</a:t>
            </a:r>
            <a:endParaRPr sz="2400">
              <a:solidFill>
                <a:srgbClr val="F2F2F2"/>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9"/>
          <p:cNvPicPr preferRelativeResize="0"/>
          <p:nvPr/>
        </p:nvPicPr>
        <p:blipFill rotWithShape="1">
          <a:blip r:embed="rId3">
            <a:alphaModFix/>
          </a:blip>
          <a:srcRect b="0" l="0" r="0" t="0"/>
          <a:stretch/>
        </p:blipFill>
        <p:spPr>
          <a:xfrm>
            <a:off x="5740789" y="562708"/>
            <a:ext cx="6287087" cy="4318781"/>
          </a:xfrm>
          <a:prstGeom prst="rect">
            <a:avLst/>
          </a:prstGeom>
          <a:noFill/>
          <a:ln>
            <a:noFill/>
          </a:ln>
        </p:spPr>
      </p:pic>
      <p:sp>
        <p:nvSpPr>
          <p:cNvPr id="139" name="Google Shape;139;p9"/>
          <p:cNvSpPr/>
          <p:nvPr/>
        </p:nvSpPr>
        <p:spPr>
          <a:xfrm>
            <a:off x="0" y="1097280"/>
            <a:ext cx="5514535" cy="4487593"/>
          </a:xfrm>
          <a:prstGeom prst="horizontalScroll">
            <a:avLst>
              <a:gd fmla="val 125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 Lát cắt lần lượt đi qua các dạng địa hình: Núi Ngọc Linh -&gt; CN Plâyku </a:t>
            </a:r>
            <a:endParaRPr/>
          </a:p>
          <a:p>
            <a:pPr indent="0" lvl="0" marL="0" marR="0" rtl="0" algn="l">
              <a:lnSpc>
                <a:spcPct val="125000"/>
              </a:lnSpc>
              <a:spcBef>
                <a:spcPts val="0"/>
              </a:spcBef>
              <a:spcAft>
                <a:spcPts val="0"/>
              </a:spcAft>
              <a:buNone/>
            </a:pPr>
            <a:r>
              <a:rPr lang="en-US" sz="2400">
                <a:solidFill>
                  <a:schemeClr val="lt1"/>
                </a:solidFill>
                <a:latin typeface="Times New Roman"/>
                <a:ea typeface="Times New Roman"/>
                <a:cs typeface="Times New Roman"/>
                <a:sym typeface="Times New Roman"/>
              </a:rPr>
              <a:t>-&gt;  CN Buôn Ma Thuột -&gt; đồng bằng ven biển miền Trung </a:t>
            </a:r>
            <a:r>
              <a:rPr i="1" lang="en-US" sz="2400">
                <a:solidFill>
                  <a:schemeClr val="lt1"/>
                </a:solidFill>
                <a:latin typeface="Times New Roman"/>
                <a:ea typeface="Times New Roman"/>
                <a:cs typeface="Times New Roman"/>
                <a:sym typeface="Times New Roman"/>
              </a:rPr>
              <a:t>(núi, cao nguyên, đồng bằng)</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 Độ cao đỉnh Ngọc Linh: 2600m.</a:t>
            </a: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500"/>
                                        <p:tgtEl>
                                          <p:spTgt spid="1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2021-07-19T07:56:00Z</dcterms:created>
</cp:coreProperties>
</file>