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79" r:id="rId2"/>
    <p:sldId id="380" r:id="rId3"/>
    <p:sldId id="381" r:id="rId4"/>
    <p:sldId id="382" r:id="rId5"/>
    <p:sldId id="383" r:id="rId6"/>
    <p:sldId id="393" r:id="rId7"/>
    <p:sldId id="384" r:id="rId8"/>
    <p:sldId id="385" r:id="rId9"/>
    <p:sldId id="386" r:id="rId10"/>
    <p:sldId id="387" r:id="rId11"/>
    <p:sldId id="388" r:id="rId12"/>
    <p:sldId id="394" r:id="rId13"/>
    <p:sldId id="389" r:id="rId14"/>
    <p:sldId id="390" r:id="rId15"/>
    <p:sldId id="391" r:id="rId16"/>
    <p:sldId id="392" r:id="rId17"/>
    <p:sldId id="371" r:id="rId18"/>
    <p:sldId id="372" r:id="rId19"/>
    <p:sldId id="373" r:id="rId20"/>
    <p:sldId id="374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C44CA-DB63-46E2-86C0-5C14260B771D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E5DF328-B1D0-4A61-92D3-26198C59965D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479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D46D-A79E-4251-9145-B566A8C3DA6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DD71E06B-1CF1-4A3D-9570-F0837DB5BDF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05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D46D-A79E-4251-9145-B566A8C3DA6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DD71E06B-1CF1-4A3D-9570-F0837DB5BDF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75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D46D-A79E-4251-9145-B566A8C3DA6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D71E06B-1CF1-4A3D-9570-F0837DB5BDF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938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D46D-A79E-4251-9145-B566A8C3DA6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D71E06B-1CF1-4A3D-9570-F0837DB5BDF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8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7D46D-A79E-4251-9145-B566A8C3DA6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D71E06B-1CF1-4A3D-9570-F0837DB5BDF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848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29E2-289C-4226-963C-9355092C57C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F80A0-4D3B-47ED-92A2-C2335417ECB8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277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82FA7-635F-4D9F-84D9-BCEB632582D4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795A0-C4C8-4303-9D10-C2D38D159D43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134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8DF70-5B53-4208-A762-D9B094D4F4D6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08373-5EEF-4BC4-8116-6EFC24D37113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1768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18F2-D6D3-4ABF-81CA-6F357F0E8043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79E5826-EF9F-4B11-B41C-CD6E6F2F8618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82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6711B-D38F-4270-9524-AAF7C4288493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CB428D0-8B37-4BE1-A9B1-71616A8E92F6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67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B239-9BB9-4DF0-8212-47FB5F9ECA96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18D43D2-B61F-4E8D-ADDE-364FB639D01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74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A3982-AB3C-4577-94AF-BDB35EAC164B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E2EB-63D5-481C-9DE6-5B411AFDDD50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009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CD77C-E118-44F4-8A4B-2AA0F2C6B4F2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48895-6B85-40D6-823E-17E89AFADF9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8279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D0440-6E6C-4E2A-96A0-590A15091BE0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01B4D-80D9-43BC-8FB7-3BDF7B29F5A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147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4A4AB-2AD5-4134-BDE3-3F3D15FD82F7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84818A4-6AEC-414B-BFBF-88F4F95A20DA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63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CF9862-3C99-4045-A5C7-790FF09E1284}" type="datetimeFigureOut">
              <a:rPr lang="vi-VN" smtClean="0"/>
              <a:pPr>
                <a:defRPr/>
              </a:pPr>
              <a:t>19/08/2023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BD249B7-BF98-47FF-BB2D-233EF32FACB7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949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xmlns="" id="{10AD8DA7-89DB-6F8B-0916-CE99BB6D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32" y="1109731"/>
            <a:ext cx="9982200" cy="275979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xmlns="" id="{E978BBB9-2478-431A-988D-A0D125926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553" y="4994472"/>
            <a:ext cx="10008524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83127"/>
            <a:ext cx="5328458" cy="2870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3228" y="816433"/>
            <a:ext cx="5918663" cy="157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3553" y="3537896"/>
            <a:ext cx="10908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3553" y="4492003"/>
            <a:ext cx="10220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  <p:sp>
        <p:nvSpPr>
          <p:cNvPr id="8" name="Arrow: Left 8">
            <a:extLst>
              <a:ext uri="{FF2B5EF4-FFF2-40B4-BE49-F238E27FC236}">
                <a16:creationId xmlns:a16="http://schemas.microsoft.com/office/drawing/2014/main" xmlns="" id="{C576D609-8867-876D-0439-4B1DE9CFE2CE}"/>
              </a:ext>
            </a:extLst>
          </p:cNvPr>
          <p:cNvSpPr/>
          <p:nvPr/>
        </p:nvSpPr>
        <p:spPr>
          <a:xfrm rot="10800000">
            <a:off x="984658" y="3422125"/>
            <a:ext cx="729842" cy="71253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C576D609-8867-876D-0439-4B1DE9CFE2CE}"/>
              </a:ext>
            </a:extLst>
          </p:cNvPr>
          <p:cNvSpPr/>
          <p:nvPr/>
        </p:nvSpPr>
        <p:spPr>
          <a:xfrm rot="10800000">
            <a:off x="998321" y="4376232"/>
            <a:ext cx="729842" cy="7340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Arrow: Left 8">
            <a:extLst>
              <a:ext uri="{FF2B5EF4-FFF2-40B4-BE49-F238E27FC236}">
                <a16:creationId xmlns:a16="http://schemas.microsoft.com/office/drawing/2014/main" xmlns="" id="{C576D609-8867-876D-0439-4B1DE9CFE2CE}"/>
              </a:ext>
            </a:extLst>
          </p:cNvPr>
          <p:cNvSpPr/>
          <p:nvPr/>
        </p:nvSpPr>
        <p:spPr>
          <a:xfrm rot="10800000">
            <a:off x="984658" y="5376356"/>
            <a:ext cx="729842" cy="74667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xmlns="" id="{9D514FD2-ED81-8576-B34C-8E9831D8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848600" cy="37576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lẽ phải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cần thực hiện được việc bảo vệ lẽ phải bằng lời nói và hành động cụ thể, phù hợp với lứa tuổi.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Khích lệ, động viên bạn bè có thái độ, hành vi bảo vệ lẽ phải, phê phán thái độ, hành vi không bảo vệ lẽ phải.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-114300"/>
            <a:ext cx="91440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6"/>
          <p:cNvSpPr txBox="1"/>
          <p:nvPr/>
        </p:nvSpPr>
        <p:spPr>
          <a:xfrm>
            <a:off x="4114801" y="3505201"/>
            <a:ext cx="360162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II. LUYỆN TẬP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1419B2-8E7C-B648-DCD6-50369907666C}"/>
              </a:ext>
            </a:extLst>
          </p:cNvPr>
          <p:cNvSpPr txBox="1"/>
          <p:nvPr/>
        </p:nvSpPr>
        <p:spPr>
          <a:xfrm>
            <a:off x="837127" y="1444001"/>
            <a:ext cx="11127346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cùng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sắm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NÓ PHẢI BẰNG HAI MÀY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"Xin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"Ta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2073499" y="0"/>
            <a:ext cx="7972022" cy="1493949"/>
          </a:xfrm>
          <a:prstGeom prst="ellipse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SẮM VAI TÌNH HUỐNG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F36E6F-D1EC-D453-5AB1-64D139BD4922}"/>
              </a:ext>
            </a:extLst>
          </p:cNvPr>
          <p:cNvSpPr txBox="1"/>
          <p:nvPr/>
        </p:nvSpPr>
        <p:spPr>
          <a:xfrm>
            <a:off x="1524000" y="134939"/>
            <a:ext cx="8915400" cy="82375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2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723AB0-8E26-46A2-BE17-46CF7F4F20D7}"/>
              </a:ext>
            </a:extLst>
          </p:cNvPr>
          <p:cNvSpPr txBox="1"/>
          <p:nvPr/>
        </p:nvSpPr>
        <p:spPr>
          <a:xfrm>
            <a:off x="1905000" y="304801"/>
            <a:ext cx="8153400" cy="61245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 SGK T24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giao nhiệm vụ: Mỗi nhóm bàn trả lời một tình huống.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nêu yêu cầu: Em sẽ xử lí như thế nào nếu ở trong các tình huống dưới đây?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Khi tranh luận với các bạn, em biết chắc chắn rằng ý kiến của mình là đúng nhưng đa số các bạn khác lại khẳng định là sai.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nghe thấy một bạn nói xấu bạn khác, trong khi em biết sự thật không phải như vậy.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Khi thấy người đàn ông có hành động sàm sỡ với một bé gái, em định lên tiếng thì bị ông ta đe doạ.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Bạn thân của em mắc khuyết điểm, bạn muốn em không nói với ai.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CDD8B-5638-691D-312A-F7739FDD56B8}"/>
              </a:ext>
            </a:extLst>
          </p:cNvPr>
          <p:cNvSpPr txBox="1"/>
          <p:nvPr/>
        </p:nvSpPr>
        <p:spPr>
          <a:xfrm>
            <a:off x="1828800" y="-77788"/>
            <a:ext cx="8610600" cy="686435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alt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A07AB-156D-2981-2B5C-A0F6C96FA20C}"/>
              </a:ext>
            </a:extLst>
          </p:cNvPr>
          <p:cNvSpPr txBox="1"/>
          <p:nvPr/>
        </p:nvSpPr>
        <p:spPr>
          <a:xfrm>
            <a:off x="2286000" y="685800"/>
            <a:ext cx="7620000" cy="4400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 SGK T24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cho HS làm việc cá nhân.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nêu yêu cầu: Em sẽ khuyên bạn điều gì trong những tình huống sau?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Người thân trong gia đình bạn em làm điều trái pháp luật.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Bạn em viết lên mạng xã hội một điều không đúng sự thật.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Bạn em mắc lỗi nhưng lại đổ lỗi cho một bạn khác trong lớp.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xmlns="" id="{7857494B-195C-49D6-6720-68EB69C5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595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xmlns="" id="{E63E7D38-C362-0A28-9E85-8C932098F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314" y="1612007"/>
            <a:ext cx="9710672" cy="271593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8AD2F7-8DF2-2FA4-6FA6-23EF699BF7A2}"/>
              </a:ext>
            </a:extLst>
          </p:cNvPr>
          <p:cNvSpPr/>
          <p:nvPr/>
        </p:nvSpPr>
        <p:spPr>
          <a:xfrm>
            <a:off x="2590799" y="1524000"/>
            <a:ext cx="8987307" cy="4194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LẼ PHẢI (</a:t>
            </a:r>
            <a:r>
              <a:rPr lang="en-US" sz="5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TIẾP)</a:t>
            </a:r>
            <a:endParaRPr lang="en-US" sz="54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xmlns="" id="{B7068862-271D-4C30-C648-E31173BF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655" y="1051776"/>
            <a:ext cx="9560417" cy="5069016"/>
          </a:xfrm>
          <a:prstGeom prst="rect">
            <a:avLst/>
          </a:prstGeom>
          <a:ln w="762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55D2F3-9BA8-74BE-6E1B-2D12E8FAC7D3}"/>
              </a:ext>
            </a:extLst>
          </p:cNvPr>
          <p:cNvSpPr txBox="1"/>
          <p:nvPr/>
        </p:nvSpPr>
        <p:spPr>
          <a:xfrm>
            <a:off x="1210614" y="2503868"/>
            <a:ext cx="9023663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không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 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(Martin Luther King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0144125" y="2268672"/>
            <a:ext cx="204787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1545466" y="360608"/>
            <a:ext cx="9079606" cy="1908064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ĐIỀU EM MUỐN NÓI”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xmlns="" id="{A215FD04-7952-D280-EBB5-7B595DB3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368" y="2353616"/>
            <a:ext cx="8915400" cy="22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11381" y="141668"/>
            <a:ext cx="6555346" cy="198334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xmlns="" id="{45D4FF5B-5645-65C9-43A1-C16C4ABA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31" y="167265"/>
            <a:ext cx="10972799" cy="6486519"/>
          </a:xfrm>
          <a:prstGeom prst="rect">
            <a:avLst/>
          </a:prstGeom>
          <a:ln w="762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chia HS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SHS tr.21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SHS tr.22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5, 6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SHS tr.22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9188"/>
            <a:ext cx="4141178" cy="3834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08" y="4184461"/>
            <a:ext cx="4021741" cy="2048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SHS tr.21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49" y="59441"/>
            <a:ext cx="4182287" cy="3715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6598" y="4104421"/>
            <a:ext cx="4029187" cy="2048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SHS tr.22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604" y="21337"/>
            <a:ext cx="3823396" cy="3792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28376" y="4104421"/>
            <a:ext cx="3503851" cy="2443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5, 6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SHS tr.22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xmlns="" id="{6C8868BD-E470-1821-1EFF-7F55E499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1" y="515303"/>
            <a:ext cx="57411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xmlns="" id="{DAA555EC-AA89-D3A2-A6E6-440229EF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28" y="3711052"/>
            <a:ext cx="5621521" cy="16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minh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0" y="731520"/>
            <a:ext cx="4908761" cy="523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xmlns="" id="{37EDF2B9-9544-1BFF-98D6-516826C3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88" y="491400"/>
            <a:ext cx="5408023" cy="42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xmlns="" id="{BB8A7262-7942-FE38-0D78-69B32188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88" y="4716692"/>
            <a:ext cx="5408023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00" y="517524"/>
            <a:ext cx="5116025" cy="560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xmlns="" id="{6DBD9526-9D02-453D-DD0A-9C758443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97" y="914400"/>
            <a:ext cx="5434149" cy="23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3 </a:t>
            </a: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đàn ông đã làm đúng, không vì tình thân mà bênh vực con trai khi con mình vi phạm pháp luật.</a:t>
            </a:r>
            <a:endParaRPr lang="en-US" altLang="en-US" sz="2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xmlns="" id="{8A6D654E-EF2F-D761-FB22-BF0E9EE4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97" y="3418704"/>
            <a:ext cx="5434149" cy="14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51" y="770709"/>
            <a:ext cx="4650378" cy="5329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1170</Words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2020-07-06T06:20:54Z</dcterms:created>
  <dcterms:modified xsi:type="dcterms:W3CDTF">2023-08-19T08:29:29Z</dcterms:modified>
</cp:coreProperties>
</file>