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3" r:id="rId2"/>
    <p:sldId id="256" r:id="rId3"/>
    <p:sldId id="257" r:id="rId4"/>
    <p:sldId id="258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1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52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C1292-86D0-4C78-A998-23D0100C26A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69195-9496-42AF-BDEB-9F75116623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6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07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69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91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b="1" dirty="0" err="1" smtClean="0"/>
              <a:t>Trước</a:t>
            </a:r>
            <a:r>
              <a:rPr lang="en-US" sz="2400" b="1" baseline="0" dirty="0" smtClean="0"/>
              <a:t> </a:t>
            </a:r>
            <a:r>
              <a:rPr lang="en-US" sz="2400" b="1" baseline="0" dirty="0" err="1" smtClean="0"/>
              <a:t>khi</a:t>
            </a:r>
            <a:r>
              <a:rPr lang="en-US" sz="2400" b="1" baseline="0" dirty="0" smtClean="0"/>
              <a:t> </a:t>
            </a:r>
            <a:r>
              <a:rPr lang="en-US" sz="2400" b="1" baseline="0" dirty="0" err="1" smtClean="0"/>
              <a:t>vào</a:t>
            </a:r>
            <a:r>
              <a:rPr lang="en-US" sz="2400" b="1" baseline="0" dirty="0" smtClean="0"/>
              <a:t> </a:t>
            </a:r>
            <a:r>
              <a:rPr lang="en-US" sz="2400" b="1" baseline="0" dirty="0" err="1" smtClean="0"/>
              <a:t>cuộc</a:t>
            </a:r>
            <a:r>
              <a:rPr lang="en-US" sz="2400" b="1" baseline="0" dirty="0" smtClean="0"/>
              <a:t> </a:t>
            </a:r>
            <a:r>
              <a:rPr lang="en-US" sz="2400" b="1" baseline="0" dirty="0" err="1" smtClean="0"/>
              <a:t>chiến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err="1" smtClean="0"/>
              <a:t>Hệp</a:t>
            </a:r>
            <a:r>
              <a:rPr lang="en-US" sz="1200" b="1" baseline="0" dirty="0" smtClean="0"/>
              <a:t> 1</a:t>
            </a: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40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04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err="1" smtClean="0"/>
              <a:t>Hiệp</a:t>
            </a:r>
            <a:r>
              <a:rPr lang="en-US" sz="1200" b="1" baseline="0" dirty="0" smtClean="0"/>
              <a:t> 2</a:t>
            </a: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182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err="1" smtClean="0"/>
              <a:t>Hiệp</a:t>
            </a:r>
            <a:r>
              <a:rPr lang="en-US" sz="1200" b="1" baseline="0" dirty="0" smtClean="0"/>
              <a:t> 3</a:t>
            </a: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32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err="1" smtClean="0"/>
              <a:t>Hiệp</a:t>
            </a:r>
            <a:r>
              <a:rPr lang="en-US" sz="1200" b="1" baseline="0" dirty="0" smtClean="0"/>
              <a:t> 4</a:t>
            </a:r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07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73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XONG RỒI,</a:t>
            </a:r>
            <a:r>
              <a:rPr lang="en-US" sz="1200" b="1" baseline="0" dirty="0" smtClean="0"/>
              <a:t> NHẸ CẢ NGƯỜI…</a:t>
            </a:r>
          </a:p>
          <a:p>
            <a:r>
              <a:rPr lang="en-US" sz="1200" b="1" baseline="0" dirty="0" smtClean="0"/>
              <a:t>XÕA THÔI!!!!!!!!!!!</a:t>
            </a:r>
          </a:p>
          <a:p>
            <a:r>
              <a:rPr lang="en-US" sz="1200" b="1" baseline="0" dirty="0" smtClean="0">
                <a:sym typeface="Wingdings" panose="05000000000000000000" pitchFamily="2" charset="2"/>
              </a:rPr>
              <a:t>  </a:t>
            </a:r>
            <a:endParaRPr lang="en-US" sz="12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19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458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70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94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478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65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29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04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69195-9496-42AF-BDEB-9F751166238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43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44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97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3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06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6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22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3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60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07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3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BCB90-8859-4875-B81A-ED15BDB1FC9B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3D45D-F68F-4938-9107-A85C32971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76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20.jpg"/><Relationship Id="rId3" Type="http://schemas.openxmlformats.org/officeDocument/2006/relationships/image" Target="../media/image1.jpe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0119"/>
            <a:ext cx="10515600" cy="4351338"/>
          </a:xfrm>
          <a:scene3d>
            <a:camera prst="orthographicFront"/>
            <a:lightRig rig="threePt" dir="t"/>
          </a:scene3d>
          <a:sp3d>
            <a:bevelT w="0"/>
          </a:sp3d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BÀI GIẢNG NGỮ VĂN 10</a:t>
            </a:r>
          </a:p>
          <a:p>
            <a:pPr marL="0" indent="0" algn="ctr">
              <a:buNone/>
            </a:pPr>
            <a:r>
              <a:rPr lang="en-US" sz="60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(Ban </a:t>
            </a:r>
            <a:r>
              <a:rPr lang="en-US" sz="60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cơ</a:t>
            </a:r>
            <a:r>
              <a:rPr lang="en-US" sz="60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en-US" sz="60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bản</a:t>
            </a:r>
            <a:r>
              <a:rPr lang="en-US" sz="60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)</a:t>
            </a:r>
            <a:endParaRPr lang="en-US" sz="5400" b="1" dirty="0" smtClean="0">
              <a:ln w="25400">
                <a:solidFill>
                  <a:schemeClr val="bg1"/>
                </a:solidFill>
              </a:ln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US" sz="4800" b="1" dirty="0" smtClean="0">
              <a:ln w="25400">
                <a:solidFill>
                  <a:schemeClr val="bg1"/>
                </a:solidFill>
              </a:ln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48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Giáo</a:t>
            </a:r>
            <a:r>
              <a:rPr lang="en-US" sz="48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viên</a:t>
            </a:r>
            <a:r>
              <a:rPr lang="en-US" sz="48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thực</a:t>
            </a:r>
            <a:r>
              <a:rPr lang="en-US" sz="48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en-US" sz="4800" b="1" dirty="0" err="1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hiện</a:t>
            </a:r>
            <a:r>
              <a:rPr lang="en-US" sz="48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:</a:t>
            </a:r>
          </a:p>
          <a:p>
            <a:pPr marL="0" indent="0" algn="ctr">
              <a:buNone/>
            </a:pPr>
            <a:r>
              <a:rPr lang="en-US" sz="4800" b="1" dirty="0" smtClean="0">
                <a:ln w="25400">
                  <a:solidFill>
                    <a:schemeClr val="bg1"/>
                  </a:solidFill>
                </a:ln>
                <a:solidFill>
                  <a:srgbClr val="0070C0"/>
                </a:solidFill>
              </a:rPr>
              <a:t>ĐỖ THỊ THỦY</a:t>
            </a:r>
            <a:endParaRPr lang="en-US" sz="4800" b="1" dirty="0">
              <a:ln w="25400">
                <a:solidFill>
                  <a:schemeClr val="bg1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17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83189" y="2988066"/>
            <a:ext cx="4079151" cy="1858254"/>
          </a:xfr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84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>
            <a:bevelT w="254000" h="254000"/>
          </a:sp3d>
        </p:spPr>
        <p:txBody>
          <a:bodyPr tIns="182880" bIns="182880">
            <a:noAutofit/>
          </a:bodyPr>
          <a:lstStyle/>
          <a:p>
            <a:pPr marL="0" indent="0" algn="ctr">
              <a:buNone/>
            </a:pPr>
            <a:endParaRPr lang="en-US" sz="1600" b="1" dirty="0" smtClean="0"/>
          </a:p>
          <a:p>
            <a:pPr marL="0" indent="0" algn="ctr">
              <a:buNone/>
            </a:pPr>
            <a:r>
              <a:rPr lang="en-US" sz="3200" b="1" dirty="0" err="1" smtClean="0"/>
              <a:t>Đoạn</a:t>
            </a:r>
            <a:r>
              <a:rPr lang="en-US" sz="3200" b="1" dirty="0" smtClean="0"/>
              <a:t> 2</a:t>
            </a:r>
          </a:p>
          <a:p>
            <a:pPr marL="0" indent="0" algn="ctr">
              <a:buNone/>
            </a:pPr>
            <a:r>
              <a:rPr lang="en-US" sz="2400" b="1" dirty="0" smtClean="0"/>
              <a:t>(</a:t>
            </a:r>
            <a:r>
              <a:rPr lang="en-US" sz="2400" b="1" dirty="0" err="1" smtClean="0"/>
              <a:t>Phần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còn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lại</a:t>
            </a:r>
            <a:r>
              <a:rPr lang="en-US" sz="2400" b="1" dirty="0" smtClean="0"/>
              <a:t>)</a:t>
            </a:r>
            <a:endParaRPr lang="en-US" sz="24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729130" y="937502"/>
            <a:ext cx="6794695" cy="96163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182880" rIns="9144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800" b="1" dirty="0" smtClean="0"/>
              <a:t>BỐ CỤC ĐOẠN TRÍCH</a:t>
            </a:r>
            <a:endParaRPr lang="en-US" sz="4800" b="1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26285" y="2984706"/>
            <a:ext cx="4079151" cy="1858254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81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scene3d>
            <a:camera prst="orthographicFront"/>
            <a:lightRig rig="threePt" dir="t"/>
          </a:scene3d>
          <a:sp3d>
            <a:bevelT w="254000" h="254000"/>
          </a:sp3d>
        </p:spPr>
        <p:txBody>
          <a:bodyPr vert="horz" lIns="91440" tIns="182880" rIns="9144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 dirty="0" err="1" smtClean="0"/>
              <a:t>Đoạn</a:t>
            </a:r>
            <a:r>
              <a:rPr lang="en-US" sz="3200" b="1" dirty="0" smtClean="0"/>
              <a:t>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smtClean="0"/>
              <a:t>(</a:t>
            </a:r>
            <a:r>
              <a:rPr lang="en-US" sz="2400" b="1" dirty="0" err="1" smtClean="0"/>
              <a:t>Từ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đầu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đến</a:t>
            </a:r>
            <a:r>
              <a:rPr lang="en-US" sz="2400" b="1" dirty="0" smtClean="0"/>
              <a:t> </a:t>
            </a:r>
            <a:r>
              <a:rPr lang="en-US" sz="2400" b="1" i="1" dirty="0" err="1" smtClean="0"/>
              <a:t>đem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bêu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ngoài</a:t>
            </a:r>
            <a:r>
              <a:rPr lang="en-US" sz="2400" b="1" i="1" dirty="0" smtClean="0"/>
              <a:t> </a:t>
            </a:r>
            <a:r>
              <a:rPr lang="en-US" sz="2400" b="1" i="1" dirty="0" err="1" smtClean="0"/>
              <a:t>đường</a:t>
            </a:r>
            <a:r>
              <a:rPr lang="en-US" sz="2400" b="1" dirty="0" smtClean="0"/>
              <a:t>)</a:t>
            </a:r>
            <a:endParaRPr lang="en-US" sz="2400" b="1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126284" y="4842960"/>
            <a:ext cx="4079151" cy="1612316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effectLst/>
          <a:scene3d>
            <a:camera prst="orthographicFront"/>
            <a:lightRig rig="threePt" dir="t"/>
          </a:scene3d>
          <a:sp3d>
            <a:bevelT w="0" h="0"/>
          </a:sp3d>
        </p:spPr>
        <p:txBody>
          <a:bodyPr vert="horz" lIns="91440" tIns="320040" rIns="9144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 dirty="0" err="1" smtClean="0"/>
              <a:t>Cảnh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chiến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đấu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của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hai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tù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trưởng</a:t>
            </a:r>
            <a:endParaRPr lang="en-US" sz="2400" b="1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083189" y="4852372"/>
            <a:ext cx="4079151" cy="1612316"/>
          </a:xfrm>
          <a:prstGeom prst="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vert="horz" lIns="91440" tIns="182880" rIns="9144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 dirty="0" err="1" smtClean="0"/>
              <a:t>Đăm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Săn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cùng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nô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lệ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trở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về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làng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ăn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mừng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chiến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thắng</a:t>
            </a:r>
            <a:endParaRPr lang="en-US" sz="2400" b="1" dirty="0"/>
          </a:p>
        </p:txBody>
      </p:sp>
      <p:sp>
        <p:nvSpPr>
          <p:cNvPr id="13" name="Left Bracket 12"/>
          <p:cNvSpPr/>
          <p:nvPr/>
        </p:nvSpPr>
        <p:spPr>
          <a:xfrm rot="5400000">
            <a:off x="5830056" y="-325876"/>
            <a:ext cx="647014" cy="5980871"/>
          </a:xfrm>
          <a:prstGeom prst="leftBracket">
            <a:avLst>
              <a:gd name="adj" fmla="val 50000"/>
            </a:avLst>
          </a:prstGeom>
          <a:noFill/>
          <a:ln w="1016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6127841" y="1899139"/>
            <a:ext cx="12074" cy="441914"/>
          </a:xfrm>
          <a:prstGeom prst="straightConnector1">
            <a:avLst/>
          </a:prstGeom>
          <a:ln w="101600">
            <a:tailEnd type="triangle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35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7" grpId="0" animBg="1"/>
      <p:bldP spid="8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068" y="3485322"/>
            <a:ext cx="6162261" cy="33726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26506"/>
            <a:ext cx="6162262" cy="35118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2261" y="0"/>
            <a:ext cx="6029739" cy="348532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6329" y="3485324"/>
            <a:ext cx="6014509" cy="33726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</p:spTree>
    <p:extLst>
      <p:ext uri="{BB962C8B-B14F-4D97-AF65-F5344CB8AC3E}">
        <p14:creationId xmlns:p14="http://schemas.microsoft.com/office/powerpoint/2010/main" val="302382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1665" y="2659654"/>
            <a:ext cx="6850335" cy="42167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8" name="Content Placeholder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850335" cy="42167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56272" y="56267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Đăm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Săn</a:t>
            </a:r>
            <a:endParaRPr lang="en-US" sz="2400" b="1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166251" y="6520370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Mtao-Mxây</a:t>
            </a:r>
            <a:endParaRPr lang="en-US" sz="2400" b="1" dirty="0"/>
          </a:p>
        </p:txBody>
      </p:sp>
      <p:sp>
        <p:nvSpPr>
          <p:cNvPr id="15" name="Rounded Rectangular Callout 14"/>
          <p:cNvSpPr/>
          <p:nvPr/>
        </p:nvSpPr>
        <p:spPr>
          <a:xfrm>
            <a:off x="7540283" y="98476"/>
            <a:ext cx="4417255" cy="2321169"/>
          </a:xfrm>
          <a:prstGeom prst="wedgeRoundRectCallout">
            <a:avLst>
              <a:gd name="adj1" fmla="val -66374"/>
              <a:gd name="adj2" fmla="val 412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pPr algn="ctr"/>
            <a:r>
              <a:rPr lang="en-US" sz="3600" dirty="0" smtClean="0"/>
              <a:t>Ơ </a:t>
            </a:r>
            <a:r>
              <a:rPr lang="en-US" sz="3600" dirty="0" err="1"/>
              <a:t>diêng</a:t>
            </a:r>
            <a:r>
              <a:rPr lang="en-US" sz="3600" dirty="0"/>
              <a:t>, ơ </a:t>
            </a:r>
            <a:r>
              <a:rPr lang="en-US" sz="3600" dirty="0" err="1"/>
              <a:t>diêng</a:t>
            </a:r>
            <a:r>
              <a:rPr lang="en-US" sz="3600" dirty="0"/>
              <a:t>, </a:t>
            </a:r>
            <a:r>
              <a:rPr lang="en-US" sz="3600" dirty="0" err="1"/>
              <a:t>xuống</a:t>
            </a:r>
            <a:r>
              <a:rPr lang="en-US" sz="3600" dirty="0"/>
              <a:t> </a:t>
            </a:r>
            <a:r>
              <a:rPr lang="en-US" sz="3600" dirty="0" err="1"/>
              <a:t>đây</a:t>
            </a:r>
            <a:r>
              <a:rPr lang="en-US" sz="3600" dirty="0"/>
              <a:t>! Ta </a:t>
            </a:r>
            <a:r>
              <a:rPr lang="en-US" sz="3600" dirty="0" err="1"/>
              <a:t>thách</a:t>
            </a:r>
            <a:r>
              <a:rPr lang="en-US" sz="3600" dirty="0"/>
              <a:t> </a:t>
            </a:r>
            <a:r>
              <a:rPr lang="en-US" sz="3600" dirty="0" err="1"/>
              <a:t>nhà</a:t>
            </a:r>
            <a:r>
              <a:rPr lang="en-US" sz="3600" dirty="0"/>
              <a:t> </a:t>
            </a:r>
            <a:r>
              <a:rPr lang="en-US" sz="3600" dirty="0" err="1"/>
              <a:t>ngươi</a:t>
            </a:r>
            <a:r>
              <a:rPr lang="en-US" sz="3600" dirty="0"/>
              <a:t> </a:t>
            </a:r>
            <a:r>
              <a:rPr lang="en-US" sz="3600" dirty="0" err="1"/>
              <a:t>đọ</a:t>
            </a:r>
            <a:r>
              <a:rPr lang="en-US" sz="3600" dirty="0"/>
              <a:t> </a:t>
            </a:r>
            <a:r>
              <a:rPr lang="en-US" sz="3600" dirty="0" err="1"/>
              <a:t>dao</a:t>
            </a:r>
            <a:r>
              <a:rPr lang="en-US" sz="3600" dirty="0"/>
              <a:t> </a:t>
            </a:r>
            <a:r>
              <a:rPr lang="en-US" sz="3600" dirty="0" err="1"/>
              <a:t>với</a:t>
            </a:r>
            <a:r>
              <a:rPr lang="en-US" sz="3600" dirty="0"/>
              <a:t> ta </a:t>
            </a:r>
            <a:r>
              <a:rPr lang="en-US" sz="3600" dirty="0" err="1"/>
              <a:t>đấy</a:t>
            </a:r>
            <a:r>
              <a:rPr lang="en-US" sz="3600" dirty="0" smtClean="0"/>
              <a:t>!</a:t>
            </a:r>
            <a:endParaRPr lang="en-US" sz="3600" dirty="0"/>
          </a:p>
        </p:txBody>
      </p:sp>
      <p:sp>
        <p:nvSpPr>
          <p:cNvPr id="16" name="Rounded Rectangular Callout 15"/>
          <p:cNvSpPr/>
          <p:nvPr/>
        </p:nvSpPr>
        <p:spPr>
          <a:xfrm>
            <a:off x="56272" y="4304667"/>
            <a:ext cx="4909623" cy="2490411"/>
          </a:xfrm>
          <a:prstGeom prst="wedgeRoundRectCallout">
            <a:avLst>
              <a:gd name="adj1" fmla="val 57693"/>
              <a:gd name="adj2" fmla="val 267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pPr algn="ctr"/>
            <a:r>
              <a:rPr lang="en-US" sz="3600" dirty="0" smtClean="0"/>
              <a:t>Ta </a:t>
            </a:r>
            <a:r>
              <a:rPr lang="en-US" sz="3600" dirty="0" err="1"/>
              <a:t>không</a:t>
            </a:r>
            <a:r>
              <a:rPr lang="en-US" sz="3600" dirty="0"/>
              <a:t> </a:t>
            </a:r>
            <a:r>
              <a:rPr lang="en-US" sz="3600" dirty="0" err="1"/>
              <a:t>xuống</a:t>
            </a:r>
            <a:r>
              <a:rPr lang="en-US" sz="3600" dirty="0"/>
              <a:t> </a:t>
            </a:r>
            <a:r>
              <a:rPr lang="en-US" sz="3600" dirty="0" err="1"/>
              <a:t>đâu</a:t>
            </a:r>
            <a:r>
              <a:rPr lang="en-US" sz="3600" dirty="0"/>
              <a:t> … </a:t>
            </a:r>
            <a:r>
              <a:rPr lang="en-US" sz="3600" dirty="0" err="1"/>
              <a:t>Tay</a:t>
            </a:r>
            <a:r>
              <a:rPr lang="en-US" sz="3600" dirty="0"/>
              <a:t> ta </a:t>
            </a:r>
            <a:r>
              <a:rPr lang="en-US" sz="3600" dirty="0" err="1"/>
              <a:t>đang</a:t>
            </a:r>
            <a:r>
              <a:rPr lang="en-US" sz="3600" dirty="0"/>
              <a:t> </a:t>
            </a:r>
            <a:r>
              <a:rPr lang="en-US" sz="3600" dirty="0" err="1"/>
              <a:t>còn</a:t>
            </a:r>
            <a:r>
              <a:rPr lang="en-US" sz="3600" dirty="0"/>
              <a:t> </a:t>
            </a:r>
            <a:r>
              <a:rPr lang="en-US" sz="3600" dirty="0" err="1"/>
              <a:t>bận</a:t>
            </a:r>
            <a:r>
              <a:rPr lang="en-US" sz="3600" dirty="0"/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ôm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vợ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hai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chúng</a:t>
            </a:r>
            <a:r>
              <a:rPr lang="en-US" sz="3600" dirty="0" smtClean="0">
                <a:solidFill>
                  <a:schemeClr val="bg1"/>
                </a:solidFill>
              </a:rPr>
              <a:t> ta</a:t>
            </a:r>
            <a:r>
              <a:rPr lang="en-US" sz="3600" dirty="0" smtClean="0"/>
              <a:t> </a:t>
            </a:r>
            <a:r>
              <a:rPr lang="en-US" sz="3600" dirty="0"/>
              <a:t>ở </a:t>
            </a:r>
            <a:r>
              <a:rPr lang="en-US" sz="3600" dirty="0" err="1"/>
              <a:t>trên</a:t>
            </a:r>
            <a:r>
              <a:rPr lang="en-US" sz="3600" dirty="0"/>
              <a:t> </a:t>
            </a:r>
            <a:r>
              <a:rPr lang="en-US" sz="3600" dirty="0" err="1"/>
              <a:t>nhà</a:t>
            </a:r>
            <a:r>
              <a:rPr lang="en-US" sz="3600" dirty="0"/>
              <a:t> </a:t>
            </a:r>
            <a:r>
              <a:rPr lang="en-US" sz="3600" dirty="0" err="1"/>
              <a:t>này</a:t>
            </a:r>
            <a:r>
              <a:rPr lang="en-US" sz="3600" dirty="0"/>
              <a:t> </a:t>
            </a:r>
            <a:r>
              <a:rPr lang="en-US" sz="3600" dirty="0" err="1"/>
              <a:t>cơ</a:t>
            </a:r>
            <a:r>
              <a:rPr lang="en-US" sz="3600" dirty="0"/>
              <a:t> </a:t>
            </a:r>
            <a:r>
              <a:rPr lang="en-US" sz="3600" dirty="0" err="1" smtClean="0"/>
              <a:t>mà</a:t>
            </a:r>
            <a:r>
              <a:rPr lang="en-US" sz="3600" dirty="0"/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4003802" y="4955064"/>
            <a:ext cx="88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ôm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7699" y="5502673"/>
            <a:ext cx="3134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</a:rPr>
              <a:t>vợ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hai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chúng</a:t>
            </a:r>
            <a:r>
              <a:rPr lang="en-US" sz="3600" dirty="0" smtClean="0">
                <a:solidFill>
                  <a:srgbClr val="FF0000"/>
                </a:solidFill>
              </a:rPr>
              <a:t> ta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88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061" y="2771681"/>
            <a:ext cx="6220939" cy="41003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633"/>
            <a:ext cx="6654019" cy="43302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6" name="Rounded Rectangular Callout 5"/>
          <p:cNvSpPr/>
          <p:nvPr/>
        </p:nvSpPr>
        <p:spPr>
          <a:xfrm>
            <a:off x="6654019" y="98476"/>
            <a:ext cx="5537982" cy="2504047"/>
          </a:xfrm>
          <a:prstGeom prst="wedgeRoundRectCallout">
            <a:avLst>
              <a:gd name="adj1" fmla="val -78821"/>
              <a:gd name="adj2" fmla="val -25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pPr algn="just"/>
            <a:r>
              <a:rPr lang="en-US" sz="2800" dirty="0" err="1"/>
              <a:t>Ngươi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xuống</a:t>
            </a:r>
            <a:r>
              <a:rPr lang="en-US" sz="2800" dirty="0"/>
              <a:t> ư? Ta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cái</a:t>
            </a:r>
            <a:r>
              <a:rPr lang="en-US" sz="2800" dirty="0"/>
              <a:t> </a:t>
            </a:r>
            <a:r>
              <a:rPr lang="en-US" sz="2800" dirty="0" err="1"/>
              <a:t>sàn</a:t>
            </a:r>
            <a:r>
              <a:rPr lang="en-US" sz="2800" dirty="0"/>
              <a:t> </a:t>
            </a:r>
            <a:r>
              <a:rPr lang="en-US" sz="2800" dirty="0" err="1"/>
              <a:t>hiên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nhà</a:t>
            </a:r>
            <a:r>
              <a:rPr lang="en-US" sz="2800" dirty="0"/>
              <a:t> </a:t>
            </a:r>
            <a:r>
              <a:rPr lang="en-US" sz="2800" dirty="0" err="1"/>
              <a:t>ngươi</a:t>
            </a:r>
            <a:r>
              <a:rPr lang="en-US" sz="2800" dirty="0"/>
              <a:t> ta </a:t>
            </a:r>
            <a:r>
              <a:rPr lang="en-US" sz="2800" dirty="0" err="1"/>
              <a:t>b</a:t>
            </a:r>
            <a:r>
              <a:rPr lang="en-US" sz="2800" dirty="0" err="1" smtClean="0"/>
              <a:t>ổ</a:t>
            </a:r>
            <a:r>
              <a:rPr lang="en-US" sz="2800" dirty="0" smtClean="0"/>
              <a:t> </a:t>
            </a:r>
            <a:r>
              <a:rPr lang="en-US" sz="2800" dirty="0" err="1"/>
              <a:t>đôi</a:t>
            </a:r>
            <a:r>
              <a:rPr lang="en-US" sz="2800" dirty="0"/>
              <a:t>, ta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cái</a:t>
            </a:r>
            <a:r>
              <a:rPr lang="en-US" sz="2800" dirty="0"/>
              <a:t> </a:t>
            </a:r>
            <a:r>
              <a:rPr lang="en-US" sz="2800" dirty="0" err="1"/>
              <a:t>cầu</a:t>
            </a:r>
            <a:r>
              <a:rPr lang="en-US" sz="2800" dirty="0"/>
              <a:t> </a:t>
            </a:r>
            <a:r>
              <a:rPr lang="en-US" sz="2800" dirty="0" err="1"/>
              <a:t>thang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nhà</a:t>
            </a:r>
            <a:r>
              <a:rPr lang="en-US" sz="2800" dirty="0"/>
              <a:t> </a:t>
            </a:r>
            <a:r>
              <a:rPr lang="en-US" sz="2800" dirty="0" err="1"/>
              <a:t>ngươi</a:t>
            </a:r>
            <a:r>
              <a:rPr lang="en-US" sz="2800" dirty="0"/>
              <a:t> ta </a:t>
            </a:r>
            <a:r>
              <a:rPr lang="en-US" sz="2800" dirty="0" err="1"/>
              <a:t>chẻ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 </a:t>
            </a:r>
            <a:r>
              <a:rPr lang="en-US" sz="2800" dirty="0" err="1"/>
              <a:t>kéo</a:t>
            </a:r>
            <a:r>
              <a:rPr lang="en-US" sz="2800" dirty="0"/>
              <a:t> </a:t>
            </a:r>
            <a:r>
              <a:rPr lang="en-US" sz="2800" dirty="0" err="1"/>
              <a:t>lửa</a:t>
            </a:r>
            <a:r>
              <a:rPr lang="en-US" sz="2800" dirty="0"/>
              <a:t>, ta </a:t>
            </a:r>
            <a:r>
              <a:rPr lang="en-US" sz="2800" dirty="0" err="1"/>
              <a:t>hun</a:t>
            </a:r>
            <a:r>
              <a:rPr lang="en-US" sz="2800" dirty="0"/>
              <a:t> </a:t>
            </a:r>
            <a:r>
              <a:rPr lang="en-US" sz="2800" dirty="0" err="1"/>
              <a:t>cái</a:t>
            </a:r>
            <a:r>
              <a:rPr lang="en-US" sz="2800" dirty="0"/>
              <a:t> </a:t>
            </a:r>
            <a:r>
              <a:rPr lang="en-US" sz="2800" dirty="0" err="1"/>
              <a:t>nhà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nhà</a:t>
            </a:r>
            <a:r>
              <a:rPr lang="en-US" sz="2800" dirty="0"/>
              <a:t> </a:t>
            </a:r>
            <a:r>
              <a:rPr lang="en-US" sz="2800" dirty="0" err="1"/>
              <a:t>ngươi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mà</a:t>
            </a:r>
            <a:r>
              <a:rPr lang="en-US" sz="2800" dirty="0"/>
              <a:t> </a:t>
            </a:r>
            <a:r>
              <a:rPr lang="en-US" sz="2800" dirty="0" err="1" smtClean="0"/>
              <a:t>xem</a:t>
            </a:r>
            <a:r>
              <a:rPr lang="en-US" sz="2800" dirty="0"/>
              <a:t>!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192068" y="4456324"/>
            <a:ext cx="4773827" cy="2321169"/>
          </a:xfrm>
          <a:prstGeom prst="wedgeRoundRectCallout">
            <a:avLst>
              <a:gd name="adj1" fmla="val 89518"/>
              <a:gd name="adj2" fmla="val -423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r>
              <a:rPr lang="en-US" sz="3200" dirty="0" err="1" smtClean="0"/>
              <a:t>Khoan</a:t>
            </a:r>
            <a:r>
              <a:rPr lang="en-US" sz="3200" dirty="0"/>
              <a:t>, </a:t>
            </a:r>
            <a:r>
              <a:rPr lang="en-US" sz="3200" dirty="0" err="1"/>
              <a:t>diêng</a:t>
            </a:r>
            <a:r>
              <a:rPr lang="en-US" sz="3200" dirty="0"/>
              <a:t>, </a:t>
            </a:r>
            <a:r>
              <a:rPr lang="en-US" sz="3200" dirty="0" err="1"/>
              <a:t>khoan</a:t>
            </a:r>
            <a:r>
              <a:rPr lang="en-US" sz="3200" dirty="0"/>
              <a:t>! </a:t>
            </a:r>
            <a:r>
              <a:rPr lang="en-US" sz="3200" dirty="0" err="1"/>
              <a:t>Để</a:t>
            </a:r>
            <a:r>
              <a:rPr lang="en-US" sz="3200" dirty="0"/>
              <a:t> ta </a:t>
            </a:r>
            <a:r>
              <a:rPr lang="en-US" sz="3200" dirty="0" err="1" smtClean="0"/>
              <a:t>xuống</a:t>
            </a:r>
            <a:r>
              <a:rPr lang="en-US" sz="3200" dirty="0"/>
              <a:t>.</a:t>
            </a:r>
            <a:r>
              <a:rPr lang="en-US" sz="3200" dirty="0" smtClean="0"/>
              <a:t> </a:t>
            </a:r>
            <a:r>
              <a:rPr lang="en-US" sz="3200" dirty="0" err="1" smtClean="0"/>
              <a:t>Ngươi</a:t>
            </a:r>
            <a:r>
              <a:rPr lang="en-US" sz="3200" dirty="0" smtClean="0"/>
              <a:t>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được</a:t>
            </a:r>
            <a:r>
              <a:rPr lang="en-US" sz="3200" dirty="0"/>
              <a:t> </a:t>
            </a:r>
            <a:r>
              <a:rPr lang="en-US" sz="3200" dirty="0" err="1"/>
              <a:t>đâm</a:t>
            </a:r>
            <a:r>
              <a:rPr lang="en-US" sz="3200" dirty="0"/>
              <a:t> ta </a:t>
            </a:r>
            <a:r>
              <a:rPr lang="en-US" sz="3200" dirty="0" err="1"/>
              <a:t>khi</a:t>
            </a:r>
            <a:r>
              <a:rPr lang="en-US" sz="3200" dirty="0"/>
              <a:t> ta </a:t>
            </a:r>
            <a:r>
              <a:rPr lang="en-US" sz="3200" dirty="0" err="1"/>
              <a:t>đang</a:t>
            </a:r>
            <a:r>
              <a:rPr lang="en-US" sz="3200" dirty="0"/>
              <a:t> </a:t>
            </a:r>
            <a:r>
              <a:rPr lang="en-US" sz="3200" dirty="0" err="1"/>
              <a:t>đi</a:t>
            </a:r>
            <a:r>
              <a:rPr lang="en-US" sz="3200" dirty="0"/>
              <a:t> </a:t>
            </a:r>
            <a:r>
              <a:rPr lang="en-US" sz="3200" dirty="0" err="1"/>
              <a:t>xuống</a:t>
            </a:r>
            <a:r>
              <a:rPr lang="en-US" sz="3200" dirty="0"/>
              <a:t> </a:t>
            </a:r>
            <a:r>
              <a:rPr lang="en-US" sz="3200" dirty="0" err="1"/>
              <a:t>đó</a:t>
            </a:r>
            <a:r>
              <a:rPr lang="en-US" sz="3200" dirty="0"/>
              <a:t>, </a:t>
            </a:r>
            <a:r>
              <a:rPr lang="en-US" sz="3200" dirty="0" err="1" smtClean="0"/>
              <a:t>nghe</a:t>
            </a:r>
            <a:r>
              <a:rPr lang="en-US" sz="3200" dirty="0"/>
              <a:t>!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6272" y="56267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Đăm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Săn</a:t>
            </a:r>
            <a:endParaRPr lang="en-US" sz="2400" b="1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0166251" y="6520370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Mtao-Mxây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7320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7119053" cy="37120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56272" y="56267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Đăm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Săn</a:t>
            </a:r>
            <a:endParaRPr lang="en-US" sz="2400" b="1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178004" y="3755139"/>
            <a:ext cx="4773827" cy="1223887"/>
          </a:xfrm>
          <a:prstGeom prst="wedgeRoundRectCallout">
            <a:avLst>
              <a:gd name="adj1" fmla="val 11333"/>
              <a:gd name="adj2" fmla="val -989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pPr algn="ctr"/>
            <a:r>
              <a:rPr lang="en-US" sz="3600" dirty="0" err="1"/>
              <a:t>Ngươi</a:t>
            </a:r>
            <a:r>
              <a:rPr lang="en-US" sz="3600" dirty="0"/>
              <a:t> </a:t>
            </a:r>
            <a:r>
              <a:rPr lang="en-US" sz="3600" dirty="0" err="1"/>
              <a:t>múa</a:t>
            </a:r>
            <a:r>
              <a:rPr lang="en-US" sz="3600" dirty="0"/>
              <a:t> </a:t>
            </a:r>
            <a:r>
              <a:rPr lang="en-US" sz="3600" dirty="0" err="1"/>
              <a:t>trước</a:t>
            </a:r>
            <a:r>
              <a:rPr lang="en-US" sz="3600" dirty="0"/>
              <a:t> </a:t>
            </a:r>
            <a:r>
              <a:rPr lang="en-US" sz="3600" dirty="0" err="1"/>
              <a:t>đi</a:t>
            </a:r>
            <a:r>
              <a:rPr lang="en-US" sz="3600" dirty="0"/>
              <a:t>, </a:t>
            </a:r>
            <a:endParaRPr lang="en-US" sz="3600" dirty="0" smtClean="0"/>
          </a:p>
          <a:p>
            <a:pPr algn="ctr"/>
            <a:r>
              <a:rPr lang="en-US" sz="3600" dirty="0" smtClean="0"/>
              <a:t>ơ </a:t>
            </a:r>
            <a:r>
              <a:rPr lang="en-US" sz="3600" dirty="0" err="1" smtClean="0"/>
              <a:t>diêng</a:t>
            </a:r>
            <a:r>
              <a:rPr lang="en-US" sz="3600" dirty="0"/>
              <a:t>!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775" y="3185533"/>
            <a:ext cx="7043225" cy="36724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10166251" y="6520370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Mtao-Mxây</a:t>
            </a:r>
            <a:endParaRPr lang="en-US" sz="2400" b="1" dirty="0"/>
          </a:p>
        </p:txBody>
      </p:sp>
      <p:sp>
        <p:nvSpPr>
          <p:cNvPr id="17" name="Rounded Rectangular Callout 16"/>
          <p:cNvSpPr/>
          <p:nvPr/>
        </p:nvSpPr>
        <p:spPr>
          <a:xfrm>
            <a:off x="7175325" y="154745"/>
            <a:ext cx="4960403" cy="2841673"/>
          </a:xfrm>
          <a:prstGeom prst="wedgeRoundRectCallout">
            <a:avLst>
              <a:gd name="adj1" fmla="val -17444"/>
              <a:gd name="adj2" fmla="val 7396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2880" rtlCol="0" anchor="ctr"/>
          <a:lstStyle/>
          <a:p>
            <a:pPr algn="ctr"/>
            <a:r>
              <a:rPr lang="en-US" sz="3200" dirty="0" err="1"/>
              <a:t>Thế</a:t>
            </a:r>
            <a:r>
              <a:rPr lang="en-US" sz="3200" dirty="0"/>
              <a:t> </a:t>
            </a:r>
            <a:r>
              <a:rPr lang="en-US" sz="3200" dirty="0" err="1"/>
              <a:t>ngươi</a:t>
            </a:r>
            <a:r>
              <a:rPr lang="en-US" sz="3200" dirty="0"/>
              <a:t>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biết</a:t>
            </a:r>
            <a:r>
              <a:rPr lang="en-US" sz="3200" dirty="0"/>
              <a:t>, ta </a:t>
            </a:r>
            <a:r>
              <a:rPr lang="en-US" sz="3200" dirty="0" err="1"/>
              <a:t>đây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một</a:t>
            </a:r>
            <a:r>
              <a:rPr lang="en-US" sz="3200" dirty="0"/>
              <a:t> </a:t>
            </a:r>
            <a:r>
              <a:rPr lang="en-US" sz="3200" dirty="0" err="1"/>
              <a:t>tướng</a:t>
            </a:r>
            <a:r>
              <a:rPr lang="en-US" sz="3200" dirty="0"/>
              <a:t> </a:t>
            </a:r>
            <a:r>
              <a:rPr lang="en-US" sz="3200" dirty="0" err="1"/>
              <a:t>đã</a:t>
            </a:r>
            <a:r>
              <a:rPr lang="en-US" sz="3200" dirty="0"/>
              <a:t> </a:t>
            </a:r>
            <a:r>
              <a:rPr lang="en-US" sz="3200" dirty="0" err="1"/>
              <a:t>quen</a:t>
            </a:r>
            <a:r>
              <a:rPr lang="en-US" sz="3200" dirty="0"/>
              <a:t> </a:t>
            </a:r>
            <a:r>
              <a:rPr lang="en-US" sz="3200" dirty="0" err="1"/>
              <a:t>đi</a:t>
            </a:r>
            <a:r>
              <a:rPr lang="en-US" sz="3200" dirty="0"/>
              <a:t> </a:t>
            </a:r>
            <a:r>
              <a:rPr lang="en-US" sz="3200" dirty="0" err="1"/>
              <a:t>đánh</a:t>
            </a:r>
            <a:r>
              <a:rPr lang="en-US" sz="3200" dirty="0"/>
              <a:t> </a:t>
            </a:r>
            <a:r>
              <a:rPr lang="en-US" sz="3200" dirty="0" err="1"/>
              <a:t>thiên</a:t>
            </a:r>
            <a:r>
              <a:rPr lang="en-US" sz="3200" dirty="0"/>
              <a:t> </a:t>
            </a:r>
            <a:r>
              <a:rPr lang="en-US" sz="3200" dirty="0" err="1"/>
              <a:t>hạ</a:t>
            </a:r>
            <a:r>
              <a:rPr lang="en-US" sz="3200" dirty="0"/>
              <a:t>, </a:t>
            </a:r>
            <a:r>
              <a:rPr lang="en-US" sz="3200" dirty="0" err="1"/>
              <a:t>bắt</a:t>
            </a:r>
            <a:r>
              <a:rPr lang="en-US" sz="3200" dirty="0"/>
              <a:t> </a:t>
            </a:r>
            <a:r>
              <a:rPr lang="en-US" sz="3200" dirty="0" err="1"/>
              <a:t>tù</a:t>
            </a:r>
            <a:r>
              <a:rPr lang="en-US" sz="3200" dirty="0"/>
              <a:t> </a:t>
            </a:r>
            <a:r>
              <a:rPr lang="en-US" sz="3200" dirty="0" err="1"/>
              <a:t>binh</a:t>
            </a:r>
            <a:r>
              <a:rPr lang="en-US" sz="3200" dirty="0"/>
              <a:t>, </a:t>
            </a:r>
            <a:r>
              <a:rPr lang="en-US" sz="3200" dirty="0" err="1"/>
              <a:t>đã</a:t>
            </a:r>
            <a:r>
              <a:rPr lang="en-US" sz="3200" dirty="0"/>
              <a:t> </a:t>
            </a:r>
            <a:r>
              <a:rPr lang="en-US" sz="3200" dirty="0" err="1"/>
              <a:t>quen</a:t>
            </a:r>
            <a:r>
              <a:rPr lang="en-US" sz="3200" dirty="0"/>
              <a:t> </a:t>
            </a:r>
            <a:r>
              <a:rPr lang="en-US" sz="3200" dirty="0" err="1" smtClean="0"/>
              <a:t>đi</a:t>
            </a:r>
            <a:r>
              <a:rPr lang="en-US" sz="3200" dirty="0" smtClean="0"/>
              <a:t> </a:t>
            </a:r>
            <a:r>
              <a:rPr lang="en-US" sz="3200" dirty="0" err="1" smtClean="0"/>
              <a:t>xéo</a:t>
            </a:r>
            <a:r>
              <a:rPr lang="en-US" sz="3200" dirty="0" smtClean="0"/>
              <a:t> </a:t>
            </a:r>
            <a:r>
              <a:rPr lang="en-US" sz="3200" dirty="0" err="1"/>
              <a:t>nát</a:t>
            </a:r>
            <a:r>
              <a:rPr lang="en-US" sz="3200" dirty="0"/>
              <a:t> </a:t>
            </a:r>
            <a:r>
              <a:rPr lang="en-US" sz="3200" dirty="0" err="1"/>
              <a:t>đất</a:t>
            </a:r>
            <a:r>
              <a:rPr lang="en-US" sz="3200" dirty="0"/>
              <a:t> </a:t>
            </a:r>
            <a:r>
              <a:rPr lang="en-US" sz="3200" dirty="0" err="1" smtClean="0"/>
              <a:t>thiên</a:t>
            </a:r>
            <a:r>
              <a:rPr lang="en-US" sz="3200" dirty="0" smtClean="0"/>
              <a:t> </a:t>
            </a:r>
            <a:r>
              <a:rPr lang="en-US" sz="3200" dirty="0" err="1"/>
              <a:t>hạ</a:t>
            </a:r>
            <a:r>
              <a:rPr lang="en-US" sz="3200" dirty="0"/>
              <a:t> hay </a:t>
            </a:r>
            <a:r>
              <a:rPr lang="en-US" sz="3200" dirty="0" err="1"/>
              <a:t>sao</a:t>
            </a:r>
            <a:r>
              <a:rPr lang="en-US" sz="3200" dirty="0"/>
              <a:t>?</a:t>
            </a:r>
          </a:p>
        </p:txBody>
      </p:sp>
      <p:sp>
        <p:nvSpPr>
          <p:cNvPr id="18" name="Rounded Rectangular Callout 17"/>
          <p:cNvSpPr/>
          <p:nvPr/>
        </p:nvSpPr>
        <p:spPr>
          <a:xfrm>
            <a:off x="98476" y="5049366"/>
            <a:ext cx="4923691" cy="1742195"/>
          </a:xfrm>
          <a:prstGeom prst="wedgeRoundRectCallout">
            <a:avLst>
              <a:gd name="adj1" fmla="val 60766"/>
              <a:gd name="adj2" fmla="val 146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" bIns="182880" rtlCol="0" anchor="ctr"/>
          <a:lstStyle/>
          <a:p>
            <a:pPr algn="ctr"/>
            <a:r>
              <a:rPr lang="en-US" sz="3000" dirty="0"/>
              <a:t>Ta </a:t>
            </a:r>
            <a:r>
              <a:rPr lang="en-US" sz="3000" dirty="0" err="1"/>
              <a:t>học</a:t>
            </a:r>
            <a:r>
              <a:rPr lang="en-US" sz="3000" dirty="0"/>
              <a:t> </a:t>
            </a:r>
            <a:r>
              <a:rPr lang="en-US" sz="3000" dirty="0" err="1"/>
              <a:t>ai</a:t>
            </a:r>
            <a:r>
              <a:rPr lang="en-US" sz="3000" dirty="0"/>
              <a:t> à? </a:t>
            </a:r>
            <a:r>
              <a:rPr lang="en-US" sz="3000" dirty="0" err="1"/>
              <a:t>Có</a:t>
            </a:r>
            <a:r>
              <a:rPr lang="en-US" sz="3000" dirty="0"/>
              <a:t> </a:t>
            </a:r>
            <a:r>
              <a:rPr lang="en-US" sz="3000" dirty="0" err="1"/>
              <a:t>cậu</a:t>
            </a:r>
            <a:r>
              <a:rPr lang="en-US" sz="3000" dirty="0"/>
              <a:t>, ta </a:t>
            </a:r>
            <a:r>
              <a:rPr lang="en-US" sz="3000" dirty="0" err="1"/>
              <a:t>học</a:t>
            </a:r>
            <a:r>
              <a:rPr lang="en-US" sz="3000" dirty="0"/>
              <a:t> </a:t>
            </a:r>
            <a:r>
              <a:rPr lang="en-US" sz="3000" dirty="0" err="1"/>
              <a:t>cậu</a:t>
            </a:r>
            <a:r>
              <a:rPr lang="en-US" sz="3000" dirty="0"/>
              <a:t>. </a:t>
            </a:r>
            <a:r>
              <a:rPr lang="en-US" sz="3000" dirty="0" err="1"/>
              <a:t>Có</a:t>
            </a:r>
            <a:r>
              <a:rPr lang="en-US" sz="3000" dirty="0"/>
              <a:t> </a:t>
            </a:r>
            <a:r>
              <a:rPr lang="en-US" sz="3000" dirty="0" err="1"/>
              <a:t>bác</a:t>
            </a:r>
            <a:r>
              <a:rPr lang="en-US" sz="3000" dirty="0"/>
              <a:t>, ta </a:t>
            </a:r>
            <a:r>
              <a:rPr lang="en-US" sz="3000" dirty="0" err="1"/>
              <a:t>học</a:t>
            </a:r>
            <a:r>
              <a:rPr lang="en-US" sz="3000" dirty="0"/>
              <a:t> </a:t>
            </a:r>
            <a:r>
              <a:rPr lang="en-US" sz="3000" dirty="0" err="1"/>
              <a:t>bác</a:t>
            </a:r>
            <a:r>
              <a:rPr lang="en-US" sz="3000" dirty="0"/>
              <a:t>. </a:t>
            </a:r>
            <a:r>
              <a:rPr lang="en-US" sz="3000" dirty="0" err="1"/>
              <a:t>Có</a:t>
            </a:r>
            <a:r>
              <a:rPr lang="en-US" sz="3000" dirty="0"/>
              <a:t> </a:t>
            </a:r>
            <a:r>
              <a:rPr lang="en-US" sz="3000" dirty="0" err="1"/>
              <a:t>thần</a:t>
            </a:r>
            <a:r>
              <a:rPr lang="en-US" sz="3000" dirty="0"/>
              <a:t> </a:t>
            </a:r>
            <a:r>
              <a:rPr lang="en-US" sz="3000" dirty="0" err="1"/>
              <a:t>Rồng</a:t>
            </a:r>
            <a:r>
              <a:rPr lang="en-US" sz="3000" dirty="0"/>
              <a:t>, ta </a:t>
            </a:r>
            <a:r>
              <a:rPr lang="en-US" sz="3000" dirty="0" err="1"/>
              <a:t>học</a:t>
            </a:r>
            <a:r>
              <a:rPr lang="en-US" sz="3000" dirty="0"/>
              <a:t> </a:t>
            </a:r>
            <a:r>
              <a:rPr lang="en-US" sz="3000" dirty="0" err="1"/>
              <a:t>thần</a:t>
            </a:r>
            <a:r>
              <a:rPr lang="en-US" sz="3000" dirty="0"/>
              <a:t> </a:t>
            </a:r>
            <a:r>
              <a:rPr lang="en-US" sz="3000" dirty="0" err="1"/>
              <a:t>Rồng</a:t>
            </a:r>
            <a:r>
              <a:rPr lang="en-US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380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988" y="2452926"/>
            <a:ext cx="4758137" cy="40142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2" name="Rectangle 1"/>
          <p:cNvSpPr/>
          <p:nvPr/>
        </p:nvSpPr>
        <p:spPr>
          <a:xfrm>
            <a:off x="0" y="6475558"/>
            <a:ext cx="12192000" cy="38244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069357" y="6512035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Đăm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Săn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7443989" cy="64614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-68609" y="-133724"/>
            <a:ext cx="7708680" cy="1753220"/>
          </a:xfrm>
          <a:prstGeom prst="rect">
            <a:avLst/>
          </a:prstGeom>
          <a:noFill/>
        </p:spPr>
        <p:txBody>
          <a:bodyPr vert="horz" lIns="182880" tIns="182880" rIns="18288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Một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lần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xốc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tới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vượt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một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đồi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tranh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Một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lần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xốc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tới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nữa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vượt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một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đồi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lồ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ô.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chạy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vun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vút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qua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phía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đông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vun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vút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qua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phía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tây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443988" y="-18527"/>
            <a:ext cx="4748012" cy="2470723"/>
          </a:xfrm>
          <a:prstGeom prst="rect">
            <a:avLst/>
          </a:prstGeom>
          <a:gradFill>
            <a:gsLst>
              <a:gs pos="0">
                <a:srgbClr val="FF0000"/>
              </a:gs>
              <a:gs pos="74000">
                <a:schemeClr val="accent1">
                  <a:lumMod val="45000"/>
                  <a:lumOff val="55000"/>
                </a:schemeClr>
              </a:gs>
              <a:gs pos="5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txBody>
          <a:bodyPr vert="horz" lIns="182880" tIns="182880" rIns="182880" bIns="18288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3200" b="1" dirty="0" smtClean="0">
              <a:ln w="6350">
                <a:solidFill>
                  <a:schemeClr val="bg1"/>
                </a:solidFill>
              </a:ln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Bước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cao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bước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thấp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chạy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hết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bãi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tây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sang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bãi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</a:rPr>
              <a:t>đông</a:t>
            </a:r>
            <a:endParaRPr lang="en-US" sz="3200" b="1" dirty="0">
              <a:ln w="6350">
                <a:solidFill>
                  <a:schemeClr val="bg1"/>
                </a:solidFill>
              </a:ln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842110" y="6509825"/>
            <a:ext cx="1969477" cy="309487"/>
          </a:xfrm>
          <a:prstGeom prst="rect">
            <a:avLst/>
          </a:prstGeom>
          <a:solidFill>
            <a:schemeClr val="accent1"/>
          </a:solidFill>
          <a:scene3d>
            <a:camera prst="orthographicFront">
              <a:rot lat="0" lon="0" rev="0"/>
            </a:camera>
            <a:lightRig rig="threePt" dir="t"/>
          </a:scene3d>
          <a:sp3d>
            <a:bevelT w="260350" h="209550"/>
          </a:sp3d>
        </p:spPr>
        <p:txBody>
          <a:bodyPr vert="horz" lIns="91440" tIns="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 err="1" smtClean="0"/>
              <a:t>Mtao-Mxây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4644821" y="380591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vượt</a:t>
            </a:r>
            <a:endParaRPr lang="en-US" sz="3200" b="1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72307" y="-36478"/>
            <a:ext cx="10470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vượt</a:t>
            </a:r>
            <a:endParaRPr lang="en-US" sz="3200" b="1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21585" y="833471"/>
            <a:ext cx="817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vun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23983" y="833471"/>
            <a:ext cx="14670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vun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vút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32782" y="658911"/>
            <a:ext cx="36847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Bước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cao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bước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thấp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-68609" y="4487805"/>
            <a:ext cx="7512597" cy="1983545"/>
          </a:xfrm>
          <a:prstGeom prst="rect">
            <a:avLst/>
          </a:prstGeom>
          <a:noFill/>
        </p:spPr>
        <p:txBody>
          <a:bodyPr vert="horz" lIns="182880" tIns="182880" rIns="18288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múa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trên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cao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gió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như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bão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múa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dưới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thấp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gió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như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lốc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…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Khi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múa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chạy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nước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kiệu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quả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núi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lần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rạn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nứt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ba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đồi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tranh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bật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rễ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bay </a:t>
            </a:r>
            <a:r>
              <a:rPr lang="en-US" sz="32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tung</a:t>
            </a:r>
            <a:r>
              <a:rPr lang="en-US" sz="32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568111" y="4584046"/>
            <a:ext cx="2234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gió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như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bão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68609" y="1253762"/>
            <a:ext cx="833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vút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42525" y="5872287"/>
            <a:ext cx="50425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ba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đồi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tranh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bật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rễ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bay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tung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.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639097" y="5450870"/>
            <a:ext cx="32303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quả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núi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ba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lần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rạn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70953" y="5017458"/>
            <a:ext cx="2085827" cy="584775"/>
          </a:xfrm>
          <a:prstGeom prst="rect">
            <a:avLst/>
          </a:prstGeom>
          <a:ln w="6350">
            <a:noFill/>
          </a:ln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gió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như</a:t>
            </a:r>
            <a:r>
              <a:rPr lang="en-US" sz="3200" b="1" dirty="0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en-US" sz="3200" b="1" dirty="0" err="1" smtClean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lốc</a:t>
            </a:r>
            <a:endParaRPr lang="en-US" sz="3200" dirty="0">
              <a:ln w="6350">
                <a:solidFill>
                  <a:schemeClr val="bg1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6614" y="587186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nứt</a:t>
            </a:r>
            <a:r>
              <a:rPr lang="en-US" sz="3200" b="1" dirty="0">
                <a:ln w="6350">
                  <a:solidFill>
                    <a:schemeClr val="bg1"/>
                  </a:solidFill>
                </a:ln>
                <a:solidFill>
                  <a:srgbClr val="00B0F0"/>
                </a:solidFill>
              </a:rPr>
              <a:t>,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582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" grpId="0"/>
      <p:bldP spid="16" grpId="0"/>
      <p:bldP spid="6" grpId="0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79"/>
            <a:ext cx="12189791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42776" y="436104"/>
            <a:ext cx="3382109" cy="6035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Đăm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Săn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múa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nhằm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đùi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Mtao-Mxây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phóng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tới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trúng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nhưng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không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thủng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đâm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vào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người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Mtao-Mxây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cũng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không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thủng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Mtao-Mxây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vừa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chạy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vừa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chống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đỡ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387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7616"/>
            <a:ext cx="5958688" cy="43398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688" y="1997616"/>
            <a:ext cx="6233312" cy="43398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0" y="0"/>
            <a:ext cx="12192000" cy="1997616"/>
          </a:xfrm>
          <a:prstGeom prst="rect">
            <a:avLst/>
          </a:prstGeom>
          <a:gradFill>
            <a:gsLst>
              <a:gs pos="0">
                <a:srgbClr val="FF0000"/>
              </a:gs>
              <a:gs pos="74000">
                <a:schemeClr val="accent1">
                  <a:lumMod val="45000"/>
                  <a:lumOff val="55000"/>
                </a:schemeClr>
              </a:gs>
              <a:gs pos="5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txBody>
          <a:bodyPr vert="horz" lIns="914400" tIns="182880" rIns="914400" bIns="18288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1800" b="1" dirty="0" smtClean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Mtao-Mxây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vùng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chạy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ngã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lăn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ra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đất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cầu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cứu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xin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tha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mạng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sau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đó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bị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cắt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đầu</a:t>
            </a:r>
            <a:r>
              <a:rPr lang="en-US" sz="3600" b="1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  <a:endParaRPr lang="en-US" sz="3600" b="1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337497"/>
            <a:ext cx="12192000" cy="52050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5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64000">
              <a:schemeClr val="accent1">
                <a:alpha val="40000"/>
                <a:lumMod val="95000"/>
                <a:lumOff val="5000"/>
              </a:schemeClr>
            </a:gs>
            <a:gs pos="72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2471"/>
            <a:ext cx="4659385" cy="34900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2615" y="-1275"/>
            <a:ext cx="4659385" cy="348749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615" y="3400872"/>
            <a:ext cx="4659385" cy="34900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cxnSp>
        <p:nvCxnSpPr>
          <p:cNvPr id="3" name="Straight Arrow Connector 2"/>
          <p:cNvCxnSpPr>
            <a:stCxn id="7" idx="1"/>
          </p:cNvCxnSpPr>
          <p:nvPr/>
        </p:nvCxnSpPr>
        <p:spPr>
          <a:xfrm flipH="1">
            <a:off x="4676503" y="1742472"/>
            <a:ext cx="2856112" cy="883162"/>
          </a:xfrm>
          <a:prstGeom prst="straightConnector1">
            <a:avLst/>
          </a:prstGeom>
          <a:ln w="127000">
            <a:solidFill>
              <a:schemeClr val="accent1"/>
            </a:solidFill>
            <a:tailEnd type="triangle"/>
          </a:ln>
          <a:scene3d>
            <a:camera prst="orthographicFront"/>
            <a:lightRig rig="threePt" dir="t"/>
          </a:scene3d>
          <a:sp3d>
            <a:bevelT w="381000" h="3810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 flipV="1">
            <a:off x="4676503" y="4237892"/>
            <a:ext cx="2856112" cy="908001"/>
          </a:xfrm>
          <a:prstGeom prst="straightConnector1">
            <a:avLst/>
          </a:prstGeom>
          <a:ln w="127000">
            <a:solidFill>
              <a:schemeClr val="accent1"/>
            </a:solidFill>
            <a:tailEnd type="triangle"/>
          </a:ln>
          <a:scene3d>
            <a:camera prst="orthographicFront"/>
            <a:lightRig rig="threePt" dir="t"/>
          </a:scene3d>
          <a:sp3d>
            <a:bevelT w="381000" h="3810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60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399" y="1784446"/>
            <a:ext cx="11002108" cy="345629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DẶN DÒ</a:t>
            </a:r>
          </a:p>
          <a:p>
            <a:pPr marL="0" indent="0">
              <a:buNone/>
            </a:pPr>
            <a:endParaRPr lang="en-US" sz="1000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  <a:p>
            <a:pPr marL="0" indent="0" algn="just">
              <a:buNone/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	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Hình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tượng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Đăm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Săn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trong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tiệc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mừng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chiến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thắng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hiện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lên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như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thế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nào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?</a:t>
            </a:r>
          </a:p>
          <a:p>
            <a:pPr marL="0" indent="0" algn="just">
              <a:buNone/>
            </a:pP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	</a:t>
            </a:r>
            <a:r>
              <a:rPr lang="en-US" sz="3600" b="1" i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Gợi</a:t>
            </a:r>
            <a:r>
              <a:rPr lang="en-US" sz="3600" b="1" i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i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ý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: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Sức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mạnh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và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vẻ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đẹp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dũng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mãnh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của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Đăm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Săn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qua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những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chi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tiết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cụ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thể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nào</a:t>
            </a:r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t>?</a:t>
            </a:r>
            <a:endParaRPr lang="en-US" sz="36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5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67000">
              <a:srgbClr val="FFC000"/>
            </a:gs>
            <a:gs pos="74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73" y="2491175"/>
            <a:ext cx="2753903" cy="36241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752" y="2491175"/>
            <a:ext cx="2753903" cy="36241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031" y="2491175"/>
            <a:ext cx="2753903" cy="36241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10" y="2491175"/>
            <a:ext cx="2753903" cy="36241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3" name="TextBox 2"/>
          <p:cNvSpPr txBox="1"/>
          <p:nvPr/>
        </p:nvSpPr>
        <p:spPr>
          <a:xfrm>
            <a:off x="212473" y="807139"/>
            <a:ext cx="5747182" cy="769441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381000" h="3810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SỬ THI ẤN ĐỘ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9031" y="807139"/>
            <a:ext cx="5747182" cy="769441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381000" h="3810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SỬ THI HY LẠP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41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47000">
              <a:srgbClr val="FFC000"/>
            </a:gs>
            <a:gs pos="64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9" y="56029"/>
            <a:ext cx="10615820" cy="3588689"/>
          </a:xfr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29" y="3845717"/>
            <a:ext cx="2791740" cy="289883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209" y="3845717"/>
            <a:ext cx="2791740" cy="289883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684" y="3845717"/>
            <a:ext cx="2768710" cy="289883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</p:spTree>
    <p:extLst>
      <p:ext uri="{BB962C8B-B14F-4D97-AF65-F5344CB8AC3E}">
        <p14:creationId xmlns:p14="http://schemas.microsoft.com/office/powerpoint/2010/main" val="351118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189"/>
            <a:ext cx="12192000" cy="1762614"/>
          </a:xfrm>
          <a:pattFill prst="pct5">
            <a:fgClr>
              <a:schemeClr val="accent1"/>
            </a:fgClr>
            <a:bgClr>
              <a:schemeClr val="bg1"/>
            </a:bgClr>
          </a:pattFill>
          <a:ln w="38100" cap="rnd">
            <a:solidFill>
              <a:schemeClr val="accent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381000" h="381000"/>
          </a:sp3d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+mn-lt"/>
              </a:rPr>
              <a:t>CHIẾN THẮNG MTAO-MXÂY</a:t>
            </a:r>
            <a:endParaRPr lang="en-US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12192000" cy="4997298"/>
          </a:xfr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3" name="TextBox 2"/>
          <p:cNvSpPr txBox="1"/>
          <p:nvPr/>
        </p:nvSpPr>
        <p:spPr>
          <a:xfrm>
            <a:off x="6063570" y="1137750"/>
            <a:ext cx="6168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</a:rPr>
              <a:t>(</a:t>
            </a:r>
            <a:r>
              <a:rPr lang="en-US" sz="2800" b="1" dirty="0" err="1" smtClean="0">
                <a:solidFill>
                  <a:srgbClr val="0070C0"/>
                </a:solidFill>
              </a:rPr>
              <a:t>Trích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Đăm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  <a:r>
              <a:rPr lang="en-US" sz="2800" b="1" i="1" dirty="0" err="1">
                <a:solidFill>
                  <a:srgbClr val="0070C0"/>
                </a:solidFill>
              </a:rPr>
              <a:t>Săn</a:t>
            </a:r>
            <a:r>
              <a:rPr lang="en-US" sz="2800" b="1" dirty="0">
                <a:solidFill>
                  <a:srgbClr val="0070C0"/>
                </a:solidFill>
              </a:rPr>
              <a:t> – </a:t>
            </a:r>
            <a:r>
              <a:rPr lang="en-US" sz="2800" b="1" dirty="0" err="1">
                <a:solidFill>
                  <a:srgbClr val="0070C0"/>
                </a:solidFill>
              </a:rPr>
              <a:t>Sử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thi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>
                <a:solidFill>
                  <a:srgbClr val="0070C0"/>
                </a:solidFill>
              </a:rPr>
              <a:t>Tây</a:t>
            </a:r>
            <a:r>
              <a:rPr lang="en-US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nguyên</a:t>
            </a:r>
            <a:r>
              <a:rPr lang="en-US" sz="2800" b="1" dirty="0" smtClean="0">
                <a:solidFill>
                  <a:srgbClr val="0070C0"/>
                </a:solidFill>
              </a:rPr>
              <a:t>)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24" y="703860"/>
            <a:ext cx="9218949" cy="58923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24" y="711486"/>
            <a:ext cx="9218949" cy="58942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2" y="711487"/>
            <a:ext cx="9205277" cy="58942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1" y="719206"/>
            <a:ext cx="9205277" cy="58942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24" y="727895"/>
            <a:ext cx="9218949" cy="58855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556" y="707427"/>
            <a:ext cx="9205277" cy="59433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556" y="759322"/>
            <a:ext cx="9205277" cy="584464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289" y="754695"/>
            <a:ext cx="9205277" cy="58696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56" y="701759"/>
            <a:ext cx="9205277" cy="58696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66" y="726328"/>
            <a:ext cx="9218949" cy="58626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25" name="TextBox 24"/>
          <p:cNvSpPr txBox="1"/>
          <p:nvPr/>
        </p:nvSpPr>
        <p:spPr>
          <a:xfrm>
            <a:off x="1078932" y="56619"/>
            <a:ext cx="9798334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381000" h="381000"/>
          </a:sp3d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ĐẶC TRƯNG VĂN HÓA CÁC DÂN TỘC TÂY NGUYÊN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266" y="3790439"/>
            <a:ext cx="4256339" cy="300171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27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123" y="3793018"/>
            <a:ext cx="4256339" cy="300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95" y="3197138"/>
            <a:ext cx="4250027" cy="300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28" y="2456462"/>
            <a:ext cx="4250027" cy="300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20" y="1488003"/>
            <a:ext cx="4256339" cy="29982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37" y="762853"/>
            <a:ext cx="4250027" cy="30276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4738" y="759337"/>
            <a:ext cx="4250027" cy="297739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597" y="1496076"/>
            <a:ext cx="4250027" cy="29901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18" y="2546984"/>
            <a:ext cx="4250027" cy="29901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61" y="3212776"/>
            <a:ext cx="4256339" cy="29865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</p:spTree>
    <p:extLst>
      <p:ext uri="{BB962C8B-B14F-4D97-AF65-F5344CB8AC3E}">
        <p14:creationId xmlns:p14="http://schemas.microsoft.com/office/powerpoint/2010/main" val="317973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4" y="-16182"/>
            <a:ext cx="12195194" cy="68633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58950" y="5801707"/>
            <a:ext cx="10991760" cy="95088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Theo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tục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nối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dây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Đăm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Săn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về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làm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chồng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Hơ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Nhị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Hơ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Bhị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và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trở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thành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tù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trưởng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giàu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có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hùng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mạnh</a:t>
            </a:r>
            <a:r>
              <a:rPr lang="en-US" sz="3600" b="1" dirty="0" smtClean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  <a:endParaRPr lang="en-US" sz="3600" b="1" dirty="0">
              <a:ln w="952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2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6966" cy="68611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8829" y="101931"/>
            <a:ext cx="6211615" cy="204218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Đăm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Săn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dũng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mãnh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lập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được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nhiều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chiến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công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giành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lại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vợ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đem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lại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uy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danh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cho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mình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và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cho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cộng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đồng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4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381000"/>
          </a:sp3d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358598" y="178773"/>
            <a:ext cx="5661952" cy="1445076"/>
          </a:xfrm>
          <a:prstGeom prst="rect">
            <a:avLst/>
          </a:prstGeom>
          <a:noFill/>
          <a:ln>
            <a:noFill/>
          </a:ln>
          <a:effectLst>
            <a:innerShdw blurRad="152400" dist="152400">
              <a:schemeClr val="accent2">
                <a:alpha val="50000"/>
              </a:schemeClr>
            </a:innerShdw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Hai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chiến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thắng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lừng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danh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là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: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Chiến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thắng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Mtao-Mxây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và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Mtao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Grư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0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38143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4572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143" y="-11492"/>
            <a:ext cx="4438091" cy="34483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457200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8143" y="3436882"/>
            <a:ext cx="4438091" cy="342111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381000" h="457200"/>
          </a:sp3d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3603007" y="407776"/>
            <a:ext cx="4107975" cy="61022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Đăm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Săn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chặt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cây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thần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Cầu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hôn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nữ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thần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mặt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trời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nhưng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bị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từ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chối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nằm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xuống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trên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con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đường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chinh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phục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thiên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nhiên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Hồn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chàng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hóa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thành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ruồi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bay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vào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miệng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chị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gái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là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Hơ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Âng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chị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sinh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ra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Đăm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Săn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cháu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,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lớn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lên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lại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tiếp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tục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con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đường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của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người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câu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anh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hùng</a:t>
            </a:r>
            <a:r>
              <a:rPr lang="en-US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277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632</Words>
  <Application>Microsoft Office PowerPoint</Application>
  <PresentationFormat>Widescreen</PresentationFormat>
  <Paragraphs>92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CHIẾN THẮNG MTAO-MXÂY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Quy</dc:creator>
  <cp:lastModifiedBy>Kim Quy</cp:lastModifiedBy>
  <cp:revision>75</cp:revision>
  <dcterms:created xsi:type="dcterms:W3CDTF">2016-09-15T17:43:24Z</dcterms:created>
  <dcterms:modified xsi:type="dcterms:W3CDTF">2016-09-19T06:03:18Z</dcterms:modified>
</cp:coreProperties>
</file>