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5" r:id="rId2"/>
    <p:sldId id="268" r:id="rId3"/>
    <p:sldId id="276" r:id="rId4"/>
    <p:sldId id="277" r:id="rId5"/>
    <p:sldId id="305" r:id="rId6"/>
    <p:sldId id="291" r:id="rId7"/>
    <p:sldId id="278" r:id="rId8"/>
    <p:sldId id="279" r:id="rId9"/>
    <p:sldId id="292" r:id="rId10"/>
    <p:sldId id="293" r:id="rId11"/>
    <p:sldId id="269" r:id="rId12"/>
    <p:sldId id="294" r:id="rId13"/>
    <p:sldId id="295" r:id="rId14"/>
    <p:sldId id="296" r:id="rId15"/>
    <p:sldId id="301" r:id="rId16"/>
    <p:sldId id="297" r:id="rId17"/>
    <p:sldId id="298" r:id="rId18"/>
    <p:sldId id="302" r:id="rId19"/>
    <p:sldId id="303" r:id="rId20"/>
    <p:sldId id="274" r:id="rId21"/>
    <p:sldId id="299" r:id="rId22"/>
    <p:sldId id="285" r:id="rId23"/>
    <p:sldId id="300" r:id="rId24"/>
    <p:sldId id="286" r:id="rId25"/>
    <p:sldId id="287" r:id="rId26"/>
    <p:sldId id="288" r:id="rId27"/>
    <p:sldId id="289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  <a:srgbClr val="009900"/>
    <a:srgbClr val="33CC33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E729A77-3D63-4568-99B8-12C0B3217284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B8DF0B-5D7A-4231-BF1E-8BB69200C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481BA7-24B2-40EC-8C12-549E49A1609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9"/>
          <p:cNvSpPr txBox="1"/>
          <p:nvPr userDrawn="1"/>
        </p:nvSpPr>
        <p:spPr>
          <a:xfrm>
            <a:off x="153988" y="0"/>
            <a:ext cx="6365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1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4E58A02-4862-7EF2-A0E6-E52DEEC2987C}"/>
              </a:ext>
            </a:extLst>
          </p:cNvPr>
          <p:cNvSpPr txBox="1"/>
          <p:nvPr userDrawn="1"/>
        </p:nvSpPr>
        <p:spPr>
          <a:xfrm>
            <a:off x="11045169" y="0"/>
            <a:ext cx="101983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1b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0F400-95C6-40E3-BD83-3F42D71599F0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D09A6-43B6-49DB-955A-238F1ED0C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444CF3E-2E22-40ED-815A-59D0A475F5B3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EA826F-3971-45DF-8A45-BC9C650BD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4966887" y="2353581"/>
            <a:ext cx="69754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1: Home &amp; Places</a:t>
            </a:r>
          </a:p>
          <a:p>
            <a:pPr algn="ctr"/>
            <a:r>
              <a:rPr lang="en-US" sz="4800" b="1" dirty="0">
                <a:solidFill>
                  <a:srgbClr val="33CC33"/>
                </a:solidFill>
                <a:latin typeface="Calibri" pitchFamily="34" charset="0"/>
              </a:rPr>
              <a:t>Lesson 1b: Grammar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352925" y="557213"/>
            <a:ext cx="4208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this/these – that/those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309563" y="785813"/>
            <a:ext cx="4062412" cy="5673725"/>
            <a:chOff x="195" y="495"/>
            <a:chExt cx="2559" cy="3574"/>
          </a:xfrm>
        </p:grpSpPr>
        <p:pic>
          <p:nvPicPr>
            <p:cNvPr id="41989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" y="602"/>
              <a:ext cx="2426" cy="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990" name="Rectangle 6"/>
            <p:cNvSpPr>
              <a:spLocks noChangeArrowheads="1"/>
            </p:cNvSpPr>
            <p:nvPr/>
          </p:nvSpPr>
          <p:spPr bwMode="auto">
            <a:xfrm>
              <a:off x="195" y="557"/>
              <a:ext cx="605" cy="1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Rectangle 7"/>
            <p:cNvSpPr>
              <a:spLocks noChangeArrowheads="1"/>
            </p:cNvSpPr>
            <p:nvPr/>
          </p:nvSpPr>
          <p:spPr bwMode="auto">
            <a:xfrm>
              <a:off x="2149" y="495"/>
              <a:ext cx="605" cy="1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4606925" y="2670175"/>
            <a:ext cx="71707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We use </a:t>
            </a:r>
            <a:r>
              <a:rPr lang="en-US" sz="3000" b="1" i="1" dirty="0">
                <a:solidFill>
                  <a:schemeClr val="hlink"/>
                </a:solidFill>
                <a:latin typeface="Calibri" pitchFamily="34" charset="0"/>
              </a:rPr>
              <a:t>this</a:t>
            </a:r>
            <a:r>
              <a:rPr lang="en-US" sz="3000" i="1" dirty="0">
                <a:solidFill>
                  <a:schemeClr val="hlink"/>
                </a:solidFill>
                <a:latin typeface="Calibri" pitchFamily="34" charset="0"/>
              </a:rPr>
              <a:t> for </a:t>
            </a:r>
            <a:r>
              <a:rPr lang="en-US" sz="3000" u="sng" dirty="0">
                <a:solidFill>
                  <a:schemeClr val="hlink"/>
                </a:solidFill>
                <a:latin typeface="Calibri" pitchFamily="34" charset="0"/>
              </a:rPr>
              <a:t>singular nouns</a:t>
            </a:r>
            <a:r>
              <a:rPr lang="en-US" sz="3000" i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near</a:t>
            </a:r>
            <a:r>
              <a:rPr lang="en-US" sz="3000" i="1" dirty="0">
                <a:solidFill>
                  <a:schemeClr val="hlink"/>
                </a:solidFill>
                <a:latin typeface="Calibri" pitchFamily="34" charset="0"/>
              </a:rPr>
              <a:t> us.</a:t>
            </a:r>
          </a:p>
          <a:p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We use </a:t>
            </a:r>
            <a:r>
              <a:rPr lang="en-US" sz="3000" b="1" i="1" dirty="0">
                <a:solidFill>
                  <a:schemeClr val="hlink"/>
                </a:solidFill>
                <a:latin typeface="Calibri" pitchFamily="34" charset="0"/>
              </a:rPr>
              <a:t>these</a:t>
            </a:r>
            <a:r>
              <a:rPr lang="en-US" sz="3000" i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for </a:t>
            </a:r>
            <a:r>
              <a:rPr lang="en-US" sz="3000" u="sng" dirty="0">
                <a:solidFill>
                  <a:schemeClr val="hlink"/>
                </a:solidFill>
                <a:latin typeface="Calibri" pitchFamily="34" charset="0"/>
              </a:rPr>
              <a:t>plural nouns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near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 us.</a:t>
            </a:r>
            <a:br>
              <a:rPr lang="en-US" sz="30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We use </a:t>
            </a:r>
            <a:r>
              <a:rPr lang="en-US" sz="3000" b="1" i="1" dirty="0">
                <a:solidFill>
                  <a:schemeClr val="hlink"/>
                </a:solidFill>
                <a:latin typeface="Calibri" pitchFamily="34" charset="0"/>
              </a:rPr>
              <a:t>that</a:t>
            </a:r>
            <a:r>
              <a:rPr lang="en-US" sz="3000" i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for </a:t>
            </a:r>
            <a:r>
              <a:rPr lang="en-US" sz="3000" u="sng" dirty="0">
                <a:solidFill>
                  <a:schemeClr val="hlink"/>
                </a:solidFill>
                <a:latin typeface="Calibri" pitchFamily="34" charset="0"/>
              </a:rPr>
              <a:t>singular nouns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far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 from us. </a:t>
            </a:r>
            <a:br>
              <a:rPr lang="en-US" sz="30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We use </a:t>
            </a:r>
            <a:r>
              <a:rPr lang="en-US" sz="3000" b="1" i="1" dirty="0">
                <a:solidFill>
                  <a:schemeClr val="hlink"/>
                </a:solidFill>
                <a:latin typeface="Calibri" pitchFamily="34" charset="0"/>
              </a:rPr>
              <a:t>those</a:t>
            </a:r>
            <a:r>
              <a:rPr lang="en-US" sz="3000" i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for </a:t>
            </a:r>
            <a:r>
              <a:rPr lang="en-US" sz="3000" u="sng" dirty="0">
                <a:solidFill>
                  <a:schemeClr val="hlink"/>
                </a:solidFill>
                <a:latin typeface="Calibri" pitchFamily="34" charset="0"/>
              </a:rPr>
              <a:t>plural nouns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far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 from us.</a:t>
            </a:r>
            <a:r>
              <a:rPr lang="en-US" sz="3000" dirty="0">
                <a:solidFill>
                  <a:schemeClr val="hlink"/>
                </a:solidFill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0307" y="530942"/>
            <a:ext cx="8738421" cy="582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8"/>
          <p:cNvSpPr txBox="1">
            <a:spLocks noChangeArrowheads="1"/>
          </p:cNvSpPr>
          <p:nvPr/>
        </p:nvSpPr>
        <p:spPr bwMode="auto">
          <a:xfrm>
            <a:off x="4873648" y="3683564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693988" y="485775"/>
            <a:ext cx="7013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Read the theory box. Write the plurals. 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1692275"/>
            <a:ext cx="11244263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035425" y="1965325"/>
            <a:ext cx="1636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brushes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4227513" y="2943225"/>
            <a:ext cx="1636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babies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100513" y="3906838"/>
            <a:ext cx="1636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boxes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4173538" y="4878388"/>
            <a:ext cx="1636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children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0144125" y="1958975"/>
            <a:ext cx="1636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buses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0058400" y="2917825"/>
            <a:ext cx="1636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boys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10102850" y="3906838"/>
            <a:ext cx="1636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scarves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9969500" y="4878388"/>
            <a:ext cx="1636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teeth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15" grpId="0"/>
      <p:bldP spid="43016" grpId="0"/>
      <p:bldP spid="43017" grpId="0"/>
      <p:bldP spid="43018" grpId="0"/>
      <p:bldP spid="43019" grpId="0"/>
      <p:bldP spid="43020" grpId="0"/>
      <p:bldP spid="430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744788" y="437069"/>
            <a:ext cx="76382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Look at the picture. Write what Mary says. 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3" y="1177925"/>
            <a:ext cx="4321175" cy="487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221288" y="3721289"/>
            <a:ext cx="35929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1 This is my cap.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2 These are my keys.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3 This is my watch.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744788" y="437069"/>
            <a:ext cx="76382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Look at the picture. 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Write what Mary says. 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112838"/>
            <a:ext cx="5119688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6438900" y="1463675"/>
            <a:ext cx="40830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4 Those are my posters.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5 Those are my boxes.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6 That is my guitar.</a:t>
            </a:r>
          </a:p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7 That is my dress.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822835" y="571975"/>
            <a:ext cx="9771761" cy="5556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6402" y="3602655"/>
            <a:ext cx="2687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MORE</a:t>
            </a:r>
          </a:p>
          <a:p>
            <a:r>
              <a:rPr lang="en-US" sz="4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6686263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52413" y="695325"/>
            <a:ext cx="3022600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Further practice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579813" y="676275"/>
            <a:ext cx="5067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Write the words in the plural.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847725" y="2033588"/>
            <a:ext cx="498475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1. book - ________________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2. man - ________________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3. watch -_______________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4. toy - _________________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6283325" y="2060575"/>
            <a:ext cx="5249863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5. shelf - _________________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6. house - ________________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7. foot -__________________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8. fly - ___________________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2551113" y="2066925"/>
            <a:ext cx="3082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books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2438400" y="2765425"/>
            <a:ext cx="3082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men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2570163" y="3502025"/>
            <a:ext cx="3082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watches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2381250" y="4224338"/>
            <a:ext cx="3082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toys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7997825" y="2087563"/>
            <a:ext cx="3082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shelves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8145463" y="2824163"/>
            <a:ext cx="3082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houses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8042275" y="3530600"/>
            <a:ext cx="3082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feet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7953375" y="4252913"/>
            <a:ext cx="3082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flies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52413" y="562701"/>
            <a:ext cx="1874172" cy="58477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WB p. 13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386138" y="702182"/>
            <a:ext cx="78197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Fill in the gaps with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this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these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that,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or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those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.</a:t>
            </a:r>
            <a:r>
              <a:rPr lang="en-US" dirty="0"/>
              <a:t> 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5438"/>
            <a:ext cx="6208713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6246813" y="2898775"/>
            <a:ext cx="5945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1 </a:t>
            </a:r>
            <a:r>
              <a:rPr lang="en-US" sz="2800" dirty="0">
                <a:latin typeface="Calibri" pitchFamily="34" charset="0"/>
              </a:rPr>
              <a:t>Ian: _________ is my cat, Fluffy.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b="1" dirty="0">
                <a:latin typeface="Calibri" pitchFamily="34" charset="0"/>
              </a:rPr>
              <a:t>2 </a:t>
            </a:r>
            <a:r>
              <a:rPr lang="en-US" sz="2800" dirty="0">
                <a:latin typeface="Calibri" pitchFamily="34" charset="0"/>
              </a:rPr>
              <a:t>William: _________ are our books.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b="1" dirty="0">
                <a:latin typeface="Calibri" pitchFamily="34" charset="0"/>
              </a:rPr>
              <a:t>3 </a:t>
            </a:r>
            <a:r>
              <a:rPr lang="en-US" sz="2800" dirty="0">
                <a:latin typeface="Calibri" pitchFamily="34" charset="0"/>
              </a:rPr>
              <a:t>William: _________ is my new laptop.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b="1" dirty="0">
                <a:latin typeface="Calibri" pitchFamily="34" charset="0"/>
              </a:rPr>
              <a:t>4 </a:t>
            </a:r>
            <a:r>
              <a:rPr lang="en-US" sz="2800" dirty="0">
                <a:latin typeface="Calibri" pitchFamily="34" charset="0"/>
              </a:rPr>
              <a:t>Ian: _________ are our cups. 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7197725" y="2919413"/>
            <a:ext cx="1577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rgbClr val="00B0F0"/>
                </a:solidFill>
                <a:latin typeface="Calibri" pitchFamily="34" charset="0"/>
              </a:rPr>
              <a:t>This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7804150" y="3352800"/>
            <a:ext cx="1577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>
                <a:solidFill>
                  <a:srgbClr val="FF0000"/>
                </a:solidFill>
                <a:latin typeface="Calibri" pitchFamily="34" charset="0"/>
              </a:rPr>
              <a:t>Those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7910513" y="3767138"/>
            <a:ext cx="1577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>
                <a:solidFill>
                  <a:srgbClr val="FF0000"/>
                </a:solidFill>
                <a:latin typeface="Calibri" pitchFamily="34" charset="0"/>
              </a:rPr>
              <a:t>That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7188200" y="4178300"/>
            <a:ext cx="1577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>
                <a:solidFill>
                  <a:srgbClr val="FF0000"/>
                </a:solidFill>
                <a:latin typeface="Calibri" pitchFamily="34" charset="0"/>
              </a:rPr>
              <a:t>These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/>
      <p:bldP spid="47114" grpId="0"/>
      <p:bldP spid="471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9019" y="777144"/>
            <a:ext cx="97339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E6B3"/>
                </a:solidFill>
                <a:latin typeface="+mn-lt"/>
              </a:rPr>
              <a:t>★★ </a:t>
            </a:r>
            <a:r>
              <a:rPr lang="en-US" sz="3000" b="1" dirty="0">
                <a:solidFill>
                  <a:srgbClr val="000000"/>
                </a:solidFill>
                <a:latin typeface="+mn-lt"/>
              </a:rPr>
              <a:t>What can you see in the pictures? Write the sentences.</a:t>
            </a:r>
            <a:endParaRPr lang="en-US" sz="3000" dirty="0">
              <a:latin typeface="+mn-lt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584784"/>
            <a:ext cx="1932039" cy="93871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Grammar Bank</a:t>
            </a:r>
          </a:p>
          <a:p>
            <a:pPr>
              <a:spcBef>
                <a:spcPct val="50000"/>
              </a:spcBef>
            </a:pP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P. 65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53187"/>
            <a:ext cx="6263569" cy="30792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46547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latin typeface="FrutigerLTStd-Bold"/>
              </a:rPr>
              <a:t>1 </a:t>
            </a:r>
            <a:r>
              <a:rPr lang="en-US" dirty="0">
                <a:latin typeface="FrutigerLTStd-Roman"/>
              </a:rPr>
              <a:t>__________________________________________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latin typeface="FrutigerLTStd-Bold"/>
              </a:rPr>
              <a:t>2 </a:t>
            </a:r>
            <a:r>
              <a:rPr lang="en-US" dirty="0">
                <a:latin typeface="FrutigerLTStd-Roman"/>
              </a:rPr>
              <a:t>__________________________________________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latin typeface="FrutigerLTStd-Bold"/>
              </a:rPr>
              <a:t>3 </a:t>
            </a:r>
            <a:r>
              <a:rPr lang="en-US" dirty="0">
                <a:latin typeface="FrutigerLTStd-Roman"/>
              </a:rPr>
              <a:t>__________________________________________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latin typeface="FrutigerLTStd-Bold"/>
              </a:rPr>
              <a:t>4 </a:t>
            </a:r>
            <a:r>
              <a:rPr lang="en-US" dirty="0">
                <a:latin typeface="FrutigerLTStd-Roman"/>
              </a:rPr>
              <a:t>__________________________________________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latin typeface="FrutigerLTStd-Bold"/>
              </a:rPr>
              <a:t>5 </a:t>
            </a:r>
            <a:r>
              <a:rPr lang="en-US" dirty="0">
                <a:latin typeface="FrutigerLTStd-Roman"/>
              </a:rPr>
              <a:t>__________________________________________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799" y="1934335"/>
            <a:ext cx="3900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+mn-lt"/>
              </a:rPr>
              <a:t>I can see two umbrellas.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050" y="2662186"/>
            <a:ext cx="3900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I can see two scarves.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049" y="3329307"/>
            <a:ext cx="3900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I can see three watches.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799" y="4011366"/>
            <a:ext cx="3900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I can see two dresses.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799" y="4646798"/>
            <a:ext cx="3900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I can see two keys.</a:t>
            </a:r>
          </a:p>
        </p:txBody>
      </p:sp>
    </p:spTree>
    <p:extLst>
      <p:ext uri="{BB962C8B-B14F-4D97-AF65-F5344CB8AC3E}">
        <p14:creationId xmlns:p14="http://schemas.microsoft.com/office/powerpoint/2010/main" val="41155340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584784"/>
            <a:ext cx="1932039" cy="93871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Grammar Bank</a:t>
            </a:r>
          </a:p>
          <a:p>
            <a:pPr>
              <a:spcBef>
                <a:spcPct val="50000"/>
              </a:spcBef>
            </a:pP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P. 65</a:t>
            </a:r>
          </a:p>
        </p:txBody>
      </p:sp>
      <p:sp>
        <p:nvSpPr>
          <p:cNvPr id="3" name="Rectangle 2"/>
          <p:cNvSpPr/>
          <p:nvPr/>
        </p:nvSpPr>
        <p:spPr>
          <a:xfrm>
            <a:off x="2216632" y="584784"/>
            <a:ext cx="662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+mn-lt"/>
              </a:rPr>
              <a:t>Look and write as in the example.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16" y="1230575"/>
            <a:ext cx="6787765" cy="5184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3471" y="2802193"/>
            <a:ext cx="2256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Those are books.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2516" y="5196348"/>
            <a:ext cx="2256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These are bicycles.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5381" y="5181600"/>
            <a:ext cx="1862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That is a cat.</a:t>
            </a:r>
          </a:p>
        </p:txBody>
      </p:sp>
    </p:spTree>
    <p:extLst>
      <p:ext uri="{BB962C8B-B14F-4D97-AF65-F5344CB8AC3E}">
        <p14:creationId xmlns:p14="http://schemas.microsoft.com/office/powerpoint/2010/main" val="39047809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960563"/>
            <a:ext cx="3257550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8913" y="4478338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3263900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FFFFFF"/>
                </a:solidFill>
                <a:cs typeface="Arial" charset="0"/>
              </a:rPr>
              <a:t>Grammar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85" y="464001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062" y="611256"/>
            <a:ext cx="9667875" cy="56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3005276" y="2816847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254125" y="2184400"/>
            <a:ext cx="103235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Work in pairs. Point at the things in the classroom and make sentences with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this/that/these/those + singular/plural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887413" y="441325"/>
            <a:ext cx="1097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Fill in the gaps with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this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these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that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those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and the missing noun. 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888" y="1036638"/>
            <a:ext cx="5781675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0063" y="2752725"/>
            <a:ext cx="57356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8488" y="4645025"/>
            <a:ext cx="56038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790950" y="2205038"/>
            <a:ext cx="1036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That 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319838" y="2190750"/>
            <a:ext cx="103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ball 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790950" y="3729038"/>
            <a:ext cx="1036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These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6315075" y="3746500"/>
            <a:ext cx="1036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books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3760788" y="4035425"/>
            <a:ext cx="103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Those 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6176963" y="4033838"/>
            <a:ext cx="134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pencils  </a:t>
            </a: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3937000" y="5530850"/>
            <a:ext cx="1036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That 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6261100" y="5527675"/>
            <a:ext cx="164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schoolbag 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3938588" y="5818188"/>
            <a:ext cx="103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This 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6448425" y="5818188"/>
            <a:ext cx="1036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watch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  <p:bldP spid="49161" grpId="0"/>
      <p:bldP spid="49162" grpId="0"/>
      <p:bldP spid="49163" grpId="0"/>
      <p:bldP spid="49164" grpId="0"/>
      <p:bldP spid="49165" grpId="0"/>
      <p:bldP spid="49166" grpId="0"/>
      <p:bldP spid="49167" grpId="0"/>
      <p:bldP spid="49168" grpId="0"/>
      <p:bldP spid="491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86409"/>
            <a:ext cx="9372600" cy="573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2113" y="1950423"/>
            <a:ext cx="5892800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 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Singular-plural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This/that/these/those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93825"/>
            <a:ext cx="1211421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(p. 13).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Complete the grammar notes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     (p. 14).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(p. 25 SB).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Learn grammar about </a:t>
            </a:r>
            <a:r>
              <a:rPr lang="en-US" sz="3600" i="1" u="sng" dirty="0">
                <a:solidFill>
                  <a:srgbClr val="0070C0"/>
                </a:solidFill>
                <a:latin typeface="Calibri" pitchFamily="34" charset="0"/>
              </a:rPr>
              <a:t>plurals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Learn grammar about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this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/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these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and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that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/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those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Remember the rules and use them in real situations.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2450"/>
            <a:ext cx="100584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25287" y="1687666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A. basketball	    B. capital                C. grandfather    D. gymnastics    </a:t>
            </a:r>
            <a:endParaRPr lang="vi-VN" sz="3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182" y="2350031"/>
            <a:ext cx="2372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bɑːskɪtbɔːl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4775" y="2276883"/>
            <a:ext cx="2328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kæpɪtl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6387501" y="2249549"/>
            <a:ext cx="2377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ɡrænfɑːðə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7" name="Rectangle 6"/>
          <p:cNvSpPr/>
          <p:nvPr/>
        </p:nvSpPr>
        <p:spPr>
          <a:xfrm>
            <a:off x="9036636" y="2199310"/>
            <a:ext cx="277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dʒɪmˈnæstɪks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38687" y="3370301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A. toilet	   	   B. chimney             C. appliance       D. cupboard    </a:t>
            </a:r>
            <a:endParaRPr lang="vi-VN" sz="32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573" y="3963960"/>
            <a:ext cx="1535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tɔɪlət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61524" y="3936532"/>
            <a:ext cx="2170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tʃɪmni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90446" y="3948865"/>
            <a:ext cx="2036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əˈplaɪəns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18698" y="3858959"/>
            <a:ext cx="1628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kʌbəd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20264" y="5110340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A. polite		   B. clever 		      C. funny 	     D. friendly  </a:t>
            </a:r>
            <a:endParaRPr lang="vi-VN" sz="32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1040" y="5663956"/>
            <a:ext cx="1593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pəˈlaɪt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49929" y="5676571"/>
            <a:ext cx="2123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klevə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51140" y="5649237"/>
            <a:ext cx="1276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fʌni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0275" y="5598998"/>
            <a:ext cx="1708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frendli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9" name="Oval 18"/>
          <p:cNvSpPr/>
          <p:nvPr/>
        </p:nvSpPr>
        <p:spPr>
          <a:xfrm>
            <a:off x="8991612" y="1687666"/>
            <a:ext cx="561832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84357" y="3368379"/>
            <a:ext cx="561832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75444" y="5142751"/>
            <a:ext cx="561832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A01092-4CCD-BC36-5E65-2B0B7F59D6D3}"/>
              </a:ext>
            </a:extLst>
          </p:cNvPr>
          <p:cNvSpPr txBox="1"/>
          <p:nvPr/>
        </p:nvSpPr>
        <p:spPr>
          <a:xfrm>
            <a:off x="337931" y="472772"/>
            <a:ext cx="11516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  <a:cs typeface="Arial" panose="020B0604020202020204" pitchFamily="34" charset="0"/>
              </a:rPr>
              <a:t>Choose the word whose main stress is placed differently from that of the others.</a:t>
            </a:r>
            <a:endParaRPr lang="vi-VN" sz="32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423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 animBg="1"/>
      <p:bldP spid="20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946275" y="604838"/>
            <a:ext cx="8466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How many </a:t>
            </a:r>
            <a:r>
              <a:rPr lang="en-US" sz="3200" i="1" u="sng" dirty="0">
                <a:solidFill>
                  <a:schemeClr val="hlink"/>
                </a:solidFill>
                <a:latin typeface="Calibri" pitchFamily="34" charset="0"/>
              </a:rPr>
              <a:t>caps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are there in each picture?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528763"/>
            <a:ext cx="1514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5738" y="1554163"/>
            <a:ext cx="2498725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187575" y="3057525"/>
            <a:ext cx="8466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How many </a:t>
            </a:r>
            <a:r>
              <a:rPr lang="en-US" sz="3200" i="1" u="sng" dirty="0">
                <a:solidFill>
                  <a:schemeClr val="hlink"/>
                </a:solidFill>
                <a:latin typeface="Calibri" pitchFamily="34" charset="0"/>
              </a:rPr>
              <a:t>dresses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are there in each picture?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2900" y="4094163"/>
            <a:ext cx="111918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4103688"/>
            <a:ext cx="20637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832100" y="1860550"/>
            <a:ext cx="2389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One cap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9150350" y="1876425"/>
            <a:ext cx="2389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Two cap</a:t>
            </a:r>
            <a:r>
              <a:rPr lang="en-US" sz="3200" u="sng">
                <a:solidFill>
                  <a:srgbClr val="FF0000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865438" y="4549775"/>
            <a:ext cx="2389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One dress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8594725" y="4543425"/>
            <a:ext cx="23891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Two dress</a:t>
            </a:r>
            <a:r>
              <a:rPr lang="en-US" sz="3200" u="sng">
                <a:solidFill>
                  <a:srgbClr val="FF0000"/>
                </a:solidFill>
                <a:latin typeface="Calibri" pitchFamily="34" charset="0"/>
              </a:rPr>
              <a:t>es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6" grpId="0"/>
      <p:bldP spid="39947" grpId="0"/>
      <p:bldP spid="39948" grpId="0"/>
      <p:bldP spid="399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556591"/>
            <a:ext cx="10287000" cy="574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4824689" y="3995531"/>
            <a:ext cx="3927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5502275" y="514350"/>
            <a:ext cx="1387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Plurals</a:t>
            </a:r>
            <a:r>
              <a:rPr lang="en-US"/>
              <a:t> </a:t>
            </a: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996950"/>
            <a:ext cx="10645775" cy="52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</TotalTime>
  <Words>670</Words>
  <Application>Microsoft Office PowerPoint</Application>
  <PresentationFormat>Widescreen</PresentationFormat>
  <Paragraphs>136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FrutigerLTStd-Bold</vt:lpstr>
      <vt:lpstr>FrutigerLTStd-Roman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79</cp:revision>
  <dcterms:created xsi:type="dcterms:W3CDTF">2021-09-24T06:18:33Z</dcterms:created>
  <dcterms:modified xsi:type="dcterms:W3CDTF">2023-08-02T07:17:09Z</dcterms:modified>
</cp:coreProperties>
</file>