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307" r:id="rId3"/>
    <p:sldId id="356" r:id="rId4"/>
    <p:sldId id="358" r:id="rId5"/>
    <p:sldId id="359" r:id="rId6"/>
    <p:sldId id="345" r:id="rId7"/>
    <p:sldId id="360" r:id="rId8"/>
    <p:sldId id="361" r:id="rId9"/>
    <p:sldId id="363" r:id="rId10"/>
    <p:sldId id="366" r:id="rId11"/>
    <p:sldId id="369" r:id="rId12"/>
    <p:sldId id="371" r:id="rId13"/>
  </p:sldIdLst>
  <p:sldSz cx="24384000" cy="13716000"/>
  <p:notesSz cx="6858000" cy="9144000"/>
  <p:custDataLst>
    <p:tags r:id="rId1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3333FF"/>
    <a:srgbClr val="0000CC"/>
    <a:srgbClr val="006600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30" d="100"/>
          <a:sy n="30" d="100"/>
        </p:scale>
        <p:origin x="306" y="84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01/09/2021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69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26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05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619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833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3.png"/><Relationship Id="rId4" Type="http://schemas.openxmlformats.org/officeDocument/2006/relationships/image" Target="../media/image590.png"/><Relationship Id="rId9" Type="http://schemas.openxmlformats.org/officeDocument/2006/relationships/image" Target="../media/image7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39.png"/><Relationship Id="rId7" Type="http://schemas.openxmlformats.org/officeDocument/2006/relationships/image" Target="../media/image8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2.png"/><Relationship Id="rId5" Type="http://schemas.openxmlformats.org/officeDocument/2006/relationships/image" Target="../media/image79.png"/><Relationship Id="rId4" Type="http://schemas.openxmlformats.org/officeDocument/2006/relationships/image" Target="../media/image76.png"/><Relationship Id="rId9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6.pn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38.png"/><Relationship Id="rId9" Type="http://schemas.openxmlformats.org/officeDocument/2006/relationships/image" Target="../media/image5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9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688321" y="3719346"/>
            <a:ext cx="2799079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4636794"/>
            <a:ext cx="182880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1: VECTƠ</a:t>
            </a:r>
            <a:endParaRPr lang="en-US" sz="6000" b="1" dirty="0">
              <a:solidFill>
                <a:srgbClr val="776249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36312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10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4247547" y="9832161"/>
            <a:ext cx="17088453" cy="1645852"/>
            <a:chOff x="7483861" y="7543801"/>
            <a:chExt cx="17012919" cy="164606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TRUNG ĐIỂM CỦA ĐOẠN THẲNG VÀ TRỌNG TÂM TAM GIÁC</a:t>
              </a:r>
              <a:endPara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820143" y="7646473"/>
                  <a:ext cx="81902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353261" y="8545895"/>
            <a:ext cx="14849139" cy="907192"/>
            <a:chOff x="7459670" y="7543799"/>
            <a:chExt cx="14851072" cy="907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8993187" y="7620004"/>
                  <a:ext cx="13317555" cy="8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TỌA </a:t>
                  </a:r>
                  <a:r>
                    <a:rPr lang="en-US" sz="4800" b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ĐỘ CÁC VECT</a:t>
                  </a:r>
                  <a:r>
                    <a:rPr lang="vi-VN" sz="4800" b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Ơ</a:t>
                  </a:r>
                  <a:r>
                    <a:rPr lang="en-US" sz="4800" b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sz="48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acc>
                        <m:accPr>
                          <m:chr m:val="⃗"/>
                          <m:ctrlP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 smtClean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7" y="7620004"/>
                  <a:ext cx="13317555" cy="831106"/>
                </a:xfrm>
                <a:prstGeom prst="rect">
                  <a:avLst/>
                </a:prstGeom>
                <a:blipFill>
                  <a:blip r:embed="rId5"/>
                  <a:stretch>
                    <a:fillRect l="-2106" t="-17518" b="-3649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671665" y="7640053"/>
                  <a:ext cx="983090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8292840" y="7091767"/>
            <a:ext cx="8327259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4</a:t>
            </a:r>
            <a:r>
              <a:rPr lang="vi-VN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 </a:t>
            </a:r>
            <a:r>
              <a:rPr lang="en-US" sz="6599" b="1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HỆ TRỤC TỌA ĐỘ</a:t>
            </a:r>
            <a:endParaRPr lang="en-US" sz="6599" b="1" dirty="0">
              <a:solidFill>
                <a:srgbClr val="135F82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512667" y="8207119"/>
            <a:ext cx="19013083" cy="426412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4243914" y="1111842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526611"/>
            <a:ext cx="3154623" cy="31977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48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48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955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5.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 hình chiếu của điểm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𝑯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trị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𝐏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=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𝟑𝐚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800" b="1" i="0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𝟏𝟓𝐛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bằng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.48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54.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𝟑𝟗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𝟖𝟒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58485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2971800" y="7299477"/>
                <a:ext cx="1798319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Hình chiếu của điểm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𝑴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𝟏𝟑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𝑯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(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𝟏𝟑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𝟎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)</m:t>
                    </m:r>
                  </m:oMath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7299477"/>
                <a:ext cx="17983199" cy="830997"/>
              </a:xfrm>
              <a:prstGeom prst="rect">
                <a:avLst/>
              </a:prstGeom>
              <a:blipFill>
                <a:blip r:embed="rId9"/>
                <a:stretch>
                  <a:fillRect l="-1560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468128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2971800" y="10192795"/>
                <a:ext cx="1436249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𝟏𝟓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𝟑𝟗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10192795"/>
                <a:ext cx="14362493" cy="830997"/>
              </a:xfrm>
              <a:prstGeom prst="rect">
                <a:avLst/>
              </a:prstGeom>
              <a:blipFill>
                <a:blip r:embed="rId10"/>
                <a:stretch>
                  <a:fillRect l="-1952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971801" y="8941843"/>
                <a:ext cx="12420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1" y="8941843"/>
                <a:ext cx="12420600" cy="830997"/>
              </a:xfrm>
              <a:prstGeom prst="rect">
                <a:avLst/>
              </a:prstGeom>
              <a:blipFill>
                <a:blip r:embed="rId11"/>
                <a:stretch>
                  <a:fillRect l="-2258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3987093" y="511037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56568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44" grpId="0"/>
      <p:bldP spid="4" grpId="0"/>
      <p:bldP spid="4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349624" y="2624209"/>
            <a:ext cx="23729576" cy="4675268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7114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6.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cho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với 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𝟔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800" b="1" i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𝟓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thỏa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mãn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𝑬𝑩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𝑬𝑪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𝒎𝒊𝒏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64110"/>
              </a:xfrm>
              <a:prstGeom prst="rect">
                <a:avLst/>
              </a:prstGeom>
              <a:blipFill>
                <a:blip r:embed="rId4"/>
                <a:stretch>
                  <a:fillRect l="-1216" t="-8059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69856" y="5162122"/>
                <a:ext cx="3543010" cy="24906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856" y="5162122"/>
                <a:ext cx="3543010" cy="24906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578249" y="5223658"/>
                <a:ext cx="4708543" cy="11977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800" b="1" i="0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B</m:t>
                    </m:r>
                    <m:r>
                      <m:rPr>
                        <m:nor/>
                      </m:rPr>
                      <a:rPr lang="en-US" sz="4800" b="1" spc="-15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GB" sz="4800" b="1" dirty="0" smtClean="0"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.</a:t>
                </a:r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8249" y="5223658"/>
                <a:ext cx="4708543" cy="1197764"/>
              </a:xfrm>
              <a:prstGeom prst="rect">
                <a:avLst/>
              </a:prstGeom>
              <a:blipFill rotWithShape="0">
                <a:blip r:embed="rId6"/>
                <a:stretch>
                  <a:fillRect b="-112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593050" y="5223658"/>
                <a:ext cx="4741244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3050" y="5223658"/>
                <a:ext cx="4741244" cy="17520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17520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175201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680343" y="7299477"/>
                <a:ext cx="19579457" cy="31955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𝑬𝑨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𝑬𝑩</m:t>
                            </m:r>
                          </m:e>
                        </m:ac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𝑬𝑪</m:t>
                            </m:r>
                          </m:e>
                        </m:acc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𝑬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e>
                    </m:acc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𝑬𝑮</m:t>
                        </m:r>
                      </m:e>
                    </m:acc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 min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</m:oMath>
                </a14:m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chiếu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lên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𝑶𝒙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0343" y="7299477"/>
                <a:ext cx="19579457" cy="3195555"/>
              </a:xfrm>
              <a:prstGeom prst="rect">
                <a:avLst/>
              </a:prstGeom>
              <a:blipFill>
                <a:blip r:embed="rId9"/>
                <a:stretch>
                  <a:fillRect l="-1432" b="-3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053647" y="5541052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5618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0" y="2402233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8993186" y="7620004"/>
                  <a:ext cx="18477789" cy="8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TỌA </a:t>
                  </a:r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ĐỘ CÁC VECT</a:t>
                  </a:r>
                  <a:r>
                    <a:rPr lang="vi-VN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Ơ</a:t>
                  </a:r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6" y="7620004"/>
                  <a:ext cx="18477789" cy="831106"/>
                </a:xfrm>
                <a:prstGeom prst="rect">
                  <a:avLst/>
                </a:prstGeom>
                <a:blipFill>
                  <a:blip r:embed="rId3"/>
                  <a:stretch>
                    <a:fillRect l="-2507" t="-15328" b="-379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8306" cy="872846"/>
              <a:chOff x="7459669" y="7543800"/>
              <a:chExt cx="1388306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8788" cy="776593"/>
                <a:chOff x="7469187" y="7640053"/>
                <a:chExt cx="1378788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478449" y="7640053"/>
                  <a:ext cx="136952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414134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HỆ TỌA ĐỘ</a:t>
            </a:r>
            <a:endParaRPr lang="vi-VN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447199" y="4032776"/>
                <a:ext cx="14809504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các vecto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 đó</a:t>
                </a:r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199" y="4032776"/>
                <a:ext cx="14809504" cy="769441"/>
              </a:xfrm>
              <a:prstGeom prst="rect">
                <a:avLst/>
              </a:prstGeom>
              <a:blipFill>
                <a:blip r:embed="rId4"/>
                <a:stretch>
                  <a:fillRect l="-1646" t="-15873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2316259" y="5433534"/>
                <a:ext cx="9037537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59" y="5433534"/>
                <a:ext cx="9037537" cy="769441"/>
              </a:xfrm>
              <a:prstGeom prst="rect">
                <a:avLst/>
              </a:prstGeom>
              <a:blipFill>
                <a:blip r:embed="rId5"/>
                <a:stretch>
                  <a:fillRect l="-2767" t="-15748" b="-36220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2316260" y="6654251"/>
                <a:ext cx="751354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6654251"/>
                <a:ext cx="7513540" cy="769441"/>
              </a:xfrm>
              <a:prstGeom prst="rect">
                <a:avLst/>
              </a:prstGeom>
              <a:blipFill>
                <a:blip r:embed="rId6"/>
                <a:stretch>
                  <a:fillRect l="-3325" t="-16667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2316260" y="7874968"/>
                <a:ext cx="8046940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𝐤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𝝐</m:t>
                    </m:r>
                    <m:r>
                      <a:rPr lang="vi-VN" sz="4400" b="1" i="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7874968"/>
                <a:ext cx="8046940" cy="769441"/>
              </a:xfrm>
              <a:prstGeom prst="rect">
                <a:avLst/>
              </a:prstGeom>
              <a:blipFill>
                <a:blip r:embed="rId7"/>
                <a:stretch>
                  <a:fillRect l="-3106" t="-16667" b="-37302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>
                <a:extLst>
                  <a:ext uri="{FF2B5EF4-FFF2-40B4-BE49-F238E27FC236}">
                    <a16:creationId xmlns="" xmlns:a16="http://schemas.microsoft.com/office/drawing/2014/main" id="{B7EEB832-8DE2-4BFF-B485-13298A5C3F25}"/>
                  </a:ext>
                </a:extLst>
              </p:cNvPr>
              <p:cNvSpPr/>
              <p:nvPr/>
            </p:nvSpPr>
            <p:spPr>
              <a:xfrm>
                <a:off x="2316260" y="9095685"/>
                <a:ext cx="20315140" cy="153317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Nhận xét: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cùng phương với nhau khi và chỉ khi tồn tại số thực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 cho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B7EEB832-8DE2-4BFF-B485-13298A5C3F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260" y="9095685"/>
                <a:ext cx="20315140" cy="1533177"/>
              </a:xfrm>
              <a:prstGeom prst="rect">
                <a:avLst/>
              </a:prstGeom>
              <a:blipFill>
                <a:blip r:embed="rId8"/>
                <a:stretch>
                  <a:fillRect l="-1230" t="-2381" r="-1710" b="-18254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26082317-7712-4B10-A37D-26055EEC71D3}"/>
              </a:ext>
            </a:extLst>
          </p:cNvPr>
          <p:cNvSpPr/>
          <p:nvPr/>
        </p:nvSpPr>
        <p:spPr>
          <a:xfrm>
            <a:off x="1752600" y="5225608"/>
            <a:ext cx="9220200" cy="3842192"/>
          </a:xfrm>
          <a:prstGeom prst="round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3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3" grpId="0"/>
      <p:bldP spid="54" grpId="0"/>
      <p:bldP spid="55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="" xmlns:a16="http://schemas.microsoft.com/office/drawing/2014/main" id="{343988DD-6E24-419F-99D5-D2527DF90C77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4538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 gian </a:t>
                </a:r>
                <a14:m>
                  <m:oMath xmlns:m="http://schemas.openxmlformats.org/officeDocument/2006/math">
                    <m:r>
                      <a:rPr lang="yo-NG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cho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yo-NG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 tọa độ của các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Tìm tọa độ của các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Tìm tọa độ các vectơ: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yo-NG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Phân tích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343988DD-6E24-419F-99D5-D2527DF90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4538935"/>
              </a:xfrm>
              <a:prstGeom prst="rect">
                <a:avLst/>
              </a:prstGeom>
              <a:blipFill>
                <a:blip r:embed="rId3"/>
                <a:stretch>
                  <a:fillRect t="-537" b="-4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ADB797DA-DF02-4194-A8C9-F98DBC5DAB3C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51C065EF-8C92-47B8-8EFC-FC48F7C7C179}"/>
              </a:ext>
            </a:extLst>
          </p:cNvPr>
          <p:cNvGrpSpPr/>
          <p:nvPr/>
        </p:nvGrpSpPr>
        <p:grpSpPr>
          <a:xfrm>
            <a:off x="1647924" y="8001000"/>
            <a:ext cx="22736076" cy="5715000"/>
            <a:chOff x="1205494" y="6947472"/>
            <a:chExt cx="22139783" cy="6539928"/>
          </a:xfrm>
        </p:grpSpPr>
        <p:sp>
          <p:nvSpPr>
            <p:cNvPr id="59" name="Rounded Rectangle 124">
              <a:extLst>
                <a:ext uri="{FF2B5EF4-FFF2-40B4-BE49-F238E27FC236}">
                  <a16:creationId xmlns="" xmlns:a16="http://schemas.microsoft.com/office/drawing/2014/main" id="{B4BF3791-FADC-4D1C-9377-E7E39D8C8025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="" xmlns:a16="http://schemas.microsoft.com/office/drawing/2014/main" id="{7C149C6E-8BD9-4099-9D5E-3DB31CACAE2E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815252"/>
              <a:chOff x="1205494" y="6947472"/>
              <a:chExt cx="3322466" cy="815252"/>
            </a:xfrm>
          </p:grpSpPr>
          <p:sp>
            <p:nvSpPr>
              <p:cNvPr id="61" name="Freeform 20">
                <a:extLst>
                  <a:ext uri="{FF2B5EF4-FFF2-40B4-BE49-F238E27FC236}">
                    <a16:creationId xmlns="" xmlns:a16="http://schemas.microsoft.com/office/drawing/2014/main" id="{76463303-3A92-40B2-ACB9-ECFEDA4ECFFD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="" xmlns:a16="http://schemas.microsoft.com/office/drawing/2014/main" id="{B054C885-76E5-402D-8A70-14712109A32A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739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Round Diagonal Corner Rectangle 128">
                <a:extLst>
                  <a:ext uri="{FF2B5EF4-FFF2-40B4-BE49-F238E27FC236}">
                    <a16:creationId xmlns="" xmlns:a16="http://schemas.microsoft.com/office/drawing/2014/main" id="{23590F90-EBFD-440A-A024-93A41984FC10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Freeform 15">
                <a:extLst>
                  <a:ext uri="{FF2B5EF4-FFF2-40B4-BE49-F238E27FC236}">
                    <a16:creationId xmlns="" xmlns:a16="http://schemas.microsoft.com/office/drawing/2014/main" id="{CBDBD761-1535-43C8-AE1C-40D174CB7F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="" xmlns:a16="http://schemas.microsoft.com/office/drawing/2014/main" id="{656BAE8F-EE1C-4020-A784-A4592350C296}"/>
                  </a:ext>
                </a:extLst>
              </p:cNvPr>
              <p:cNvSpPr/>
              <p:nvPr/>
            </p:nvSpPr>
            <p:spPr>
              <a:xfrm>
                <a:off x="1626152" y="9531318"/>
                <a:ext cx="942284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656BAE8F-EE1C-4020-A784-A4592350C2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152" y="9531318"/>
                <a:ext cx="9422847" cy="769441"/>
              </a:xfrm>
              <a:prstGeom prst="rect">
                <a:avLst/>
              </a:prstGeom>
              <a:blipFill>
                <a:blip r:embed="rId4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>
                <a:extLst>
                  <a:ext uri="{FF2B5EF4-FFF2-40B4-BE49-F238E27FC236}">
                    <a16:creationId xmlns="" xmlns:a16="http://schemas.microsoft.com/office/drawing/2014/main" id="{E16810AC-F0A2-4713-9ECF-0CB997D2B49E}"/>
                  </a:ext>
                </a:extLst>
              </p:cNvPr>
              <p:cNvSpPr/>
              <p:nvPr/>
            </p:nvSpPr>
            <p:spPr>
              <a:xfrm>
                <a:off x="1593495" y="10937679"/>
                <a:ext cx="10768332" cy="87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E16810AC-F0A2-4713-9ECF-0CB997D2B4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495" y="10937679"/>
                <a:ext cx="10768332" cy="870110"/>
              </a:xfrm>
              <a:prstGeom prst="rect">
                <a:avLst/>
              </a:prstGeom>
              <a:blipFill>
                <a:blip r:embed="rId5"/>
                <a:stretch>
                  <a:fillRect t="-2098" r="-1302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462CA0E0-11CC-4FFB-ABBA-C981A998BDCA}"/>
                  </a:ext>
                </a:extLst>
              </p:cNvPr>
              <p:cNvSpPr/>
              <p:nvPr/>
            </p:nvSpPr>
            <p:spPr>
              <a:xfrm>
                <a:off x="2442817" y="12271095"/>
                <a:ext cx="11783547" cy="869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14:m>
                  <m:oMath xmlns:m="http://schemas.openxmlformats.org/officeDocument/2006/math">
                    <m:r>
                      <a:rPr lang="yo-NG" sz="44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yo-NG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yo-NG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462CA0E0-11CC-4FFB-ABBA-C981A998BD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817" y="12271095"/>
                <a:ext cx="11783547" cy="869597"/>
              </a:xfrm>
              <a:prstGeom prst="rect">
                <a:avLst/>
              </a:prstGeom>
              <a:blipFill>
                <a:blip r:embed="rId6"/>
                <a:stretch>
                  <a:fillRect l="-2121" t="-2797" b="-32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>
                <a:extLst>
                  <a:ext uri="{FF2B5EF4-FFF2-40B4-BE49-F238E27FC236}">
                    <a16:creationId xmlns="" xmlns:a16="http://schemas.microsoft.com/office/drawing/2014/main" id="{229DEADC-4744-4676-9C77-F51110147AC4}"/>
                  </a:ext>
                </a:extLst>
              </p:cNvPr>
              <p:cNvSpPr/>
              <p:nvPr/>
            </p:nvSpPr>
            <p:spPr>
              <a:xfrm>
                <a:off x="14321756" y="8221652"/>
                <a:ext cx="5033044" cy="869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yo-NG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229DEADC-4744-4676-9C77-F51110147A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756" y="8221652"/>
                <a:ext cx="5033044" cy="869597"/>
              </a:xfrm>
              <a:prstGeom prst="rect">
                <a:avLst/>
              </a:prstGeom>
              <a:blipFill>
                <a:blip r:embed="rId7"/>
                <a:stretch>
                  <a:fillRect t="-2817" b="-33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4" name="Straight Connector 73">
            <a:extLst>
              <a:ext uri="{FF2B5EF4-FFF2-40B4-BE49-F238E27FC236}">
                <a16:creationId xmlns="" xmlns:a16="http://schemas.microsoft.com/office/drawing/2014/main" id="{19672CA9-B358-4F0F-B9AF-380CE6602925}"/>
              </a:ext>
            </a:extLst>
          </p:cNvPr>
          <p:cNvCxnSpPr>
            <a:cxnSpLocks/>
          </p:cNvCxnSpPr>
          <p:nvPr/>
        </p:nvCxnSpPr>
        <p:spPr>
          <a:xfrm>
            <a:off x="14325600" y="8203723"/>
            <a:ext cx="0" cy="5632704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26">
            <a:extLst>
              <a:ext uri="{FF2B5EF4-FFF2-40B4-BE49-F238E27FC236}">
                <a16:creationId xmlns="" xmlns:a16="http://schemas.microsoft.com/office/drawing/2014/main" id="{89FE71DE-E305-4F41-A7AD-30817EE6995E}"/>
              </a:ext>
            </a:extLst>
          </p:cNvPr>
          <p:cNvGrpSpPr/>
          <p:nvPr/>
        </p:nvGrpSpPr>
        <p:grpSpPr>
          <a:xfrm>
            <a:off x="611108" y="1447800"/>
            <a:ext cx="12114292" cy="907192"/>
            <a:chOff x="7459670" y="7543799"/>
            <a:chExt cx="20011305" cy="90731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="" xmlns:a16="http://schemas.microsoft.com/office/drawing/2014/main" id="{13F8924C-2B81-4F4A-9DC6-6A178BDC675E}"/>
                    </a:ext>
                  </a:extLst>
                </p:cNvPr>
                <p:cNvSpPr txBox="1"/>
                <p:nvPr/>
              </p:nvSpPr>
              <p:spPr>
                <a:xfrm>
                  <a:off x="8993186" y="7620004"/>
                  <a:ext cx="18477789" cy="8311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dirty="0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TỌA </a:t>
                  </a:r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ĐỘ CÁC VECT</a:t>
                  </a:r>
                  <a:r>
                    <a:rPr lang="vi-VN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Ơ</a:t>
                  </a:r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a14:m>
                  <a:r>
                    <a:rPr lang="en-US" sz="4800" b="1">
                      <a:solidFill>
                        <a:srgbClr val="135F82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b="1" i="1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13F8924C-2B81-4F4A-9DC6-6A178BDC67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93186" y="7620004"/>
                  <a:ext cx="18477789" cy="831106"/>
                </a:xfrm>
                <a:prstGeom prst="rect">
                  <a:avLst/>
                </a:prstGeom>
                <a:blipFill>
                  <a:blip r:embed="rId8"/>
                  <a:stretch>
                    <a:fillRect l="-2507" t="-16176" b="-389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7" name="Group 27">
              <a:extLst>
                <a:ext uri="{FF2B5EF4-FFF2-40B4-BE49-F238E27FC236}">
                  <a16:creationId xmlns="" xmlns:a16="http://schemas.microsoft.com/office/drawing/2014/main" id="{7E336374-60B8-4CE6-A322-BE99804D8210}"/>
                </a:ext>
              </a:extLst>
            </p:cNvPr>
            <p:cNvGrpSpPr/>
            <p:nvPr/>
          </p:nvGrpSpPr>
          <p:grpSpPr>
            <a:xfrm>
              <a:off x="7459670" y="7543799"/>
              <a:ext cx="1388307" cy="872846"/>
              <a:chOff x="7459669" y="7543800"/>
              <a:chExt cx="1388307" cy="872846"/>
            </a:xfrm>
          </p:grpSpPr>
          <p:sp>
            <p:nvSpPr>
              <p:cNvPr id="78" name="Isosceles Triangle 44">
                <a:extLst>
                  <a:ext uri="{FF2B5EF4-FFF2-40B4-BE49-F238E27FC236}">
                    <a16:creationId xmlns="" xmlns:a16="http://schemas.microsoft.com/office/drawing/2014/main" id="{31A5638F-DD9E-4ED5-A264-F54DE469A049}"/>
                  </a:ext>
                </a:extLst>
              </p:cNvPr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9" name="Group 29">
                <a:extLst>
                  <a:ext uri="{FF2B5EF4-FFF2-40B4-BE49-F238E27FC236}">
                    <a16:creationId xmlns="" xmlns:a16="http://schemas.microsoft.com/office/drawing/2014/main" id="{FEBF9C42-F9F0-46ED-8179-14F79C8B3A12}"/>
                  </a:ext>
                </a:extLst>
              </p:cNvPr>
              <p:cNvGrpSpPr/>
              <p:nvPr/>
            </p:nvGrpSpPr>
            <p:grpSpPr>
              <a:xfrm>
                <a:off x="7469187" y="7640053"/>
                <a:ext cx="1378789" cy="776593"/>
                <a:chOff x="7469187" y="7640053"/>
                <a:chExt cx="1378789" cy="776593"/>
              </a:xfrm>
            </p:grpSpPr>
            <p:sp>
              <p:nvSpPr>
                <p:cNvPr id="80" name="Round Same Side Corner Rectangle 48">
                  <a:extLst>
                    <a:ext uri="{FF2B5EF4-FFF2-40B4-BE49-F238E27FC236}">
                      <a16:creationId xmlns="" xmlns:a16="http://schemas.microsoft.com/office/drawing/2014/main" id="{FC770648-FDED-474D-A46A-41E9611D7015}"/>
                    </a:ext>
                  </a:extLst>
                </p:cNvPr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="" xmlns:a16="http://schemas.microsoft.com/office/drawing/2014/main" id="{77118E98-A1F6-457F-A5FC-985AAEF59DEF}"/>
                    </a:ext>
                  </a:extLst>
                </p:cNvPr>
                <p:cNvSpPr txBox="1"/>
                <p:nvPr/>
              </p:nvSpPr>
              <p:spPr>
                <a:xfrm>
                  <a:off x="7478451" y="7640053"/>
                  <a:ext cx="1369525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III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Rectangle 81">
                <a:extLst>
                  <a:ext uri="{FF2B5EF4-FFF2-40B4-BE49-F238E27FC236}">
                    <a16:creationId xmlns="" xmlns:a16="http://schemas.microsoft.com/office/drawing/2014/main" id="{276AD96A-8ED2-433A-B797-46E0CF191E93}"/>
                  </a:ext>
                </a:extLst>
              </p:cNvPr>
              <p:cNvSpPr/>
              <p:nvPr/>
            </p:nvSpPr>
            <p:spPr>
              <a:xfrm>
                <a:off x="14249400" y="9112603"/>
                <a:ext cx="548406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276AD96A-8ED2-433A-B797-46E0CF191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9400" y="9112603"/>
                <a:ext cx="5484065" cy="1602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>
                <a:extLst>
                  <a:ext uri="{FF2B5EF4-FFF2-40B4-BE49-F238E27FC236}">
                    <a16:creationId xmlns="" xmlns:a16="http://schemas.microsoft.com/office/drawing/2014/main" id="{D69C8F52-4839-47D2-8CF0-BA3930CAFC7A}"/>
                  </a:ext>
                </a:extLst>
              </p:cNvPr>
              <p:cNvSpPr/>
              <p:nvPr/>
            </p:nvSpPr>
            <p:spPr>
              <a:xfrm>
                <a:off x="14436195" y="10665517"/>
                <a:ext cx="3728585" cy="1602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D69C8F52-4839-47D2-8CF0-BA3930CAFC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6195" y="10665517"/>
                <a:ext cx="3728585" cy="1602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82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5" grpId="0"/>
      <p:bldP spid="66" grpId="0"/>
      <p:bldP spid="67" grpId="0"/>
      <p:bldP spid="68" grpId="0"/>
      <p:bldP spid="82" grpId="0"/>
      <p:bldP spid="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E571C190-68A8-4429-91FF-35BBDDE07298}"/>
                  </a:ext>
                </a:extLst>
              </p:cNvPr>
              <p:cNvSpPr/>
              <p:nvPr/>
            </p:nvSpPr>
            <p:spPr>
              <a:xfrm>
                <a:off x="1371600" y="3200603"/>
                <a:ext cx="22513766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 Cho đoạn thẳng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𝑨𝑩</m:t>
                    </m:r>
                  </m:oMath>
                </a14:m>
                <a:r>
                  <a:rPr lang="fr-FR" sz="4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  <a:endPara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571C190-68A8-4429-91FF-35BBDDE072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200603"/>
                <a:ext cx="22513766" cy="769441"/>
              </a:xfrm>
              <a:prstGeom prst="rect">
                <a:avLst/>
              </a:prstGeom>
              <a:blipFill>
                <a:blip r:embed="rId3"/>
                <a:stretch>
                  <a:fillRect l="-1083" t="-16667" b="-38095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="" xmlns:a16="http://schemas.microsoft.com/office/drawing/2014/main" id="{77D298A2-BD4F-418C-84E7-2C44686FD363}"/>
                  </a:ext>
                </a:extLst>
              </p:cNvPr>
              <p:cNvSpPr/>
              <p:nvPr/>
            </p:nvSpPr>
            <p:spPr>
              <a:xfrm>
                <a:off x="1153886" y="4781813"/>
                <a:ext cx="17737936" cy="113018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Tọa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độ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trung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điểm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đoạn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thẳng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AB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7D298A2-BD4F-418C-84E7-2C44686FD3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886" y="4781813"/>
                <a:ext cx="17737936" cy="1130181"/>
              </a:xfrm>
              <a:prstGeom prst="rect">
                <a:avLst/>
              </a:prstGeom>
              <a:blipFill>
                <a:blip r:embed="rId4"/>
                <a:stretch>
                  <a:fillRect l="-1375" b="-7527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068761D5-C00C-46A1-9557-6D6FF544CED7}"/>
                  </a:ext>
                </a:extLst>
              </p:cNvPr>
              <p:cNvSpPr/>
              <p:nvPr/>
            </p:nvSpPr>
            <p:spPr>
              <a:xfrm>
                <a:off x="1371600" y="9296400"/>
                <a:ext cx="21045644" cy="113018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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Tọa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độ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trọng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tâm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G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của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tam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giác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i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ABC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 </a:t>
                </a:r>
                <a:r>
                  <a:rPr lang="en-US" sz="4400" b="1" dirty="0" err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là</a:t>
                </a:r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 2" panose="05020102010507070707" pitchFamily="18" charset="2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vi-VN" sz="4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068761D5-C00C-46A1-9557-6D6FF544CE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9296400"/>
                <a:ext cx="21045644" cy="1130181"/>
              </a:xfrm>
              <a:prstGeom prst="rect">
                <a:avLst/>
              </a:prstGeom>
              <a:blipFill>
                <a:blip r:embed="rId5"/>
                <a:stretch>
                  <a:fillRect l="-1159" b="-81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26">
            <a:extLst>
              <a:ext uri="{FF2B5EF4-FFF2-40B4-BE49-F238E27FC236}">
                <a16:creationId xmlns="" xmlns:a16="http://schemas.microsoft.com/office/drawing/2014/main" id="{FA41B40F-4D88-418D-9C9F-45D5E0F1BFD2}"/>
              </a:ext>
            </a:extLst>
          </p:cNvPr>
          <p:cNvGrpSpPr/>
          <p:nvPr/>
        </p:nvGrpSpPr>
        <p:grpSpPr>
          <a:xfrm>
            <a:off x="228600" y="1516102"/>
            <a:ext cx="19996827" cy="907189"/>
            <a:chOff x="7483861" y="7543801"/>
            <a:chExt cx="16117778" cy="90730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8B8B24C-2080-499A-AE01-B807ECA903C5}"/>
                </a:ext>
              </a:extLst>
            </p:cNvPr>
            <p:cNvSpPr txBox="1"/>
            <p:nvPr/>
          </p:nvSpPr>
          <p:spPr>
            <a:xfrm>
              <a:off x="8098046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 ĐIỂM CỦA ĐOẠN THẲNG VÀ TRỌNG TÂM TAM GIÁC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7">
              <a:extLst>
                <a:ext uri="{FF2B5EF4-FFF2-40B4-BE49-F238E27FC236}">
                  <a16:creationId xmlns="" xmlns:a16="http://schemas.microsoft.com/office/drawing/2014/main" id="{003A1FDA-4022-4EBF-888E-8DF4FEBDD992}"/>
                </a:ext>
              </a:extLst>
            </p:cNvPr>
            <p:cNvGrpSpPr/>
            <p:nvPr/>
          </p:nvGrpSpPr>
          <p:grpSpPr>
            <a:xfrm>
              <a:off x="7483861" y="7543801"/>
              <a:ext cx="921277" cy="872847"/>
              <a:chOff x="7483860" y="7543801"/>
              <a:chExt cx="921277" cy="872847"/>
            </a:xfrm>
          </p:grpSpPr>
          <p:sp>
            <p:nvSpPr>
              <p:cNvPr id="28" name="Isosceles Triangle 44">
                <a:extLst>
                  <a:ext uri="{FF2B5EF4-FFF2-40B4-BE49-F238E27FC236}">
                    <a16:creationId xmlns="" xmlns:a16="http://schemas.microsoft.com/office/drawing/2014/main" id="{854B7AAA-B0DD-498B-BE51-04C7E1201245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29" name="Group 29">
                <a:extLst>
                  <a:ext uri="{FF2B5EF4-FFF2-40B4-BE49-F238E27FC236}">
                    <a16:creationId xmlns="" xmlns:a16="http://schemas.microsoft.com/office/drawing/2014/main" id="{A987F72C-7EA3-4DCA-895C-9909A6458F9D}"/>
                  </a:ext>
                </a:extLst>
              </p:cNvPr>
              <p:cNvGrpSpPr/>
              <p:nvPr/>
            </p:nvGrpSpPr>
            <p:grpSpPr>
              <a:xfrm>
                <a:off x="7493379" y="7646473"/>
                <a:ext cx="911758" cy="770175"/>
                <a:chOff x="7493379" y="7646473"/>
                <a:chExt cx="911758" cy="770175"/>
              </a:xfrm>
            </p:grpSpPr>
            <p:sp>
              <p:nvSpPr>
                <p:cNvPr id="30" name="Round Same Side Corner Rectangle 47">
                  <a:extLst>
                    <a:ext uri="{FF2B5EF4-FFF2-40B4-BE49-F238E27FC236}">
                      <a16:creationId xmlns="" xmlns:a16="http://schemas.microsoft.com/office/drawing/2014/main" id="{BB9A263A-A420-494A-80B5-182D04D7699B}"/>
                    </a:ext>
                  </a:extLst>
                </p:cNvPr>
                <p:cNvSpPr/>
                <p:nvPr/>
              </p:nvSpPr>
              <p:spPr>
                <a:xfrm rot="5400000">
                  <a:off x="7583498" y="7595009"/>
                  <a:ext cx="731520" cy="91175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="" xmlns:a16="http://schemas.microsoft.com/office/drawing/2014/main" id="{1F635459-BA72-436E-8835-5D5D6A5E35E6}"/>
                    </a:ext>
                  </a:extLst>
                </p:cNvPr>
                <p:cNvSpPr txBox="1"/>
                <p:nvPr/>
              </p:nvSpPr>
              <p:spPr>
                <a:xfrm>
                  <a:off x="7633587" y="7646473"/>
                  <a:ext cx="64240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0E88A555-9FAF-48B3-80D5-4AD2E5FBE7CF}"/>
                  </a:ext>
                </a:extLst>
              </p:cNvPr>
              <p:cNvSpPr/>
              <p:nvPr/>
            </p:nvSpPr>
            <p:spPr>
              <a:xfrm>
                <a:off x="1524000" y="7079159"/>
                <a:ext cx="22513766" cy="76944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r>
                  <a:rPr lang="fr-FR" sz="4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 Cho tam giác </a:t>
                </a:r>
                <a14:m>
                  <m:oMath xmlns:m="http://schemas.openxmlformats.org/officeDocument/2006/math">
                    <m:r>
                      <a:rPr lang="fr-FR" sz="4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𝑪</m:t>
                    </m:r>
                  </m:oMath>
                </a14:m>
                <a:r>
                  <a:rPr lang="fr-FR" sz="4400" b="1">
                    <a:latin typeface="Times New Roman" panose="02020603050405020304" pitchFamily="18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</a:t>
                </a:r>
                <a:endParaRPr lang="vi-VN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0E88A555-9FAF-48B3-80D5-4AD2E5FBE7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079159"/>
                <a:ext cx="22513766" cy="769441"/>
              </a:xfrm>
              <a:prstGeom prst="rect">
                <a:avLst/>
              </a:prstGeom>
              <a:blipFill>
                <a:blip r:embed="rId6"/>
                <a:stretch>
                  <a:fillRect l="-1083" t="-16535" b="-37008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708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 tam giác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0" smtClean="0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yo-NG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lần lượt là trung điểm của các đoạn thẳng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Hãy tìm tọa độ trọng tâm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 tam giác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𝑴𝑵𝑷</m:t>
                    </m:r>
                  </m:oMath>
                </a14:m>
                <a:r>
                  <a:rPr lang="en-US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1446550"/>
              </a:xfrm>
              <a:prstGeom prst="rect">
                <a:avLst/>
              </a:prstGeom>
              <a:blipFill>
                <a:blip r:embed="rId3"/>
                <a:stretch>
                  <a:fillRect l="-1013" t="-8439" b="-198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304805" y="4761739"/>
            <a:ext cx="23317195" cy="8538658"/>
            <a:chOff x="1205494" y="6947472"/>
            <a:chExt cx="22139783" cy="6539928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495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6873" y="6473279"/>
                <a:ext cx="9422847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dirty="0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</m:num>
                          <m:den>
                            <m:r>
                              <a:rPr lang="en-US" sz="4400" b="1" i="0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3" y="6473279"/>
                <a:ext cx="9422847" cy="1105687"/>
              </a:xfrm>
              <a:prstGeom prst="rect">
                <a:avLst/>
              </a:prstGeom>
              <a:blipFill>
                <a:blip r:embed="rId4"/>
                <a:stretch>
                  <a:fillRect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389529" y="7925381"/>
                <a:ext cx="758226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529" y="7925381"/>
                <a:ext cx="7582268" cy="1105687"/>
              </a:xfrm>
              <a:prstGeom prst="rect">
                <a:avLst/>
              </a:prstGeom>
              <a:blipFill>
                <a:blip r:embed="rId5"/>
                <a:stretch>
                  <a:fillRect r="-1286" b="-10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466880" y="9906000"/>
                <a:ext cx="8743920" cy="11301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𝑪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0" dirty="0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 dirty="0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0" dirty="0" smtClean="0">
                                <a:latin typeface="Cambria Math" panose="02040503050406030204" pitchFamily="18" charset="0"/>
                              </a:rPr>
                              <m:t>𝟗</m:t>
                            </m:r>
                          </m:num>
                          <m:den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yo-NG" sz="4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880" y="9906000"/>
                <a:ext cx="8743920" cy="1130181"/>
              </a:xfrm>
              <a:prstGeom prst="rect">
                <a:avLst/>
              </a:prstGeom>
              <a:blipFill>
                <a:blip r:embed="rId6"/>
                <a:stretch>
                  <a:fillRect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="" xmlns:a16="http://schemas.microsoft.com/office/drawing/2014/main" id="{91CCB698-8219-4BC1-B360-405733C5A6FE}"/>
                  </a:ext>
                </a:extLst>
              </p:cNvPr>
              <p:cNvSpPr/>
              <p:nvPr/>
            </p:nvSpPr>
            <p:spPr>
              <a:xfrm>
                <a:off x="12801600" y="8682188"/>
                <a:ext cx="10547118" cy="11056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sub>
                            </m:sSub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44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1CCB698-8219-4BC1-B360-405733C5A6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8682188"/>
                <a:ext cx="10547118" cy="1105687"/>
              </a:xfrm>
              <a:prstGeom prst="rect">
                <a:avLst/>
              </a:prstGeom>
              <a:blipFill>
                <a:blip r:embed="rId7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="" xmlns:a16="http://schemas.microsoft.com/office/drawing/2014/main" id="{D094E9AF-206A-44E8-BB2A-77146C3AEBB4}"/>
              </a:ext>
            </a:extLst>
          </p:cNvPr>
          <p:cNvCxnSpPr>
            <a:cxnSpLocks/>
          </p:cNvCxnSpPr>
          <p:nvPr/>
        </p:nvCxnSpPr>
        <p:spPr>
          <a:xfrm>
            <a:off x="11887200" y="5105400"/>
            <a:ext cx="228600" cy="843446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6">
            <a:extLst>
              <a:ext uri="{FF2B5EF4-FFF2-40B4-BE49-F238E27FC236}">
                <a16:creationId xmlns="" xmlns:a16="http://schemas.microsoft.com/office/drawing/2014/main" id="{0B50B296-780A-4EB3-8D70-5429FA6FEAEE}"/>
              </a:ext>
            </a:extLst>
          </p:cNvPr>
          <p:cNvGrpSpPr/>
          <p:nvPr/>
        </p:nvGrpSpPr>
        <p:grpSpPr>
          <a:xfrm>
            <a:off x="228600" y="1516102"/>
            <a:ext cx="19996827" cy="907189"/>
            <a:chOff x="7483861" y="7543801"/>
            <a:chExt cx="16117778" cy="907308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10883871-DAC9-40C7-A658-1F57BAAED888}"/>
                </a:ext>
              </a:extLst>
            </p:cNvPr>
            <p:cNvSpPr txBox="1"/>
            <p:nvPr/>
          </p:nvSpPr>
          <p:spPr>
            <a:xfrm>
              <a:off x="8098046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135F82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TRUNG ĐIỂM CỦA ĐOẠN THẲNG VÀ TRỌNG TÂM TAM GIÁC</a:t>
              </a:r>
              <a:endPara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7">
              <a:extLst>
                <a:ext uri="{FF2B5EF4-FFF2-40B4-BE49-F238E27FC236}">
                  <a16:creationId xmlns="" xmlns:a16="http://schemas.microsoft.com/office/drawing/2014/main" id="{98203AFA-325C-42DE-BCBC-D7E4F4790298}"/>
                </a:ext>
              </a:extLst>
            </p:cNvPr>
            <p:cNvGrpSpPr/>
            <p:nvPr/>
          </p:nvGrpSpPr>
          <p:grpSpPr>
            <a:xfrm>
              <a:off x="7483861" y="7543801"/>
              <a:ext cx="921277" cy="872847"/>
              <a:chOff x="7483860" y="7543801"/>
              <a:chExt cx="921277" cy="872847"/>
            </a:xfrm>
          </p:grpSpPr>
          <p:sp>
            <p:nvSpPr>
              <p:cNvPr id="26" name="Isosceles Triangle 44">
                <a:extLst>
                  <a:ext uri="{FF2B5EF4-FFF2-40B4-BE49-F238E27FC236}">
                    <a16:creationId xmlns="" xmlns:a16="http://schemas.microsoft.com/office/drawing/2014/main" id="{4E10D26D-4B92-47D4-971F-17BE47638B42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6" name="Group 29">
                <a:extLst>
                  <a:ext uri="{FF2B5EF4-FFF2-40B4-BE49-F238E27FC236}">
                    <a16:creationId xmlns="" xmlns:a16="http://schemas.microsoft.com/office/drawing/2014/main" id="{241BB861-14B8-4C2A-9103-4FF9DA03359F}"/>
                  </a:ext>
                </a:extLst>
              </p:cNvPr>
              <p:cNvGrpSpPr/>
              <p:nvPr/>
            </p:nvGrpSpPr>
            <p:grpSpPr>
              <a:xfrm>
                <a:off x="7493379" y="7646473"/>
                <a:ext cx="911758" cy="770175"/>
                <a:chOff x="7493379" y="7646473"/>
                <a:chExt cx="911758" cy="770175"/>
              </a:xfrm>
            </p:grpSpPr>
            <p:sp>
              <p:nvSpPr>
                <p:cNvPr id="37" name="Round Same Side Corner Rectangle 47">
                  <a:extLst>
                    <a:ext uri="{FF2B5EF4-FFF2-40B4-BE49-F238E27FC236}">
                      <a16:creationId xmlns="" xmlns:a16="http://schemas.microsoft.com/office/drawing/2014/main" id="{0711DA46-545C-43AB-B953-F6E91338782D}"/>
                    </a:ext>
                  </a:extLst>
                </p:cNvPr>
                <p:cNvSpPr/>
                <p:nvPr/>
              </p:nvSpPr>
              <p:spPr>
                <a:xfrm rot="5400000">
                  <a:off x="7583498" y="7595009"/>
                  <a:ext cx="731520" cy="911758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="" xmlns:a16="http://schemas.microsoft.com/office/drawing/2014/main" id="{AC6A0BA6-79AB-45FE-B096-B7A4DD5EF57B}"/>
                    </a:ext>
                  </a:extLst>
                </p:cNvPr>
                <p:cNvSpPr txBox="1"/>
                <p:nvPr/>
              </p:nvSpPr>
              <p:spPr>
                <a:xfrm>
                  <a:off x="7633587" y="7646473"/>
                  <a:ext cx="64240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Tahoma" pitchFamily="34" charset="0"/>
                      <a:cs typeface="Times New Roman" panose="02020603050405020304" pitchFamily="18" charset="0"/>
                    </a:rPr>
                    <a:t>IV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76587" y="6997253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294" y="11669888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9408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gian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940835"/>
              </a:xfrm>
              <a:prstGeom prst="rect">
                <a:avLst/>
              </a:prstGeom>
              <a:blipFill>
                <a:blip r:embed="rId4"/>
                <a:stretch>
                  <a:fillRect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876800"/>
                <a:ext cx="548568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2" y="4959491"/>
                <a:ext cx="5485687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4" y="4931928"/>
                <a:ext cx="548568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5485687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570484" y="8297552"/>
                <a:ext cx="12184860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+ 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484" y="8297552"/>
                <a:ext cx="12184860" cy="940194"/>
              </a:xfrm>
              <a:prstGeom prst="rect">
                <a:avLst/>
              </a:prstGeom>
              <a:blipFill>
                <a:blip r:embed="rId9"/>
                <a:stretch>
                  <a:fillRect l="-2301" t="-2597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188740" y="9983720"/>
                <a:ext cx="7917660" cy="9401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𝟔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𝒋</m:t>
                          </m:r>
                        </m:e>
                      </m:acc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40" y="9983720"/>
                <a:ext cx="7917660" cy="9401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id="{A321F7A4-D50F-4201-AA3D-DEEA6E8E4D80}"/>
                  </a:ext>
                </a:extLst>
              </p:cNvPr>
              <p:cNvSpPr/>
              <p:nvPr/>
            </p:nvSpPr>
            <p:spPr>
              <a:xfrm>
                <a:off x="5188740" y="11669888"/>
                <a:ext cx="523617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 </m:t>
                      </m:r>
                      <m:acc>
                        <m:accPr>
                          <m:chr m:val="⃗"/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321F7A4-D50F-4201-AA3D-DEEA6E8E4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740" y="11669888"/>
                <a:ext cx="5236174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7055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78" grpId="0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374029" y="6866456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788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gian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ACOB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78858"/>
              </a:xfrm>
              <a:prstGeom prst="rect">
                <a:avLst/>
              </a:prstGeom>
              <a:blipFill>
                <a:blip r:embed="rId4"/>
                <a:stretch>
                  <a:fillRect l="-1216" t="-2545" b="-17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(−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379933" y="7405655"/>
                <a:ext cx="16908595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9933" y="7405655"/>
                <a:ext cx="16908595" cy="925446"/>
              </a:xfrm>
              <a:prstGeom prst="rect">
                <a:avLst/>
              </a:prstGeom>
              <a:blipFill>
                <a:blip r:embed="rId9"/>
                <a:stretch>
                  <a:fillRect l="-1622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4527371" y="12655539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12655539"/>
                <a:ext cx="4705929" cy="830997"/>
              </a:xfrm>
              <a:prstGeom prst="rect">
                <a:avLst/>
              </a:prstGeom>
              <a:blipFill>
                <a:blip r:embed="rId10"/>
                <a:stretch>
                  <a:fillRect l="-59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527371" y="8682587"/>
                <a:ext cx="1612282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ACOB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𝑩𝑶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371" y="8682587"/>
                <a:ext cx="16122829" cy="925446"/>
              </a:xfrm>
              <a:prstGeom prst="rect">
                <a:avLst/>
              </a:prstGeom>
              <a:blipFill>
                <a:blip r:embed="rId11"/>
                <a:stretch>
                  <a:fillRect l="-1739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5965226" y="989013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800" b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5226" y="9890137"/>
                <a:ext cx="5236174" cy="174002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11811000" y="989013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1000" y="9890137"/>
                <a:ext cx="5236174" cy="1740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37434" y="51435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77" grpId="0"/>
      <p:bldP spid="51" grpId="0"/>
      <p:bldP spid="52" grpId="0"/>
      <p:bldP spid="56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404619" y="685800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81000" y="2362200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664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Trong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kh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gian</m:t>
                    </m:r>
                    <m:r>
                      <m:rPr>
                        <m:nor/>
                      </m:rPr>
                      <a:rPr lang="fr-FR" sz="4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800" b="1" i="1" dirty="0">
                        <a:latin typeface="Cambria Math" panose="02040503050406030204" pitchFamily="18" charset="0"/>
                      </a:rPr>
                      <m:t>𝑶𝒙𝒚𝒛</m:t>
                    </m:r>
                    <m:r>
                      <a:rPr lang="en-US" sz="4800" b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𝐜𝐡𝐨</m:t>
                    </m:r>
                    <m:r>
                      <a:rPr lang="en-US" sz="4800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 dirty="0" smtClean="0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Tìm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664110"/>
              </a:xfrm>
              <a:prstGeom prst="rect">
                <a:avLst/>
              </a:prstGeom>
              <a:blipFill>
                <a:blip r:embed="rId4"/>
                <a:stretch>
                  <a:fillRect t="-8059" b="-18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sz="4800" b="1" i="1" spc="-15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;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870653" y="9821083"/>
                <a:ext cx="8483239" cy="9254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653" y="9821083"/>
                <a:ext cx="8483239" cy="925446"/>
              </a:xfrm>
              <a:prstGeom prst="rect">
                <a:avLst/>
              </a:prstGeom>
              <a:blipFill>
                <a:blip r:embed="rId9"/>
                <a:stretch>
                  <a:fillRect l="-3307" t="-4605" b="-3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7758756" y="12497370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756" y="12497370"/>
                <a:ext cx="4705929" cy="830997"/>
              </a:xfrm>
              <a:prstGeom prst="rect">
                <a:avLst/>
              </a:prstGeom>
              <a:blipFill>
                <a:blip r:embed="rId10"/>
                <a:stretch>
                  <a:fillRect l="-595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788830" y="7299477"/>
                <a:ext cx="867970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Gọi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𝒛</m:t>
                        </m:r>
                      </m:e>
                    </m:d>
                  </m:oMath>
                </a14:m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𝑴</m:t>
                    </m:r>
                  </m:oMath>
                </a14:m>
                <a:endParaRPr lang="en-US" sz="48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30" y="7299477"/>
                <a:ext cx="8679706" cy="830997"/>
              </a:xfrm>
              <a:prstGeom prst="rect">
                <a:avLst/>
              </a:prstGeom>
              <a:blipFill>
                <a:blip r:embed="rId11"/>
                <a:stretch>
                  <a:fillRect l="-3233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10149037" y="8617829"/>
                <a:ext cx="9052976" cy="3421771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𝑨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 smtClean="0">
                                          <a:latin typeface="Cambria Math" panose="02040503050406030204" pitchFamily="18" charset="0"/>
                                        </a:rPr>
                                        <m:t>𝑩</m:t>
                                      </m:r>
                                    </m:sub>
                                  </m:s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b>
                                    <m:sSubPr>
                                      <m:ctrlP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8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037" y="8617829"/>
                <a:ext cx="9052976" cy="342177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="" xmlns:a16="http://schemas.microsoft.com/office/drawing/2014/main" id="{C156F458-7C7C-46AC-A9DE-C1232598B1F3}"/>
                  </a:ext>
                </a:extLst>
              </p:cNvPr>
              <p:cNvSpPr/>
              <p:nvPr/>
            </p:nvSpPr>
            <p:spPr>
              <a:xfrm>
                <a:off x="3249998" y="11048367"/>
                <a:ext cx="5236174" cy="1740028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156F458-7C7C-46AC-A9DE-C1232598B1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11048367"/>
                <a:ext cx="5236174" cy="174002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7958287" y="499651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51" grpId="0"/>
      <p:bldP spid="52" grpId="0"/>
      <p:bldP spid="56" grpId="0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98611" y="2399336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 b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 b="1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gian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𝑶𝒙𝒚𝒛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cho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𝑨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, C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𝒎</m:t>
                        </m:r>
                        <m:r>
                          <a:rPr lang="en-US" sz="4800" b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  <a:ea typeface="Cambria" panose="02040503050406030204" pitchFamily="18" charset="0"/>
                            <a:cs typeface="Tahoma" pitchFamily="34" charset="0"/>
                          </a:rPr>
                          <m:t>𝟐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,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trọng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𝑮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" panose="02040503050406030204" pitchFamily="18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bằng 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060" y="3048000"/>
                <a:ext cx="22565882" cy="1569660"/>
              </a:xfrm>
              <a:prstGeom prst="rect">
                <a:avLst/>
              </a:prstGeom>
              <a:blipFill>
                <a:blip r:embed="rId4"/>
                <a:stretch>
                  <a:fillRect l="-1216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  <a:p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223658"/>
                <a:ext cx="4388542" cy="15696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8</m:t>
                      </m:r>
                      <m:r>
                        <a:rPr lang="en-US" sz="48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621" y="5223658"/>
                <a:ext cx="4388542" cy="83099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−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223658"/>
                <a:ext cx="4447108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GB" sz="48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4" y="5223658"/>
                <a:ext cx="4023461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imes New Roman" panose="02020603050405020304" pitchFamily="18" charset="0"/>
                    <a:ea typeface="Tahoma" panose="020B0604030504040204" pitchFamily="34" charset="0"/>
                    <a:cs typeface="Times New Roman" panose="02020603050405020304" pitchFamily="18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5638800" y="12497370"/>
                <a:ext cx="470592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𝒎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𝟖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2497370"/>
                <a:ext cx="4705929" cy="830997"/>
              </a:xfrm>
              <a:prstGeom prst="rect">
                <a:avLst/>
              </a:prstGeom>
              <a:blipFill>
                <a:blip r:embed="rId9"/>
                <a:stretch>
                  <a:fillRect l="-5829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4788829" y="7299477"/>
                <a:ext cx="14489771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thuộc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tung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 </a:t>
                </a:r>
                <a:r>
                  <a:rPr lang="en-US" sz="48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829" y="7299477"/>
                <a:ext cx="14489771" cy="830997"/>
              </a:xfrm>
              <a:prstGeom prst="rect">
                <a:avLst/>
              </a:prstGeom>
              <a:blipFill>
                <a:blip r:embed="rId10"/>
                <a:stretch>
                  <a:fillRect l="-1935"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F7F9EBAE-1270-4FE9-99BC-9A6033427232}"/>
                  </a:ext>
                </a:extLst>
              </p:cNvPr>
              <p:cNvSpPr/>
              <p:nvPr/>
            </p:nvSpPr>
            <p:spPr>
              <a:xfrm>
                <a:off x="5029200" y="8303773"/>
                <a:ext cx="8748563" cy="297382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US" sz="4800" b="1" i="1"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800" b="1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  <m:r>
                            <a:rPr lang="en-US" sz="4800" b="1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⇔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en-US" sz="4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7F9EBAE-1270-4FE9-99BC-9A60334272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8303773"/>
                <a:ext cx="8748563" cy="297382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8862326" y="513785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81182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77" grpId="0"/>
      <p:bldP spid="51" grpId="0"/>
      <p:bldP spid="52" grpId="0"/>
      <p:bldP spid="5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4798</TotalTime>
  <Words>893</Words>
  <Application>Microsoft Office PowerPoint</Application>
  <PresentationFormat>Custom</PresentationFormat>
  <Paragraphs>170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AvantGarde</vt:lpstr>
      <vt:lpstr>AvantGarde-Demi</vt:lpstr>
      <vt:lpstr>Calibri</vt:lpstr>
      <vt:lpstr>Cambria</vt:lpstr>
      <vt:lpstr>Cambria Math</vt:lpstr>
      <vt:lpstr>Chu Van An</vt:lpstr>
      <vt:lpstr>MS Mincho</vt:lpstr>
      <vt:lpstr>Tahoma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</cp:lastModifiedBy>
  <cp:revision>465</cp:revision>
  <dcterms:created xsi:type="dcterms:W3CDTF">2013-08-31T11:42:51Z</dcterms:created>
  <dcterms:modified xsi:type="dcterms:W3CDTF">2021-09-01T02:30:38Z</dcterms:modified>
</cp:coreProperties>
</file>