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m4a" ContentType="audio/unknown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60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265" r:id="rId17"/>
    <p:sldId id="269" r:id="rId18"/>
    <p:sldId id="291" r:id="rId19"/>
  </p:sldIdLst>
  <p:sldSz cx="18288000" cy="10287000"/>
  <p:notesSz cx="6858000" cy="9144000"/>
  <p:embeddedFontLst>
    <p:embeddedFont>
      <p:font typeface="Tahoma" pitchFamily="34" charset="0"/>
      <p:regular r:id="rId21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3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6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249E3-80BC-4755-B9E5-7316979FD9B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644EC-0123-49C4-99C5-145707D3D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5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8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747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45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8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14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4.gif"/><Relationship Id="rId2" Type="http://schemas.microsoft.com/office/2007/relationships/media" Target="../media/media1.mp3"/><Relationship Id="rId16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TheMylove2011" TargetMode="External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7.wav"/><Relationship Id="rId12" Type="http://schemas.openxmlformats.org/officeDocument/2006/relationships/hyperlink" Target="https://www.youtube.com/user/TheMylove2011" TargetMode="External"/><Relationship Id="rId17" Type="http://schemas.openxmlformats.org/officeDocument/2006/relationships/audio" Target="NULL"/><Relationship Id="rId2" Type="http://schemas.openxmlformats.org/officeDocument/2006/relationships/audio" Target="../media/media6.m4a"/><Relationship Id="rId16" Type="http://schemas.openxmlformats.org/officeDocument/2006/relationships/audio" Target="NULL"/><Relationship Id="rId1" Type="http://schemas.microsoft.com/office/2007/relationships/media" Target="../media/media6.m4a"/><Relationship Id="rId6" Type="http://schemas.openxmlformats.org/officeDocument/2006/relationships/audio" Target="../media/audio6.wav"/><Relationship Id="rId11" Type="http://schemas.openxmlformats.org/officeDocument/2006/relationships/audio" Target="../media/audio4.wav"/><Relationship Id="rId5" Type="http://schemas.openxmlformats.org/officeDocument/2006/relationships/audio" Target="../media/audio5.wav"/><Relationship Id="rId15" Type="http://schemas.openxmlformats.org/officeDocument/2006/relationships/audio" Target="NULL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gif"/><Relationship Id="rId14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hyperlink" Target="https://www.youtube.com/user/TheMylove2011" TargetMode="External"/><Relationship Id="rId3" Type="http://schemas.openxmlformats.org/officeDocument/2006/relationships/audio" Target="../media/audio9.wav"/><Relationship Id="rId7" Type="http://schemas.openxmlformats.org/officeDocument/2006/relationships/image" Target="../media/image29.emf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11" Type="http://schemas.openxmlformats.org/officeDocument/2006/relationships/image" Target="../media/image32.wmf"/><Relationship Id="rId5" Type="http://schemas.openxmlformats.org/officeDocument/2006/relationships/audio" Target="../media/audio11.wav"/><Relationship Id="rId10" Type="http://schemas.openxmlformats.org/officeDocument/2006/relationships/slide" Target="slide3.xml"/><Relationship Id="rId4" Type="http://schemas.openxmlformats.org/officeDocument/2006/relationships/audio" Target="../media/audio10.wav"/><Relationship Id="rId9" Type="http://schemas.openxmlformats.org/officeDocument/2006/relationships/image" Target="../media/image31.emf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hyperlink" Target="https://www.youtube.com/user/TheMylove2011" TargetMode="External"/><Relationship Id="rId3" Type="http://schemas.openxmlformats.org/officeDocument/2006/relationships/audio" Target="../media/audio9.wav"/><Relationship Id="rId7" Type="http://schemas.openxmlformats.org/officeDocument/2006/relationships/image" Target="../media/image29.emf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11" Type="http://schemas.openxmlformats.org/officeDocument/2006/relationships/image" Target="../media/image32.wmf"/><Relationship Id="rId5" Type="http://schemas.openxmlformats.org/officeDocument/2006/relationships/audio" Target="../media/audio11.wav"/><Relationship Id="rId10" Type="http://schemas.openxmlformats.org/officeDocument/2006/relationships/slide" Target="slide3.xml"/><Relationship Id="rId4" Type="http://schemas.openxmlformats.org/officeDocument/2006/relationships/audio" Target="../media/audio10.wav"/><Relationship Id="rId9" Type="http://schemas.openxmlformats.org/officeDocument/2006/relationships/image" Target="../media/image31.emf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hyperlink" Target="https://www.youtube.com/user/TheMylove2011" TargetMode="External"/><Relationship Id="rId3" Type="http://schemas.openxmlformats.org/officeDocument/2006/relationships/audio" Target="../media/audio9.wav"/><Relationship Id="rId7" Type="http://schemas.openxmlformats.org/officeDocument/2006/relationships/image" Target="../media/image29.emf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11" Type="http://schemas.openxmlformats.org/officeDocument/2006/relationships/image" Target="../media/image32.wmf"/><Relationship Id="rId5" Type="http://schemas.openxmlformats.org/officeDocument/2006/relationships/audio" Target="../media/audio11.wav"/><Relationship Id="rId10" Type="http://schemas.openxmlformats.org/officeDocument/2006/relationships/slide" Target="slide3.xml"/><Relationship Id="rId4" Type="http://schemas.openxmlformats.org/officeDocument/2006/relationships/audio" Target="../media/audio10.wav"/><Relationship Id="rId9" Type="http://schemas.openxmlformats.org/officeDocument/2006/relationships/image" Target="../media/image31.emf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8.svg"/><Relationship Id="rId3" Type="http://schemas.openxmlformats.org/officeDocument/2006/relationships/image" Target="../media/image40.svg"/><Relationship Id="rId7" Type="http://schemas.openxmlformats.org/officeDocument/2006/relationships/image" Target="../media/image30.svg"/><Relationship Id="rId12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6.svg"/><Relationship Id="rId5" Type="http://schemas.openxmlformats.org/officeDocument/2006/relationships/image" Target="../media/image32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7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2" Type="http://schemas.openxmlformats.org/officeDocument/2006/relationships/image" Target="../media/image8.svg"/><Relationship Id="rId7" Type="http://schemas.openxmlformats.org/officeDocument/2006/relationships/image" Target="../media/image2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10" Type="http://schemas.openxmlformats.org/officeDocument/2006/relationships/image" Target="../media/image74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2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17" Type="http://schemas.openxmlformats.org/officeDocument/2006/relationships/image" Target="../media/image18.gif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5" Type="http://schemas.openxmlformats.org/officeDocument/2006/relationships/image" Target="../media/image16.png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4.gif"/><Relationship Id="rId2" Type="http://schemas.microsoft.com/office/2007/relationships/media" Target="../media/media1.mp3"/><Relationship Id="rId16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4.gif"/><Relationship Id="rId2" Type="http://schemas.microsoft.com/office/2007/relationships/media" Target="../media/media1.mp3"/><Relationship Id="rId16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4.gif"/><Relationship Id="rId2" Type="http://schemas.microsoft.com/office/2007/relationships/media" Target="../media/media1.mp3"/><Relationship Id="rId16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91000" y="3509182"/>
            <a:ext cx="13852457" cy="2925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00"/>
              </a:lnSpc>
            </a:pPr>
            <a:r>
              <a:rPr lang="en-US" sz="7200" b="1" dirty="0">
                <a:solidFill>
                  <a:srgbClr val="EDE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781173">
            <a:off x="44548" y="2588431"/>
            <a:ext cx="3605719" cy="4767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3575" y="2365235"/>
            <a:ext cx="3651541" cy="52164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19697">
            <a:off x="14474893" y="-3065876"/>
            <a:ext cx="5633547" cy="61317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52883"/>
          <a:stretch>
            <a:fillRect/>
          </a:stretch>
        </p:blipFill>
        <p:spPr>
          <a:xfrm>
            <a:off x="8019287" y="8536121"/>
            <a:ext cx="10268713" cy="17522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743565">
            <a:off x="-183354" y="6974803"/>
            <a:ext cx="3931601" cy="5631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14620" r="33645" b="60051"/>
          <a:stretch>
            <a:fillRect/>
          </a:stretch>
        </p:blipFill>
        <p:spPr>
          <a:xfrm>
            <a:off x="1116037" y="1264136"/>
            <a:ext cx="603339" cy="7366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9595" y="3100838"/>
            <a:ext cx="1735421" cy="372524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9596" y="3100127"/>
            <a:ext cx="1731158" cy="372654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161" y="2871788"/>
            <a:ext cx="1783511" cy="2491670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7" y="2871788"/>
            <a:ext cx="960770" cy="92041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1" y="2533031"/>
            <a:ext cx="10981103" cy="6930962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20892" y="5799282"/>
            <a:ext cx="914400" cy="9144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20892" y="7054193"/>
            <a:ext cx="914400" cy="9144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435" y="74006"/>
            <a:ext cx="2279775" cy="2279775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6231149" y="1111469"/>
            <a:ext cx="8273286" cy="1760319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gần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nổi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chìm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”?</a:t>
            </a:r>
            <a:endParaRPr lang="en-US" sz="3600" dirty="0">
              <a:solidFill>
                <a:srgbClr val="FF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14963386" y="9026032"/>
            <a:ext cx="2600906" cy="88164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WRONG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12175441" y="9026032"/>
            <a:ext cx="2600906" cy="88164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RIGHT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20892" y="8309103"/>
            <a:ext cx="914400" cy="91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71950" y="4984124"/>
            <a:ext cx="6221301" cy="2414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6000" b="1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6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latin typeface="Arial" pitchFamily="34" charset="0"/>
                <a:cs typeface="Arial" pitchFamily="34" charset="0"/>
              </a:rPr>
              <a:t>thác</a:t>
            </a:r>
            <a:r>
              <a:rPr lang="en-US" sz="6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latin typeface="Arial" pitchFamily="34" charset="0"/>
                <a:cs typeface="Arial" pitchFamily="34" charset="0"/>
              </a:rPr>
              <a:t>xuống</a:t>
            </a:r>
            <a:r>
              <a:rPr lang="en-US" sz="6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latin typeface="Arial" pitchFamily="34" charset="0"/>
                <a:cs typeface="Arial" pitchFamily="34" charset="0"/>
              </a:rPr>
              <a:t>ghềnh</a:t>
            </a:r>
            <a:endParaRPr lang="en-US" sz="6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6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2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652"/>
                            </p:stCondLst>
                            <p:childTnLst>
                              <p:par>
                                <p:cTn id="6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152"/>
                            </p:stCondLst>
                            <p:childTnLst>
                              <p:par>
                                <p:cTn id="7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77785" y="6097462"/>
            <a:ext cx="350549" cy="3505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5671" y="3319778"/>
            <a:ext cx="16722206" cy="555536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44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ĐƯỜNG LÊN ĐỈNH</a:t>
            </a:r>
          </a:p>
          <a:p>
            <a:pPr algn="ctr"/>
            <a:r>
              <a:rPr lang="en-US" sz="208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-24245"/>
            <a:ext cx="5791200" cy="3586131"/>
          </a:xfrm>
          <a:prstGeom prst="rect">
            <a:avLst/>
          </a:prstGeom>
          <a:noFill/>
        </p:spPr>
      </p:pic>
      <p:pic>
        <p:nvPicPr>
          <p:cNvPr id="2" name="Picture 1">
            <a:hlinkHover r:id="rId8" highlightClick="1">
              <a:snd r:embed="rId7" name="applause.wav"/>
            </a:hlinkHover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329" y="8313098"/>
            <a:ext cx="2061243" cy="19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8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99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992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7" y="10632"/>
            <a:ext cx="13715999" cy="10287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2785838" y="536052"/>
            <a:ext cx="1713572" cy="46180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13791143" y="5154137"/>
            <a:ext cx="1692327" cy="464354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14850" y="2817138"/>
            <a:ext cx="9258300" cy="464003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ct val="150000"/>
              </a:lnSpc>
            </a:pPr>
            <a:r>
              <a:rPr lang="en-US" sz="1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  <a:endParaRPr lang="en-US" sz="207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2787311" y="5154132"/>
            <a:ext cx="1712099" cy="4634646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13791143" y="535062"/>
            <a:ext cx="1692327" cy="461907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4499410" y="2723471"/>
            <a:ext cx="294974" cy="4861323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13505909" y="2723471"/>
            <a:ext cx="285234" cy="4861323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4808" y="4763852"/>
            <a:ext cx="763923" cy="763923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392527" y="4761746"/>
            <a:ext cx="763923" cy="763923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770388" y="458385"/>
            <a:ext cx="127130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770388" y="9754878"/>
            <a:ext cx="1271308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2457354" y="9506217"/>
            <a:ext cx="763923" cy="763923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56538" y="9506217"/>
            <a:ext cx="763923" cy="763923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57354" y="175586"/>
            <a:ext cx="763923" cy="763923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056538" y="175586"/>
            <a:ext cx="763923" cy="763923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8349065" y="8927757"/>
            <a:ext cx="685800" cy="685800"/>
          </a:xfrm>
          <a:prstGeom prst="rect">
            <a:avLst/>
          </a:prstGeom>
        </p:spPr>
      </p:pic>
      <p:pic>
        <p:nvPicPr>
          <p:cNvPr id="32" name="Picture 31">
            <a:hlinkHover r:id="rId12" highlightClick="1">
              <a:snd r:embed="rId11" name="applause.wav"/>
            </a:hlinkHover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329" y="8313098"/>
            <a:ext cx="2061243" cy="19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2" y="1126559"/>
            <a:ext cx="10739454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r>
              <a:rPr lang="vi-VN" sz="3600" b="1" dirty="0"/>
              <a:t>Ai là tác giả của Sông núi nước Nam?</a:t>
            </a:r>
            <a:endParaRPr lang="vi-VN" sz="3600" dirty="0"/>
          </a:p>
          <a:p>
            <a:r>
              <a:rPr lang="vi-VN" sz="3600" dirty="0"/>
              <a:t>A. Tương truyền là Lý Thường Kiệt</a:t>
            </a:r>
          </a:p>
          <a:p>
            <a:r>
              <a:rPr lang="vi-VN" sz="3600" dirty="0"/>
              <a:t>B. Trần Quang Khải</a:t>
            </a:r>
          </a:p>
          <a:p>
            <a:r>
              <a:rPr lang="vi-VN" sz="3600" dirty="0"/>
              <a:t>C. Nguyễn Trãi</a:t>
            </a:r>
          </a:p>
          <a:p>
            <a:r>
              <a:rPr lang="vi-VN" sz="3600" dirty="0"/>
              <a:t>D. Nguyễn Du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229967" y="947198"/>
            <a:ext cx="581685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5034491" y="989402"/>
            <a:ext cx="321255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0" y="2062460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1" y="5880892"/>
            <a:ext cx="11508657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008895" y="9976252"/>
            <a:ext cx="950115" cy="31075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14959008" y="9976252"/>
            <a:ext cx="985836" cy="31075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3" y="3331310"/>
            <a:ext cx="1296639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59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42" name="Picture 41">
            <a:hlinkHover r:id="rId13" highlightClick="1">
              <a:snd r:embed="rId12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329" y="8313098"/>
            <a:ext cx="2061243" cy="19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3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2" y="1126559"/>
            <a:ext cx="10739454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r>
              <a:rPr lang="vi-VN" sz="3600" b="1" dirty="0"/>
              <a:t>Nam quốc sơn hà được mệnh danh là?</a:t>
            </a:r>
            <a:endParaRPr lang="vi-VN" sz="3600" dirty="0"/>
          </a:p>
          <a:p>
            <a:r>
              <a:rPr lang="vi-VN" sz="3600" dirty="0"/>
              <a:t>A. Áng thiên cổ hùng văn</a:t>
            </a:r>
          </a:p>
          <a:p>
            <a:r>
              <a:rPr lang="vi-VN" sz="3600" dirty="0"/>
              <a:t>B. Bản tuyên ngôn độc lập đầu tiên của nước ta</a:t>
            </a:r>
          </a:p>
          <a:p>
            <a:r>
              <a:rPr lang="vi-VN" sz="3600" dirty="0"/>
              <a:t>C. Bản tuyên ngôn độc lập thứ hai của nước ta</a:t>
            </a:r>
          </a:p>
          <a:p>
            <a:r>
              <a:rPr lang="vi-VN" sz="3600" dirty="0"/>
              <a:t>D. Bài thơ có một không hai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229967" y="947198"/>
            <a:ext cx="581685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5034491" y="989402"/>
            <a:ext cx="321255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0" y="2062460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1" y="5880892"/>
            <a:ext cx="11508657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75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008895" y="9976252"/>
            <a:ext cx="950115" cy="31075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14959008" y="9976252"/>
            <a:ext cx="985836" cy="31075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3" y="3331310"/>
            <a:ext cx="1296639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59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42" name="Picture 41">
            <a:hlinkHover r:id="rId13" highlightClick="1">
              <a:snd r:embed="rId12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329" y="8313098"/>
            <a:ext cx="2061243" cy="19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2" y="1126559"/>
            <a:ext cx="10739454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r>
              <a:rPr lang="vi-VN" sz="3600" b="1" dirty="0"/>
              <a:t>Thể thơ tác giả dùng để viết Nam quốc sơn hà là gì?</a:t>
            </a:r>
            <a:endParaRPr lang="vi-VN" sz="3600" dirty="0"/>
          </a:p>
          <a:p>
            <a:r>
              <a:rPr lang="vi-VN" sz="3600" dirty="0"/>
              <a:t>a. Song thất lục bát</a:t>
            </a:r>
          </a:p>
          <a:p>
            <a:r>
              <a:rPr lang="vi-VN" sz="3600" dirty="0"/>
              <a:t>B. Thất ngôn tứ tuyệt</a:t>
            </a:r>
          </a:p>
          <a:p>
            <a:r>
              <a:rPr lang="vi-VN" sz="3600" dirty="0"/>
              <a:t>C. Thất ngôn bát cú</a:t>
            </a:r>
          </a:p>
          <a:p>
            <a:r>
              <a:rPr lang="vi-VN" sz="3600" dirty="0"/>
              <a:t>D. Ngũ ngôn tứ tuyệt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229967" y="947198"/>
            <a:ext cx="581685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5034491" y="989402"/>
            <a:ext cx="321255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0" y="2062460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1" y="5880892"/>
            <a:ext cx="11508657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75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008895" y="9976252"/>
            <a:ext cx="950115" cy="31075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14959008" y="9976252"/>
            <a:ext cx="985836" cy="31075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3" y="3331310"/>
            <a:ext cx="1296639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59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pPr algn="ctr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42" name="Picture 41">
            <a:hlinkHover r:id="rId13" highlightClick="1">
              <a:snd r:embed="rId12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329" y="8313098"/>
            <a:ext cx="2061243" cy="19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2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8228" y="1964978"/>
            <a:ext cx="5610090" cy="63570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173817" y="992985"/>
            <a:ext cx="8374772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solidFill>
                  <a:srgbClr val="EDE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100000">
            <a:off x="15632403" y="-676283"/>
            <a:ext cx="2224014" cy="42362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441931" y="3725863"/>
            <a:ext cx="3365772" cy="42851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20400" y="9029700"/>
            <a:ext cx="9573498" cy="28074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78803">
            <a:off x="15130960" y="8365680"/>
            <a:ext cx="4386088" cy="33174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2200" y="2928855"/>
            <a:ext cx="11678011" cy="217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782829">
            <a:off x="15849632" y="1587818"/>
            <a:ext cx="3369839" cy="213218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24601" y="2433109"/>
            <a:ext cx="9495953" cy="1268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0"/>
              </a:lnSpc>
            </a:pPr>
            <a:r>
              <a:rPr lang="en-US" sz="7200" dirty="0">
                <a:solidFill>
                  <a:srgbClr val="2E5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52" t="252"/>
          <a:stretch>
            <a:fillRect/>
          </a:stretch>
        </p:blipFill>
        <p:spPr>
          <a:xfrm rot="5400000" flipH="1">
            <a:off x="7731478" y="-126424"/>
            <a:ext cx="2329745" cy="200212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02" r="102"/>
          <a:stretch>
            <a:fillRect/>
          </a:stretch>
        </p:blipFill>
        <p:spPr>
          <a:xfrm rot="5400000">
            <a:off x="7762785" y="450158"/>
            <a:ext cx="2267130" cy="194831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-298485" y="-6862394"/>
            <a:ext cx="7891463" cy="113028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465734">
            <a:off x="15118480" y="-1749023"/>
            <a:ext cx="3369859" cy="4587679"/>
          </a:xfrm>
          <a:prstGeom prst="rect">
            <a:avLst/>
          </a:prstGeom>
        </p:spPr>
      </p:pic>
      <p:pic>
        <p:nvPicPr>
          <p:cNvPr id="11" name="Picture 27">
            <a:extLst>
              <a:ext uri="{FF2B5EF4-FFF2-40B4-BE49-F238E27FC236}">
                <a16:creationId xmlns:a16="http://schemas.microsoft.com/office/drawing/2014/main" xmlns="" id="{8FB29DDF-7151-4A2B-AB4B-12335F65CD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92456" y="3067193"/>
            <a:ext cx="4630374" cy="43583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24601" y="4152900"/>
            <a:ext cx="9144000" cy="29557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-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Nắm những nội dung vừa ôn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tập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thơ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nêu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nghĩ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ôn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0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65249" y="3509182"/>
            <a:ext cx="10954192" cy="2925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00"/>
              </a:lnSpc>
            </a:pPr>
            <a:r>
              <a:rPr lang="en-US" sz="7200" b="1" dirty="0">
                <a:solidFill>
                  <a:srgbClr val="EDE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781173">
            <a:off x="44548" y="2588431"/>
            <a:ext cx="3605719" cy="4767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4807" y="2365235"/>
            <a:ext cx="3651541" cy="52164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19697">
            <a:off x="14442527" y="-1932781"/>
            <a:ext cx="5633547" cy="61317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52883"/>
          <a:stretch>
            <a:fillRect/>
          </a:stretch>
        </p:blipFill>
        <p:spPr>
          <a:xfrm>
            <a:off x="8019287" y="8536121"/>
            <a:ext cx="10268713" cy="17522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743565">
            <a:off x="-183354" y="6974803"/>
            <a:ext cx="3931601" cy="5631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14620" r="33645" b="60051"/>
          <a:stretch>
            <a:fillRect/>
          </a:stretch>
        </p:blipFill>
        <p:spPr>
          <a:xfrm>
            <a:off x="1116037" y="1264136"/>
            <a:ext cx="603339" cy="73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2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657600" y="2476500"/>
            <a:ext cx="13753594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VĂN HỌC VIỆT NAM</a:t>
            </a:r>
            <a:endParaRPr lang="en-US" sz="7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91610" y="-591232"/>
            <a:ext cx="5015056" cy="4267358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8600" y="4889129"/>
            <a:ext cx="3810000" cy="538689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b="52883"/>
          <a:stretch>
            <a:fillRect/>
          </a:stretch>
        </p:blipFill>
        <p:spPr>
          <a:xfrm>
            <a:off x="8019287" y="8536121"/>
            <a:ext cx="10268713" cy="1752215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878333">
            <a:off x="837190" y="905029"/>
            <a:ext cx="2514521" cy="19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8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57200" y="2608925"/>
            <a:ext cx="17830800" cy="138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 anchor="ctr">
            <a:spAutoFit/>
          </a:bodyPr>
          <a:lstStyle/>
          <a:p>
            <a:endParaRPr lang="en-US" b="1" dirty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  <a:p>
            <a:endParaRPr lang="en-US" sz="4300" dirty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648200" y="266700"/>
            <a:ext cx="9448800" cy="10420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63284" tIns="81642" rIns="163284" bIns="81642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7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ÔN </a:t>
            </a:r>
            <a:r>
              <a:rPr lang="en-US" sz="57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TẬP PHẦN  VĂN</a:t>
            </a:r>
            <a:endParaRPr lang="en-US" sz="21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150677" y="3055734"/>
            <a:ext cx="1371600" cy="800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724900" y="2514600"/>
            <a:ext cx="7467600" cy="1143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63284" tIns="81642" rIns="163284" bIns="81642"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Cổng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2686050"/>
            <a:ext cx="6248400" cy="48553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algn="just">
              <a:defRPr/>
            </a:pPr>
            <a:r>
              <a:rPr lang="en-US" sz="360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nhật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dụng:loại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bàn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luận,thuyết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minh,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tường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thuật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miêu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đánh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giá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,…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vấn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tượng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gần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gũi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xúc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cộng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đồng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239000" y="5111352"/>
            <a:ext cx="1524000" cy="23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839200" y="4570809"/>
            <a:ext cx="7467600" cy="10858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63284" tIns="81642" rIns="163284" bIns="81642"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Ét-môn-đô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đơ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A-mi-xi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239000" y="6286500"/>
            <a:ext cx="14859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839200" y="6667500"/>
            <a:ext cx="7467600" cy="1143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63284" tIns="81642" rIns="163284" bIns="81642"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chia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búp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bê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Khánh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Hoài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69200">
            <a:off x="512242" y="6713193"/>
            <a:ext cx="3710598" cy="438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64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457200" y="1861361"/>
            <a:ext cx="17830800" cy="307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 anchor="ctr">
            <a:spAutoFit/>
          </a:bodyPr>
          <a:lstStyle/>
          <a:p>
            <a:endParaRPr lang="en-US" sz="5700" dirty="0">
              <a:solidFill>
                <a:srgbClr val="0000FF"/>
              </a:solidFill>
            </a:endParaRPr>
          </a:p>
          <a:p>
            <a:r>
              <a:rPr lang="en-US" sz="5700" dirty="0">
                <a:solidFill>
                  <a:srgbClr val="0000FF"/>
                </a:solidFill>
              </a:rPr>
              <a:t> </a:t>
            </a:r>
          </a:p>
          <a:p>
            <a:endParaRPr lang="en-US" sz="5700" u="sng" dirty="0">
              <a:solidFill>
                <a:srgbClr val="0000FF"/>
              </a:solidFill>
            </a:endParaRPr>
          </a:p>
          <a:p>
            <a:r>
              <a:rPr lang="en-US" dirty="0"/>
              <a:t>    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1828800"/>
            <a:ext cx="5791199" cy="7772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63284" tIns="81642" rIns="163284" bIns="81642" anchor="ctr"/>
          <a:lstStyle/>
          <a:p>
            <a:pPr algn="just"/>
            <a:r>
              <a:rPr lang="en-US" sz="4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 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DAO, DÂN CA:</a:t>
            </a: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trữ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lêi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3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: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họp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nhạc</a:t>
            </a:r>
            <a:endParaRPr lang="en-US" sz="3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en-US" sz="3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dao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mang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697200" y="3086100"/>
            <a:ext cx="152400" cy="690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248400" y="2571750"/>
            <a:ext cx="1676400" cy="1714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153400" y="1828800"/>
            <a:ext cx="7620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63284" tIns="81642" rIns="163284" bIns="81642" anchor="ctr"/>
          <a:lstStyle/>
          <a:p>
            <a:pPr algn="ctr">
              <a:defRPr/>
            </a:pPr>
            <a:r>
              <a:rPr lang="en-US" sz="36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đình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303817" y="3470780"/>
            <a:ext cx="1828801" cy="9297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236528" y="3714749"/>
            <a:ext cx="7620000" cy="1371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63284" tIns="81642" rIns="163284" bIns="81642" anchor="ctr"/>
          <a:lstStyle/>
          <a:p>
            <a:pPr algn="ctr">
              <a:defRPr/>
            </a:pPr>
            <a:r>
              <a:rPr lang="en-US" sz="36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quê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con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6132368" y="4399596"/>
            <a:ext cx="2171700" cy="1828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229600" y="5735782"/>
            <a:ext cx="77724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than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thân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>
            <a:stCxn id="6" idx="3"/>
          </p:cNvCxnSpPr>
          <p:nvPr/>
        </p:nvCxnSpPr>
        <p:spPr>
          <a:xfrm>
            <a:off x="6248399" y="5715000"/>
            <a:ext cx="1676401" cy="2705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229600" y="7886700"/>
            <a:ext cx="7620000" cy="1371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châm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biếm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724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05200" y="3200400"/>
            <a:ext cx="10820400" cy="995875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Cloud 4"/>
          <p:cNvSpPr/>
          <p:nvPr/>
        </p:nvSpPr>
        <p:spPr>
          <a:xfrm>
            <a:off x="457200" y="242888"/>
            <a:ext cx="5791200" cy="18288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63284" tIns="81642" rIns="163284" bIns="81642" rtlCol="0" anchor="ctr"/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THƠ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TRUNG ĐẠI VIỆT NAM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1524000" y="1174606"/>
            <a:ext cx="16750145" cy="8786812"/>
          </a:xfrm>
          <a:prstGeom prst="irregularSeal1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63284" tIns="81642" rIns="163284" bIns="81642" rtlCol="0" anchor="ctr"/>
          <a:lstStyle/>
          <a:p>
            <a:pPr>
              <a:buFontTx/>
              <a:buChar char="-"/>
            </a:pP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Nam</a:t>
            </a:r>
          </a:p>
          <a:p>
            <a:pPr>
              <a:buFontTx/>
              <a:buChar char="-"/>
            </a:pP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Phò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Trần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Khải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Thiên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vãn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vọng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Trần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Tông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Bánh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trôi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Hương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76654" y="100953"/>
            <a:ext cx="2514521" cy="1917322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861800">
            <a:off x="13510153" y="-2045570"/>
            <a:ext cx="7267848" cy="54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34" y="3129177"/>
            <a:ext cx="1627773" cy="3676206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1763" y="3150395"/>
            <a:ext cx="1649745" cy="377084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161" y="2871788"/>
            <a:ext cx="1783511" cy="2491670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7" y="2871788"/>
            <a:ext cx="960770" cy="92041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1" y="2533031"/>
            <a:ext cx="10981103" cy="6930962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20892" y="5799282"/>
            <a:ext cx="914400" cy="9144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20892" y="7054193"/>
            <a:ext cx="914400" cy="9144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435" y="74006"/>
            <a:ext cx="2279775" cy="22797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6406888" y="5361772"/>
            <a:ext cx="7921808" cy="124649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20892" y="8111631"/>
            <a:ext cx="914400" cy="9144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20892" y="4543353"/>
            <a:ext cx="914400" cy="914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8466308" y="8333534"/>
            <a:ext cx="2392386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spc="75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17653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6113" y="3150395"/>
            <a:ext cx="1649745" cy="3770846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5256" y="3150395"/>
            <a:ext cx="1640318" cy="377084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161" y="2871788"/>
            <a:ext cx="1783511" cy="2491670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7" y="2871788"/>
            <a:ext cx="960770" cy="92041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1" y="2533031"/>
            <a:ext cx="10981103" cy="6930962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20892" y="5799282"/>
            <a:ext cx="914400" cy="9144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20892" y="7054193"/>
            <a:ext cx="914400" cy="9144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435" y="74006"/>
            <a:ext cx="2279775" cy="2279775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6231149" y="1111469"/>
            <a:ext cx="8273286" cy="1760319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vi-VN" sz="4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Bánh trôi nước là tác phẩm của ai?</a:t>
            </a:r>
            <a:endParaRPr lang="en-US" sz="4200" dirty="0">
              <a:solidFill>
                <a:srgbClr val="FF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14963386" y="9026032"/>
            <a:ext cx="2600906" cy="88164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WRONG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12175441" y="9026032"/>
            <a:ext cx="2600906" cy="88164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RIGHT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20892" y="8111631"/>
            <a:ext cx="914400" cy="914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1610" y="5701912"/>
            <a:ext cx="7823916" cy="1352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6000" b="1" dirty="0">
                <a:latin typeface="Arial" pitchFamily="34" charset="0"/>
                <a:cs typeface="Arial" pitchFamily="34" charset="0"/>
              </a:rPr>
              <a:t>HỒ XUÂN HƯƠNG</a:t>
            </a:r>
            <a:endParaRPr lang="en-US" sz="6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2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811" y="3138324"/>
            <a:ext cx="1604049" cy="373670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812" y="3138324"/>
            <a:ext cx="1594934" cy="373670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161" y="2871788"/>
            <a:ext cx="1783511" cy="2491670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7" y="2871788"/>
            <a:ext cx="960770" cy="92041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1" y="2533031"/>
            <a:ext cx="10981103" cy="6930962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20892" y="5799282"/>
            <a:ext cx="914400" cy="9144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20892" y="7054193"/>
            <a:ext cx="914400" cy="9144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435" y="74006"/>
            <a:ext cx="2279775" cy="2279775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6231149" y="1111469"/>
            <a:ext cx="8273286" cy="1760319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Bánh trôi nước được làm theo thể thơ gì?</a:t>
            </a:r>
            <a:endParaRPr lang="en-US" sz="3600" dirty="0">
              <a:solidFill>
                <a:srgbClr val="FF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14963386" y="9026032"/>
            <a:ext cx="2600906" cy="88164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WRONG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12175441" y="9026032"/>
            <a:ext cx="2600906" cy="88164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RIGHT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20892" y="8309103"/>
            <a:ext cx="914400" cy="91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72745" y="5363458"/>
            <a:ext cx="8113691" cy="1690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6600" dirty="0" err="1">
                <a:latin typeface="Arial" pitchFamily="34" charset="0"/>
                <a:cs typeface="Arial" pitchFamily="34" charset="0"/>
              </a:rPr>
              <a:t>Thất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ngôn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tứ</a:t>
            </a:r>
            <a:r>
              <a:rPr lang="en-US" sz="6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6600" dirty="0" err="1">
                <a:latin typeface="Arial" pitchFamily="34" charset="0"/>
                <a:cs typeface="Arial" pitchFamily="34" charset="0"/>
              </a:rPr>
              <a:t>tuyệt</a:t>
            </a:r>
            <a:endParaRPr lang="en-US" sz="6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2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8350" y="3237125"/>
            <a:ext cx="1583825" cy="357695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8351" y="3216825"/>
            <a:ext cx="1579935" cy="359724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161" y="2871788"/>
            <a:ext cx="1783511" cy="2491670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7" y="2871788"/>
            <a:ext cx="960770" cy="92041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1" y="2533031"/>
            <a:ext cx="10981103" cy="6930962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20892" y="5799282"/>
            <a:ext cx="914400" cy="9144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20892" y="7054193"/>
            <a:ext cx="914400" cy="9144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435" y="74006"/>
            <a:ext cx="2279775" cy="2279775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6231149" y="1111469"/>
            <a:ext cx="8273286" cy="1760319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 hình ảnh chiếc bánh trôi nước, Hồ Xuân Hương muốn nói gì về người phụ nữ?</a:t>
            </a:r>
            <a:endParaRPr lang="en-US" sz="3000" b="1" dirty="0">
              <a:solidFill>
                <a:srgbClr val="FF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14963386" y="9026032"/>
            <a:ext cx="2600906" cy="88164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WRONG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12175441" y="9026032"/>
            <a:ext cx="2600906" cy="88164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RIGHT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20892" y="8309103"/>
            <a:ext cx="914400" cy="91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4789" y="4887533"/>
            <a:ext cx="8693240" cy="2414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5400" b="1" dirty="0" err="1">
                <a:latin typeface="Arial" pitchFamily="34" charset="0"/>
                <a:cs typeface="Arial" pitchFamily="34" charset="0"/>
              </a:rPr>
              <a:t>Vẻ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phận</a:t>
            </a:r>
            <a:r>
              <a:rPr lang="en-US" sz="5400" b="1" dirty="0">
                <a:latin typeface="Arial" pitchFamily="34" charset="0"/>
                <a:cs typeface="Arial" pitchFamily="34" charset="0"/>
              </a:rPr>
              <a:t> long </a:t>
            </a:r>
            <a:r>
              <a:rPr lang="en-US" sz="5400" b="1" dirty="0" err="1">
                <a:latin typeface="Arial" pitchFamily="34" charset="0"/>
                <a:cs typeface="Arial" pitchFamily="34" charset="0"/>
              </a:rPr>
              <a:t>đong</a:t>
            </a:r>
            <a:endParaRPr lang="en-US" sz="5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6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2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565</Words>
  <PresentationFormat>Custom</PresentationFormat>
  <Paragraphs>123</Paragraphs>
  <Slides>18</Slides>
  <Notes>5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.VnBlack</vt:lpstr>
      <vt:lpstr>Times New Roman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2021-09-08T05:49:22Z</dcterms:modified>
  <dc:identifier>DAEnQkF16Y4</dc:identifier>
</cp:coreProperties>
</file>