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0" r:id="rId2"/>
    <p:sldId id="437" r:id="rId3"/>
    <p:sldId id="302" r:id="rId4"/>
    <p:sldId id="292" r:id="rId5"/>
    <p:sldId id="438" r:id="rId6"/>
    <p:sldId id="439" r:id="rId7"/>
    <p:sldId id="440" r:id="rId8"/>
    <p:sldId id="441" r:id="rId9"/>
    <p:sldId id="442" r:id="rId10"/>
    <p:sldId id="443" r:id="rId11"/>
    <p:sldId id="447" r:id="rId12"/>
    <p:sldId id="469" r:id="rId13"/>
    <p:sldId id="470" r:id="rId14"/>
    <p:sldId id="471" r:id="rId15"/>
    <p:sldId id="448" r:id="rId16"/>
    <p:sldId id="450" r:id="rId17"/>
    <p:sldId id="468" r:id="rId18"/>
    <p:sldId id="453" r:id="rId19"/>
    <p:sldId id="457" r:id="rId20"/>
    <p:sldId id="454" r:id="rId21"/>
    <p:sldId id="455" r:id="rId22"/>
    <p:sldId id="458" r:id="rId23"/>
    <p:sldId id="459" r:id="rId24"/>
    <p:sldId id="460" r:id="rId25"/>
    <p:sldId id="462" r:id="rId26"/>
    <p:sldId id="467" r:id="rId27"/>
    <p:sldId id="463" r:id="rId28"/>
    <p:sldId id="464" r:id="rId29"/>
    <p:sldId id="465" r:id="rId30"/>
    <p:sldId id="409" r:id="rId31"/>
    <p:sldId id="315" r:id="rId32"/>
    <p:sldId id="380" r:id="rId33"/>
    <p:sldId id="434" r:id="rId34"/>
    <p:sldId id="331" r:id="rId35"/>
    <p:sldId id="295" r:id="rId36"/>
    <p:sldId id="329" r:id="rId37"/>
    <p:sldId id="343" r:id="rId3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 id="1" name="Rieu Phan Van" initials="RPV" lastIdx="16"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0000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3" autoAdjust="0"/>
    <p:restoredTop sz="94657"/>
  </p:normalViewPr>
  <p:slideViewPr>
    <p:cSldViewPr snapToGrid="0">
      <p:cViewPr varScale="1">
        <p:scale>
          <a:sx n="60" d="100"/>
          <a:sy n="60" d="100"/>
        </p:scale>
        <p:origin x="21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12/19/2022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E7B2E-FA4A-45F8-9E4A-EFE047C3FFD9}" type="slidenum">
              <a:rPr lang="en-US">
                <a:cs typeface="Arial" charset="0"/>
              </a:rPr>
              <a:pPr fontAlgn="base">
                <a:spcBef>
                  <a:spcPct val="0"/>
                </a:spcBef>
                <a:spcAft>
                  <a:spcPct val="0"/>
                </a:spcAft>
                <a:defRPr/>
              </a:pPr>
              <a:t>37</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65100" y="44450"/>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a:solidFill>
                  <a:schemeClr val="bg1"/>
                </a:solidFill>
                <a:latin typeface="+mn-lt"/>
                <a:cs typeface="+mn-cs"/>
              </a:rPr>
              <a:t>Unit 3 </a:t>
            </a:r>
            <a:r>
              <a:rPr lang="en-US" sz="1400">
                <a:solidFill>
                  <a:schemeClr val="bg1"/>
                </a:solidFill>
                <a:latin typeface="+mn-lt"/>
                <a:cs typeface="+mn-cs"/>
              </a:rPr>
              <a:t> </a:t>
            </a:r>
            <a:endParaRPr lang="en-US" sz="1400" dirty="0">
              <a:solidFill>
                <a:schemeClr val="bg1"/>
              </a:solidFill>
              <a:latin typeface="+mn-lt"/>
              <a:cs typeface="+mn-cs"/>
            </a:endParaRP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805082" y="22234"/>
            <a:ext cx="1386918"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Lesson 3f - Skills</a:t>
            </a:r>
            <a:endParaRPr lang="en-US" sz="1400" dirty="0">
              <a:solidFill>
                <a:schemeClr val="bg1"/>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3"/><Relationship Id="rId7"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4653588" y="2274838"/>
            <a:ext cx="7420882" cy="2308324"/>
          </a:xfrm>
          <a:prstGeom prst="rect">
            <a:avLst/>
          </a:prstGeom>
          <a:noFill/>
          <a:ln w="9525">
            <a:noFill/>
            <a:miter lim="800000"/>
            <a:headEnd/>
            <a:tailEnd/>
          </a:ln>
        </p:spPr>
        <p:txBody>
          <a:bodyPr wrap="square">
            <a:spAutoFit/>
          </a:bodyPr>
          <a:lstStyle/>
          <a:p>
            <a:pPr algn="ctr"/>
            <a:r>
              <a:rPr lang="en-US" sz="4800" b="1" dirty="0">
                <a:solidFill>
                  <a:srgbClr val="FF0000"/>
                </a:solidFill>
                <a:latin typeface="Calibri" pitchFamily="34" charset="0"/>
              </a:rPr>
              <a:t>Unit 3: Arts and Music</a:t>
            </a:r>
          </a:p>
          <a:p>
            <a:pPr algn="ctr"/>
            <a:r>
              <a:rPr lang="en-US" sz="4800" b="1" dirty="0">
                <a:solidFill>
                  <a:srgbClr val="00B050"/>
                </a:solidFill>
                <a:latin typeface="Calibri" pitchFamily="34" charset="0"/>
              </a:rPr>
              <a:t>Lesson 3f: Skills</a:t>
            </a:r>
          </a:p>
          <a:p>
            <a:pPr algn="ctr"/>
            <a:r>
              <a:rPr lang="en-US" sz="4800" b="1" dirty="0">
                <a:solidFill>
                  <a:srgbClr val="0070C0"/>
                </a:solidFill>
                <a:latin typeface="Calibri" pitchFamily="34" charset="0"/>
              </a:rPr>
              <a:t>Page 54</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5588" y="53340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3" name="TextBox 13"/>
          <p:cNvSpPr txBox="1"/>
          <p:nvPr/>
        </p:nvSpPr>
        <p:spPr>
          <a:xfrm>
            <a:off x="255584" y="1496869"/>
            <a:ext cx="1136332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600" i="1" dirty="0">
                <a:solidFill>
                  <a:srgbClr val="0070C0"/>
                </a:solidFill>
                <a:latin typeface="+mn-lt"/>
              </a:rPr>
              <a:t>take part in</a:t>
            </a:r>
            <a:r>
              <a:rPr lang="en-US" sz="3600" dirty="0">
                <a:solidFill>
                  <a:srgbClr val="FF0000"/>
                </a:solidFill>
                <a:latin typeface="+mn-lt"/>
              </a:rPr>
              <a:t> /</a:t>
            </a:r>
            <a:r>
              <a:rPr lang="en-US" sz="3600" dirty="0" err="1">
                <a:solidFill>
                  <a:srgbClr val="FF0000"/>
                </a:solidFill>
                <a:latin typeface="+mn-lt"/>
              </a:rPr>
              <a:t>teɪk</a:t>
            </a:r>
            <a:r>
              <a:rPr lang="en-US" sz="3600" dirty="0">
                <a:solidFill>
                  <a:srgbClr val="FF0000"/>
                </a:solidFill>
                <a:latin typeface="+mn-lt"/>
              </a:rPr>
              <a:t> </a:t>
            </a:r>
            <a:r>
              <a:rPr lang="en-US" sz="3600" dirty="0" err="1">
                <a:solidFill>
                  <a:srgbClr val="FF0000"/>
                </a:solidFill>
                <a:latin typeface="+mn-lt"/>
              </a:rPr>
              <a:t>pɑːt</a:t>
            </a:r>
            <a:r>
              <a:rPr lang="en-US" sz="3600" dirty="0">
                <a:solidFill>
                  <a:srgbClr val="FF0000"/>
                </a:solidFill>
                <a:latin typeface="+mn-lt"/>
              </a:rPr>
              <a:t> </a:t>
            </a:r>
            <a:r>
              <a:rPr lang="en-US" sz="3600" dirty="0" err="1">
                <a:solidFill>
                  <a:srgbClr val="FF0000"/>
                </a:solidFill>
                <a:latin typeface="+mn-lt"/>
              </a:rPr>
              <a:t>ɪn</a:t>
            </a:r>
            <a:r>
              <a:rPr lang="en-US" sz="3600" dirty="0">
                <a:solidFill>
                  <a:srgbClr val="FF0000"/>
                </a:solidFill>
                <a:latin typeface="+mn-lt"/>
              </a:rPr>
              <a:t>/ </a:t>
            </a:r>
            <a:r>
              <a:rPr lang="en-US" sz="3600" dirty="0">
                <a:solidFill>
                  <a:srgbClr val="0070C0"/>
                </a:solidFill>
                <a:latin typeface="+mn-lt"/>
              </a:rPr>
              <a:t>(v. </a:t>
            </a:r>
            <a:r>
              <a:rPr lang="en-US" sz="3600" dirty="0" err="1">
                <a:solidFill>
                  <a:srgbClr val="0070C0"/>
                </a:solidFill>
                <a:latin typeface="+mn-lt"/>
              </a:rPr>
              <a:t>phr</a:t>
            </a:r>
            <a:r>
              <a:rPr lang="en-US" sz="3600" dirty="0">
                <a:solidFill>
                  <a:srgbClr val="0070C0"/>
                </a:solidFill>
                <a:latin typeface="+mn-lt"/>
              </a:rPr>
              <a:t>)</a:t>
            </a:r>
            <a:r>
              <a:rPr lang="en-US" sz="3600" dirty="0">
                <a:latin typeface="+mn-lt"/>
              </a:rPr>
              <a:t> </a:t>
            </a:r>
            <a:r>
              <a:rPr lang="en-US" sz="3600" dirty="0" err="1">
                <a:latin typeface="+mn-lt"/>
              </a:rPr>
              <a:t>tham</a:t>
            </a:r>
            <a:r>
              <a:rPr lang="en-US" sz="3600" dirty="0">
                <a:latin typeface="+mn-lt"/>
              </a:rPr>
              <a:t> </a:t>
            </a:r>
            <a:r>
              <a:rPr lang="en-US" sz="3600" dirty="0" err="1">
                <a:latin typeface="+mn-lt"/>
              </a:rPr>
              <a:t>gia</a:t>
            </a:r>
            <a:endParaRPr lang="en-US" sz="3600" dirty="0">
              <a:latin typeface="+mn-lt"/>
            </a:endParaRPr>
          </a:p>
        </p:txBody>
      </p:sp>
      <p:sp>
        <p:nvSpPr>
          <p:cNvPr id="4" name="TextBox 13"/>
          <p:cNvSpPr txBox="1"/>
          <p:nvPr/>
        </p:nvSpPr>
        <p:spPr>
          <a:xfrm>
            <a:off x="255584" y="2786852"/>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face painting</a:t>
            </a:r>
            <a:r>
              <a:rPr lang="en-US" sz="3600" b="1" dirty="0">
                <a:latin typeface="+mn-lt"/>
              </a:rPr>
              <a:t> </a:t>
            </a:r>
            <a:r>
              <a:rPr lang="en-US" sz="3600" dirty="0">
                <a:solidFill>
                  <a:srgbClr val="FF0000"/>
                </a:solidFill>
                <a:latin typeface="+mn-lt"/>
              </a:rPr>
              <a:t>/</a:t>
            </a:r>
            <a:r>
              <a:rPr lang="en-US" sz="3600" dirty="0" err="1">
                <a:solidFill>
                  <a:srgbClr val="FF0000"/>
                </a:solidFill>
                <a:latin typeface="+mn-lt"/>
              </a:rPr>
              <a:t>feɪs</a:t>
            </a:r>
            <a:r>
              <a:rPr lang="en-US" sz="3600" dirty="0">
                <a:solidFill>
                  <a:srgbClr val="FF0000"/>
                </a:solidFill>
                <a:latin typeface="+mn-lt"/>
              </a:rPr>
              <a:t> ˈ</a:t>
            </a:r>
            <a:r>
              <a:rPr lang="en-US" sz="3600" dirty="0" err="1">
                <a:solidFill>
                  <a:srgbClr val="FF0000"/>
                </a:solidFill>
                <a:latin typeface="+mn-lt"/>
              </a:rPr>
              <a:t>peɪntɪŋ</a:t>
            </a:r>
            <a:r>
              <a:rPr lang="en-US" sz="3600" dirty="0">
                <a:solidFill>
                  <a:srgbClr val="FF0000"/>
                </a:solidFill>
                <a:latin typeface="+mn-lt"/>
              </a:rPr>
              <a:t>/ </a:t>
            </a:r>
            <a:r>
              <a:rPr lang="en-US" sz="3600" dirty="0">
                <a:solidFill>
                  <a:srgbClr val="0070C0"/>
                </a:solidFill>
                <a:latin typeface="+mn-lt"/>
              </a:rPr>
              <a:t>(n)</a:t>
            </a:r>
            <a:r>
              <a:rPr lang="en-US" sz="3600" dirty="0">
                <a:latin typeface="+mn-lt"/>
              </a:rPr>
              <a:t> </a:t>
            </a:r>
            <a:r>
              <a:rPr lang="en-US" sz="3600" dirty="0" err="1">
                <a:latin typeface="+mn-lt"/>
              </a:rPr>
              <a:t>thuật</a:t>
            </a:r>
            <a:r>
              <a:rPr lang="en-US" sz="3600" dirty="0">
                <a:latin typeface="+mn-lt"/>
              </a:rPr>
              <a:t> </a:t>
            </a:r>
            <a:r>
              <a:rPr lang="en-US" sz="3600" dirty="0" err="1">
                <a:latin typeface="+mn-lt"/>
              </a:rPr>
              <a:t>hóa</a:t>
            </a:r>
            <a:r>
              <a:rPr lang="en-US" sz="3600" dirty="0">
                <a:latin typeface="+mn-lt"/>
              </a:rPr>
              <a:t> </a:t>
            </a:r>
            <a:r>
              <a:rPr lang="en-US" sz="3600" dirty="0" err="1">
                <a:latin typeface="+mn-lt"/>
              </a:rPr>
              <a:t>trang</a:t>
            </a:r>
            <a:endParaRPr lang="en-US" sz="3600" dirty="0">
              <a:latin typeface="+mn-lt"/>
            </a:endParaRPr>
          </a:p>
        </p:txBody>
      </p:sp>
      <p:sp>
        <p:nvSpPr>
          <p:cNvPr id="6" name="TextBox 13"/>
          <p:cNvSpPr txBox="1"/>
          <p:nvPr/>
        </p:nvSpPr>
        <p:spPr>
          <a:xfrm>
            <a:off x="255585" y="4206291"/>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treat </a:t>
            </a:r>
            <a:r>
              <a:rPr lang="en-US" sz="3600" dirty="0">
                <a:solidFill>
                  <a:srgbClr val="FF0000"/>
                </a:solidFill>
                <a:latin typeface="+mn-lt"/>
              </a:rPr>
              <a:t>/</a:t>
            </a:r>
            <a:r>
              <a:rPr lang="en-US" sz="3600" dirty="0" err="1">
                <a:solidFill>
                  <a:srgbClr val="FF0000"/>
                </a:solidFill>
                <a:latin typeface="+mn-lt"/>
              </a:rPr>
              <a:t>triːt</a:t>
            </a:r>
            <a:r>
              <a:rPr lang="en-US" sz="3600" dirty="0">
                <a:solidFill>
                  <a:srgbClr val="FF0000"/>
                </a:solidFill>
                <a:latin typeface="+mn-lt"/>
              </a:rPr>
              <a:t>/</a:t>
            </a:r>
            <a:r>
              <a:rPr lang="en-US" sz="3600" dirty="0">
                <a:latin typeface="+mn-lt"/>
              </a:rPr>
              <a:t> </a:t>
            </a:r>
            <a:r>
              <a:rPr lang="en-US" sz="3600" dirty="0">
                <a:solidFill>
                  <a:srgbClr val="0070C0"/>
                </a:solidFill>
                <a:latin typeface="+mn-lt"/>
              </a:rPr>
              <a:t>(n)</a:t>
            </a:r>
            <a:r>
              <a:rPr lang="en-US" sz="3600" dirty="0">
                <a:latin typeface="+mn-lt"/>
              </a:rPr>
              <a:t> </a:t>
            </a:r>
            <a:r>
              <a:rPr lang="en-US" sz="3600" dirty="0" err="1">
                <a:latin typeface="+mn-lt"/>
              </a:rPr>
              <a:t>sự</a:t>
            </a:r>
            <a:r>
              <a:rPr lang="en-US" sz="3600" dirty="0">
                <a:latin typeface="+mn-lt"/>
              </a:rPr>
              <a:t> </a:t>
            </a:r>
            <a:r>
              <a:rPr lang="en-US" sz="3600" dirty="0" err="1">
                <a:latin typeface="+mn-lt"/>
              </a:rPr>
              <a:t>chiêu</a:t>
            </a:r>
            <a:r>
              <a:rPr lang="en-US" sz="3600" dirty="0">
                <a:latin typeface="+mn-lt"/>
              </a:rPr>
              <a:t> </a:t>
            </a:r>
            <a:r>
              <a:rPr lang="en-US" sz="3600" dirty="0" err="1">
                <a:latin typeface="+mn-lt"/>
              </a:rPr>
              <a:t>đãi</a:t>
            </a:r>
            <a:endParaRPr lang="en-US" sz="3600" dirty="0">
              <a:latin typeface="+mn-lt"/>
            </a:endParaRPr>
          </a:p>
        </p:txBody>
      </p:sp>
      <p:pic>
        <p:nvPicPr>
          <p:cNvPr id="2" name="takepart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2500" y="505379"/>
            <a:ext cx="609600" cy="609600"/>
          </a:xfrm>
          <a:prstGeom prst="rect">
            <a:avLst/>
          </a:prstGeom>
        </p:spPr>
      </p:pic>
      <p:pic>
        <p:nvPicPr>
          <p:cNvPr id="13" name="facepain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0446" y="454579"/>
            <a:ext cx="609600" cy="609600"/>
          </a:xfrm>
          <a:prstGeom prst="rect">
            <a:avLst/>
          </a:prstGeom>
        </p:spPr>
      </p:pic>
      <p:pic>
        <p:nvPicPr>
          <p:cNvPr id="16" name="trea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176000" y="469530"/>
            <a:ext cx="609600" cy="609600"/>
          </a:xfrm>
          <a:prstGeom prst="rect">
            <a:avLst/>
          </a:prstGeom>
        </p:spPr>
      </p:pic>
      <p:sp>
        <p:nvSpPr>
          <p:cNvPr id="17" name="Rectangle 16"/>
          <p:cNvSpPr/>
          <p:nvPr/>
        </p:nvSpPr>
        <p:spPr>
          <a:xfrm>
            <a:off x="3126563" y="533400"/>
            <a:ext cx="8951909"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i="1" dirty="0">
                <a:solidFill>
                  <a:srgbClr val="00B0F0"/>
                </a:solidFill>
                <a:latin typeface="+mj-lt"/>
              </a:rPr>
              <a:t>Listen and repeat. Click each phrase to hear the sound.</a:t>
            </a:r>
          </a:p>
        </p:txBody>
      </p:sp>
    </p:spTree>
    <p:extLst>
      <p:ext uri="{BB962C8B-B14F-4D97-AF65-F5344CB8AC3E}">
        <p14:creationId xmlns:p14="http://schemas.microsoft.com/office/powerpoint/2010/main" val="38294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13"/>
                </p:tgtEl>
              </p:cMediaNode>
            </p:audio>
            <p:audio>
              <p:cMediaNode vol="80000">
                <p:cTn id="20" fill="hold" display="0">
                  <p:stCondLst>
                    <p:cond delay="indefinite"/>
                  </p:stCondLst>
                  <p:endCondLst>
                    <p:cond evt="onStopAudio" delay="0">
                      <p:tgtEl>
                        <p:sldTgt/>
                      </p:tgtEl>
                    </p:cond>
                  </p:endCondLst>
                </p:cTn>
                <p:tgtEl>
                  <p:spTgt spid="16"/>
                </p:tgtEl>
              </p:cMediaNode>
            </p:audi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70" fill="hold"/>
                                        <p:tgtEl>
                                          <p:spTgt spid="2"/>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0" fill="hold"/>
                                        <p:tgtEl>
                                          <p:spTgt spid="16"/>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825" fill="hold"/>
                                        <p:tgtEl>
                                          <p:spTgt spid="13"/>
                                        </p:tgtEl>
                                      </p:cBhvr>
                                    </p:cmd>
                                  </p:childTnLst>
                                </p:cTn>
                              </p:par>
                            </p:childTnLst>
                          </p:cTn>
                        </p:par>
                      </p:childTnLst>
                    </p:cTn>
                  </p:par>
                </p:childTnLst>
              </p:cTn>
              <p:nextCondLst>
                <p:cond evt="onClick" delay="0">
                  <p:tgtEl>
                    <p:spTgt spid="4"/>
                  </p:tgtEl>
                </p:cond>
              </p:nextCondLst>
            </p:seq>
          </p:childTnLst>
        </p:cTn>
      </p:par>
    </p:tnLst>
    <p:bldLst>
      <p:bldP spid="3"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255584" y="1496869"/>
            <a:ext cx="1136332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600" dirty="0">
                <a:solidFill>
                  <a:srgbClr val="FF0000"/>
                </a:solidFill>
                <a:latin typeface="+mn-lt"/>
              </a:rPr>
              <a:t>/</a:t>
            </a:r>
            <a:r>
              <a:rPr lang="en-US" sz="3600" dirty="0" err="1">
                <a:solidFill>
                  <a:srgbClr val="FF0000"/>
                </a:solidFill>
                <a:latin typeface="+mn-lt"/>
              </a:rPr>
              <a:t>teɪk</a:t>
            </a:r>
            <a:r>
              <a:rPr lang="en-US" sz="3600" dirty="0">
                <a:solidFill>
                  <a:srgbClr val="FF0000"/>
                </a:solidFill>
                <a:latin typeface="+mn-lt"/>
              </a:rPr>
              <a:t> </a:t>
            </a:r>
            <a:r>
              <a:rPr lang="en-US" sz="3600" dirty="0" err="1">
                <a:solidFill>
                  <a:srgbClr val="FF0000"/>
                </a:solidFill>
                <a:latin typeface="+mn-lt"/>
              </a:rPr>
              <a:t>pɑːt</a:t>
            </a:r>
            <a:r>
              <a:rPr lang="en-US" sz="3600" dirty="0">
                <a:solidFill>
                  <a:srgbClr val="FF0000"/>
                </a:solidFill>
                <a:latin typeface="+mn-lt"/>
              </a:rPr>
              <a:t> </a:t>
            </a:r>
            <a:r>
              <a:rPr lang="en-US" sz="3600" dirty="0" err="1">
                <a:solidFill>
                  <a:srgbClr val="FF0000"/>
                </a:solidFill>
                <a:latin typeface="+mn-lt"/>
              </a:rPr>
              <a:t>ɪn</a:t>
            </a:r>
            <a:r>
              <a:rPr lang="en-US" sz="3600" dirty="0">
                <a:solidFill>
                  <a:srgbClr val="FF0000"/>
                </a:solidFill>
                <a:latin typeface="+mn-lt"/>
              </a:rPr>
              <a:t>/ </a:t>
            </a:r>
            <a:r>
              <a:rPr lang="en-US" sz="3600" dirty="0">
                <a:solidFill>
                  <a:srgbClr val="0070C0"/>
                </a:solidFill>
                <a:latin typeface="+mn-lt"/>
              </a:rPr>
              <a:t>(v. </a:t>
            </a:r>
            <a:r>
              <a:rPr lang="en-US" sz="3600" dirty="0" err="1">
                <a:solidFill>
                  <a:srgbClr val="0070C0"/>
                </a:solidFill>
                <a:latin typeface="+mn-lt"/>
              </a:rPr>
              <a:t>phr</a:t>
            </a:r>
            <a:r>
              <a:rPr lang="en-US" sz="3600" dirty="0">
                <a:solidFill>
                  <a:srgbClr val="0070C0"/>
                </a:solidFill>
                <a:latin typeface="+mn-lt"/>
              </a:rPr>
              <a:t>)</a:t>
            </a:r>
            <a:r>
              <a:rPr lang="en-US" sz="3600" dirty="0">
                <a:latin typeface="+mn-lt"/>
              </a:rPr>
              <a:t> </a:t>
            </a:r>
            <a:r>
              <a:rPr lang="en-US" sz="3600" dirty="0" err="1">
                <a:latin typeface="+mn-lt"/>
              </a:rPr>
              <a:t>tham</a:t>
            </a:r>
            <a:r>
              <a:rPr lang="en-US" sz="3600" dirty="0">
                <a:latin typeface="+mn-lt"/>
              </a:rPr>
              <a:t> </a:t>
            </a:r>
            <a:r>
              <a:rPr lang="en-US" sz="3600" dirty="0" err="1">
                <a:latin typeface="+mn-lt"/>
              </a:rPr>
              <a:t>gia</a:t>
            </a:r>
            <a:endParaRPr lang="en-US" sz="3600" dirty="0">
              <a:latin typeface="+mn-lt"/>
            </a:endParaRPr>
          </a:p>
        </p:txBody>
      </p:sp>
      <p:sp>
        <p:nvSpPr>
          <p:cNvPr id="4" name="TextBox 13"/>
          <p:cNvSpPr txBox="1"/>
          <p:nvPr/>
        </p:nvSpPr>
        <p:spPr>
          <a:xfrm>
            <a:off x="255584" y="2786852"/>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a:solidFill>
                  <a:srgbClr val="FF0000"/>
                </a:solidFill>
                <a:latin typeface="+mn-lt"/>
              </a:rPr>
              <a:t>/feɪs ˈpeɪntɪŋ/ </a:t>
            </a:r>
            <a:r>
              <a:rPr lang="en-US" sz="3600">
                <a:solidFill>
                  <a:srgbClr val="0070C0"/>
                </a:solidFill>
                <a:latin typeface="+mn-lt"/>
              </a:rPr>
              <a:t>(n)</a:t>
            </a:r>
            <a:r>
              <a:rPr lang="en-US" sz="3600">
                <a:latin typeface="+mn-lt"/>
              </a:rPr>
              <a:t> thuật hóa trang</a:t>
            </a:r>
          </a:p>
        </p:txBody>
      </p:sp>
      <p:sp>
        <p:nvSpPr>
          <p:cNvPr id="6" name="TextBox 13"/>
          <p:cNvSpPr txBox="1"/>
          <p:nvPr/>
        </p:nvSpPr>
        <p:spPr>
          <a:xfrm>
            <a:off x="255585" y="4206291"/>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a:solidFill>
                  <a:srgbClr val="FF0000"/>
                </a:solidFill>
                <a:latin typeface="+mn-lt"/>
              </a:rPr>
              <a:t>/triːt/</a:t>
            </a:r>
            <a:r>
              <a:rPr lang="en-US" sz="3600">
                <a:latin typeface="+mn-lt"/>
              </a:rPr>
              <a:t> </a:t>
            </a:r>
            <a:r>
              <a:rPr lang="en-US" sz="3600">
                <a:solidFill>
                  <a:srgbClr val="0070C0"/>
                </a:solidFill>
                <a:latin typeface="+mn-lt"/>
              </a:rPr>
              <a:t>(n)</a:t>
            </a:r>
            <a:r>
              <a:rPr lang="en-US" sz="3600">
                <a:latin typeface="+mn-lt"/>
              </a:rPr>
              <a:t> sự chiêu đãi</a:t>
            </a:r>
          </a:p>
        </p:txBody>
      </p:sp>
      <p:sp>
        <p:nvSpPr>
          <p:cNvPr id="10" name="Rectangle 9"/>
          <p:cNvSpPr/>
          <p:nvPr/>
        </p:nvSpPr>
        <p:spPr>
          <a:xfrm>
            <a:off x="0" y="477539"/>
            <a:ext cx="12134849" cy="4924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600" b="1" i="1">
                <a:solidFill>
                  <a:srgbClr val="00B0F0"/>
                </a:solidFill>
                <a:latin typeface="+mj-lt"/>
              </a:rPr>
              <a:t>Look at the IPA and the meaning of each word to read out the word. </a:t>
            </a:r>
            <a:endParaRPr lang="en-US" sz="2600" b="1" i="1" dirty="0">
              <a:solidFill>
                <a:srgbClr val="00B0F0"/>
              </a:solidFill>
              <a:latin typeface="+mj-lt"/>
            </a:endParaRPr>
          </a:p>
        </p:txBody>
      </p:sp>
    </p:spTree>
    <p:extLst>
      <p:ext uri="{BB962C8B-B14F-4D97-AF65-F5344CB8AC3E}">
        <p14:creationId xmlns:p14="http://schemas.microsoft.com/office/powerpoint/2010/main" val="7475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81473" y="454094"/>
            <a:ext cx="6394155" cy="584775"/>
          </a:xfrm>
          <a:prstGeom prst="rect">
            <a:avLst/>
          </a:prstGeom>
        </p:spPr>
        <p:txBody>
          <a:bodyPr wrap="square">
            <a:spAutoFit/>
          </a:bodyPr>
          <a:lstStyle/>
          <a:p>
            <a:r>
              <a:rPr lang="en-US" sz="3200" b="1" dirty="0">
                <a:solidFill>
                  <a:srgbClr val="0070C0"/>
                </a:solidFill>
                <a:latin typeface="+mn-lt"/>
              </a:rPr>
              <a:t>1 How are they related?</a:t>
            </a: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6152154" y="1340052"/>
            <a:ext cx="7358687" cy="646331"/>
          </a:xfrm>
          <a:prstGeom prst="rect">
            <a:avLst/>
          </a:prstGeom>
        </p:spPr>
        <p:txBody>
          <a:bodyPr wrap="square">
            <a:spAutoFit/>
          </a:bodyPr>
          <a:lstStyle/>
          <a:p>
            <a:r>
              <a:rPr lang="en-US" sz="3600" dirty="0">
                <a:latin typeface="+mn-lt"/>
              </a:rPr>
              <a:t>1. What is this?</a:t>
            </a:r>
          </a:p>
        </p:txBody>
      </p:sp>
      <p:sp>
        <p:nvSpPr>
          <p:cNvPr id="9" name="Rectangle 8"/>
          <p:cNvSpPr/>
          <p:nvPr/>
        </p:nvSpPr>
        <p:spPr>
          <a:xfrm>
            <a:off x="6610128" y="2003974"/>
            <a:ext cx="7358687" cy="646331"/>
          </a:xfrm>
          <a:prstGeom prst="rect">
            <a:avLst/>
          </a:prstGeom>
        </p:spPr>
        <p:txBody>
          <a:bodyPr wrap="square">
            <a:spAutoFit/>
          </a:bodyPr>
          <a:lstStyle/>
          <a:p>
            <a:r>
              <a:rPr lang="en-US" sz="3600" dirty="0">
                <a:solidFill>
                  <a:srgbClr val="FF0000"/>
                </a:solidFill>
                <a:latin typeface="+mn-lt"/>
              </a:rPr>
              <a:t>Mary’s blog.</a:t>
            </a:r>
          </a:p>
        </p:txBody>
      </p:sp>
      <p:sp>
        <p:nvSpPr>
          <p:cNvPr id="10" name="Rectangle 9"/>
          <p:cNvSpPr/>
          <p:nvPr/>
        </p:nvSpPr>
        <p:spPr>
          <a:xfrm>
            <a:off x="6152154" y="2648836"/>
            <a:ext cx="7358687" cy="646331"/>
          </a:xfrm>
          <a:prstGeom prst="rect">
            <a:avLst/>
          </a:prstGeom>
        </p:spPr>
        <p:txBody>
          <a:bodyPr wrap="square">
            <a:spAutoFit/>
          </a:bodyPr>
          <a:lstStyle/>
          <a:p>
            <a:r>
              <a:rPr lang="en-US" sz="3600" dirty="0">
                <a:latin typeface="+mn-lt"/>
              </a:rPr>
              <a:t>2. What is it about?</a:t>
            </a:r>
          </a:p>
        </p:txBody>
      </p:sp>
      <p:sp>
        <p:nvSpPr>
          <p:cNvPr id="11" name="Rectangle 10"/>
          <p:cNvSpPr/>
          <p:nvPr/>
        </p:nvSpPr>
        <p:spPr>
          <a:xfrm>
            <a:off x="6610128" y="3312758"/>
            <a:ext cx="5888442" cy="1200329"/>
          </a:xfrm>
          <a:prstGeom prst="rect">
            <a:avLst/>
          </a:prstGeom>
        </p:spPr>
        <p:txBody>
          <a:bodyPr wrap="square">
            <a:spAutoFit/>
          </a:bodyPr>
          <a:lstStyle/>
          <a:p>
            <a:r>
              <a:rPr lang="en-US" sz="3600" dirty="0">
                <a:solidFill>
                  <a:srgbClr val="FF0000"/>
                </a:solidFill>
                <a:latin typeface="+mn-lt"/>
              </a:rPr>
              <a:t>It’s about a strawberry festival.</a:t>
            </a:r>
          </a:p>
        </p:txBody>
      </p:sp>
      <p:pic>
        <p:nvPicPr>
          <p:cNvPr id="13" name="Picture 12"/>
          <p:cNvPicPr>
            <a:picLocks noChangeAspect="1"/>
          </p:cNvPicPr>
          <p:nvPr/>
        </p:nvPicPr>
        <p:blipFill>
          <a:blip r:embed="rId2"/>
          <a:stretch>
            <a:fillRect/>
          </a:stretch>
        </p:blipFill>
        <p:spPr>
          <a:xfrm>
            <a:off x="399825" y="1145952"/>
            <a:ext cx="5182049" cy="5151566"/>
          </a:xfrm>
          <a:prstGeom prst="rect">
            <a:avLst/>
          </a:prstGeom>
        </p:spPr>
      </p:pic>
    </p:spTree>
    <p:extLst>
      <p:ext uri="{BB962C8B-B14F-4D97-AF65-F5344CB8AC3E}">
        <p14:creationId xmlns:p14="http://schemas.microsoft.com/office/powerpoint/2010/main" val="175179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While-reading</a:t>
            </a:r>
          </a:p>
        </p:txBody>
      </p:sp>
      <p:sp>
        <p:nvSpPr>
          <p:cNvPr id="8" name="Rectangle 7"/>
          <p:cNvSpPr/>
          <p:nvPr/>
        </p:nvSpPr>
        <p:spPr>
          <a:xfrm>
            <a:off x="6152154" y="1340052"/>
            <a:ext cx="7358687" cy="646331"/>
          </a:xfrm>
          <a:prstGeom prst="rect">
            <a:avLst/>
          </a:prstGeom>
        </p:spPr>
        <p:txBody>
          <a:bodyPr wrap="square">
            <a:spAutoFit/>
          </a:bodyPr>
          <a:lstStyle/>
          <a:p>
            <a:r>
              <a:rPr lang="en-US" sz="3600">
                <a:latin typeface="+mn-lt"/>
              </a:rPr>
              <a:t>1. What is this?</a:t>
            </a:r>
          </a:p>
        </p:txBody>
      </p:sp>
      <p:sp>
        <p:nvSpPr>
          <p:cNvPr id="9" name="Rectangle 8"/>
          <p:cNvSpPr/>
          <p:nvPr/>
        </p:nvSpPr>
        <p:spPr>
          <a:xfrm>
            <a:off x="6601270" y="1986383"/>
            <a:ext cx="7358687" cy="646331"/>
          </a:xfrm>
          <a:prstGeom prst="rect">
            <a:avLst/>
          </a:prstGeom>
        </p:spPr>
        <p:txBody>
          <a:bodyPr wrap="square">
            <a:spAutoFit/>
          </a:bodyPr>
          <a:lstStyle/>
          <a:p>
            <a:r>
              <a:rPr lang="en-US" sz="3600" dirty="0">
                <a:solidFill>
                  <a:srgbClr val="FF0000"/>
                </a:solidFill>
                <a:latin typeface="+mn-lt"/>
              </a:rPr>
              <a:t>It’s a poster.</a:t>
            </a:r>
          </a:p>
        </p:txBody>
      </p:sp>
      <p:sp>
        <p:nvSpPr>
          <p:cNvPr id="10" name="Rectangle 9"/>
          <p:cNvSpPr/>
          <p:nvPr/>
        </p:nvSpPr>
        <p:spPr>
          <a:xfrm>
            <a:off x="6152154" y="2684379"/>
            <a:ext cx="7358687" cy="646331"/>
          </a:xfrm>
          <a:prstGeom prst="rect">
            <a:avLst/>
          </a:prstGeom>
        </p:spPr>
        <p:txBody>
          <a:bodyPr wrap="square">
            <a:spAutoFit/>
          </a:bodyPr>
          <a:lstStyle/>
          <a:p>
            <a:r>
              <a:rPr lang="en-US" sz="3600" dirty="0">
                <a:latin typeface="+mn-lt"/>
              </a:rPr>
              <a:t>2. What is it about?</a:t>
            </a:r>
          </a:p>
        </p:txBody>
      </p:sp>
      <p:sp>
        <p:nvSpPr>
          <p:cNvPr id="11" name="Rectangle 10"/>
          <p:cNvSpPr/>
          <p:nvPr/>
        </p:nvSpPr>
        <p:spPr>
          <a:xfrm>
            <a:off x="6601270" y="3382375"/>
            <a:ext cx="5888442" cy="1200329"/>
          </a:xfrm>
          <a:prstGeom prst="rect">
            <a:avLst/>
          </a:prstGeom>
        </p:spPr>
        <p:txBody>
          <a:bodyPr wrap="square">
            <a:spAutoFit/>
          </a:bodyPr>
          <a:lstStyle/>
          <a:p>
            <a:r>
              <a:rPr lang="en-US" sz="3600" dirty="0">
                <a:solidFill>
                  <a:srgbClr val="FF0000"/>
                </a:solidFill>
                <a:latin typeface="+mn-lt"/>
              </a:rPr>
              <a:t>It’s also about a strawberry festival.</a:t>
            </a:r>
          </a:p>
        </p:txBody>
      </p:sp>
      <p:pic>
        <p:nvPicPr>
          <p:cNvPr id="12" name="Picture 11"/>
          <p:cNvPicPr>
            <a:picLocks noChangeAspect="1"/>
          </p:cNvPicPr>
          <p:nvPr/>
        </p:nvPicPr>
        <p:blipFill>
          <a:blip r:embed="rId2"/>
          <a:stretch>
            <a:fillRect/>
          </a:stretch>
        </p:blipFill>
        <p:spPr>
          <a:xfrm>
            <a:off x="350331" y="1080536"/>
            <a:ext cx="4359018" cy="5387807"/>
          </a:xfrm>
          <a:prstGeom prst="rect">
            <a:avLst/>
          </a:prstGeom>
        </p:spPr>
      </p:pic>
      <p:sp>
        <p:nvSpPr>
          <p:cNvPr id="2" name="Rectangle 1">
            <a:extLst>
              <a:ext uri="{FF2B5EF4-FFF2-40B4-BE49-F238E27FC236}">
                <a16:creationId xmlns:a16="http://schemas.microsoft.com/office/drawing/2014/main" id="{A4E2F809-6D3E-0944-19D5-927D61C9886F}"/>
              </a:ext>
            </a:extLst>
          </p:cNvPr>
          <p:cNvSpPr/>
          <p:nvPr/>
        </p:nvSpPr>
        <p:spPr>
          <a:xfrm>
            <a:off x="3281473" y="454094"/>
            <a:ext cx="6394155" cy="584775"/>
          </a:xfrm>
          <a:prstGeom prst="rect">
            <a:avLst/>
          </a:prstGeom>
        </p:spPr>
        <p:txBody>
          <a:bodyPr wrap="square">
            <a:spAutoFit/>
          </a:bodyPr>
          <a:lstStyle/>
          <a:p>
            <a:r>
              <a:rPr lang="en-US" sz="3200" b="1" dirty="0">
                <a:solidFill>
                  <a:srgbClr val="0070C0"/>
                </a:solidFill>
                <a:latin typeface="+mn-lt"/>
              </a:rPr>
              <a:t>1 How are they related?</a:t>
            </a:r>
          </a:p>
        </p:txBody>
      </p:sp>
    </p:spTree>
    <p:extLst>
      <p:ext uri="{BB962C8B-B14F-4D97-AF65-F5344CB8AC3E}">
        <p14:creationId xmlns:p14="http://schemas.microsoft.com/office/powerpoint/2010/main" val="33969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While-reading</a:t>
            </a:r>
          </a:p>
        </p:txBody>
      </p:sp>
      <p:pic>
        <p:nvPicPr>
          <p:cNvPr id="6" name="Picture 5"/>
          <p:cNvPicPr>
            <a:picLocks noChangeAspect="1"/>
          </p:cNvPicPr>
          <p:nvPr/>
        </p:nvPicPr>
        <p:blipFill>
          <a:blip r:embed="rId2"/>
          <a:stretch>
            <a:fillRect/>
          </a:stretch>
        </p:blipFill>
        <p:spPr>
          <a:xfrm>
            <a:off x="42862" y="1834697"/>
            <a:ext cx="5957888" cy="3048721"/>
          </a:xfrm>
          <a:prstGeom prst="rect">
            <a:avLst/>
          </a:prstGeom>
        </p:spPr>
      </p:pic>
      <p:sp>
        <p:nvSpPr>
          <p:cNvPr id="7" name="Rectangle 6"/>
          <p:cNvSpPr/>
          <p:nvPr/>
        </p:nvSpPr>
        <p:spPr>
          <a:xfrm>
            <a:off x="6303558" y="3007545"/>
            <a:ext cx="5888442" cy="1200329"/>
          </a:xfrm>
          <a:prstGeom prst="rect">
            <a:avLst/>
          </a:prstGeom>
        </p:spPr>
        <p:txBody>
          <a:bodyPr wrap="square">
            <a:spAutoFit/>
          </a:bodyPr>
          <a:lstStyle/>
          <a:p>
            <a:r>
              <a:rPr lang="en-US" sz="3600" dirty="0">
                <a:solidFill>
                  <a:srgbClr val="FF0000"/>
                </a:solidFill>
                <a:latin typeface="+mn-lt"/>
              </a:rPr>
              <a:t>=&gt; They’re both about a strawberry festival.</a:t>
            </a:r>
          </a:p>
        </p:txBody>
      </p:sp>
      <p:sp>
        <p:nvSpPr>
          <p:cNvPr id="2" name="Rectangle 1">
            <a:extLst>
              <a:ext uri="{FF2B5EF4-FFF2-40B4-BE49-F238E27FC236}">
                <a16:creationId xmlns:a16="http://schemas.microsoft.com/office/drawing/2014/main" id="{414A6687-D8F5-77E1-18D3-95BDE6237B20}"/>
              </a:ext>
            </a:extLst>
          </p:cNvPr>
          <p:cNvSpPr/>
          <p:nvPr/>
        </p:nvSpPr>
        <p:spPr>
          <a:xfrm>
            <a:off x="3281473" y="454094"/>
            <a:ext cx="6394155" cy="584775"/>
          </a:xfrm>
          <a:prstGeom prst="rect">
            <a:avLst/>
          </a:prstGeom>
        </p:spPr>
        <p:txBody>
          <a:bodyPr wrap="square">
            <a:spAutoFit/>
          </a:bodyPr>
          <a:lstStyle/>
          <a:p>
            <a:r>
              <a:rPr lang="en-US" sz="3200" b="1" dirty="0">
                <a:solidFill>
                  <a:srgbClr val="0070C0"/>
                </a:solidFill>
                <a:latin typeface="+mn-lt"/>
              </a:rPr>
              <a:t>1 How are they related?</a:t>
            </a:r>
          </a:p>
        </p:txBody>
      </p:sp>
    </p:spTree>
    <p:extLst>
      <p:ext uri="{BB962C8B-B14F-4D97-AF65-F5344CB8AC3E}">
        <p14:creationId xmlns:p14="http://schemas.microsoft.com/office/powerpoint/2010/main" val="31869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1" y="414520"/>
            <a:ext cx="9360638" cy="1077218"/>
          </a:xfrm>
          <a:prstGeom prst="rect">
            <a:avLst/>
          </a:prstGeom>
        </p:spPr>
        <p:txBody>
          <a:bodyPr wrap="square">
            <a:spAutoFit/>
          </a:bodyPr>
          <a:lstStyle/>
          <a:p>
            <a:r>
              <a:rPr lang="en-US" sz="3200" b="1" dirty="0">
                <a:solidFill>
                  <a:srgbClr val="0070C0"/>
                </a:solidFill>
                <a:latin typeface="+mn-lt"/>
              </a:rPr>
              <a:t>2 Listen and read the blog entry. Match the phrases (1-3) to the phrases (a-c) to make correct sentences.</a:t>
            </a:r>
            <a:endParaRPr lang="en-US" sz="3200" dirty="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pic>
        <p:nvPicPr>
          <p:cNvPr id="7" name="Picture 6"/>
          <p:cNvPicPr>
            <a:picLocks noChangeAspect="1"/>
          </p:cNvPicPr>
          <p:nvPr/>
        </p:nvPicPr>
        <p:blipFill>
          <a:blip r:embed="rId2"/>
          <a:stretch>
            <a:fillRect/>
          </a:stretch>
        </p:blipFill>
        <p:spPr>
          <a:xfrm>
            <a:off x="42862" y="1834697"/>
            <a:ext cx="5957888" cy="3048721"/>
          </a:xfrm>
          <a:prstGeom prst="rect">
            <a:avLst/>
          </a:prstGeom>
        </p:spPr>
      </p:pic>
      <p:sp>
        <p:nvSpPr>
          <p:cNvPr id="8" name="Rectangle 7"/>
          <p:cNvSpPr/>
          <p:nvPr/>
        </p:nvSpPr>
        <p:spPr>
          <a:xfrm>
            <a:off x="6152155" y="1540467"/>
            <a:ext cx="3151334" cy="646331"/>
          </a:xfrm>
          <a:prstGeom prst="rect">
            <a:avLst/>
          </a:prstGeom>
        </p:spPr>
        <p:txBody>
          <a:bodyPr wrap="square">
            <a:spAutoFit/>
          </a:bodyPr>
          <a:lstStyle/>
          <a:p>
            <a:r>
              <a:rPr lang="en-US" sz="3600" dirty="0">
                <a:latin typeface="+mn-lt"/>
              </a:rPr>
              <a:t>1. What is this?</a:t>
            </a:r>
          </a:p>
        </p:txBody>
      </p:sp>
      <p:sp>
        <p:nvSpPr>
          <p:cNvPr id="9" name="Rectangle 8"/>
          <p:cNvSpPr/>
          <p:nvPr/>
        </p:nvSpPr>
        <p:spPr>
          <a:xfrm>
            <a:off x="9454894" y="1511531"/>
            <a:ext cx="2680954" cy="646331"/>
          </a:xfrm>
          <a:prstGeom prst="rect">
            <a:avLst/>
          </a:prstGeom>
        </p:spPr>
        <p:txBody>
          <a:bodyPr wrap="square">
            <a:spAutoFit/>
          </a:bodyPr>
          <a:lstStyle/>
          <a:p>
            <a:r>
              <a:rPr lang="en-US" sz="3600" dirty="0">
                <a:solidFill>
                  <a:srgbClr val="FF0000"/>
                </a:solidFill>
                <a:latin typeface="+mn-lt"/>
              </a:rPr>
              <a:t>Mary’s blog.</a:t>
            </a:r>
          </a:p>
        </p:txBody>
      </p:sp>
      <p:sp>
        <p:nvSpPr>
          <p:cNvPr id="10" name="Rectangle 9"/>
          <p:cNvSpPr/>
          <p:nvPr/>
        </p:nvSpPr>
        <p:spPr>
          <a:xfrm>
            <a:off x="6152154" y="2361214"/>
            <a:ext cx="7358687" cy="646331"/>
          </a:xfrm>
          <a:prstGeom prst="rect">
            <a:avLst/>
          </a:prstGeom>
        </p:spPr>
        <p:txBody>
          <a:bodyPr wrap="square">
            <a:spAutoFit/>
          </a:bodyPr>
          <a:lstStyle/>
          <a:p>
            <a:r>
              <a:rPr lang="en-US" sz="3600">
                <a:latin typeface="+mn-lt"/>
              </a:rPr>
              <a:t>2. What are you going to do?</a:t>
            </a:r>
          </a:p>
        </p:txBody>
      </p:sp>
      <p:sp>
        <p:nvSpPr>
          <p:cNvPr id="11" name="Rectangle 10"/>
          <p:cNvSpPr/>
          <p:nvPr/>
        </p:nvSpPr>
        <p:spPr>
          <a:xfrm>
            <a:off x="6359268" y="2973293"/>
            <a:ext cx="5888442" cy="1754326"/>
          </a:xfrm>
          <a:prstGeom prst="rect">
            <a:avLst/>
          </a:prstGeom>
        </p:spPr>
        <p:txBody>
          <a:bodyPr wrap="square">
            <a:spAutoFit/>
          </a:bodyPr>
          <a:lstStyle/>
          <a:p>
            <a:r>
              <a:rPr lang="en-US" sz="3600" dirty="0">
                <a:solidFill>
                  <a:srgbClr val="FF0000"/>
                </a:solidFill>
                <a:latin typeface="+mn-lt"/>
              </a:rPr>
              <a:t>Listen, read and match the phrases (1-3) to the phrases (a-c).</a:t>
            </a:r>
          </a:p>
        </p:txBody>
      </p:sp>
      <p:pic>
        <p:nvPicPr>
          <p:cNvPr id="12" name="Picture 11"/>
          <p:cNvPicPr>
            <a:picLocks noChangeAspect="1"/>
          </p:cNvPicPr>
          <p:nvPr/>
        </p:nvPicPr>
        <p:blipFill>
          <a:blip r:embed="rId3"/>
          <a:stretch>
            <a:fillRect/>
          </a:stretch>
        </p:blipFill>
        <p:spPr>
          <a:xfrm>
            <a:off x="3895549" y="5088637"/>
            <a:ext cx="8296451" cy="1343888"/>
          </a:xfrm>
          <a:prstGeom prst="rect">
            <a:avLst/>
          </a:prstGeom>
        </p:spPr>
      </p:pic>
    </p:spTree>
    <p:extLst>
      <p:ext uri="{BB962C8B-B14F-4D97-AF65-F5344CB8AC3E}">
        <p14:creationId xmlns:p14="http://schemas.microsoft.com/office/powerpoint/2010/main" val="79743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451276"/>
            <a:ext cx="11205029" cy="4524315"/>
          </a:xfrm>
          <a:prstGeom prst="rect">
            <a:avLst/>
          </a:prstGeom>
        </p:spPr>
        <p:txBody>
          <a:bodyPr wrap="square">
            <a:spAutoFit/>
          </a:bodyPr>
          <a:lstStyle/>
          <a:p>
            <a:pPr algn="just"/>
            <a:r>
              <a:rPr lang="en-US" sz="3200" dirty="0">
                <a:solidFill>
                  <a:srgbClr val="242021"/>
                </a:solidFill>
                <a:latin typeface="LDFComicSansLight"/>
              </a:rPr>
              <a:t>Hi guys! I’m Maria and I’m going to visit the Strawberry Festival this June. It lasts three days. It’s a big festival with lots of things to see and do. I’ll go there with my best friend and her family. We’re going to leave in the morning and come back late at night. At the festival, we’re going to watch some live bands and eat lots of strawberries.</a:t>
            </a:r>
          </a:p>
          <a:p>
            <a:pPr algn="just"/>
            <a:r>
              <a:rPr lang="en-US" sz="3200" dirty="0">
                <a:solidFill>
                  <a:srgbClr val="242021"/>
                </a:solidFill>
                <a:latin typeface="LDFComicSansLight"/>
              </a:rPr>
              <a:t>We’re also going to take part in the Kids’ Strawberry Race. I’m sure it’ll be fun!</a:t>
            </a:r>
          </a:p>
          <a:p>
            <a:pPr algn="just"/>
            <a:r>
              <a:rPr lang="en-US" sz="3200" dirty="0">
                <a:solidFill>
                  <a:srgbClr val="242021"/>
                </a:solidFill>
                <a:latin typeface="LDFComicSansLight"/>
              </a:rPr>
              <a:t>What about you?							</a:t>
            </a:r>
            <a:endParaRPr lang="en-US" sz="1600" dirty="0"/>
          </a:p>
        </p:txBody>
      </p:sp>
      <p:sp>
        <p:nvSpPr>
          <p:cNvPr id="5" name="Rectangle 4"/>
          <p:cNvSpPr/>
          <p:nvPr/>
        </p:nvSpPr>
        <p:spPr>
          <a:xfrm>
            <a:off x="986971" y="383566"/>
            <a:ext cx="13282241" cy="646331"/>
          </a:xfrm>
          <a:prstGeom prst="rect">
            <a:avLst/>
          </a:prstGeom>
        </p:spPr>
        <p:txBody>
          <a:bodyPr wrap="square">
            <a:spAutoFit/>
          </a:bodyPr>
          <a:lstStyle/>
          <a:p>
            <a:r>
              <a:rPr lang="en-US" sz="3600" b="1">
                <a:solidFill>
                  <a:srgbClr val="0070C0"/>
                </a:solidFill>
                <a:latin typeface="+mn-lt"/>
              </a:rPr>
              <a:t>Listen and skim the text, underline the key words.</a:t>
            </a:r>
            <a:endParaRPr lang="en-US" sz="3600">
              <a:solidFill>
                <a:srgbClr val="0070C0"/>
              </a:solidFill>
              <a:latin typeface="+mn-lt"/>
            </a:endParaRPr>
          </a:p>
        </p:txBody>
      </p:sp>
      <p:cxnSp>
        <p:nvCxnSpPr>
          <p:cNvPr id="6" name="Straight Connector 5"/>
          <p:cNvCxnSpPr/>
          <p:nvPr/>
        </p:nvCxnSpPr>
        <p:spPr>
          <a:xfrm>
            <a:off x="8460773" y="1932118"/>
            <a:ext cx="3238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713678" y="2432065"/>
            <a:ext cx="14719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713678" y="3389971"/>
            <a:ext cx="490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4844572" y="3899844"/>
            <a:ext cx="4031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5029" y="469047"/>
            <a:ext cx="609600" cy="609600"/>
          </a:xfrm>
          <a:prstGeom prst="rect">
            <a:avLst/>
          </a:prstGeom>
        </p:spPr>
      </p:pic>
    </p:spTree>
    <p:extLst>
      <p:ext uri="{BB962C8B-B14F-4D97-AF65-F5344CB8AC3E}">
        <p14:creationId xmlns:p14="http://schemas.microsoft.com/office/powerpoint/2010/main" val="42327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3743" fill="hold"/>
                                        <p:tgtEl>
                                          <p:spTgt spid="17"/>
                                        </p:tgtEl>
                                      </p:cBhvr>
                                    </p:cmd>
                                  </p:childTnLst>
                                </p:cTn>
                              </p:par>
                            </p:childTnLst>
                          </p:cTn>
                        </p:par>
                      </p:childTnLst>
                    </p:cTn>
                  </p:par>
                </p:childTnLst>
              </p:cTn>
              <p:nextCondLst>
                <p:cond evt="onClick" delay="0">
                  <p:tgtEl>
                    <p:spTgt spid="17"/>
                  </p:tgtEl>
                </p:cond>
              </p:nextCondLst>
            </p:seq>
            <p:audio>
              <p:cMediaNode vol="80000">
                <p:cTn id="26"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6225" y="1251288"/>
            <a:ext cx="11401425" cy="3257623"/>
          </a:xfrm>
          <a:prstGeom prst="rect">
            <a:avLst/>
          </a:prstGeom>
        </p:spPr>
        <p:txBody>
          <a:bodyPr wrap="square">
            <a:spAutoFit/>
          </a:bodyPr>
          <a:lstStyle/>
          <a:p>
            <a:pPr>
              <a:lnSpc>
                <a:spcPct val="200000"/>
              </a:lnSpc>
            </a:pPr>
            <a:r>
              <a:rPr lang="en-US" sz="3600" dirty="0">
                <a:latin typeface="+mj-lt"/>
              </a:rPr>
              <a:t>1. The Strawberry Festival is		 	a. in the morning. </a:t>
            </a:r>
            <a:br>
              <a:rPr lang="en-US" sz="3600" dirty="0">
                <a:latin typeface="+mj-lt"/>
              </a:rPr>
            </a:br>
            <a:r>
              <a:rPr lang="en-US" sz="3600" dirty="0">
                <a:latin typeface="+mj-lt"/>
              </a:rPr>
              <a:t>2. They are going to leave			 b.  live bands. </a:t>
            </a:r>
            <a:br>
              <a:rPr lang="en-US" sz="3600" dirty="0">
                <a:latin typeface="+mj-lt"/>
              </a:rPr>
            </a:br>
            <a:r>
              <a:rPr lang="en-US" sz="3600" dirty="0">
                <a:latin typeface="+mj-lt"/>
              </a:rPr>
              <a:t>3. They are going to watch		 	c. in June. </a:t>
            </a:r>
            <a:endParaRPr lang="en-US" dirty="0"/>
          </a:p>
        </p:txBody>
      </p:sp>
      <p:cxnSp>
        <p:nvCxnSpPr>
          <p:cNvPr id="9" name="Straight Arrow Connector 8"/>
          <p:cNvCxnSpPr/>
          <p:nvPr/>
        </p:nvCxnSpPr>
        <p:spPr>
          <a:xfrm>
            <a:off x="5619750" y="2133600"/>
            <a:ext cx="2038350" cy="2000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62550" y="2133600"/>
            <a:ext cx="2495550" cy="9334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38775" y="3067050"/>
            <a:ext cx="2219325" cy="1066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327B18-E605-C20E-732F-6256DF8C1E8D}"/>
              </a:ext>
            </a:extLst>
          </p:cNvPr>
          <p:cNvSpPr/>
          <p:nvPr/>
        </p:nvSpPr>
        <p:spPr>
          <a:xfrm>
            <a:off x="1612163" y="382623"/>
            <a:ext cx="9360638" cy="1077218"/>
          </a:xfrm>
          <a:prstGeom prst="rect">
            <a:avLst/>
          </a:prstGeom>
        </p:spPr>
        <p:txBody>
          <a:bodyPr wrap="square">
            <a:spAutoFit/>
          </a:bodyPr>
          <a:lstStyle/>
          <a:p>
            <a:r>
              <a:rPr lang="en-US" sz="3200" b="1" dirty="0">
                <a:solidFill>
                  <a:srgbClr val="0070C0"/>
                </a:solidFill>
                <a:latin typeface="+mn-lt"/>
              </a:rPr>
              <a:t>2 Listen and read the blog entry. Match the phrases (1-3) to the phrases (a-c) to make correct sentences.</a:t>
            </a:r>
            <a:endParaRPr lang="en-US" sz="3200" dirty="0">
              <a:solidFill>
                <a:srgbClr val="0070C0"/>
              </a:solidFill>
              <a:latin typeface="+mn-lt"/>
            </a:endParaRPr>
          </a:p>
        </p:txBody>
      </p:sp>
    </p:spTree>
    <p:extLst>
      <p:ext uri="{BB962C8B-B14F-4D97-AF65-F5344CB8AC3E}">
        <p14:creationId xmlns:p14="http://schemas.microsoft.com/office/powerpoint/2010/main" val="11607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53883" y="392923"/>
            <a:ext cx="7159699" cy="584775"/>
          </a:xfrm>
          <a:prstGeom prst="rect">
            <a:avLst/>
          </a:prstGeom>
        </p:spPr>
        <p:txBody>
          <a:bodyPr wrap="square">
            <a:spAutoFit/>
          </a:bodyPr>
          <a:lstStyle/>
          <a:p>
            <a:r>
              <a:rPr lang="en-US" sz="3200" b="1" dirty="0">
                <a:solidFill>
                  <a:srgbClr val="0070C0"/>
                </a:solidFill>
                <a:latin typeface="+mn-lt"/>
              </a:rPr>
              <a:t>3 Answer the questions.</a:t>
            </a:r>
            <a:endParaRPr lang="en-US" sz="3200" dirty="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5822764" y="999295"/>
            <a:ext cx="6625413" cy="646331"/>
          </a:xfrm>
          <a:prstGeom prst="rect">
            <a:avLst/>
          </a:prstGeom>
        </p:spPr>
        <p:txBody>
          <a:bodyPr wrap="square">
            <a:spAutoFit/>
          </a:bodyPr>
          <a:lstStyle/>
          <a:p>
            <a:r>
              <a:rPr lang="en-US" sz="3500" dirty="0">
                <a:latin typeface="+mn-lt"/>
              </a:rPr>
              <a:t>1. How many questions are there?</a:t>
            </a:r>
          </a:p>
        </p:txBody>
      </p:sp>
      <p:sp>
        <p:nvSpPr>
          <p:cNvPr id="9" name="Rectangle 8"/>
          <p:cNvSpPr/>
          <p:nvPr/>
        </p:nvSpPr>
        <p:spPr>
          <a:xfrm>
            <a:off x="6191250" y="1583396"/>
            <a:ext cx="7358687" cy="646331"/>
          </a:xfrm>
          <a:prstGeom prst="rect">
            <a:avLst/>
          </a:prstGeom>
        </p:spPr>
        <p:txBody>
          <a:bodyPr wrap="square">
            <a:spAutoFit/>
          </a:bodyPr>
          <a:lstStyle/>
          <a:p>
            <a:r>
              <a:rPr lang="en-US" sz="3500" dirty="0">
                <a:solidFill>
                  <a:srgbClr val="FF0000"/>
                </a:solidFill>
                <a:latin typeface="+mn-lt"/>
              </a:rPr>
              <a:t>Five.</a:t>
            </a:r>
          </a:p>
        </p:txBody>
      </p:sp>
      <p:sp>
        <p:nvSpPr>
          <p:cNvPr id="10" name="Rectangle 9"/>
          <p:cNvSpPr/>
          <p:nvPr/>
        </p:nvSpPr>
        <p:spPr>
          <a:xfrm>
            <a:off x="5830296" y="2210017"/>
            <a:ext cx="7358687" cy="646331"/>
          </a:xfrm>
          <a:prstGeom prst="rect">
            <a:avLst/>
          </a:prstGeom>
        </p:spPr>
        <p:txBody>
          <a:bodyPr wrap="square">
            <a:spAutoFit/>
          </a:bodyPr>
          <a:lstStyle/>
          <a:p>
            <a:r>
              <a:rPr lang="en-US" sz="3500" dirty="0">
                <a:latin typeface="+mn-lt"/>
              </a:rPr>
              <a:t>2. What are you going to do?</a:t>
            </a:r>
          </a:p>
        </p:txBody>
      </p:sp>
      <p:sp>
        <p:nvSpPr>
          <p:cNvPr id="11" name="Rectangle 10"/>
          <p:cNvSpPr/>
          <p:nvPr/>
        </p:nvSpPr>
        <p:spPr>
          <a:xfrm>
            <a:off x="6191250" y="2853403"/>
            <a:ext cx="5888442" cy="646331"/>
          </a:xfrm>
          <a:prstGeom prst="rect">
            <a:avLst/>
          </a:prstGeom>
        </p:spPr>
        <p:txBody>
          <a:bodyPr wrap="square">
            <a:spAutoFit/>
          </a:bodyPr>
          <a:lstStyle/>
          <a:p>
            <a:r>
              <a:rPr lang="en-US" sz="3500" dirty="0">
                <a:solidFill>
                  <a:srgbClr val="FF0000"/>
                </a:solidFill>
                <a:latin typeface="+mn-lt"/>
              </a:rPr>
              <a:t>Answer the questions.</a:t>
            </a:r>
          </a:p>
        </p:txBody>
      </p:sp>
      <p:pic>
        <p:nvPicPr>
          <p:cNvPr id="3" name="Picture 2"/>
          <p:cNvPicPr>
            <a:picLocks noChangeAspect="1"/>
          </p:cNvPicPr>
          <p:nvPr/>
        </p:nvPicPr>
        <p:blipFill>
          <a:blip r:embed="rId2"/>
          <a:stretch>
            <a:fillRect/>
          </a:stretch>
        </p:blipFill>
        <p:spPr>
          <a:xfrm>
            <a:off x="27093" y="1247463"/>
            <a:ext cx="5803203" cy="3729984"/>
          </a:xfrm>
          <a:prstGeom prst="rect">
            <a:avLst/>
          </a:prstGeom>
        </p:spPr>
      </p:pic>
    </p:spTree>
    <p:extLst>
      <p:ext uri="{BB962C8B-B14F-4D97-AF65-F5344CB8AC3E}">
        <p14:creationId xmlns:p14="http://schemas.microsoft.com/office/powerpoint/2010/main" val="13134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0" y="955797"/>
            <a:ext cx="12725400" cy="5078313"/>
          </a:xfrm>
          <a:prstGeom prst="rect">
            <a:avLst/>
          </a:prstGeom>
        </p:spPr>
        <p:txBody>
          <a:bodyPr wrap="square">
            <a:spAutoFit/>
          </a:bodyPr>
          <a:lstStyle/>
          <a:p>
            <a:r>
              <a:rPr lang="en-US" sz="3600">
                <a:latin typeface="+mn-lt"/>
              </a:rPr>
              <a:t>1. When is the Strawberry Festival?</a:t>
            </a:r>
          </a:p>
          <a:p>
            <a:pPr marL="742950" indent="-742950">
              <a:buAutoNum type="arabicPeriod"/>
            </a:pPr>
            <a:endParaRPr lang="en-US" sz="3600">
              <a:latin typeface="+mn-lt"/>
            </a:endParaRPr>
          </a:p>
          <a:p>
            <a:r>
              <a:rPr lang="en-US" sz="3600">
                <a:latin typeface="+mn-lt"/>
              </a:rPr>
              <a:t>2. How long does it take place?</a:t>
            </a:r>
          </a:p>
          <a:p>
            <a:endParaRPr lang="en-US" sz="3600">
              <a:latin typeface="+mn-lt"/>
            </a:endParaRPr>
          </a:p>
          <a:p>
            <a:r>
              <a:rPr lang="en-US" sz="3600">
                <a:latin typeface="+mn-lt"/>
              </a:rPr>
              <a:t>3. Who is Maria going to visit the festival with?</a:t>
            </a:r>
          </a:p>
          <a:p>
            <a:endParaRPr lang="en-US" sz="3600">
              <a:latin typeface="+mn-lt"/>
            </a:endParaRPr>
          </a:p>
          <a:p>
            <a:r>
              <a:rPr lang="en-US" sz="3600">
                <a:latin typeface="+mn-lt"/>
              </a:rPr>
              <a:t>4. What is Maria going to take part in?</a:t>
            </a:r>
          </a:p>
          <a:p>
            <a:endParaRPr lang="en-US" sz="3600">
              <a:latin typeface="+mn-lt"/>
            </a:endParaRPr>
          </a:p>
          <a:p>
            <a:r>
              <a:rPr lang="en-US" sz="3600">
                <a:latin typeface="+mn-lt"/>
              </a:rPr>
              <a:t>5. Is the festival free?</a:t>
            </a:r>
          </a:p>
        </p:txBody>
      </p:sp>
      <p:cxnSp>
        <p:nvCxnSpPr>
          <p:cNvPr id="12" name="Straight Connector 11"/>
          <p:cNvCxnSpPr/>
          <p:nvPr/>
        </p:nvCxnSpPr>
        <p:spPr>
          <a:xfrm>
            <a:off x="609600" y="1477241"/>
            <a:ext cx="1085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57500" y="1477241"/>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601191"/>
            <a:ext cx="1657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90950" y="2601191"/>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 y="3725141"/>
            <a:ext cx="857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51545" y="3725141"/>
            <a:ext cx="1085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15250" y="3725141"/>
            <a:ext cx="876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9600" y="4772891"/>
            <a:ext cx="971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19650" y="4772891"/>
            <a:ext cx="2114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7701" y="5892856"/>
            <a:ext cx="247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04703" y="5888182"/>
            <a:ext cx="742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AAC66B4-90D3-DBC6-C80D-941F7C842C7F}"/>
              </a:ext>
            </a:extLst>
          </p:cNvPr>
          <p:cNvSpPr/>
          <p:nvPr/>
        </p:nvSpPr>
        <p:spPr>
          <a:xfrm>
            <a:off x="3153883" y="392923"/>
            <a:ext cx="7159699" cy="584775"/>
          </a:xfrm>
          <a:prstGeom prst="rect">
            <a:avLst/>
          </a:prstGeom>
        </p:spPr>
        <p:txBody>
          <a:bodyPr wrap="square">
            <a:spAutoFit/>
          </a:bodyPr>
          <a:lstStyle/>
          <a:p>
            <a:r>
              <a:rPr lang="en-US" sz="3200" b="1" dirty="0">
                <a:solidFill>
                  <a:srgbClr val="0070C0"/>
                </a:solidFill>
                <a:latin typeface="+mn-lt"/>
              </a:rPr>
              <a:t>3 Answer the questions.</a:t>
            </a:r>
            <a:endParaRPr lang="en-US" sz="3200" dirty="0">
              <a:solidFill>
                <a:srgbClr val="0070C0"/>
              </a:solidFill>
              <a:latin typeface="+mn-lt"/>
            </a:endParaRPr>
          </a:p>
        </p:txBody>
      </p:sp>
    </p:spTree>
    <p:extLst>
      <p:ext uri="{BB962C8B-B14F-4D97-AF65-F5344CB8AC3E}">
        <p14:creationId xmlns:p14="http://schemas.microsoft.com/office/powerpoint/2010/main" val="23255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97957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1284514" y="42889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6809288" y="475483"/>
            <a:ext cx="4227771" cy="5869710"/>
          </a:xfrm>
          <a:prstGeom prst="rect">
            <a:avLst/>
          </a:prstGeom>
        </p:spPr>
      </p:pic>
    </p:spTree>
    <p:extLst>
      <p:ext uri="{BB962C8B-B14F-4D97-AF65-F5344CB8AC3E}">
        <p14:creationId xmlns:p14="http://schemas.microsoft.com/office/powerpoint/2010/main" val="425052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2A4B3D-945B-8254-1067-10109AA103AB}"/>
              </a:ext>
            </a:extLst>
          </p:cNvPr>
          <p:cNvSpPr/>
          <p:nvPr/>
        </p:nvSpPr>
        <p:spPr>
          <a:xfrm>
            <a:off x="314325" y="1107604"/>
            <a:ext cx="11205029" cy="4524315"/>
          </a:xfrm>
          <a:prstGeom prst="rect">
            <a:avLst/>
          </a:prstGeom>
        </p:spPr>
        <p:txBody>
          <a:bodyPr wrap="square">
            <a:spAutoFit/>
          </a:bodyPr>
          <a:lstStyle/>
          <a:p>
            <a:pPr algn="just"/>
            <a:r>
              <a:rPr lang="en-US" sz="3200" dirty="0">
                <a:solidFill>
                  <a:srgbClr val="242021"/>
                </a:solidFill>
                <a:latin typeface="LDFComicSansLight"/>
              </a:rPr>
              <a:t>Hi guys! I’m Maria and I’m going to visit the Strawberry Festival this June. It lasts three days. It’s a big festival with lots of things to see and do. I’ll go there with my best friend and her family. We’re going to leave in the morning and come back late at night. At the festival, we’re going to watch some live bands and eat lots of strawberries.</a:t>
            </a:r>
          </a:p>
          <a:p>
            <a:pPr algn="just"/>
            <a:r>
              <a:rPr lang="en-US" sz="3200" dirty="0">
                <a:solidFill>
                  <a:srgbClr val="242021"/>
                </a:solidFill>
                <a:latin typeface="LDFComicSansLight"/>
              </a:rPr>
              <a:t>We’re also going to take part in the Kids’ Strawberry Race. I’m sure it’ll be fun!</a:t>
            </a:r>
          </a:p>
          <a:p>
            <a:pPr algn="just"/>
            <a:r>
              <a:rPr lang="en-US" sz="3200" dirty="0">
                <a:solidFill>
                  <a:srgbClr val="242021"/>
                </a:solidFill>
                <a:latin typeface="LDFComicSansLight"/>
              </a:rPr>
              <a:t>What about you?							</a:t>
            </a:r>
            <a:endParaRPr lang="en-US" sz="1600" dirty="0"/>
          </a:p>
        </p:txBody>
      </p:sp>
      <p:sp>
        <p:nvSpPr>
          <p:cNvPr id="5" name="Rectangle 4"/>
          <p:cNvSpPr/>
          <p:nvPr/>
        </p:nvSpPr>
        <p:spPr>
          <a:xfrm>
            <a:off x="1756228" y="356030"/>
            <a:ext cx="13282241" cy="646331"/>
          </a:xfrm>
          <a:prstGeom prst="rect">
            <a:avLst/>
          </a:prstGeom>
        </p:spPr>
        <p:txBody>
          <a:bodyPr wrap="square">
            <a:spAutoFit/>
          </a:bodyPr>
          <a:lstStyle/>
          <a:p>
            <a:r>
              <a:rPr lang="en-US" sz="3600" b="1">
                <a:solidFill>
                  <a:srgbClr val="0070C0"/>
                </a:solidFill>
                <a:latin typeface="+mn-lt"/>
              </a:rPr>
              <a:t>Scan the text and underline the key words.</a:t>
            </a:r>
          </a:p>
        </p:txBody>
      </p:sp>
      <p:cxnSp>
        <p:nvCxnSpPr>
          <p:cNvPr id="6" name="Straight Connector 5"/>
          <p:cNvCxnSpPr/>
          <p:nvPr/>
        </p:nvCxnSpPr>
        <p:spPr>
          <a:xfrm>
            <a:off x="8166691" y="1591944"/>
            <a:ext cx="3238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390525" y="2115074"/>
            <a:ext cx="1514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650040" y="1343871"/>
            <a:ext cx="781050" cy="646331"/>
          </a:xfrm>
          <a:prstGeom prst="rect">
            <a:avLst/>
          </a:prstGeom>
        </p:spPr>
        <p:txBody>
          <a:bodyPr wrap="square">
            <a:spAutoFit/>
          </a:bodyPr>
          <a:lstStyle/>
          <a:p>
            <a:r>
              <a:rPr lang="en-US" sz="3600" dirty="0">
                <a:solidFill>
                  <a:srgbClr val="FF0000"/>
                </a:solidFill>
                <a:latin typeface="+mn-lt"/>
              </a:rPr>
              <a:t>(1)</a:t>
            </a:r>
          </a:p>
        </p:txBody>
      </p:sp>
      <p:cxnSp>
        <p:nvCxnSpPr>
          <p:cNvPr id="12" name="Straight Connector 11"/>
          <p:cNvCxnSpPr>
            <a:cxnSpLocks/>
          </p:cNvCxnSpPr>
          <p:nvPr/>
        </p:nvCxnSpPr>
        <p:spPr>
          <a:xfrm>
            <a:off x="2076007" y="2115074"/>
            <a:ext cx="2942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0052198" y="1920548"/>
            <a:ext cx="781050" cy="646331"/>
          </a:xfrm>
          <a:prstGeom prst="rect">
            <a:avLst/>
          </a:prstGeom>
        </p:spPr>
        <p:txBody>
          <a:bodyPr wrap="square">
            <a:spAutoFit/>
          </a:bodyPr>
          <a:lstStyle/>
          <a:p>
            <a:r>
              <a:rPr lang="en-US" sz="3600" dirty="0">
                <a:solidFill>
                  <a:srgbClr val="FF0000"/>
                </a:solidFill>
                <a:latin typeface="+mn-lt"/>
              </a:rPr>
              <a:t>(3)</a:t>
            </a:r>
          </a:p>
        </p:txBody>
      </p:sp>
      <p:cxnSp>
        <p:nvCxnSpPr>
          <p:cNvPr id="16" name="Straight Connector 15"/>
          <p:cNvCxnSpPr>
            <a:cxnSpLocks/>
          </p:cNvCxnSpPr>
          <p:nvPr/>
        </p:nvCxnSpPr>
        <p:spPr>
          <a:xfrm>
            <a:off x="4518835" y="2594302"/>
            <a:ext cx="5741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743229" y="1370574"/>
            <a:ext cx="781050" cy="646331"/>
          </a:xfrm>
          <a:prstGeom prst="rect">
            <a:avLst/>
          </a:prstGeom>
        </p:spPr>
        <p:txBody>
          <a:bodyPr wrap="square">
            <a:spAutoFit/>
          </a:bodyPr>
          <a:lstStyle/>
          <a:p>
            <a:r>
              <a:rPr lang="en-US" sz="3600" dirty="0">
                <a:solidFill>
                  <a:srgbClr val="FF0000"/>
                </a:solidFill>
                <a:latin typeface="+mn-lt"/>
              </a:rPr>
              <a:t>(2)</a:t>
            </a:r>
          </a:p>
        </p:txBody>
      </p:sp>
      <p:cxnSp>
        <p:nvCxnSpPr>
          <p:cNvPr id="23" name="Straight Connector 22"/>
          <p:cNvCxnSpPr>
            <a:cxnSpLocks/>
          </p:cNvCxnSpPr>
          <p:nvPr/>
        </p:nvCxnSpPr>
        <p:spPr>
          <a:xfrm>
            <a:off x="3657600" y="4535875"/>
            <a:ext cx="6273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540284" y="4535875"/>
            <a:ext cx="781050" cy="646331"/>
          </a:xfrm>
          <a:prstGeom prst="rect">
            <a:avLst/>
          </a:prstGeom>
        </p:spPr>
        <p:txBody>
          <a:bodyPr wrap="square">
            <a:spAutoFit/>
          </a:bodyPr>
          <a:lstStyle/>
          <a:p>
            <a:r>
              <a:rPr lang="en-US" sz="3600" dirty="0">
                <a:solidFill>
                  <a:srgbClr val="FF0000"/>
                </a:solidFill>
                <a:latin typeface="+mn-lt"/>
              </a:rPr>
              <a:t>(4)</a:t>
            </a:r>
          </a:p>
        </p:txBody>
      </p:sp>
    </p:spTree>
    <p:extLst>
      <p:ext uri="{BB962C8B-B14F-4D97-AF65-F5344CB8AC3E}">
        <p14:creationId xmlns:p14="http://schemas.microsoft.com/office/powerpoint/2010/main" val="3636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223" y="674400"/>
            <a:ext cx="12192000" cy="5509200"/>
          </a:xfrm>
          <a:prstGeom prst="rect">
            <a:avLst/>
          </a:prstGeom>
        </p:spPr>
        <p:txBody>
          <a:bodyPr wrap="square">
            <a:spAutoFit/>
          </a:bodyPr>
          <a:lstStyle/>
          <a:p>
            <a:r>
              <a:rPr lang="en-US" sz="3200" dirty="0">
                <a:solidFill>
                  <a:srgbClr val="242021"/>
                </a:solidFill>
                <a:latin typeface="+mj-lt"/>
              </a:rPr>
              <a:t>There’s going to be:</a:t>
            </a:r>
          </a:p>
          <a:p>
            <a:r>
              <a:rPr lang="en-US" sz="3200" dirty="0">
                <a:solidFill>
                  <a:srgbClr val="242021"/>
                </a:solidFill>
                <a:latin typeface="+mj-lt"/>
              </a:rPr>
              <a:t>• live bands</a:t>
            </a:r>
          </a:p>
          <a:p>
            <a:r>
              <a:rPr lang="en-US" sz="3200" dirty="0">
                <a:solidFill>
                  <a:srgbClr val="242021"/>
                </a:solidFill>
                <a:latin typeface="+mj-lt"/>
              </a:rPr>
              <a:t>• lots of dancing</a:t>
            </a:r>
          </a:p>
          <a:p>
            <a:r>
              <a:rPr lang="en-US" sz="3200" dirty="0">
                <a:solidFill>
                  <a:srgbClr val="242021"/>
                </a:solidFill>
                <a:latin typeface="+mj-lt"/>
              </a:rPr>
              <a:t>• face painting</a:t>
            </a:r>
          </a:p>
          <a:p>
            <a:r>
              <a:rPr lang="en-US" sz="3200" dirty="0">
                <a:solidFill>
                  <a:srgbClr val="242021"/>
                </a:solidFill>
                <a:latin typeface="+mj-lt"/>
              </a:rPr>
              <a:t>• lots of strawberry treats</a:t>
            </a:r>
          </a:p>
          <a:p>
            <a:r>
              <a:rPr lang="en-US" sz="3200" dirty="0">
                <a:solidFill>
                  <a:srgbClr val="242021"/>
                </a:solidFill>
                <a:latin typeface="+mj-lt"/>
              </a:rPr>
              <a:t>• Kids’ Strawberry Race</a:t>
            </a:r>
          </a:p>
          <a:p>
            <a:r>
              <a:rPr lang="en-US" sz="3200" dirty="0">
                <a:solidFill>
                  <a:srgbClr val="242021"/>
                </a:solidFill>
                <a:latin typeface="+mj-lt"/>
              </a:rPr>
              <a:t>• a fireworks display</a:t>
            </a:r>
          </a:p>
          <a:p>
            <a:r>
              <a:rPr lang="en-US" sz="3200" dirty="0">
                <a:solidFill>
                  <a:srgbClr val="242021"/>
                </a:solidFill>
                <a:latin typeface="+mj-lt"/>
              </a:rPr>
              <a:t>and much more …</a:t>
            </a:r>
          </a:p>
          <a:p>
            <a:r>
              <a:rPr lang="en-US" sz="3200" dirty="0">
                <a:solidFill>
                  <a:srgbClr val="242021"/>
                </a:solidFill>
                <a:latin typeface="+mj-lt"/>
              </a:rPr>
              <a:t>Buy your tickets today! For more information, visit</a:t>
            </a:r>
          </a:p>
          <a:p>
            <a:r>
              <a:rPr lang="en-US" sz="3200" u="sng" dirty="0">
                <a:solidFill>
                  <a:srgbClr val="242021"/>
                </a:solidFill>
                <a:latin typeface="+mj-lt"/>
              </a:rPr>
              <a:t>www.strawfest.co.uk.</a:t>
            </a:r>
            <a:br>
              <a:rPr lang="en-US" sz="3200" dirty="0">
                <a:solidFill>
                  <a:srgbClr val="242021"/>
                </a:solidFill>
                <a:latin typeface="+mj-lt"/>
              </a:rPr>
            </a:br>
            <a:endParaRPr lang="en-US" sz="3200" dirty="0">
              <a:solidFill>
                <a:srgbClr val="242021"/>
              </a:solidFill>
              <a:latin typeface="+mj-lt"/>
            </a:endParaRPr>
          </a:p>
        </p:txBody>
      </p:sp>
      <p:sp>
        <p:nvSpPr>
          <p:cNvPr id="2" name="Oval 1"/>
          <p:cNvSpPr/>
          <p:nvPr/>
        </p:nvSpPr>
        <p:spPr>
          <a:xfrm>
            <a:off x="5043948" y="1543050"/>
            <a:ext cx="6215931" cy="283845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From 17th June to 19</a:t>
            </a:r>
            <a:r>
              <a:rPr lang="en-US" sz="3200" baseline="30000">
                <a:solidFill>
                  <a:schemeClr val="tx1"/>
                </a:solidFill>
              </a:rPr>
              <a:t>th</a:t>
            </a:r>
            <a:r>
              <a:rPr lang="en-US" sz="3200">
                <a:solidFill>
                  <a:schemeClr val="tx1"/>
                </a:solidFill>
              </a:rPr>
              <a:t> June at Rachel Park</a:t>
            </a:r>
          </a:p>
          <a:p>
            <a:pPr algn="ctr"/>
            <a:r>
              <a:rPr lang="en-US" sz="3200">
                <a:solidFill>
                  <a:schemeClr val="tx1"/>
                </a:solidFill>
              </a:rPr>
              <a:t>from 9:00 a.m. to</a:t>
            </a:r>
          </a:p>
          <a:p>
            <a:pPr algn="ctr"/>
            <a:r>
              <a:rPr lang="en-US" sz="3200">
                <a:solidFill>
                  <a:schemeClr val="tx1"/>
                </a:solidFill>
              </a:rPr>
              <a:t>11:00 p.m.</a:t>
            </a:r>
          </a:p>
        </p:txBody>
      </p:sp>
      <p:cxnSp>
        <p:nvCxnSpPr>
          <p:cNvPr id="6" name="Straight Connector 5"/>
          <p:cNvCxnSpPr>
            <a:cxnSpLocks/>
          </p:cNvCxnSpPr>
          <p:nvPr/>
        </p:nvCxnSpPr>
        <p:spPr>
          <a:xfrm>
            <a:off x="197810" y="5107456"/>
            <a:ext cx="35980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405298" y="4153021"/>
            <a:ext cx="781050" cy="646331"/>
          </a:xfrm>
          <a:prstGeom prst="rect">
            <a:avLst/>
          </a:prstGeom>
        </p:spPr>
        <p:txBody>
          <a:bodyPr wrap="square">
            <a:spAutoFit/>
          </a:bodyPr>
          <a:lstStyle/>
          <a:p>
            <a:r>
              <a:rPr lang="en-US" sz="3600" dirty="0">
                <a:solidFill>
                  <a:srgbClr val="FF0000"/>
                </a:solidFill>
                <a:latin typeface="+mn-lt"/>
              </a:rPr>
              <a:t>(5)</a:t>
            </a:r>
          </a:p>
        </p:txBody>
      </p:sp>
      <p:cxnSp>
        <p:nvCxnSpPr>
          <p:cNvPr id="3" name="Straight Connector 2">
            <a:extLst>
              <a:ext uri="{FF2B5EF4-FFF2-40B4-BE49-F238E27FC236}">
                <a16:creationId xmlns:a16="http://schemas.microsoft.com/office/drawing/2014/main" id="{3AB83B58-9C16-DA7D-0106-905E7DEFEB98}"/>
              </a:ext>
            </a:extLst>
          </p:cNvPr>
          <p:cNvCxnSpPr>
            <a:cxnSpLocks/>
          </p:cNvCxnSpPr>
          <p:nvPr/>
        </p:nvCxnSpPr>
        <p:spPr>
          <a:xfrm>
            <a:off x="7235899" y="2473600"/>
            <a:ext cx="27161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0633F16-0837-E38A-15AB-1BEA1EAFBB2A}"/>
              </a:ext>
            </a:extLst>
          </p:cNvPr>
          <p:cNvCxnSpPr>
            <a:cxnSpLocks/>
          </p:cNvCxnSpPr>
          <p:nvPr/>
        </p:nvCxnSpPr>
        <p:spPr>
          <a:xfrm>
            <a:off x="6512884" y="2952065"/>
            <a:ext cx="723015"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1689DF6-CE8B-DB82-2018-AE7B88176BCE}"/>
              </a:ext>
            </a:extLst>
          </p:cNvPr>
          <p:cNvSpPr/>
          <p:nvPr/>
        </p:nvSpPr>
        <p:spPr>
          <a:xfrm>
            <a:off x="10554364" y="1543050"/>
            <a:ext cx="781050" cy="646331"/>
          </a:xfrm>
          <a:prstGeom prst="rect">
            <a:avLst/>
          </a:prstGeom>
        </p:spPr>
        <p:txBody>
          <a:bodyPr wrap="square">
            <a:spAutoFit/>
          </a:bodyPr>
          <a:lstStyle/>
          <a:p>
            <a:r>
              <a:rPr lang="en-US" sz="3600" dirty="0">
                <a:solidFill>
                  <a:srgbClr val="FF0000"/>
                </a:solidFill>
                <a:latin typeface="+mn-lt"/>
              </a:rPr>
              <a:t>(1)</a:t>
            </a:r>
          </a:p>
        </p:txBody>
      </p:sp>
    </p:spTree>
    <p:extLst>
      <p:ext uri="{BB962C8B-B14F-4D97-AF65-F5344CB8AC3E}">
        <p14:creationId xmlns:p14="http://schemas.microsoft.com/office/powerpoint/2010/main" val="174915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While-reading</a:t>
            </a:r>
          </a:p>
        </p:txBody>
      </p:sp>
      <p:sp>
        <p:nvSpPr>
          <p:cNvPr id="8" name="Rectangle 7"/>
          <p:cNvSpPr/>
          <p:nvPr/>
        </p:nvSpPr>
        <p:spPr>
          <a:xfrm>
            <a:off x="813116" y="977698"/>
            <a:ext cx="8314660" cy="5016758"/>
          </a:xfrm>
          <a:prstGeom prst="rect">
            <a:avLst/>
          </a:prstGeom>
        </p:spPr>
        <p:txBody>
          <a:bodyPr wrap="square">
            <a:spAutoFit/>
          </a:bodyPr>
          <a:lstStyle/>
          <a:p>
            <a:r>
              <a:rPr lang="en-US" sz="3200" dirty="0">
                <a:latin typeface="+mn-lt"/>
              </a:rPr>
              <a:t>1. When is the Strawberry Festival?</a:t>
            </a:r>
          </a:p>
          <a:p>
            <a:endParaRPr lang="en-US" sz="3200" dirty="0">
              <a:latin typeface="+mn-lt"/>
            </a:endParaRPr>
          </a:p>
          <a:p>
            <a:r>
              <a:rPr lang="en-US" sz="3200" dirty="0">
                <a:latin typeface="+mn-lt"/>
              </a:rPr>
              <a:t>2. How long does it take place?</a:t>
            </a:r>
          </a:p>
          <a:p>
            <a:endParaRPr lang="en-US" sz="3200" dirty="0">
              <a:latin typeface="+mn-lt"/>
            </a:endParaRPr>
          </a:p>
          <a:p>
            <a:r>
              <a:rPr lang="en-US" sz="3200" dirty="0">
                <a:latin typeface="+mn-lt"/>
              </a:rPr>
              <a:t>3. Who is Maria going to visit the festival with?</a:t>
            </a:r>
          </a:p>
          <a:p>
            <a:endParaRPr lang="en-US" sz="3200" dirty="0">
              <a:latin typeface="+mn-lt"/>
            </a:endParaRPr>
          </a:p>
          <a:p>
            <a:endParaRPr lang="en-US" sz="3200" dirty="0">
              <a:latin typeface="+mn-lt"/>
            </a:endParaRPr>
          </a:p>
          <a:p>
            <a:r>
              <a:rPr lang="en-US" sz="3200" dirty="0">
                <a:latin typeface="+mn-lt"/>
              </a:rPr>
              <a:t>4. What is Maria going to take part in?</a:t>
            </a:r>
          </a:p>
          <a:p>
            <a:endParaRPr lang="en-US" sz="3200" dirty="0">
              <a:latin typeface="+mn-lt"/>
            </a:endParaRPr>
          </a:p>
          <a:p>
            <a:r>
              <a:rPr lang="en-US" sz="3200" dirty="0">
                <a:latin typeface="+mn-lt"/>
              </a:rPr>
              <a:t>5. Is the festival free?</a:t>
            </a:r>
          </a:p>
        </p:txBody>
      </p:sp>
      <p:sp>
        <p:nvSpPr>
          <p:cNvPr id="16" name="Rectangle 15"/>
          <p:cNvSpPr/>
          <p:nvPr/>
        </p:nvSpPr>
        <p:spPr>
          <a:xfrm>
            <a:off x="813116" y="1465993"/>
            <a:ext cx="8879292" cy="584775"/>
          </a:xfrm>
          <a:prstGeom prst="rect">
            <a:avLst/>
          </a:prstGeom>
        </p:spPr>
        <p:txBody>
          <a:bodyPr wrap="square">
            <a:spAutoFit/>
          </a:bodyPr>
          <a:lstStyle/>
          <a:p>
            <a:r>
              <a:rPr lang="en-US" sz="3200" dirty="0">
                <a:solidFill>
                  <a:srgbClr val="FF0000"/>
                </a:solidFill>
                <a:latin typeface="+mn-lt"/>
              </a:rPr>
              <a:t>It’s in June (from 17th June to 19th June).</a:t>
            </a:r>
          </a:p>
        </p:txBody>
      </p:sp>
      <p:sp>
        <p:nvSpPr>
          <p:cNvPr id="18" name="Rectangle 17"/>
          <p:cNvSpPr/>
          <p:nvPr/>
        </p:nvSpPr>
        <p:spPr>
          <a:xfrm>
            <a:off x="813116" y="2452245"/>
            <a:ext cx="8879292" cy="584775"/>
          </a:xfrm>
          <a:prstGeom prst="rect">
            <a:avLst/>
          </a:prstGeom>
        </p:spPr>
        <p:txBody>
          <a:bodyPr wrap="square">
            <a:spAutoFit/>
          </a:bodyPr>
          <a:lstStyle/>
          <a:p>
            <a:r>
              <a:rPr lang="en-US" sz="3200" dirty="0">
                <a:solidFill>
                  <a:srgbClr val="FF0000"/>
                </a:solidFill>
                <a:latin typeface="+mn-lt"/>
              </a:rPr>
              <a:t>It takes place in 3 days.</a:t>
            </a:r>
          </a:p>
        </p:txBody>
      </p:sp>
      <p:sp>
        <p:nvSpPr>
          <p:cNvPr id="21" name="Rectangle 20"/>
          <p:cNvSpPr/>
          <p:nvPr/>
        </p:nvSpPr>
        <p:spPr>
          <a:xfrm>
            <a:off x="813116" y="3429641"/>
            <a:ext cx="10872065" cy="1077218"/>
          </a:xfrm>
          <a:prstGeom prst="rect">
            <a:avLst/>
          </a:prstGeom>
        </p:spPr>
        <p:txBody>
          <a:bodyPr wrap="square">
            <a:spAutoFit/>
          </a:bodyPr>
          <a:lstStyle/>
          <a:p>
            <a:r>
              <a:rPr lang="en-US" sz="3200" dirty="0">
                <a:solidFill>
                  <a:srgbClr val="FF0000"/>
                </a:solidFill>
                <a:latin typeface="+mn-lt"/>
              </a:rPr>
              <a:t>She’s going to visit the festival with her best friend and her (best friend’s) family.</a:t>
            </a:r>
          </a:p>
        </p:txBody>
      </p:sp>
      <p:sp>
        <p:nvSpPr>
          <p:cNvPr id="23" name="Rectangle 22"/>
          <p:cNvSpPr/>
          <p:nvPr/>
        </p:nvSpPr>
        <p:spPr>
          <a:xfrm>
            <a:off x="813116" y="4877178"/>
            <a:ext cx="12486999" cy="584775"/>
          </a:xfrm>
          <a:prstGeom prst="rect">
            <a:avLst/>
          </a:prstGeom>
        </p:spPr>
        <p:txBody>
          <a:bodyPr wrap="square">
            <a:spAutoFit/>
          </a:bodyPr>
          <a:lstStyle/>
          <a:p>
            <a:r>
              <a:rPr lang="en-US" sz="3200" dirty="0">
                <a:solidFill>
                  <a:srgbClr val="FF0000"/>
                </a:solidFill>
                <a:latin typeface="+mn-lt"/>
              </a:rPr>
              <a:t>She’s going to take part in the Kids’ Strawberry Race.</a:t>
            </a:r>
          </a:p>
        </p:txBody>
      </p:sp>
      <p:sp>
        <p:nvSpPr>
          <p:cNvPr id="25" name="Rectangle 24"/>
          <p:cNvSpPr/>
          <p:nvPr/>
        </p:nvSpPr>
        <p:spPr>
          <a:xfrm>
            <a:off x="813116" y="5854170"/>
            <a:ext cx="8879292" cy="584775"/>
          </a:xfrm>
          <a:prstGeom prst="rect">
            <a:avLst/>
          </a:prstGeom>
        </p:spPr>
        <p:txBody>
          <a:bodyPr wrap="square">
            <a:spAutoFit/>
          </a:bodyPr>
          <a:lstStyle/>
          <a:p>
            <a:r>
              <a:rPr lang="en-US" sz="3200" dirty="0">
                <a:solidFill>
                  <a:srgbClr val="FF0000"/>
                </a:solidFill>
                <a:latin typeface="+mn-lt"/>
              </a:rPr>
              <a:t>No, it isn’t.</a:t>
            </a:r>
          </a:p>
        </p:txBody>
      </p:sp>
      <p:sp>
        <p:nvSpPr>
          <p:cNvPr id="2" name="Rectangle 1">
            <a:extLst>
              <a:ext uri="{FF2B5EF4-FFF2-40B4-BE49-F238E27FC236}">
                <a16:creationId xmlns:a16="http://schemas.microsoft.com/office/drawing/2014/main" id="{D14E0F53-F765-5C21-3089-136CC28FEF95}"/>
              </a:ext>
            </a:extLst>
          </p:cNvPr>
          <p:cNvSpPr/>
          <p:nvPr/>
        </p:nvSpPr>
        <p:spPr>
          <a:xfrm>
            <a:off x="3153883" y="392923"/>
            <a:ext cx="7159699" cy="584775"/>
          </a:xfrm>
          <a:prstGeom prst="rect">
            <a:avLst/>
          </a:prstGeom>
        </p:spPr>
        <p:txBody>
          <a:bodyPr wrap="square">
            <a:spAutoFit/>
          </a:bodyPr>
          <a:lstStyle/>
          <a:p>
            <a:r>
              <a:rPr lang="en-US" sz="3200" b="1" dirty="0">
                <a:solidFill>
                  <a:srgbClr val="0070C0"/>
                </a:solidFill>
                <a:latin typeface="+mn-lt"/>
              </a:rPr>
              <a:t>3 Answer the questions.</a:t>
            </a:r>
            <a:endParaRPr lang="en-US" sz="3200" dirty="0">
              <a:solidFill>
                <a:srgbClr val="0070C0"/>
              </a:solidFill>
              <a:latin typeface="+mn-lt"/>
            </a:endParaRPr>
          </a:p>
        </p:txBody>
      </p:sp>
    </p:spTree>
    <p:extLst>
      <p:ext uri="{BB962C8B-B14F-4D97-AF65-F5344CB8AC3E}">
        <p14:creationId xmlns:p14="http://schemas.microsoft.com/office/powerpoint/2010/main" val="33026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p:txBody>
      </p:sp>
      <p:sp>
        <p:nvSpPr>
          <p:cNvPr id="20482" name="Text Box 5"/>
          <p:cNvSpPr txBox="1">
            <a:spLocks noChangeArrowheads="1"/>
          </p:cNvSpPr>
          <p:nvPr/>
        </p:nvSpPr>
        <p:spPr bwMode="auto">
          <a:xfrm>
            <a:off x="1619250" y="328613"/>
            <a:ext cx="9075738" cy="579437"/>
          </a:xfrm>
          <a:prstGeom prst="rect">
            <a:avLst/>
          </a:prstGeom>
          <a:noFill/>
          <a:ln w="9525">
            <a:noFill/>
            <a:miter lim="800000"/>
            <a:headEnd/>
            <a:tailEnd/>
          </a:ln>
        </p:spPr>
        <p:txBody>
          <a:bodyPr>
            <a:spAutoFit/>
          </a:bodyPr>
          <a:lstStyle/>
          <a:p>
            <a:pPr>
              <a:spcBef>
                <a:spcPct val="50000"/>
              </a:spcBef>
            </a:pPr>
            <a:r>
              <a:rPr lang="en-US" sz="3200" b="1">
                <a:latin typeface="Calibri" pitchFamily="34" charset="0"/>
              </a:rPr>
              <a:t>Read the text again and choose the correct option.</a:t>
            </a:r>
          </a:p>
        </p:txBody>
      </p:sp>
      <p:sp>
        <p:nvSpPr>
          <p:cNvPr id="20483" name="Text Box 6"/>
          <p:cNvSpPr txBox="1">
            <a:spLocks noChangeArrowheads="1"/>
          </p:cNvSpPr>
          <p:nvPr/>
        </p:nvSpPr>
        <p:spPr bwMode="auto">
          <a:xfrm>
            <a:off x="427831" y="1415053"/>
            <a:ext cx="11458575" cy="4862870"/>
          </a:xfrm>
          <a:prstGeom prst="rect">
            <a:avLst/>
          </a:prstGeom>
          <a:noFill/>
          <a:ln w="9525">
            <a:noFill/>
            <a:miter lim="800000"/>
            <a:headEnd/>
            <a:tailEnd/>
          </a:ln>
        </p:spPr>
        <p:txBody>
          <a:bodyPr>
            <a:spAutoFit/>
          </a:bodyPr>
          <a:lstStyle/>
          <a:p>
            <a:pPr marL="342900" indent="-342900">
              <a:spcBef>
                <a:spcPts val="1200"/>
              </a:spcBef>
            </a:pPr>
            <a:r>
              <a:rPr lang="en-US" sz="3000" dirty="0">
                <a:latin typeface="Calibri" pitchFamily="34" charset="0"/>
              </a:rPr>
              <a:t>1. Is the Strawberry Festival a big festival?</a:t>
            </a:r>
          </a:p>
          <a:p>
            <a:pPr marL="342900" indent="-342900">
              <a:spcBef>
                <a:spcPts val="1200"/>
              </a:spcBef>
            </a:pPr>
            <a:r>
              <a:rPr lang="en-US" sz="3000" dirty="0">
                <a:latin typeface="Calibri" pitchFamily="34" charset="0"/>
              </a:rPr>
              <a:t>A. Yes, it is.			B. No, it isn’t.	</a:t>
            </a:r>
          </a:p>
          <a:p>
            <a:pPr marL="342900" indent="-342900">
              <a:spcBef>
                <a:spcPts val="1200"/>
              </a:spcBef>
            </a:pPr>
            <a:r>
              <a:rPr lang="en-US" sz="3000" dirty="0">
                <a:latin typeface="Calibri" pitchFamily="34" charset="0"/>
              </a:rPr>
              <a:t>2. When are they going to leave?</a:t>
            </a:r>
          </a:p>
          <a:p>
            <a:pPr marL="342900" indent="-342900">
              <a:spcBef>
                <a:spcPts val="1200"/>
              </a:spcBef>
            </a:pPr>
            <a:r>
              <a:rPr lang="en-US" sz="3000" dirty="0">
                <a:latin typeface="Calibri" pitchFamily="34" charset="0"/>
              </a:rPr>
              <a:t>A. In the morning.	B. In the afternoon.	C. In the evening.</a:t>
            </a:r>
          </a:p>
          <a:p>
            <a:pPr marL="342900" indent="-342900">
              <a:spcBef>
                <a:spcPts val="1200"/>
              </a:spcBef>
            </a:pPr>
            <a:r>
              <a:rPr lang="en-US" sz="3000" dirty="0">
                <a:latin typeface="Calibri" pitchFamily="34" charset="0"/>
              </a:rPr>
              <a:t>3. The Strawberry Festival is…. .</a:t>
            </a:r>
          </a:p>
          <a:p>
            <a:pPr marL="342900" indent="-342900">
              <a:spcBef>
                <a:spcPts val="1200"/>
              </a:spcBef>
            </a:pPr>
            <a:r>
              <a:rPr lang="en-US" sz="3000" dirty="0">
                <a:latin typeface="Calibri" pitchFamily="34" charset="0"/>
              </a:rPr>
              <a:t>A. the 15th annual	B. the 16th annual 	C. the 17th annual </a:t>
            </a:r>
          </a:p>
          <a:p>
            <a:pPr marL="342900" indent="-342900">
              <a:spcBef>
                <a:spcPts val="1200"/>
              </a:spcBef>
            </a:pPr>
            <a:r>
              <a:rPr lang="en-US" sz="3000" dirty="0">
                <a:latin typeface="Calibri" pitchFamily="34" charset="0"/>
              </a:rPr>
              <a:t>4. Where does the Strawberry Festival take place? </a:t>
            </a:r>
          </a:p>
          <a:p>
            <a:pPr marL="342900" indent="-342900">
              <a:spcBef>
                <a:spcPts val="1200"/>
              </a:spcBef>
            </a:pPr>
            <a:r>
              <a:rPr lang="en-US" sz="3000" dirty="0">
                <a:latin typeface="Calibri" pitchFamily="34" charset="0"/>
              </a:rPr>
              <a:t>A. At Bushy Park.		B. at Rachel Park.		C. Lake District Park</a:t>
            </a:r>
          </a:p>
        </p:txBody>
      </p:sp>
      <p:sp>
        <p:nvSpPr>
          <p:cNvPr id="20484" name="Text Box 7"/>
          <p:cNvSpPr txBox="1">
            <a:spLocks noChangeArrowheads="1"/>
          </p:cNvSpPr>
          <p:nvPr/>
        </p:nvSpPr>
        <p:spPr bwMode="auto">
          <a:xfrm>
            <a:off x="1595438" y="831850"/>
            <a:ext cx="10596562" cy="549275"/>
          </a:xfrm>
          <a:prstGeom prst="rect">
            <a:avLst/>
          </a:prstGeom>
          <a:noFill/>
          <a:ln w="9525">
            <a:noFill/>
            <a:miter lim="800000"/>
            <a:headEnd/>
            <a:tailEnd/>
          </a:ln>
        </p:spPr>
        <p:txBody>
          <a:bodyPr>
            <a:spAutoFit/>
          </a:bodyPr>
          <a:lstStyle/>
          <a:p>
            <a:pPr>
              <a:spcBef>
                <a:spcPct val="50000"/>
              </a:spcBef>
            </a:pPr>
            <a:r>
              <a:rPr lang="en-US" sz="3000" b="1">
                <a:solidFill>
                  <a:schemeClr val="hlink"/>
                </a:solidFill>
                <a:latin typeface="Calibri" pitchFamily="34" charset="0"/>
              </a:rPr>
              <a:t>First, underline the key words, then choose the correct answers.</a:t>
            </a:r>
          </a:p>
        </p:txBody>
      </p:sp>
      <p:sp>
        <p:nvSpPr>
          <p:cNvPr id="50184" name="Line 8"/>
          <p:cNvSpPr>
            <a:spLocks noChangeShapeType="1"/>
          </p:cNvSpPr>
          <p:nvPr/>
        </p:nvSpPr>
        <p:spPr bwMode="auto">
          <a:xfrm flipV="1">
            <a:off x="1902382" y="1866443"/>
            <a:ext cx="2883696" cy="0"/>
          </a:xfrm>
          <a:prstGeom prst="line">
            <a:avLst/>
          </a:prstGeom>
          <a:noFill/>
          <a:ln w="38100">
            <a:solidFill>
              <a:srgbClr val="FF0000"/>
            </a:solidFill>
            <a:round/>
            <a:headEnd/>
            <a:tailEnd/>
          </a:ln>
        </p:spPr>
        <p:txBody>
          <a:bodyPr/>
          <a:lstStyle/>
          <a:p>
            <a:endParaRPr lang="en-US"/>
          </a:p>
        </p:txBody>
      </p:sp>
      <p:sp>
        <p:nvSpPr>
          <p:cNvPr id="50185" name="Line 9"/>
          <p:cNvSpPr>
            <a:spLocks noChangeShapeType="1"/>
          </p:cNvSpPr>
          <p:nvPr/>
        </p:nvSpPr>
        <p:spPr bwMode="auto">
          <a:xfrm flipV="1">
            <a:off x="5116231" y="1887709"/>
            <a:ext cx="1668691" cy="0"/>
          </a:xfrm>
          <a:prstGeom prst="line">
            <a:avLst/>
          </a:prstGeom>
          <a:noFill/>
          <a:ln w="38100">
            <a:solidFill>
              <a:srgbClr val="FF0000"/>
            </a:solidFill>
            <a:round/>
            <a:headEnd/>
            <a:tailEnd/>
          </a:ln>
        </p:spPr>
        <p:txBody>
          <a:bodyPr/>
          <a:lstStyle/>
          <a:p>
            <a:endParaRPr lang="en-US"/>
          </a:p>
        </p:txBody>
      </p:sp>
      <p:sp>
        <p:nvSpPr>
          <p:cNvPr id="50191" name="Line 15"/>
          <p:cNvSpPr>
            <a:spLocks noChangeShapeType="1"/>
          </p:cNvSpPr>
          <p:nvPr/>
        </p:nvSpPr>
        <p:spPr bwMode="auto">
          <a:xfrm flipV="1">
            <a:off x="3250148" y="3071421"/>
            <a:ext cx="2172457" cy="0"/>
          </a:xfrm>
          <a:prstGeom prst="line">
            <a:avLst/>
          </a:prstGeom>
          <a:noFill/>
          <a:ln w="38100">
            <a:solidFill>
              <a:srgbClr val="FF0000"/>
            </a:solidFill>
            <a:round/>
            <a:headEnd/>
            <a:tailEnd/>
          </a:ln>
        </p:spPr>
        <p:txBody>
          <a:bodyPr/>
          <a:lstStyle/>
          <a:p>
            <a:endParaRPr lang="en-US"/>
          </a:p>
        </p:txBody>
      </p:sp>
      <p:sp>
        <p:nvSpPr>
          <p:cNvPr id="50193" name="Line 17"/>
          <p:cNvSpPr>
            <a:spLocks noChangeShapeType="1"/>
          </p:cNvSpPr>
          <p:nvPr/>
        </p:nvSpPr>
        <p:spPr bwMode="auto">
          <a:xfrm flipV="1">
            <a:off x="928687" y="3075736"/>
            <a:ext cx="890245" cy="0"/>
          </a:xfrm>
          <a:prstGeom prst="line">
            <a:avLst/>
          </a:prstGeom>
          <a:noFill/>
          <a:ln w="38100">
            <a:solidFill>
              <a:srgbClr val="FF0000"/>
            </a:solidFill>
            <a:round/>
            <a:headEnd/>
            <a:tailEnd/>
          </a:ln>
        </p:spPr>
        <p:txBody>
          <a:bodyPr/>
          <a:lstStyle/>
          <a:p>
            <a:endParaRPr lang="en-US"/>
          </a:p>
        </p:txBody>
      </p:sp>
      <p:sp>
        <p:nvSpPr>
          <p:cNvPr id="50194" name="Line 18"/>
          <p:cNvSpPr>
            <a:spLocks noChangeShapeType="1"/>
          </p:cNvSpPr>
          <p:nvPr/>
        </p:nvSpPr>
        <p:spPr bwMode="auto">
          <a:xfrm flipV="1">
            <a:off x="928688" y="4325972"/>
            <a:ext cx="3508912" cy="0"/>
          </a:xfrm>
          <a:prstGeom prst="line">
            <a:avLst/>
          </a:prstGeom>
          <a:noFill/>
          <a:ln w="38100">
            <a:solidFill>
              <a:srgbClr val="FF0000"/>
            </a:solidFill>
            <a:round/>
            <a:headEnd/>
            <a:tailEnd/>
          </a:ln>
        </p:spPr>
        <p:txBody>
          <a:bodyPr/>
          <a:lstStyle/>
          <a:p>
            <a:endParaRPr lang="en-US"/>
          </a:p>
        </p:txBody>
      </p:sp>
      <p:sp>
        <p:nvSpPr>
          <p:cNvPr id="50197" name="Line 21"/>
          <p:cNvSpPr>
            <a:spLocks noChangeShapeType="1"/>
          </p:cNvSpPr>
          <p:nvPr/>
        </p:nvSpPr>
        <p:spPr bwMode="auto">
          <a:xfrm flipV="1">
            <a:off x="2854697" y="5568974"/>
            <a:ext cx="3476400" cy="0"/>
          </a:xfrm>
          <a:prstGeom prst="line">
            <a:avLst/>
          </a:prstGeom>
          <a:noFill/>
          <a:ln w="38100">
            <a:solidFill>
              <a:srgbClr val="FF0000"/>
            </a:solidFill>
            <a:round/>
            <a:headEnd/>
            <a:tailEnd/>
          </a:ln>
        </p:spPr>
        <p:txBody>
          <a:bodyPr/>
          <a:lstStyle/>
          <a:p>
            <a:endParaRPr lang="en-US"/>
          </a:p>
        </p:txBody>
      </p:sp>
      <p:sp>
        <p:nvSpPr>
          <p:cNvPr id="19" name="Line 21"/>
          <p:cNvSpPr>
            <a:spLocks noChangeShapeType="1"/>
          </p:cNvSpPr>
          <p:nvPr/>
        </p:nvSpPr>
        <p:spPr bwMode="auto">
          <a:xfrm flipV="1">
            <a:off x="6520121" y="5568974"/>
            <a:ext cx="1543844" cy="0"/>
          </a:xfrm>
          <a:prstGeom prst="line">
            <a:avLst/>
          </a:prstGeom>
          <a:noFill/>
          <a:ln w="38100">
            <a:solidFill>
              <a:srgbClr val="FF0000"/>
            </a:solidFill>
            <a:round/>
            <a:headEnd/>
            <a:tailEnd/>
          </a:ln>
        </p:spPr>
        <p:txBody>
          <a:bodyPr/>
          <a:lstStyle/>
          <a:p>
            <a:endParaRPr lang="en-US"/>
          </a:p>
        </p:txBody>
      </p:sp>
      <p:sp>
        <p:nvSpPr>
          <p:cNvPr id="14" name="Line 19"/>
          <p:cNvSpPr>
            <a:spLocks noChangeShapeType="1"/>
          </p:cNvSpPr>
          <p:nvPr/>
        </p:nvSpPr>
        <p:spPr bwMode="auto">
          <a:xfrm flipV="1">
            <a:off x="928687" y="5554264"/>
            <a:ext cx="1016227"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402957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4"/>
                                        </p:tgtEl>
                                        <p:attrNameLst>
                                          <p:attrName>style.visibility</p:attrName>
                                        </p:attrNameLst>
                                      </p:cBhvr>
                                      <p:to>
                                        <p:strVal val="visible"/>
                                      </p:to>
                                    </p:set>
                                    <p:animEffect transition="in" filter="blinds(horizontal)">
                                      <p:cBhvr>
                                        <p:cTn id="7" dur="500"/>
                                        <p:tgtEl>
                                          <p:spTgt spid="501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185"/>
                                        </p:tgtEl>
                                        <p:attrNameLst>
                                          <p:attrName>style.visibility</p:attrName>
                                        </p:attrNameLst>
                                      </p:cBhvr>
                                      <p:to>
                                        <p:strVal val="visible"/>
                                      </p:to>
                                    </p:set>
                                    <p:animEffect transition="in" filter="blinds(horizontal)">
                                      <p:cBhvr>
                                        <p:cTn id="10" dur="500"/>
                                        <p:tgtEl>
                                          <p:spTgt spid="5018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0193"/>
                                        </p:tgtEl>
                                        <p:attrNameLst>
                                          <p:attrName>style.visibility</p:attrName>
                                        </p:attrNameLst>
                                      </p:cBhvr>
                                      <p:to>
                                        <p:strVal val="visible"/>
                                      </p:to>
                                    </p:set>
                                    <p:animEffect transition="in" filter="blinds(horizontal)">
                                      <p:cBhvr>
                                        <p:cTn id="15" dur="500"/>
                                        <p:tgtEl>
                                          <p:spTgt spid="501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0191"/>
                                        </p:tgtEl>
                                        <p:attrNameLst>
                                          <p:attrName>style.visibility</p:attrName>
                                        </p:attrNameLst>
                                      </p:cBhvr>
                                      <p:to>
                                        <p:strVal val="visible"/>
                                      </p:to>
                                    </p:set>
                                    <p:animEffect transition="in" filter="blinds(horizontal)">
                                      <p:cBhvr>
                                        <p:cTn id="18" dur="500"/>
                                        <p:tgtEl>
                                          <p:spTgt spid="5019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0194"/>
                                        </p:tgtEl>
                                        <p:attrNameLst>
                                          <p:attrName>style.visibility</p:attrName>
                                        </p:attrNameLst>
                                      </p:cBhvr>
                                      <p:to>
                                        <p:strVal val="visible"/>
                                      </p:to>
                                    </p:set>
                                    <p:animEffect transition="in" filter="blinds(horizontal)">
                                      <p:cBhvr>
                                        <p:cTn id="23" dur="500"/>
                                        <p:tgtEl>
                                          <p:spTgt spid="5019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0197"/>
                                        </p:tgtEl>
                                        <p:attrNameLst>
                                          <p:attrName>style.visibility</p:attrName>
                                        </p:attrNameLst>
                                      </p:cBhvr>
                                      <p:to>
                                        <p:strVal val="visible"/>
                                      </p:to>
                                    </p:set>
                                    <p:animEffect transition="in" filter="blinds(horizontal)">
                                      <p:cBhvr>
                                        <p:cTn id="31" dur="500"/>
                                        <p:tgtEl>
                                          <p:spTgt spid="5019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P spid="50191" grpId="0" animBg="1"/>
      <p:bldP spid="50193" grpId="0" animBg="1"/>
      <p:bldP spid="50194" grpId="0" animBg="1"/>
      <p:bldP spid="50197" grpId="0" animBg="1"/>
      <p:bldP spid="1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p:txBody>
      </p:sp>
      <p:sp>
        <p:nvSpPr>
          <p:cNvPr id="20483" name="Text Box 6"/>
          <p:cNvSpPr txBox="1">
            <a:spLocks noChangeArrowheads="1"/>
          </p:cNvSpPr>
          <p:nvPr/>
        </p:nvSpPr>
        <p:spPr bwMode="auto">
          <a:xfrm>
            <a:off x="185055" y="978288"/>
            <a:ext cx="11458575" cy="1246495"/>
          </a:xfrm>
          <a:prstGeom prst="rect">
            <a:avLst/>
          </a:prstGeom>
          <a:noFill/>
          <a:ln w="9525">
            <a:noFill/>
            <a:miter lim="800000"/>
            <a:headEnd/>
            <a:tailEnd/>
          </a:ln>
        </p:spPr>
        <p:txBody>
          <a:bodyPr>
            <a:spAutoFit/>
          </a:bodyPr>
          <a:lstStyle/>
          <a:p>
            <a:pPr marL="342900" indent="-342900">
              <a:spcBef>
                <a:spcPct val="50000"/>
              </a:spcBef>
            </a:pPr>
            <a:r>
              <a:rPr lang="en-US" sz="3000" dirty="0">
                <a:latin typeface="Calibri" pitchFamily="34" charset="0"/>
              </a:rPr>
              <a:t>1. Is the Strawberry Festival a big festival?</a:t>
            </a:r>
          </a:p>
          <a:p>
            <a:pPr marL="342900" indent="-342900">
              <a:spcBef>
                <a:spcPct val="50000"/>
              </a:spcBef>
            </a:pPr>
            <a:r>
              <a:rPr lang="en-US" sz="3000" dirty="0">
                <a:latin typeface="Calibri" pitchFamily="34" charset="0"/>
              </a:rPr>
              <a:t>A. Yes, it is.			B. No, it isn’t.	</a:t>
            </a:r>
          </a:p>
        </p:txBody>
      </p:sp>
      <p:sp>
        <p:nvSpPr>
          <p:cNvPr id="20" name="Text Box 4"/>
          <p:cNvSpPr txBox="1">
            <a:spLocks noChangeArrowheads="1"/>
          </p:cNvSpPr>
          <p:nvPr/>
        </p:nvSpPr>
        <p:spPr bwMode="auto">
          <a:xfrm>
            <a:off x="2533762" y="423353"/>
            <a:ext cx="6761163" cy="579437"/>
          </a:xfrm>
          <a:prstGeom prst="rect">
            <a:avLst/>
          </a:prstGeom>
          <a:noFill/>
          <a:ln w="9525">
            <a:noFill/>
            <a:miter lim="800000"/>
            <a:headEnd/>
            <a:tailEnd/>
          </a:ln>
        </p:spPr>
        <p:txBody>
          <a:bodyPr>
            <a:spAutoFit/>
          </a:bodyPr>
          <a:lstStyle/>
          <a:p>
            <a:pPr>
              <a:spcBef>
                <a:spcPct val="50000"/>
              </a:spcBef>
            </a:pPr>
            <a:r>
              <a:rPr lang="en-US" sz="3200" b="1">
                <a:solidFill>
                  <a:schemeClr val="hlink"/>
                </a:solidFill>
                <a:latin typeface="Calibri" pitchFamily="34" charset="0"/>
              </a:rPr>
              <a:t>Now, read again to check the answers.</a:t>
            </a:r>
          </a:p>
        </p:txBody>
      </p:sp>
      <p:sp>
        <p:nvSpPr>
          <p:cNvPr id="22" name="Oval 6"/>
          <p:cNvSpPr>
            <a:spLocks noChangeArrowheads="1"/>
          </p:cNvSpPr>
          <p:nvPr/>
        </p:nvSpPr>
        <p:spPr bwMode="auto">
          <a:xfrm>
            <a:off x="185055" y="1681624"/>
            <a:ext cx="512762" cy="539750"/>
          </a:xfrm>
          <a:prstGeom prst="ellipse">
            <a:avLst/>
          </a:prstGeom>
          <a:noFill/>
          <a:ln w="57150">
            <a:solidFill>
              <a:srgbClr val="FF0000"/>
            </a:solidFill>
            <a:round/>
            <a:headEnd/>
            <a:tailEnd/>
          </a:ln>
        </p:spPr>
        <p:txBody>
          <a:bodyPr wrap="none" anchor="ctr"/>
          <a:lstStyle/>
          <a:p>
            <a:endParaRPr lang="en-US"/>
          </a:p>
        </p:txBody>
      </p:sp>
      <p:sp>
        <p:nvSpPr>
          <p:cNvPr id="4" name="Rectangle 3"/>
          <p:cNvSpPr/>
          <p:nvPr/>
        </p:nvSpPr>
        <p:spPr>
          <a:xfrm>
            <a:off x="185055" y="3498728"/>
            <a:ext cx="11458575" cy="1246495"/>
          </a:xfrm>
          <a:prstGeom prst="rect">
            <a:avLst/>
          </a:prstGeom>
        </p:spPr>
        <p:txBody>
          <a:bodyPr wrap="square">
            <a:spAutoFit/>
          </a:bodyPr>
          <a:lstStyle/>
          <a:p>
            <a:pPr marL="342900" indent="-342900">
              <a:spcBef>
                <a:spcPct val="50000"/>
              </a:spcBef>
            </a:pPr>
            <a:r>
              <a:rPr lang="en-US" sz="3000">
                <a:latin typeface="Calibri" pitchFamily="34" charset="0"/>
              </a:rPr>
              <a:t>2. When are they going to leave?</a:t>
            </a:r>
          </a:p>
          <a:p>
            <a:pPr marL="342900" indent="-342900">
              <a:spcBef>
                <a:spcPct val="50000"/>
              </a:spcBef>
            </a:pPr>
            <a:r>
              <a:rPr lang="en-US" sz="3000">
                <a:latin typeface="Calibri" pitchFamily="34" charset="0"/>
              </a:rPr>
              <a:t>	A. In the morning.	B. In the afternoon.		C. In the evening.</a:t>
            </a:r>
          </a:p>
        </p:txBody>
      </p:sp>
      <p:sp>
        <p:nvSpPr>
          <p:cNvPr id="24" name="Oval 6"/>
          <p:cNvSpPr>
            <a:spLocks noChangeArrowheads="1"/>
          </p:cNvSpPr>
          <p:nvPr/>
        </p:nvSpPr>
        <p:spPr bwMode="auto">
          <a:xfrm>
            <a:off x="487303" y="4205473"/>
            <a:ext cx="512762" cy="539750"/>
          </a:xfrm>
          <a:prstGeom prst="ellipse">
            <a:avLst/>
          </a:prstGeom>
          <a:noFill/>
          <a:ln w="57150">
            <a:solidFill>
              <a:srgbClr val="FF0000"/>
            </a:solidFill>
            <a:round/>
            <a:headEnd/>
            <a:tailEnd/>
          </a:ln>
        </p:spPr>
        <p:txBody>
          <a:bodyPr wrap="none" anchor="ctr"/>
          <a:lstStyle/>
          <a:p>
            <a:endParaRPr lang="en-US"/>
          </a:p>
        </p:txBody>
      </p:sp>
      <p:sp>
        <p:nvSpPr>
          <p:cNvPr id="12" name="Rectangle 11"/>
          <p:cNvSpPr/>
          <p:nvPr/>
        </p:nvSpPr>
        <p:spPr>
          <a:xfrm>
            <a:off x="199563" y="2518875"/>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FF0000"/>
                </a:solidFill>
              </a:rPr>
              <a:t>It’s a big festival with lots of things to see and do. </a:t>
            </a:r>
          </a:p>
        </p:txBody>
      </p:sp>
      <p:sp>
        <p:nvSpPr>
          <p:cNvPr id="13" name="Rectangle 12"/>
          <p:cNvSpPr/>
          <p:nvPr/>
        </p:nvSpPr>
        <p:spPr>
          <a:xfrm>
            <a:off x="227691" y="5045425"/>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FF0000"/>
                </a:solidFill>
              </a:rPr>
              <a:t>We’re going to leave in the morning.</a:t>
            </a:r>
          </a:p>
        </p:txBody>
      </p:sp>
    </p:spTree>
    <p:extLst>
      <p:ext uri="{BB962C8B-B14F-4D97-AF65-F5344CB8AC3E}">
        <p14:creationId xmlns:p14="http://schemas.microsoft.com/office/powerpoint/2010/main" val="292195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p:txBody>
      </p:sp>
      <p:sp>
        <p:nvSpPr>
          <p:cNvPr id="20483" name="Text Box 6"/>
          <p:cNvSpPr txBox="1">
            <a:spLocks noChangeArrowheads="1"/>
          </p:cNvSpPr>
          <p:nvPr/>
        </p:nvSpPr>
        <p:spPr bwMode="auto">
          <a:xfrm>
            <a:off x="185055" y="978288"/>
            <a:ext cx="11458575" cy="1246495"/>
          </a:xfrm>
          <a:prstGeom prst="rect">
            <a:avLst/>
          </a:prstGeom>
          <a:noFill/>
          <a:ln w="9525">
            <a:noFill/>
            <a:miter lim="800000"/>
            <a:headEnd/>
            <a:tailEnd/>
          </a:ln>
        </p:spPr>
        <p:txBody>
          <a:bodyPr>
            <a:spAutoFit/>
          </a:bodyPr>
          <a:lstStyle/>
          <a:p>
            <a:pPr marL="342900" indent="-342900">
              <a:spcBef>
                <a:spcPct val="50000"/>
              </a:spcBef>
            </a:pPr>
            <a:r>
              <a:rPr lang="en-US" sz="3000">
                <a:latin typeface="Calibri" pitchFamily="34" charset="0"/>
              </a:rPr>
              <a:t>3. The Strawberry Festival is…. .</a:t>
            </a:r>
          </a:p>
          <a:p>
            <a:pPr marL="342900" indent="-342900">
              <a:spcBef>
                <a:spcPct val="50000"/>
              </a:spcBef>
            </a:pPr>
            <a:r>
              <a:rPr lang="en-US" sz="3000">
                <a:latin typeface="Calibri" pitchFamily="34" charset="0"/>
              </a:rPr>
              <a:t>	A. the 15th annual	B. the 16th annual 	C. the 17th annual </a:t>
            </a:r>
          </a:p>
        </p:txBody>
      </p:sp>
      <p:sp>
        <p:nvSpPr>
          <p:cNvPr id="20" name="Text Box 4"/>
          <p:cNvSpPr txBox="1">
            <a:spLocks noChangeArrowheads="1"/>
          </p:cNvSpPr>
          <p:nvPr/>
        </p:nvSpPr>
        <p:spPr bwMode="auto">
          <a:xfrm>
            <a:off x="2533762" y="423353"/>
            <a:ext cx="6761163" cy="579437"/>
          </a:xfrm>
          <a:prstGeom prst="rect">
            <a:avLst/>
          </a:prstGeom>
          <a:noFill/>
          <a:ln w="9525">
            <a:noFill/>
            <a:miter lim="800000"/>
            <a:headEnd/>
            <a:tailEnd/>
          </a:ln>
        </p:spPr>
        <p:txBody>
          <a:bodyPr>
            <a:spAutoFit/>
          </a:bodyPr>
          <a:lstStyle/>
          <a:p>
            <a:pPr>
              <a:spcBef>
                <a:spcPct val="50000"/>
              </a:spcBef>
            </a:pPr>
            <a:r>
              <a:rPr lang="en-US" sz="3200" b="1">
                <a:solidFill>
                  <a:schemeClr val="hlink"/>
                </a:solidFill>
                <a:latin typeface="Calibri" pitchFamily="34" charset="0"/>
              </a:rPr>
              <a:t>Now, read again to check the answers.</a:t>
            </a:r>
          </a:p>
        </p:txBody>
      </p:sp>
      <p:sp>
        <p:nvSpPr>
          <p:cNvPr id="22" name="Oval 6"/>
          <p:cNvSpPr>
            <a:spLocks noChangeArrowheads="1"/>
          </p:cNvSpPr>
          <p:nvPr/>
        </p:nvSpPr>
        <p:spPr bwMode="auto">
          <a:xfrm>
            <a:off x="7435431" y="1685033"/>
            <a:ext cx="512762" cy="539750"/>
          </a:xfrm>
          <a:prstGeom prst="ellipse">
            <a:avLst/>
          </a:prstGeom>
          <a:noFill/>
          <a:ln w="57150">
            <a:solidFill>
              <a:srgbClr val="FF0000"/>
            </a:solidFill>
            <a:round/>
            <a:headEnd/>
            <a:tailEnd/>
          </a:ln>
        </p:spPr>
        <p:txBody>
          <a:bodyPr wrap="none" anchor="ctr"/>
          <a:lstStyle/>
          <a:p>
            <a:endParaRPr lang="en-US"/>
          </a:p>
        </p:txBody>
      </p:sp>
      <p:sp>
        <p:nvSpPr>
          <p:cNvPr id="4" name="Rectangle 3"/>
          <p:cNvSpPr/>
          <p:nvPr/>
        </p:nvSpPr>
        <p:spPr>
          <a:xfrm>
            <a:off x="185055" y="3498728"/>
            <a:ext cx="11458575" cy="1246495"/>
          </a:xfrm>
          <a:prstGeom prst="rect">
            <a:avLst/>
          </a:prstGeom>
        </p:spPr>
        <p:txBody>
          <a:bodyPr wrap="square">
            <a:spAutoFit/>
          </a:bodyPr>
          <a:lstStyle/>
          <a:p>
            <a:pPr marL="342900" indent="-342900">
              <a:spcBef>
                <a:spcPct val="50000"/>
              </a:spcBef>
            </a:pPr>
            <a:r>
              <a:rPr lang="en-US" sz="3000">
                <a:latin typeface="Calibri" pitchFamily="34" charset="0"/>
              </a:rPr>
              <a:t>4. Where does the Strawberry Festival take place? </a:t>
            </a:r>
          </a:p>
          <a:p>
            <a:pPr marL="342900" indent="-342900">
              <a:spcBef>
                <a:spcPct val="50000"/>
              </a:spcBef>
            </a:pPr>
            <a:r>
              <a:rPr lang="en-US" sz="3000">
                <a:latin typeface="Calibri" pitchFamily="34" charset="0"/>
              </a:rPr>
              <a:t>	A. At Bushy Park.	B. at Rachel Park.		C. Lake District Park</a:t>
            </a:r>
          </a:p>
        </p:txBody>
      </p:sp>
      <p:sp>
        <p:nvSpPr>
          <p:cNvPr id="24" name="Oval 6"/>
          <p:cNvSpPr>
            <a:spLocks noChangeArrowheads="1"/>
          </p:cNvSpPr>
          <p:nvPr/>
        </p:nvSpPr>
        <p:spPr bwMode="auto">
          <a:xfrm>
            <a:off x="3780653" y="4210538"/>
            <a:ext cx="512762" cy="539750"/>
          </a:xfrm>
          <a:prstGeom prst="ellipse">
            <a:avLst/>
          </a:prstGeom>
          <a:noFill/>
          <a:ln w="57150">
            <a:solidFill>
              <a:srgbClr val="FF0000"/>
            </a:solidFill>
            <a:round/>
            <a:headEnd/>
            <a:tailEnd/>
          </a:ln>
        </p:spPr>
        <p:txBody>
          <a:bodyPr wrap="none" anchor="ctr"/>
          <a:lstStyle/>
          <a:p>
            <a:endParaRPr lang="en-US"/>
          </a:p>
        </p:txBody>
      </p:sp>
      <p:sp>
        <p:nvSpPr>
          <p:cNvPr id="6" name="Rectangle 5"/>
          <p:cNvSpPr/>
          <p:nvPr/>
        </p:nvSpPr>
        <p:spPr>
          <a:xfrm>
            <a:off x="185055" y="2306426"/>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FF0000"/>
                </a:solidFill>
              </a:rPr>
              <a:t>Join us at the 17th annual.</a:t>
            </a:r>
          </a:p>
        </p:txBody>
      </p:sp>
      <p:sp>
        <p:nvSpPr>
          <p:cNvPr id="10" name="Rectangle 9"/>
          <p:cNvSpPr/>
          <p:nvPr/>
        </p:nvSpPr>
        <p:spPr>
          <a:xfrm>
            <a:off x="185054" y="4982956"/>
            <a:ext cx="11415939" cy="5370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From 17th June to 19th June at Rachel Park.</a:t>
            </a:r>
          </a:p>
        </p:txBody>
      </p:sp>
    </p:spTree>
    <p:extLst>
      <p:ext uri="{BB962C8B-B14F-4D97-AF65-F5344CB8AC3E}">
        <p14:creationId xmlns:p14="http://schemas.microsoft.com/office/powerpoint/2010/main" val="274763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6"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31</a:t>
            </a:r>
          </a:p>
        </p:txBody>
      </p:sp>
      <p:pic>
        <p:nvPicPr>
          <p:cNvPr id="5" name="Picture 4"/>
          <p:cNvPicPr>
            <a:picLocks noChangeAspect="1"/>
          </p:cNvPicPr>
          <p:nvPr/>
        </p:nvPicPr>
        <p:blipFill>
          <a:blip r:embed="rId2"/>
          <a:stretch>
            <a:fillRect/>
          </a:stretch>
        </p:blipFill>
        <p:spPr>
          <a:xfrm>
            <a:off x="2952063" y="407988"/>
            <a:ext cx="3126921" cy="3791873"/>
          </a:xfrm>
          <a:prstGeom prst="rect">
            <a:avLst/>
          </a:prstGeom>
        </p:spPr>
      </p:pic>
      <p:pic>
        <p:nvPicPr>
          <p:cNvPr id="6" name="Picture 5"/>
          <p:cNvPicPr>
            <a:picLocks noChangeAspect="1"/>
          </p:cNvPicPr>
          <p:nvPr/>
        </p:nvPicPr>
        <p:blipFill>
          <a:blip r:embed="rId3"/>
          <a:stretch>
            <a:fillRect/>
          </a:stretch>
        </p:blipFill>
        <p:spPr>
          <a:xfrm>
            <a:off x="6253316" y="354010"/>
            <a:ext cx="5414588" cy="4302336"/>
          </a:xfrm>
          <a:prstGeom prst="rect">
            <a:avLst/>
          </a:prstGeom>
        </p:spPr>
      </p:pic>
      <p:pic>
        <p:nvPicPr>
          <p:cNvPr id="7" name="Picture 6"/>
          <p:cNvPicPr>
            <a:picLocks noChangeAspect="1"/>
          </p:cNvPicPr>
          <p:nvPr/>
        </p:nvPicPr>
        <p:blipFill>
          <a:blip r:embed="rId4"/>
          <a:stretch>
            <a:fillRect/>
          </a:stretch>
        </p:blipFill>
        <p:spPr>
          <a:xfrm>
            <a:off x="82638" y="4484419"/>
            <a:ext cx="6170678" cy="1845694"/>
          </a:xfrm>
          <a:prstGeom prst="rect">
            <a:avLst/>
          </a:prstGeom>
        </p:spPr>
      </p:pic>
    </p:spTree>
    <p:extLst>
      <p:ext uri="{BB962C8B-B14F-4D97-AF65-F5344CB8AC3E}">
        <p14:creationId xmlns:p14="http://schemas.microsoft.com/office/powerpoint/2010/main" val="4285553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3722" y="1292116"/>
            <a:ext cx="10797068" cy="5528758"/>
          </a:xfrm>
          <a:prstGeom prst="rect">
            <a:avLst/>
          </a:prstGeom>
        </p:spPr>
        <p:txBody>
          <a:bodyPr wrap="square">
            <a:spAutoFit/>
          </a:bodyPr>
          <a:lstStyle/>
          <a:p>
            <a:pPr algn="just">
              <a:lnSpc>
                <a:spcPct val="140000"/>
              </a:lnSpc>
            </a:pPr>
            <a:r>
              <a:rPr lang="en-US" sz="3200" b="1" dirty="0">
                <a:solidFill>
                  <a:srgbClr val="242021"/>
                </a:solidFill>
                <a:latin typeface="LDFComicSansLight"/>
              </a:rPr>
              <a:t>Prague Ice Cream Festival </a:t>
            </a:r>
            <a:r>
              <a:rPr lang="en-US" sz="3200" dirty="0">
                <a:solidFill>
                  <a:srgbClr val="242021"/>
                </a:solidFill>
                <a:latin typeface="LDFComicSansLight"/>
              </a:rPr>
              <a:t>is an exciting summer event for all lovers of ice cream. It is the largest festival of its kind in Central Europe. Famous ice cream makers prepare different ingredients to make all types of ice cream for you – gelato, soft, yoghurt, organic and even ice </a:t>
            </a:r>
            <a:r>
              <a:rPr lang="en-US" sz="3200" dirty="0" err="1">
                <a:solidFill>
                  <a:srgbClr val="242021"/>
                </a:solidFill>
                <a:latin typeface="LDFComicSansLight"/>
              </a:rPr>
              <a:t>lollies</a:t>
            </a:r>
            <a:r>
              <a:rPr lang="en-US" sz="3200" dirty="0">
                <a:solidFill>
                  <a:srgbClr val="242021"/>
                </a:solidFill>
                <a:latin typeface="LDFComicSansLight"/>
              </a:rPr>
              <a:t>. Come and have fun with your family and friends and win ‘delicious’ awards!														</a:t>
            </a:r>
            <a:r>
              <a:rPr lang="en-US" sz="3200" dirty="0"/>
              <a:t> </a:t>
            </a:r>
            <a:br>
              <a:rPr lang="en-US" sz="3200" dirty="0"/>
            </a:br>
            <a:endParaRPr lang="en-US" sz="3200" dirty="0"/>
          </a:p>
        </p:txBody>
      </p:sp>
      <p:sp>
        <p:nvSpPr>
          <p:cNvPr id="5" name="Rectangle 4"/>
          <p:cNvSpPr/>
          <p:nvPr/>
        </p:nvSpPr>
        <p:spPr>
          <a:xfrm>
            <a:off x="2382633" y="379405"/>
            <a:ext cx="7441591" cy="584775"/>
          </a:xfrm>
          <a:prstGeom prst="rect">
            <a:avLst/>
          </a:prstGeom>
        </p:spPr>
        <p:txBody>
          <a:bodyPr wrap="square">
            <a:spAutoFit/>
          </a:bodyPr>
          <a:lstStyle/>
          <a:p>
            <a:r>
              <a:rPr lang="en-US" sz="3200" dirty="0">
                <a:solidFill>
                  <a:srgbClr val="0070C0"/>
                </a:solidFill>
                <a:latin typeface="+mn-lt"/>
              </a:rPr>
              <a:t>Skim the text and underline the key words.</a:t>
            </a:r>
          </a:p>
        </p:txBody>
      </p:sp>
      <p:cxnSp>
        <p:nvCxnSpPr>
          <p:cNvPr id="6" name="Straight Connector 5"/>
          <p:cNvCxnSpPr>
            <a:cxnSpLocks/>
          </p:cNvCxnSpPr>
          <p:nvPr/>
        </p:nvCxnSpPr>
        <p:spPr>
          <a:xfrm>
            <a:off x="638717" y="1946632"/>
            <a:ext cx="84160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664265" y="1070400"/>
            <a:ext cx="781050" cy="646331"/>
          </a:xfrm>
          <a:prstGeom prst="rect">
            <a:avLst/>
          </a:prstGeom>
        </p:spPr>
        <p:txBody>
          <a:bodyPr wrap="square">
            <a:spAutoFit/>
          </a:bodyPr>
          <a:lstStyle/>
          <a:p>
            <a:r>
              <a:rPr lang="en-US" sz="3600">
                <a:solidFill>
                  <a:srgbClr val="FF0000"/>
                </a:solidFill>
                <a:latin typeface="+mn-lt"/>
              </a:rPr>
              <a:t>(1)</a:t>
            </a:r>
          </a:p>
        </p:txBody>
      </p:sp>
      <p:cxnSp>
        <p:nvCxnSpPr>
          <p:cNvPr id="23" name="Straight Connector 22"/>
          <p:cNvCxnSpPr>
            <a:cxnSpLocks/>
          </p:cNvCxnSpPr>
          <p:nvPr/>
        </p:nvCxnSpPr>
        <p:spPr>
          <a:xfrm>
            <a:off x="3363951" y="5365161"/>
            <a:ext cx="35832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100141" y="4815708"/>
            <a:ext cx="781050" cy="646331"/>
          </a:xfrm>
          <a:prstGeom prst="rect">
            <a:avLst/>
          </a:prstGeom>
        </p:spPr>
        <p:txBody>
          <a:bodyPr wrap="square">
            <a:spAutoFit/>
          </a:bodyPr>
          <a:lstStyle/>
          <a:p>
            <a:r>
              <a:rPr lang="en-US" sz="3600" dirty="0">
                <a:solidFill>
                  <a:srgbClr val="FF0000"/>
                </a:solidFill>
                <a:latin typeface="+mn-lt"/>
              </a:rPr>
              <a:t>(2)</a:t>
            </a:r>
          </a:p>
        </p:txBody>
      </p:sp>
      <p:sp>
        <p:nvSpPr>
          <p:cNvPr id="15" name="TextBox 14"/>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31</a:t>
            </a:r>
          </a:p>
        </p:txBody>
      </p:sp>
    </p:spTree>
    <p:extLst>
      <p:ext uri="{BB962C8B-B14F-4D97-AF65-F5344CB8AC3E}">
        <p14:creationId xmlns:p14="http://schemas.microsoft.com/office/powerpoint/2010/main" val="380002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fade">
                                      <p:cBhvr>
                                        <p:cTn id="18"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2043" y="1206596"/>
            <a:ext cx="10747913" cy="4444807"/>
          </a:xfrm>
          <a:prstGeom prst="rect">
            <a:avLst/>
          </a:prstGeom>
        </p:spPr>
        <p:txBody>
          <a:bodyPr wrap="square">
            <a:spAutoFit/>
          </a:bodyPr>
          <a:lstStyle/>
          <a:p>
            <a:pPr>
              <a:lnSpc>
                <a:spcPct val="150000"/>
              </a:lnSpc>
            </a:pPr>
            <a:r>
              <a:rPr lang="en-US" sz="3200" b="1" dirty="0">
                <a:solidFill>
                  <a:srgbClr val="242021"/>
                </a:solidFill>
                <a:latin typeface="LDFComicSansLight"/>
              </a:rPr>
              <a:t>WOMAD festival</a:t>
            </a:r>
            <a:r>
              <a:rPr lang="en-US" sz="3200" dirty="0">
                <a:solidFill>
                  <a:srgbClr val="242021"/>
                </a:solidFill>
                <a:latin typeface="LDFComicSansLight"/>
              </a:rPr>
              <a:t> takes place in Wiltshire, UK every July. Here, you will listen to music, dance and even see famous singers prepare traditional dishes from their home countries. Children will also love the circus skills and storytelling workshops. So, if you visit Wiltshire in the summer, you’ll certainly have the time of your life!</a:t>
            </a:r>
            <a:endParaRPr lang="en-US" sz="3200" dirty="0"/>
          </a:p>
        </p:txBody>
      </p:sp>
      <p:cxnSp>
        <p:nvCxnSpPr>
          <p:cNvPr id="6" name="Straight Connector 5"/>
          <p:cNvCxnSpPr>
            <a:cxnSpLocks/>
          </p:cNvCxnSpPr>
          <p:nvPr/>
        </p:nvCxnSpPr>
        <p:spPr>
          <a:xfrm>
            <a:off x="872893" y="1867512"/>
            <a:ext cx="90070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489455" y="1002361"/>
            <a:ext cx="781050" cy="646331"/>
          </a:xfrm>
          <a:prstGeom prst="rect">
            <a:avLst/>
          </a:prstGeom>
        </p:spPr>
        <p:txBody>
          <a:bodyPr wrap="square">
            <a:spAutoFit/>
          </a:bodyPr>
          <a:lstStyle/>
          <a:p>
            <a:r>
              <a:rPr lang="en-US" sz="3600">
                <a:solidFill>
                  <a:srgbClr val="FF0000"/>
                </a:solidFill>
                <a:latin typeface="+mn-lt"/>
              </a:rPr>
              <a:t>(3)</a:t>
            </a:r>
          </a:p>
        </p:txBody>
      </p:sp>
      <p:sp>
        <p:nvSpPr>
          <p:cNvPr id="17" name="TextBox 16"/>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31</a:t>
            </a:r>
          </a:p>
        </p:txBody>
      </p:sp>
      <p:sp>
        <p:nvSpPr>
          <p:cNvPr id="7" name="Rectangle 6"/>
          <p:cNvSpPr/>
          <p:nvPr/>
        </p:nvSpPr>
        <p:spPr>
          <a:xfrm>
            <a:off x="2515054" y="417586"/>
            <a:ext cx="7677161" cy="584775"/>
          </a:xfrm>
          <a:prstGeom prst="rect">
            <a:avLst/>
          </a:prstGeom>
        </p:spPr>
        <p:txBody>
          <a:bodyPr wrap="square">
            <a:spAutoFit/>
          </a:bodyPr>
          <a:lstStyle/>
          <a:p>
            <a:r>
              <a:rPr lang="en-US" sz="3200">
                <a:solidFill>
                  <a:srgbClr val="0070C0"/>
                </a:solidFill>
                <a:latin typeface="+mn-lt"/>
              </a:rPr>
              <a:t>Skim the text and underline the key words.</a:t>
            </a:r>
          </a:p>
        </p:txBody>
      </p:sp>
    </p:spTree>
    <p:extLst>
      <p:ext uri="{BB962C8B-B14F-4D97-AF65-F5344CB8AC3E}">
        <p14:creationId xmlns:p14="http://schemas.microsoft.com/office/powerpoint/2010/main" val="874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95825" y="450432"/>
            <a:ext cx="5303520" cy="584775"/>
          </a:xfrm>
          <a:prstGeom prst="rect">
            <a:avLst/>
          </a:prstGeom>
        </p:spPr>
        <p:txBody>
          <a:bodyPr wrap="square">
            <a:spAutoFit/>
          </a:bodyPr>
          <a:lstStyle/>
          <a:p>
            <a:r>
              <a:rPr lang="en-US" sz="3200" b="1" dirty="0">
                <a:solidFill>
                  <a:srgbClr val="0070C0"/>
                </a:solidFill>
                <a:latin typeface="+mn-lt"/>
              </a:rPr>
              <a:t>Answer</a:t>
            </a:r>
          </a:p>
        </p:txBody>
      </p:sp>
      <p:sp>
        <p:nvSpPr>
          <p:cNvPr id="6" name="TextBox 5"/>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31</a:t>
            </a:r>
          </a:p>
        </p:txBody>
      </p:sp>
      <p:sp>
        <p:nvSpPr>
          <p:cNvPr id="7" name="Rectangle 6"/>
          <p:cNvSpPr/>
          <p:nvPr/>
        </p:nvSpPr>
        <p:spPr>
          <a:xfrm>
            <a:off x="0" y="1054319"/>
            <a:ext cx="12192000" cy="6878806"/>
          </a:xfrm>
          <a:prstGeom prst="rect">
            <a:avLst/>
          </a:prstGeom>
        </p:spPr>
        <p:txBody>
          <a:bodyPr wrap="square">
            <a:spAutoFit/>
          </a:bodyPr>
          <a:lstStyle/>
          <a:p>
            <a:pPr>
              <a:lnSpc>
                <a:spcPct val="200000"/>
              </a:lnSpc>
            </a:pPr>
            <a:r>
              <a:rPr lang="en-US" sz="3600" dirty="0">
                <a:solidFill>
                  <a:srgbClr val="242021"/>
                </a:solidFill>
                <a:latin typeface="LDFComicSansLight"/>
              </a:rPr>
              <a:t>1. Prague Ice Cream Festival takes place every spring.</a:t>
            </a:r>
            <a:br>
              <a:rPr lang="en-US" sz="3600" dirty="0">
                <a:solidFill>
                  <a:srgbClr val="242021"/>
                </a:solidFill>
                <a:latin typeface="LDFComicSansLight"/>
              </a:rPr>
            </a:br>
            <a:r>
              <a:rPr lang="en-US" sz="3600" dirty="0">
                <a:solidFill>
                  <a:srgbClr val="242021"/>
                </a:solidFill>
                <a:latin typeface="LDFComicSansLight"/>
              </a:rPr>
              <a:t>2. You can win prizes at Prague Ice Cream Festival.</a:t>
            </a:r>
            <a:br>
              <a:rPr lang="en-US" sz="3600" dirty="0">
                <a:solidFill>
                  <a:srgbClr val="242021"/>
                </a:solidFill>
                <a:latin typeface="LDFComicSansLight"/>
              </a:rPr>
            </a:br>
            <a:r>
              <a:rPr lang="en-US" sz="3600" dirty="0">
                <a:solidFill>
                  <a:srgbClr val="242021"/>
                </a:solidFill>
                <a:latin typeface="LDFComicSansLight"/>
              </a:rPr>
              <a:t>3. WOMAD festival is an annual event.</a:t>
            </a:r>
            <a:br>
              <a:rPr lang="en-US" sz="3600" dirty="0">
                <a:solidFill>
                  <a:srgbClr val="242021"/>
                </a:solidFill>
                <a:latin typeface="LDFComicSansLight"/>
              </a:rPr>
            </a:br>
            <a:r>
              <a:rPr lang="en-US" sz="3600" dirty="0">
                <a:solidFill>
                  <a:srgbClr val="242021"/>
                </a:solidFill>
                <a:latin typeface="LDFComicSansLight"/>
              </a:rPr>
              <a:t>4. Children pay to enter WOMAD festival. </a:t>
            </a:r>
            <a:br>
              <a:rPr lang="en-US" sz="3600" dirty="0">
                <a:solidFill>
                  <a:srgbClr val="242021"/>
                </a:solidFill>
                <a:latin typeface="LDFComicSansLight"/>
              </a:rPr>
            </a:br>
            <a:endParaRPr lang="en-US" sz="3600" dirty="0">
              <a:solidFill>
                <a:srgbClr val="242021"/>
              </a:solidFill>
              <a:latin typeface="LDFComicSansLight"/>
            </a:endParaRPr>
          </a:p>
          <a:p>
            <a:pPr algn="just">
              <a:lnSpc>
                <a:spcPct val="150000"/>
              </a:lnSpc>
            </a:pPr>
            <a:r>
              <a:rPr lang="en-US" sz="3600" dirty="0">
                <a:solidFill>
                  <a:srgbClr val="242021"/>
                </a:solidFill>
                <a:latin typeface="LDFComicSansLight"/>
              </a:rPr>
              <a:t>											</a:t>
            </a:r>
            <a:r>
              <a:rPr lang="en-US" sz="3600" dirty="0"/>
              <a:t> </a:t>
            </a:r>
            <a:br>
              <a:rPr lang="en-US" dirty="0"/>
            </a:br>
            <a:endParaRPr lang="en-US" dirty="0"/>
          </a:p>
        </p:txBody>
      </p:sp>
      <p:sp>
        <p:nvSpPr>
          <p:cNvPr id="8" name="Rectangle 7"/>
          <p:cNvSpPr/>
          <p:nvPr/>
        </p:nvSpPr>
        <p:spPr>
          <a:xfrm>
            <a:off x="11144250" y="1488575"/>
            <a:ext cx="838200" cy="6870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a:solidFill>
                    <a:srgbClr val="FF0000"/>
                  </a:solidFill>
                </a:ln>
                <a:solidFill>
                  <a:srgbClr val="FF0000"/>
                </a:solidFill>
              </a:rPr>
              <a:t>W</a:t>
            </a:r>
          </a:p>
        </p:txBody>
      </p:sp>
      <p:sp>
        <p:nvSpPr>
          <p:cNvPr id="9" name="Rectangle 8"/>
          <p:cNvSpPr/>
          <p:nvPr/>
        </p:nvSpPr>
        <p:spPr>
          <a:xfrm>
            <a:off x="11144250" y="2497554"/>
            <a:ext cx="838200" cy="6673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a:solidFill>
                    <a:srgbClr val="FF0000"/>
                  </a:solidFill>
                </a:ln>
                <a:solidFill>
                  <a:srgbClr val="FF0000"/>
                </a:solidFill>
              </a:rPr>
              <a:t>R</a:t>
            </a:r>
          </a:p>
        </p:txBody>
      </p:sp>
      <p:sp>
        <p:nvSpPr>
          <p:cNvPr id="10" name="Rectangle 9"/>
          <p:cNvSpPr/>
          <p:nvPr/>
        </p:nvSpPr>
        <p:spPr>
          <a:xfrm>
            <a:off x="11163300" y="3486834"/>
            <a:ext cx="857250" cy="6673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a:solidFill>
                    <a:srgbClr val="FF0000"/>
                  </a:solidFill>
                </a:ln>
                <a:solidFill>
                  <a:srgbClr val="FF0000"/>
                </a:solidFill>
              </a:rPr>
              <a:t>R</a:t>
            </a:r>
          </a:p>
        </p:txBody>
      </p:sp>
      <p:sp>
        <p:nvSpPr>
          <p:cNvPr id="11" name="Rectangle 10"/>
          <p:cNvSpPr/>
          <p:nvPr/>
        </p:nvSpPr>
        <p:spPr>
          <a:xfrm>
            <a:off x="11163300" y="4617971"/>
            <a:ext cx="838200" cy="68182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a:solidFill>
                    <a:srgbClr val="FF0000"/>
                  </a:solidFill>
                </a:ln>
                <a:solidFill>
                  <a:srgbClr val="FF0000"/>
                </a:solidFill>
              </a:rPr>
              <a:t>DS</a:t>
            </a:r>
          </a:p>
        </p:txBody>
      </p:sp>
    </p:spTree>
    <p:extLst>
      <p:ext uri="{BB962C8B-B14F-4D97-AF65-F5344CB8AC3E}">
        <p14:creationId xmlns:p14="http://schemas.microsoft.com/office/powerpoint/2010/main" val="16270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1754326"/>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i="1" dirty="0">
                <a:solidFill>
                  <a:srgbClr val="0000CC"/>
                </a:solidFill>
                <a:latin typeface="Calibri" pitchFamily="34" charset="0"/>
              </a:rPr>
              <a:t>- listen and read for gist, key information, and details.</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37011" y="313683"/>
            <a:ext cx="7854989" cy="1015663"/>
          </a:xfrm>
          <a:prstGeom prst="rect">
            <a:avLst/>
          </a:prstGeom>
        </p:spPr>
        <p:txBody>
          <a:bodyPr wrap="square">
            <a:spAutoFit/>
          </a:bodyPr>
          <a:lstStyle/>
          <a:p>
            <a:r>
              <a:rPr lang="en-US" sz="3000" b="1" dirty="0">
                <a:solidFill>
                  <a:srgbClr val="0070C0"/>
                </a:solidFill>
                <a:latin typeface="+mj-lt"/>
              </a:rPr>
              <a:t>4 What would you like to do at the Strawberry </a:t>
            </a:r>
          </a:p>
          <a:p>
            <a:r>
              <a:rPr lang="en-US" sz="3000" b="1" dirty="0">
                <a:solidFill>
                  <a:srgbClr val="0070C0"/>
                </a:solidFill>
                <a:latin typeface="+mj-lt"/>
              </a:rPr>
              <a:t>Festival? Why? Tell your partner.</a:t>
            </a:r>
            <a:endParaRPr lang="en-US" b="1" dirty="0">
              <a:latin typeface="+mj-lt"/>
            </a:endParaRPr>
          </a:p>
        </p:txBody>
      </p:sp>
      <p:sp>
        <p:nvSpPr>
          <p:cNvPr id="4" name="Speech Bubble: Rectangle with Corners Rounded 9">
            <a:extLst>
              <a:ext uri="{FF2B5EF4-FFF2-40B4-BE49-F238E27FC236}">
                <a16:creationId xmlns:a16="http://schemas.microsoft.com/office/drawing/2014/main" id="{3237C1C3-5F6B-4655-8FA5-8620FC379B26}"/>
              </a:ext>
            </a:extLst>
          </p:cNvPr>
          <p:cNvSpPr/>
          <p:nvPr/>
        </p:nvSpPr>
        <p:spPr>
          <a:xfrm>
            <a:off x="358826" y="1388979"/>
            <a:ext cx="5533898" cy="1324694"/>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endParaRPr lang="en-US" sz="3200">
              <a:solidFill>
                <a:schemeClr val="bg1"/>
              </a:solidFill>
            </a:endParaRPr>
          </a:p>
          <a:p>
            <a:r>
              <a:rPr lang="en-US" sz="3200">
                <a:solidFill>
                  <a:schemeClr val="bg1"/>
                </a:solidFill>
              </a:rPr>
              <a:t>Hi, B. What would you like to do at the Strawberry Festival?</a:t>
            </a:r>
          </a:p>
          <a:p>
            <a:endParaRPr lang="en-US" sz="3200" dirty="0">
              <a:solidFill>
                <a:schemeClr val="bg1"/>
              </a:solidFill>
            </a:endParaRPr>
          </a:p>
        </p:txBody>
      </p:sp>
      <p:sp>
        <p:nvSpPr>
          <p:cNvPr id="5" name="Speech Bubble: Rectangle with Corners Rounded 10">
            <a:extLst>
              <a:ext uri="{FF2B5EF4-FFF2-40B4-BE49-F238E27FC236}">
                <a16:creationId xmlns:a16="http://schemas.microsoft.com/office/drawing/2014/main" id="{5B13F7E0-FA70-485F-B476-87CB56A802F6}"/>
              </a:ext>
            </a:extLst>
          </p:cNvPr>
          <p:cNvSpPr/>
          <p:nvPr/>
        </p:nvSpPr>
        <p:spPr>
          <a:xfrm>
            <a:off x="6615920" y="1408703"/>
            <a:ext cx="4986233" cy="1462088"/>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I would like to watch live bands because I like live music.</a:t>
            </a:r>
            <a:endParaRPr lang="en-US" sz="3200" b="1" dirty="0"/>
          </a:p>
        </p:txBody>
      </p:sp>
      <p:sp>
        <p:nvSpPr>
          <p:cNvPr id="6" name="Speech Bubble: Rectangle with Corners Rounded 15">
            <a:extLst>
              <a:ext uri="{FF2B5EF4-FFF2-40B4-BE49-F238E27FC236}">
                <a16:creationId xmlns:a16="http://schemas.microsoft.com/office/drawing/2014/main" id="{F5D26724-3ECF-49E6-8D1C-5E34BE8712EC}"/>
              </a:ext>
            </a:extLst>
          </p:cNvPr>
          <p:cNvSpPr/>
          <p:nvPr/>
        </p:nvSpPr>
        <p:spPr>
          <a:xfrm>
            <a:off x="358824" y="3085113"/>
            <a:ext cx="5533898" cy="1211139"/>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i="0">
                <a:solidFill>
                  <a:schemeClr val="bg1"/>
                </a:solidFill>
                <a:effectLst/>
              </a:rPr>
              <a:t>What else?</a:t>
            </a:r>
            <a:endParaRPr lang="en-US" sz="3200" dirty="0">
              <a:solidFill>
                <a:schemeClr val="bg1"/>
              </a:solidFill>
            </a:endParaRPr>
          </a:p>
        </p:txBody>
      </p:sp>
      <p:sp>
        <p:nvSpPr>
          <p:cNvPr id="7" name="Speech Bubble: Rectangle with Corners Rounded 16">
            <a:extLst>
              <a:ext uri="{FF2B5EF4-FFF2-40B4-BE49-F238E27FC236}">
                <a16:creationId xmlns:a16="http://schemas.microsoft.com/office/drawing/2014/main" id="{A1047FA5-5148-4C98-98A1-072F90B31F21}"/>
              </a:ext>
            </a:extLst>
          </p:cNvPr>
          <p:cNvSpPr/>
          <p:nvPr/>
        </p:nvSpPr>
        <p:spPr>
          <a:xfrm>
            <a:off x="6510502" y="3085113"/>
            <a:ext cx="5043507" cy="1479047"/>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I would like to do face painting because it’s fun. And you? </a:t>
            </a:r>
            <a:endParaRPr lang="en-US" sz="3200" b="1" dirty="0">
              <a:solidFill>
                <a:srgbClr val="242021"/>
              </a:solidFill>
            </a:endParaRPr>
          </a:p>
        </p:txBody>
      </p:sp>
      <p:sp>
        <p:nvSpPr>
          <p:cNvPr id="8" name="Speech Bubble: Rectangle with Corners Rounded 18">
            <a:extLst>
              <a:ext uri="{FF2B5EF4-FFF2-40B4-BE49-F238E27FC236}">
                <a16:creationId xmlns:a16="http://schemas.microsoft.com/office/drawing/2014/main" id="{A603A40D-2D53-4049-8513-60D0649A3CE4}"/>
              </a:ext>
            </a:extLst>
          </p:cNvPr>
          <p:cNvSpPr/>
          <p:nvPr/>
        </p:nvSpPr>
        <p:spPr>
          <a:xfrm>
            <a:off x="358825" y="4667693"/>
            <a:ext cx="5533897" cy="1481169"/>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dirty="0">
                <a:solidFill>
                  <a:schemeClr val="bg1"/>
                </a:solidFill>
              </a:rPr>
              <a:t>I would like to watch the</a:t>
            </a:r>
          </a:p>
          <a:p>
            <a:r>
              <a:rPr lang="en-US" sz="3200" dirty="0">
                <a:solidFill>
                  <a:schemeClr val="bg1"/>
                </a:solidFill>
              </a:rPr>
              <a:t>fireworks display because it’s beautiful.</a:t>
            </a:r>
          </a:p>
        </p:txBody>
      </p:sp>
      <p:sp>
        <p:nvSpPr>
          <p:cNvPr id="9" name="Speech Bubble: Rectangle with Corners Rounded 19">
            <a:extLst>
              <a:ext uri="{FF2B5EF4-FFF2-40B4-BE49-F238E27FC236}">
                <a16:creationId xmlns:a16="http://schemas.microsoft.com/office/drawing/2014/main" id="{146C7FFC-31D9-4A54-A788-2B326C6D1ABC}"/>
              </a:ext>
            </a:extLst>
          </p:cNvPr>
          <p:cNvSpPr/>
          <p:nvPr/>
        </p:nvSpPr>
        <p:spPr>
          <a:xfrm>
            <a:off x="6615920" y="4822564"/>
            <a:ext cx="5185536" cy="1326298"/>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That’s great.</a:t>
            </a:r>
            <a:endParaRPr lang="en-US" sz="3200" b="1" dirty="0"/>
          </a:p>
        </p:txBody>
      </p:sp>
      <p:sp>
        <p:nvSpPr>
          <p:cNvPr id="10" name="Arrow: Right 12">
            <a:extLst>
              <a:ext uri="{FF2B5EF4-FFF2-40B4-BE49-F238E27FC236}">
                <a16:creationId xmlns:a16="http://schemas.microsoft.com/office/drawing/2014/main" id="{097E5772-6F80-4039-86EA-A881F72DDDB5}"/>
              </a:ext>
            </a:extLst>
          </p:cNvPr>
          <p:cNvSpPr/>
          <p:nvPr/>
        </p:nvSpPr>
        <p:spPr>
          <a:xfrm rot="1173519">
            <a:off x="6017118" y="1944670"/>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097E5772-6F80-4039-86EA-A881F72DDDB5}"/>
              </a:ext>
            </a:extLst>
          </p:cNvPr>
          <p:cNvSpPr/>
          <p:nvPr/>
        </p:nvSpPr>
        <p:spPr>
          <a:xfrm rot="1173519">
            <a:off x="5964410" y="3590895"/>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2">
            <a:extLst>
              <a:ext uri="{FF2B5EF4-FFF2-40B4-BE49-F238E27FC236}">
                <a16:creationId xmlns:a16="http://schemas.microsoft.com/office/drawing/2014/main" id="{097E5772-6F80-4039-86EA-A881F72DDDB5}"/>
              </a:ext>
            </a:extLst>
          </p:cNvPr>
          <p:cNvSpPr/>
          <p:nvPr/>
        </p:nvSpPr>
        <p:spPr>
          <a:xfrm rot="1173519">
            <a:off x="5964410" y="5428661"/>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Post-Speaking</a:t>
            </a:r>
            <a:endParaRPr lang="en-US" sz="2000" b="1" dirty="0"/>
          </a:p>
        </p:txBody>
      </p:sp>
      <p:pic>
        <p:nvPicPr>
          <p:cNvPr id="14" name="Picture 13"/>
          <p:cNvPicPr>
            <a:picLocks noChangeAspect="1"/>
          </p:cNvPicPr>
          <p:nvPr/>
        </p:nvPicPr>
        <p:blipFill>
          <a:blip r:embed="rId2"/>
          <a:stretch>
            <a:fillRect/>
          </a:stretch>
        </p:blipFill>
        <p:spPr>
          <a:xfrm>
            <a:off x="2192325" y="518448"/>
            <a:ext cx="1866900" cy="628650"/>
          </a:xfrm>
          <a:prstGeom prst="rect">
            <a:avLst/>
          </a:prstGeom>
        </p:spPr>
      </p:pic>
    </p:spTree>
    <p:extLst>
      <p:ext uri="{BB962C8B-B14F-4D97-AF65-F5344CB8AC3E}">
        <p14:creationId xmlns:p14="http://schemas.microsoft.com/office/powerpoint/2010/main" val="5394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572829" y="802131"/>
            <a:ext cx="11715749" cy="3323987"/>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latin typeface="Calibri" pitchFamily="34" charset="0"/>
              </a:rPr>
              <a:t>Write a paragraph (60-80 words) about a festival in your country.</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When is it?</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Where is it?</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What activities are there?</a:t>
            </a:r>
            <a:endParaRPr lang="en-US" sz="3600" dirty="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508" y="1026381"/>
            <a:ext cx="11174818" cy="4521879"/>
          </a:xfrm>
          <a:prstGeom prst="rect">
            <a:avLst/>
          </a:prstGeom>
        </p:spPr>
        <p:txBody>
          <a:bodyPr wrap="square">
            <a:spAutoFit/>
          </a:bodyPr>
          <a:lstStyle/>
          <a:p>
            <a:pPr algn="just">
              <a:lnSpc>
                <a:spcPct val="130000"/>
              </a:lnSpc>
            </a:pPr>
            <a:r>
              <a:rPr lang="en-US" sz="3200" dirty="0">
                <a:solidFill>
                  <a:srgbClr val="FF0000"/>
                </a:solidFill>
                <a:latin typeface="+mj-lt"/>
              </a:rPr>
              <a:t>Hung King Temple festival is a national event held in </a:t>
            </a:r>
            <a:r>
              <a:rPr lang="en-US" sz="3200" dirty="0" err="1">
                <a:solidFill>
                  <a:srgbClr val="FF0000"/>
                </a:solidFill>
                <a:latin typeface="+mj-lt"/>
              </a:rPr>
              <a:t>Phu</a:t>
            </a:r>
            <a:r>
              <a:rPr lang="en-US" sz="3200" dirty="0">
                <a:solidFill>
                  <a:srgbClr val="FF0000"/>
                </a:solidFill>
                <a:latin typeface="+mj-lt"/>
              </a:rPr>
              <a:t> </a:t>
            </a:r>
            <a:r>
              <a:rPr lang="en-US" sz="3200" dirty="0" err="1">
                <a:solidFill>
                  <a:srgbClr val="FF0000"/>
                </a:solidFill>
                <a:latin typeface="+mj-lt"/>
              </a:rPr>
              <a:t>Tho</a:t>
            </a:r>
            <a:r>
              <a:rPr lang="en-US" sz="3200" dirty="0">
                <a:solidFill>
                  <a:srgbClr val="FF0000"/>
                </a:solidFill>
                <a:latin typeface="+mj-lt"/>
              </a:rPr>
              <a:t>. It takes place annually to commemorate Hung Kings - the founder of the nation. There are many different folk games such as human chess, bamboo swings, rice cooking competitions, “</a:t>
            </a:r>
            <a:r>
              <a:rPr lang="en-US" sz="3200" dirty="0" err="1">
                <a:solidFill>
                  <a:srgbClr val="FF0000"/>
                </a:solidFill>
                <a:latin typeface="+mj-lt"/>
              </a:rPr>
              <a:t>nem</a:t>
            </a:r>
            <a:r>
              <a:rPr lang="en-US" sz="3200" dirty="0">
                <a:solidFill>
                  <a:srgbClr val="FF0000"/>
                </a:solidFill>
                <a:latin typeface="+mj-lt"/>
              </a:rPr>
              <a:t> con”, wrestling, lion dance, etc. The highlight of the festival is the procession up to Den </a:t>
            </a:r>
            <a:r>
              <a:rPr lang="en-US" sz="3200" dirty="0" err="1">
                <a:solidFill>
                  <a:srgbClr val="FF0000"/>
                </a:solidFill>
                <a:latin typeface="+mj-lt"/>
              </a:rPr>
              <a:t>Thuong</a:t>
            </a:r>
            <a:r>
              <a:rPr lang="en-US" sz="3200" dirty="0">
                <a:solidFill>
                  <a:srgbClr val="FF0000"/>
                </a:solidFill>
                <a:latin typeface="+mj-lt"/>
              </a:rPr>
              <a:t> (Upper Temple) with participation of governmental leaders, villagers, and many visitors. </a:t>
            </a:r>
          </a:p>
        </p:txBody>
      </p:sp>
      <p:sp>
        <p:nvSpPr>
          <p:cNvPr id="3" name="Rectangle 2"/>
          <p:cNvSpPr/>
          <p:nvPr/>
        </p:nvSpPr>
        <p:spPr>
          <a:xfrm>
            <a:off x="4485299" y="380050"/>
            <a:ext cx="3792898" cy="646331"/>
          </a:xfrm>
          <a:prstGeom prst="rect">
            <a:avLst/>
          </a:prstGeom>
        </p:spPr>
        <p:txBody>
          <a:bodyPr wrap="none">
            <a:spAutoFit/>
          </a:bodyPr>
          <a:lstStyle/>
          <a:p>
            <a:pPr algn="ctr"/>
            <a:r>
              <a:rPr lang="en-US" sz="3600" b="1" dirty="0">
                <a:solidFill>
                  <a:srgbClr val="0070C0"/>
                </a:solidFill>
                <a:latin typeface="+mj-lt"/>
              </a:rPr>
              <a:t>Suggested Answer</a:t>
            </a:r>
          </a:p>
        </p:txBody>
      </p:sp>
    </p:spTree>
    <p:extLst>
      <p:ext uri="{BB962C8B-B14F-4D97-AF65-F5344CB8AC3E}">
        <p14:creationId xmlns:p14="http://schemas.microsoft.com/office/powerpoint/2010/main" val="262047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srcRect/>
          <a:stretch>
            <a:fillRect/>
          </a:stretch>
        </p:blipFill>
        <p:spPr bwMode="auto">
          <a:xfrm>
            <a:off x="605306" y="412709"/>
            <a:ext cx="9453093" cy="6052486"/>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itchFamily="34" charset="0"/>
              </a:rPr>
              <a:t>Vocabularies</a:t>
            </a:r>
          </a:p>
          <a:p>
            <a:pPr marL="571500" indent="-571500">
              <a:buFont typeface="Arial" panose="020B0604020202020204" pitchFamily="34" charset="0"/>
              <a:buChar char="•"/>
              <a:defRPr/>
            </a:pPr>
            <a:r>
              <a:rPr lang="en-US" sz="3600" i="1" dirty="0">
                <a:solidFill>
                  <a:srgbClr val="0070C0"/>
                </a:solidFill>
                <a:latin typeface="Calibri" pitchFamily="34" charset="0"/>
              </a:rPr>
              <a:t>take part in </a:t>
            </a:r>
          </a:p>
          <a:p>
            <a:pPr marL="571500" indent="-571500">
              <a:buFont typeface="Arial" panose="020B0604020202020204" pitchFamily="34" charset="0"/>
              <a:buChar char="•"/>
              <a:defRPr/>
            </a:pPr>
            <a:r>
              <a:rPr lang="en-US" sz="3600" i="1" dirty="0">
                <a:solidFill>
                  <a:srgbClr val="0070C0"/>
                </a:solidFill>
                <a:latin typeface="Calibri" pitchFamily="34" charset="0"/>
              </a:rPr>
              <a:t>face painting</a:t>
            </a:r>
          </a:p>
          <a:p>
            <a:pPr marL="571500" indent="-571500">
              <a:buFont typeface="Arial" panose="020B0604020202020204" pitchFamily="34" charset="0"/>
              <a:buChar char="•"/>
              <a:defRPr/>
            </a:pPr>
            <a:r>
              <a:rPr lang="en-US" sz="3600" i="1" dirty="0">
                <a:solidFill>
                  <a:srgbClr val="0070C0"/>
                </a:solidFill>
                <a:latin typeface="Calibri" pitchFamily="34" charset="0"/>
              </a:rPr>
              <a:t>treat</a:t>
            </a:r>
          </a:p>
        </p:txBody>
      </p:sp>
      <p:sp>
        <p:nvSpPr>
          <p:cNvPr id="6" name="Rectangle 5"/>
          <p:cNvSpPr/>
          <p:nvPr/>
        </p:nvSpPr>
        <p:spPr>
          <a:xfrm>
            <a:off x="5780088" y="1817688"/>
            <a:ext cx="5892800"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itchFamily="34" charset="0"/>
              </a:rPr>
              <a:t>Reading: </a:t>
            </a:r>
            <a:r>
              <a:rPr lang="en-US" sz="3600" i="1" dirty="0">
                <a:solidFill>
                  <a:srgbClr val="0070C0"/>
                </a:solidFill>
                <a:latin typeface="Calibri" pitchFamily="34" charset="0"/>
              </a:rPr>
              <a:t>read for gist, key information, details.</a:t>
            </a:r>
          </a:p>
          <a:p>
            <a:pPr>
              <a:defRPr/>
            </a:pPr>
            <a:r>
              <a:rPr lang="en-US" sz="3600" i="1" dirty="0">
                <a:solidFill>
                  <a:srgbClr val="FF0000"/>
                </a:solidFill>
                <a:latin typeface="Calibri" pitchFamily="34" charset="0"/>
              </a:rPr>
              <a:t>Listening: </a:t>
            </a:r>
            <a:r>
              <a:rPr lang="en-US" sz="3600" i="1" dirty="0">
                <a:solidFill>
                  <a:srgbClr val="0070C0"/>
                </a:solidFill>
                <a:latin typeface="Calibri" pitchFamily="34" charset="0"/>
              </a:rPr>
              <a:t>read for gist, information, details.</a:t>
            </a:r>
          </a:p>
        </p:txBody>
      </p:sp>
    </p:spTree>
  </p:cSld>
  <p:clrMapOvr>
    <a:masterClrMapping/>
  </p:clrMapOvr>
  <p:transition spd="med">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and make sentences using them. </a:t>
            </a:r>
          </a:p>
          <a:p>
            <a:pPr marL="571500" indent="-571500">
              <a:buFontTx/>
              <a:buChar char="-"/>
              <a:defRPr/>
            </a:pPr>
            <a:r>
              <a:rPr lang="en-US" sz="3600" i="1" dirty="0">
                <a:solidFill>
                  <a:srgbClr val="0000CC"/>
                </a:solidFill>
                <a:latin typeface="Calibri" pitchFamily="34" charset="0"/>
              </a:rPr>
              <a:t>Do the exercises in </a:t>
            </a:r>
            <a:r>
              <a:rPr lang="en-US" sz="3600" b="1" i="1" dirty="0">
                <a:solidFill>
                  <a:srgbClr val="0000CC"/>
                </a:solidFill>
                <a:latin typeface="Calibri" pitchFamily="34" charset="0"/>
              </a:rPr>
              <a:t>TA 7 Right on WB </a:t>
            </a:r>
            <a:r>
              <a:rPr lang="en-US" sz="3600" i="1" dirty="0">
                <a:solidFill>
                  <a:srgbClr val="0000CC"/>
                </a:solidFill>
                <a:latin typeface="Calibri" pitchFamily="34" charset="0"/>
              </a:rPr>
              <a:t>(page 31). </a:t>
            </a:r>
          </a:p>
          <a:p>
            <a:pPr marL="571500" indent="-571500">
              <a:buFontTx/>
              <a:buChar char="-"/>
              <a:defRPr/>
            </a:pPr>
            <a:r>
              <a:rPr lang="en-US" sz="3600" i="1" dirty="0">
                <a:solidFill>
                  <a:srgbClr val="0000CC"/>
                </a:solidFill>
                <a:latin typeface="Calibri" pitchFamily="34" charset="0"/>
              </a:rPr>
              <a:t>Prepare the next lesson (page 55 SB).</a:t>
            </a:r>
          </a:p>
          <a:p>
            <a:pPr marL="571500" indent="-571500">
              <a:buFontTx/>
              <a:buChar char="-"/>
              <a:defRPr/>
            </a:pPr>
            <a:r>
              <a:rPr lang="en-US" sz="3600" i="1" dirty="0">
                <a:solidFill>
                  <a:srgbClr val="0000CC"/>
                </a:solidFill>
                <a:latin typeface="Calibri" pitchFamily="34" charset="0"/>
              </a:rPr>
              <a:t>Do </a:t>
            </a:r>
            <a:r>
              <a:rPr lang="en-US" sz="3600" i="1" dirty="0">
                <a:solidFill>
                  <a:srgbClr val="FF0000"/>
                </a:solidFill>
                <a:latin typeface="Calibri" pitchFamily="34" charset="0"/>
              </a:rPr>
              <a:t>Unit 3 Test 1</a:t>
            </a:r>
            <a:r>
              <a:rPr lang="en-US" sz="3600" i="1" dirty="0">
                <a:solidFill>
                  <a:srgbClr val="0000CC"/>
                </a:solidFill>
                <a:latin typeface="Calibri" pitchFamily="34" charset="0"/>
              </a:rPr>
              <a:t> in </a:t>
            </a:r>
            <a:r>
              <a:rPr lang="en-US" sz="3600" i="1" dirty="0" err="1">
                <a:solidFill>
                  <a:srgbClr val="FF0000"/>
                </a:solidFill>
                <a:latin typeface="Calibri" pitchFamily="34" charset="0"/>
              </a:rPr>
              <a:t>Bài</a:t>
            </a:r>
            <a:r>
              <a:rPr lang="en-US" sz="3600" i="1" dirty="0">
                <a:solidFill>
                  <a:srgbClr val="FF0000"/>
                </a:solidFill>
                <a:latin typeface="Calibri" pitchFamily="34" charset="0"/>
              </a:rPr>
              <a:t> </a:t>
            </a:r>
            <a:r>
              <a:rPr lang="en-US" sz="3600" i="1" dirty="0" err="1">
                <a:solidFill>
                  <a:srgbClr val="FF0000"/>
                </a:solidFill>
                <a:latin typeface="Calibri" pitchFamily="34" charset="0"/>
              </a:rPr>
              <a:t>Tập</a:t>
            </a:r>
            <a:r>
              <a:rPr lang="en-US" sz="3600" i="1" dirty="0">
                <a:solidFill>
                  <a:srgbClr val="FF0000"/>
                </a:solidFill>
                <a:latin typeface="Calibri" pitchFamily="34" charset="0"/>
              </a:rPr>
              <a:t> </a:t>
            </a:r>
            <a:r>
              <a:rPr lang="en-US" sz="3600" i="1" dirty="0" err="1">
                <a:solidFill>
                  <a:srgbClr val="FF0000"/>
                </a:solidFill>
                <a:latin typeface="Calibri" pitchFamily="34" charset="0"/>
              </a:rPr>
              <a:t>Bổ</a:t>
            </a:r>
            <a:r>
              <a:rPr lang="en-US" sz="3600" i="1" dirty="0">
                <a:solidFill>
                  <a:srgbClr val="FF0000"/>
                </a:solidFill>
                <a:latin typeface="Calibri" pitchFamily="34" charset="0"/>
              </a:rPr>
              <a:t> </a:t>
            </a:r>
            <a:r>
              <a:rPr lang="en-US" sz="3600" i="1" dirty="0" err="1">
                <a:solidFill>
                  <a:srgbClr val="FF0000"/>
                </a:solidFill>
                <a:latin typeface="Calibri" pitchFamily="34" charset="0"/>
              </a:rPr>
              <a:t>Trợ</a:t>
            </a:r>
            <a:r>
              <a:rPr lang="en-US" sz="3600" i="1" dirty="0">
                <a:solidFill>
                  <a:srgbClr val="FF0000"/>
                </a:solidFill>
                <a:latin typeface="Calibri" pitchFamily="34" charset="0"/>
              </a:rPr>
              <a:t> TA 7 Right on</a:t>
            </a:r>
            <a:r>
              <a:rPr lang="en-US" sz="3600" i="1" dirty="0">
                <a:solidFill>
                  <a:srgbClr val="0000CC"/>
                </a:solidFill>
                <a:latin typeface="Calibri" pitchFamily="34" charset="0"/>
              </a:rPr>
              <a:t> (pp. 26&amp;27).</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049" y="397217"/>
            <a:ext cx="7040880" cy="646331"/>
          </a:xfrm>
          <a:prstGeom prst="rect">
            <a:avLst/>
          </a:prstGeom>
          <a:noFill/>
        </p:spPr>
        <p:txBody>
          <a:bodyPr wrap="square" rtlCol="0">
            <a:spAutoFit/>
          </a:bodyPr>
          <a:lstStyle/>
          <a:p>
            <a:r>
              <a:rPr lang="en-US" sz="3600" b="1" dirty="0">
                <a:solidFill>
                  <a:srgbClr val="0070C0"/>
                </a:solidFill>
                <a:latin typeface="+mj-lt"/>
              </a:rPr>
              <a:t>What kind of fruit is this?</a:t>
            </a:r>
          </a:p>
        </p:txBody>
      </p:sp>
      <p:sp>
        <p:nvSpPr>
          <p:cNvPr id="3" name="Rectangle 2"/>
          <p:cNvSpPr/>
          <p:nvPr/>
        </p:nvSpPr>
        <p:spPr>
          <a:xfrm>
            <a:off x="0" y="305971"/>
            <a:ext cx="3433889" cy="769441"/>
          </a:xfrm>
          <a:prstGeom prst="rect">
            <a:avLst/>
          </a:prstGeom>
        </p:spPr>
        <p:txBody>
          <a:bodyPr wrap="none">
            <a:spAutoFit/>
          </a:bodyPr>
          <a:lstStyle/>
          <a:p>
            <a:r>
              <a:rPr lang="en-US" sz="4400" b="1" dirty="0">
                <a:solidFill>
                  <a:srgbClr val="FF0000"/>
                </a:solidFill>
                <a:latin typeface="+mj-lt"/>
                <a:ea typeface="Times New Roman" panose="02020603050405020304" pitchFamily="18" charset="0"/>
              </a:rPr>
              <a:t>Work in pairs.</a:t>
            </a:r>
            <a:endParaRPr lang="en-US" sz="4400" b="1" dirty="0">
              <a:solidFill>
                <a:srgbClr val="FF0000"/>
              </a:solidFill>
              <a:latin typeface="+mj-lt"/>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045" y="448640"/>
            <a:ext cx="759004" cy="484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5143" y="1494749"/>
            <a:ext cx="11858172" cy="646331"/>
          </a:xfrm>
          <a:prstGeom prst="rect">
            <a:avLst/>
          </a:prstGeom>
        </p:spPr>
        <p:txBody>
          <a:bodyPr wrap="square">
            <a:spAutoFit/>
          </a:bodyPr>
          <a:lstStyle/>
          <a:p>
            <a:r>
              <a:rPr lang="en-US" sz="3600">
                <a:latin typeface="+mj-lt"/>
              </a:rPr>
              <a:t>1. This kind of fruit is native to North America.</a:t>
            </a:r>
          </a:p>
        </p:txBody>
      </p:sp>
      <p:sp>
        <p:nvSpPr>
          <p:cNvPr id="6" name="Rectangle 5"/>
          <p:cNvSpPr/>
          <p:nvPr/>
        </p:nvSpPr>
        <p:spPr>
          <a:xfrm>
            <a:off x="145143" y="2703087"/>
            <a:ext cx="11858172" cy="646331"/>
          </a:xfrm>
          <a:prstGeom prst="rect">
            <a:avLst/>
          </a:prstGeom>
        </p:spPr>
        <p:txBody>
          <a:bodyPr wrap="square">
            <a:spAutoFit/>
          </a:bodyPr>
          <a:lstStyle/>
          <a:p>
            <a:r>
              <a:rPr lang="en-US" sz="3600" dirty="0">
                <a:latin typeface="+mj-lt"/>
              </a:rPr>
              <a:t>2. It can be eaten fresh or cooked. </a:t>
            </a:r>
          </a:p>
        </p:txBody>
      </p:sp>
      <p:sp>
        <p:nvSpPr>
          <p:cNvPr id="7" name="Rectangle 6"/>
          <p:cNvSpPr/>
          <p:nvPr/>
        </p:nvSpPr>
        <p:spPr>
          <a:xfrm>
            <a:off x="145143" y="4070590"/>
            <a:ext cx="11858172" cy="646331"/>
          </a:xfrm>
          <a:prstGeom prst="rect">
            <a:avLst/>
          </a:prstGeom>
        </p:spPr>
        <p:txBody>
          <a:bodyPr wrap="square">
            <a:spAutoFit/>
          </a:bodyPr>
          <a:lstStyle/>
          <a:p>
            <a:r>
              <a:rPr lang="en-US" sz="3600" dirty="0">
                <a:latin typeface="+mj-lt"/>
              </a:rPr>
              <a:t>3. It is a juicy red fruit having small brown seeds on its surface.</a:t>
            </a:r>
          </a:p>
        </p:txBody>
      </p:sp>
    </p:spTree>
    <p:extLst>
      <p:ext uri="{BB962C8B-B14F-4D97-AF65-F5344CB8AC3E}">
        <p14:creationId xmlns:p14="http://schemas.microsoft.com/office/powerpoint/2010/main" val="5707879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049" y="397217"/>
            <a:ext cx="6400800" cy="584775"/>
          </a:xfrm>
          <a:prstGeom prst="rect">
            <a:avLst/>
          </a:prstGeom>
          <a:noFill/>
        </p:spPr>
        <p:txBody>
          <a:bodyPr wrap="square" rtlCol="0">
            <a:spAutoFit/>
          </a:bodyPr>
          <a:lstStyle/>
          <a:p>
            <a:r>
              <a:rPr lang="en-US" sz="3200" dirty="0">
                <a:solidFill>
                  <a:srgbClr val="0070C0"/>
                </a:solidFill>
                <a:latin typeface="+mj-lt"/>
              </a:rPr>
              <a:t>Answer</a:t>
            </a:r>
          </a:p>
        </p:txBody>
      </p:sp>
      <p:sp>
        <p:nvSpPr>
          <p:cNvPr id="7" name="Rectangle 6"/>
          <p:cNvSpPr/>
          <p:nvPr/>
        </p:nvSpPr>
        <p:spPr>
          <a:xfrm>
            <a:off x="0" y="5714190"/>
            <a:ext cx="11858172" cy="646331"/>
          </a:xfrm>
          <a:prstGeom prst="rect">
            <a:avLst/>
          </a:prstGeom>
        </p:spPr>
        <p:txBody>
          <a:bodyPr wrap="square">
            <a:spAutoFit/>
          </a:bodyPr>
          <a:lstStyle/>
          <a:p>
            <a:pPr algn="ctr"/>
            <a:r>
              <a:rPr lang="en-US" sz="3600" b="1">
                <a:solidFill>
                  <a:srgbClr val="FF0000"/>
                </a:solidFill>
                <a:latin typeface="+mj-lt"/>
              </a:rPr>
              <a:t>STRAWBERRY</a:t>
            </a:r>
          </a:p>
        </p:txBody>
      </p:sp>
      <p:sp>
        <p:nvSpPr>
          <p:cNvPr id="9" name="Rectangle 8"/>
          <p:cNvSpPr/>
          <p:nvPr/>
        </p:nvSpPr>
        <p:spPr>
          <a:xfrm>
            <a:off x="3483429" y="1205425"/>
            <a:ext cx="783771" cy="2437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648" y="1046940"/>
            <a:ext cx="7000875" cy="4667250"/>
          </a:xfrm>
          <a:prstGeom prst="rect">
            <a:avLst/>
          </a:prstGeom>
        </p:spPr>
      </p:pic>
    </p:spTree>
    <p:extLst>
      <p:ext uri="{BB962C8B-B14F-4D97-AF65-F5344CB8AC3E}">
        <p14:creationId xmlns:p14="http://schemas.microsoft.com/office/powerpoint/2010/main" val="17640567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extLst>
      <p:ext uri="{BB962C8B-B14F-4D97-AF65-F5344CB8AC3E}">
        <p14:creationId xmlns:p14="http://schemas.microsoft.com/office/powerpoint/2010/main" val="329120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054926" y="3807013"/>
            <a:ext cx="3015484" cy="923330"/>
          </a:xfrm>
          <a:prstGeom prst="rect">
            <a:avLst/>
          </a:prstGeom>
          <a:noFill/>
        </p:spPr>
        <p:txBody>
          <a:bodyPr wrap="square" rtlCol="0">
            <a:spAutoFit/>
          </a:bodyPr>
          <a:lstStyle/>
          <a:p>
            <a:r>
              <a:rPr lang="en-US" sz="5400" dirty="0">
                <a:solidFill>
                  <a:schemeClr val="bg1"/>
                </a:solidFill>
                <a:latin typeface="+mj-lt"/>
              </a:rPr>
              <a:t>Reading</a:t>
            </a:r>
            <a:endParaRPr lang="en-US" sz="2400" dirty="0">
              <a:solidFill>
                <a:schemeClr val="bg1"/>
              </a:solidFill>
              <a:latin typeface="+mj-lt"/>
            </a:endParaRPr>
          </a:p>
        </p:txBody>
      </p:sp>
    </p:spTree>
    <p:extLst>
      <p:ext uri="{BB962C8B-B14F-4D97-AF65-F5344CB8AC3E}">
        <p14:creationId xmlns:p14="http://schemas.microsoft.com/office/powerpoint/2010/main" val="44874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60982" y="1008310"/>
            <a:ext cx="4245006" cy="5379790"/>
          </a:xfrm>
          <a:prstGeom prst="rect">
            <a:avLst/>
          </a:prstGeom>
        </p:spPr>
      </p:pic>
      <p:pic>
        <p:nvPicPr>
          <p:cNvPr id="4" name="Picture 3"/>
          <p:cNvPicPr>
            <a:picLocks noChangeAspect="1"/>
          </p:cNvPicPr>
          <p:nvPr/>
        </p:nvPicPr>
        <p:blipFill>
          <a:blip r:embed="rId3"/>
          <a:stretch>
            <a:fillRect/>
          </a:stretch>
        </p:blipFill>
        <p:spPr>
          <a:xfrm>
            <a:off x="0" y="1177943"/>
            <a:ext cx="5510212" cy="5210157"/>
          </a:xfrm>
          <a:prstGeom prst="rect">
            <a:avLst/>
          </a:prstGeom>
        </p:spPr>
      </p:pic>
      <p:sp>
        <p:nvSpPr>
          <p:cNvPr id="13314" name="Text Box 5"/>
          <p:cNvSpPr txBox="1">
            <a:spLocks noChangeArrowheads="1"/>
          </p:cNvSpPr>
          <p:nvPr/>
        </p:nvSpPr>
        <p:spPr bwMode="auto">
          <a:xfrm>
            <a:off x="2438400" y="399653"/>
            <a:ext cx="12025312" cy="523220"/>
          </a:xfrm>
          <a:prstGeom prst="rect">
            <a:avLst/>
          </a:prstGeom>
          <a:noFill/>
          <a:ln w="9525">
            <a:noFill/>
            <a:miter lim="800000"/>
            <a:headEnd/>
            <a:tailEnd/>
          </a:ln>
        </p:spPr>
        <p:txBody>
          <a:bodyPr wrap="square">
            <a:spAutoFit/>
          </a:bodyPr>
          <a:lstStyle/>
          <a:p>
            <a:pPr>
              <a:spcBef>
                <a:spcPct val="50000"/>
              </a:spcBef>
            </a:pPr>
            <a:r>
              <a:rPr lang="en-US" sz="2800" dirty="0">
                <a:solidFill>
                  <a:schemeClr val="hlink"/>
                </a:solidFill>
                <a:latin typeface="Calibri" pitchFamily="34" charset="0"/>
              </a:rPr>
              <a:t>Find these words in the text, try to guess what their meanings are.</a:t>
            </a:r>
          </a:p>
        </p:txBody>
      </p:sp>
      <p:sp>
        <p:nvSpPr>
          <p:cNvPr id="13315" name="Text Box 7"/>
          <p:cNvSpPr txBox="1">
            <a:spLocks noChangeArrowheads="1"/>
          </p:cNvSpPr>
          <p:nvPr/>
        </p:nvSpPr>
        <p:spPr bwMode="auto">
          <a:xfrm>
            <a:off x="0" y="374213"/>
            <a:ext cx="2438400" cy="579438"/>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Pre-reading</a:t>
            </a:r>
          </a:p>
        </p:txBody>
      </p:sp>
      <p:sp>
        <p:nvSpPr>
          <p:cNvPr id="58380" name="Line 12"/>
          <p:cNvSpPr>
            <a:spLocks noChangeShapeType="1"/>
          </p:cNvSpPr>
          <p:nvPr/>
        </p:nvSpPr>
        <p:spPr bwMode="auto">
          <a:xfrm flipV="1">
            <a:off x="2755106" y="5245100"/>
            <a:ext cx="1016794" cy="44450"/>
          </a:xfrm>
          <a:prstGeom prst="line">
            <a:avLst/>
          </a:prstGeom>
          <a:noFill/>
          <a:ln w="38100">
            <a:solidFill>
              <a:srgbClr val="FF0000"/>
            </a:solidFill>
            <a:round/>
            <a:headEnd/>
            <a:tailEnd/>
          </a:ln>
        </p:spPr>
        <p:txBody>
          <a:bodyPr/>
          <a:lstStyle/>
          <a:p>
            <a:endParaRPr lang="en-US"/>
          </a:p>
        </p:txBody>
      </p:sp>
      <p:pic>
        <p:nvPicPr>
          <p:cNvPr id="6" name="Picture 5"/>
          <p:cNvPicPr>
            <a:picLocks noChangeAspect="1"/>
          </p:cNvPicPr>
          <p:nvPr/>
        </p:nvPicPr>
        <p:blipFill>
          <a:blip r:embed="rId4"/>
          <a:stretch>
            <a:fillRect/>
          </a:stretch>
        </p:blipFill>
        <p:spPr>
          <a:xfrm>
            <a:off x="9542462" y="4191000"/>
            <a:ext cx="2478088" cy="2197100"/>
          </a:xfrm>
          <a:prstGeom prst="rect">
            <a:avLst/>
          </a:prstGeom>
        </p:spPr>
      </p:pic>
      <p:sp>
        <p:nvSpPr>
          <p:cNvPr id="14" name="Line 13"/>
          <p:cNvSpPr>
            <a:spLocks noChangeShapeType="1"/>
          </p:cNvSpPr>
          <p:nvPr/>
        </p:nvSpPr>
        <p:spPr bwMode="auto">
          <a:xfrm>
            <a:off x="5837768" y="3898900"/>
            <a:ext cx="939800" cy="76200"/>
          </a:xfrm>
          <a:prstGeom prst="line">
            <a:avLst/>
          </a:prstGeom>
          <a:noFill/>
          <a:ln w="38100">
            <a:solidFill>
              <a:srgbClr val="FF0000"/>
            </a:solidFill>
            <a:round/>
            <a:headEnd/>
            <a:tailEnd/>
          </a:ln>
        </p:spPr>
        <p:txBody>
          <a:bodyPr/>
          <a:lstStyle/>
          <a:p>
            <a:endParaRPr lang="en-US"/>
          </a:p>
        </p:txBody>
      </p:sp>
      <p:sp>
        <p:nvSpPr>
          <p:cNvPr id="15" name="Line 13"/>
          <p:cNvSpPr>
            <a:spLocks noChangeShapeType="1"/>
          </p:cNvSpPr>
          <p:nvPr/>
        </p:nvSpPr>
        <p:spPr bwMode="auto">
          <a:xfrm>
            <a:off x="7131050" y="4198938"/>
            <a:ext cx="425450" cy="42862"/>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1259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80"/>
                                        </p:tgtEl>
                                        <p:attrNameLst>
                                          <p:attrName>style.visibility</p:attrName>
                                        </p:attrNameLst>
                                      </p:cBhvr>
                                      <p:to>
                                        <p:strVal val="visible"/>
                                      </p:to>
                                    </p:set>
                                    <p:animEffect transition="in" filter="blinds(horizontal)">
                                      <p:cBhvr>
                                        <p:cTn id="7" dur="500"/>
                                        <p:tgtEl>
                                          <p:spTgt spid="583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0"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12078</TotalTime>
  <Words>1796</Words>
  <Application>Microsoft Office PowerPoint</Application>
  <PresentationFormat>Widescreen</PresentationFormat>
  <Paragraphs>199</Paragraphs>
  <Slides>37</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LDFComicSansLight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404</cp:revision>
  <dcterms:created xsi:type="dcterms:W3CDTF">2020-12-08T03:17:05Z</dcterms:created>
  <dcterms:modified xsi:type="dcterms:W3CDTF">2022-12-19T07:10:22Z</dcterms:modified>
</cp:coreProperties>
</file>