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88" r:id="rId4"/>
    <p:sldId id="287" r:id="rId5"/>
    <p:sldId id="290" r:id="rId6"/>
    <p:sldId id="257" r:id="rId7"/>
    <p:sldId id="307" r:id="rId8"/>
    <p:sldId id="259" r:id="rId9"/>
    <p:sldId id="292" r:id="rId10"/>
    <p:sldId id="294" r:id="rId11"/>
    <p:sldId id="293" r:id="rId12"/>
    <p:sldId id="295" r:id="rId13"/>
    <p:sldId id="296" r:id="rId14"/>
    <p:sldId id="302" r:id="rId15"/>
    <p:sldId id="310" r:id="rId16"/>
    <p:sldId id="262" r:id="rId17"/>
    <p:sldId id="297" r:id="rId18"/>
    <p:sldId id="263" r:id="rId19"/>
    <p:sldId id="305" r:id="rId20"/>
    <p:sldId id="309" r:id="rId21"/>
    <p:sldId id="298" r:id="rId22"/>
    <p:sldId id="300" r:id="rId23"/>
    <p:sldId id="303" r:id="rId24"/>
    <p:sldId id="278" r:id="rId25"/>
    <p:sldId id="312" r:id="rId26"/>
    <p:sldId id="301" r:id="rId27"/>
    <p:sldId id="313" r:id="rId28"/>
    <p:sldId id="276" r:id="rId29"/>
    <p:sldId id="277" r:id="rId30"/>
    <p:sldId id="284" r:id="rId31"/>
    <p:sldId id="285" r:id="rId32"/>
    <p:sldId id="286"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6" autoAdjust="0"/>
    <p:restoredTop sz="94574" autoAdjust="0"/>
  </p:normalViewPr>
  <p:slideViewPr>
    <p:cSldViewPr snapToGrid="0">
      <p:cViewPr>
        <p:scale>
          <a:sx n="46" d="100"/>
          <a:sy n="46" d="100"/>
        </p:scale>
        <p:origin x="-394" y="-182"/>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23/7/21</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8</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18</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24</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12175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pPr/>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pPr/>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1.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7.png"/><Relationship Id="rId10" Type="http://schemas.openxmlformats.org/officeDocument/2006/relationships/image" Target="../media/image31.jpeg"/><Relationship Id="rId4" Type="http://schemas.openxmlformats.org/officeDocument/2006/relationships/image" Target="../media/image6.jpe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16.png"/><Relationship Id="rId10" Type="http://schemas.openxmlformats.org/officeDocument/2006/relationships/image" Target="../media/image6.jpeg"/><Relationship Id="rId4" Type="http://schemas.openxmlformats.org/officeDocument/2006/relationships/image" Target="../media/image15.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7.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1053869" y="-300107"/>
            <a:ext cx="13550669" cy="7158107"/>
          </a:xfrm>
          <a:prstGeom prst="rect">
            <a:avLst/>
          </a:prstGeom>
          <a:noFill/>
          <a:ln>
            <a:noFill/>
          </a:ln>
        </p:spPr>
      </p:pic>
      <p:sp>
        <p:nvSpPr>
          <p:cNvPr id="4" name="TextBox 1"/>
          <p:cNvSpPr txBox="1">
            <a:spLocks noChangeArrowheads="1"/>
          </p:cNvSpPr>
          <p:nvPr/>
        </p:nvSpPr>
        <p:spPr bwMode="auto">
          <a:xfrm>
            <a:off x="2517913" y="521052"/>
            <a:ext cx="7612951" cy="1199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SỞ NGUYỄN TRÃI </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dirty="0" smtClean="0">
                <a:latin typeface="Times New Roman" panose="02020603050405020304" pitchFamily="18" charset="0"/>
                <a:ea typeface="宋体" panose="02010600030101010101" pitchFamily="2" charset="-122"/>
                <a:cs typeface="Times New Roman" panose="02020603050405020304" pitchFamily="18" charset="0"/>
              </a:rPr>
              <a:t>NGỮ VĂN – TIẾNG ANH</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244600"/>
            <a:ext cx="4945440" cy="430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 xmlns:a14="http://schemas.microsoft.com/office/drawing/2010/main" w="9525">
                <a:solidFill>
                  <a:srgbClr val="00CC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 xmlns:a14="http://schemas.microsoft.com/office/drawing/2010/main" w="9525">
                <a:solidFill>
                  <a:srgbClr val="FF00F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 xmlns:a14="http://schemas.microsoft.com/office/drawing/2010/main" w="9525">
                <a:solidFill>
                  <a:srgbClr val="00FF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402080" y="1517408"/>
            <a:ext cx="969257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Arial" pitchFamily="34" charset="0"/>
                <a:cs typeface="Arial" pitchFamily="34"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2" name="Shape 1"/>
          <p:cNvPicPr/>
          <p:nvPr/>
        </p:nvPicPr>
        <p:blipFill>
          <a:blip r:embed="rId6"/>
          <a:stretch/>
        </p:blipFill>
        <p:spPr>
          <a:xfrm>
            <a:off x="10523220" y="274320"/>
            <a:ext cx="1272540" cy="1043940"/>
          </a:xfrm>
          <a:prstGeom prst="rect">
            <a:avLst/>
          </a:prstGeom>
        </p:spPr>
      </p:pic>
      <p:pic>
        <p:nvPicPr>
          <p:cNvPr id="43" name="Picture 9"/>
          <p:cNvPicPr>
            <a:picLocks noChangeAspect="1" noChangeArrowheads="1"/>
          </p:cNvPicPr>
          <p:nvPr/>
        </p:nvPicPr>
        <p:blipFill>
          <a:blip r:embed="rId7"/>
          <a:srcRect/>
          <a:stretch>
            <a:fillRect/>
          </a:stretch>
        </p:blipFill>
        <p:spPr bwMode="auto">
          <a:xfrm>
            <a:off x="609600" y="365760"/>
            <a:ext cx="1806865" cy="1615440"/>
          </a:xfrm>
          <a:prstGeom prst="rect">
            <a:avLst/>
          </a:prstGeom>
          <a:noFill/>
          <a:ln w="9525">
            <a:noFill/>
            <a:miter lim="800000"/>
            <a:headEnd/>
            <a:tailEnd/>
          </a:ln>
        </p:spPr>
      </p:pic>
      <p:pic>
        <p:nvPicPr>
          <p:cNvPr id="44" name="Picture 2" descr="Không có mô tả ảnh."/>
          <p:cNvPicPr>
            <a:picLocks noGrp="1" noChangeAspect="1" noChangeArrowheads="1"/>
          </p:cNvPicPr>
          <p:nvPr>
            <p:ph idx="1"/>
          </p:nvPr>
        </p:nvPicPr>
        <p:blipFill>
          <a:blip r:embed="rId8"/>
          <a:srcRect l="15076"/>
          <a:stretch>
            <a:fillRect/>
          </a:stretch>
        </p:blipFill>
        <p:spPr>
          <a:xfrm>
            <a:off x="1619250" y="3700145"/>
            <a:ext cx="4291013" cy="1965325"/>
          </a:xfrm>
        </p:spPr>
      </p:pic>
      <p:sp>
        <p:nvSpPr>
          <p:cNvPr id="45"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 xmlns:p14="http://schemas.microsoft.com/office/powerpoint/2010/main" val="192866246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3859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Bữa</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quy</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định</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không</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quá</a:t>
            </a:r>
            <a:r>
              <a:rPr lang="en-US" sz="2400" dirty="0" smtClean="0">
                <a:solidFill>
                  <a:schemeClr val="tx1"/>
                </a:solidFill>
                <a:latin typeface="Arial" pitchFamily="34" charset="0"/>
                <a:ea typeface="Calibri" pitchFamily="34" charset="0"/>
                <a:cs typeface="Times New Roman" pitchFamily="18" charset="0"/>
              </a:rPr>
              <a:t> 3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gì</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phải</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hết</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đấy</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pic>
        <p:nvPicPr>
          <p:cNvPr id="14"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sp>
        <p:nvSpPr>
          <p:cNvPr id="61441" name="Rectangle 1"/>
          <p:cNvSpPr>
            <a:spLocks noChangeArrowheads="1"/>
          </p:cNvSpPr>
          <p:nvPr/>
        </p:nvSpPr>
        <p:spPr bwMode="auto">
          <a:xfrm>
            <a:off x="1795548" y="2061564"/>
            <a:ext cx="9676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smtClean="0">
                <a:solidFill>
                  <a:srgbClr val="FF0000"/>
                </a:solidFill>
              </a:rPr>
              <a:t>Từ</a:t>
            </a:r>
            <a:r>
              <a:rPr lang="en-US" sz="3600" dirty="0" smtClean="0">
                <a:solidFill>
                  <a:srgbClr val="FF0000"/>
                </a:solidFill>
              </a:rPr>
              <a:t> </a:t>
            </a:r>
            <a:r>
              <a:rPr lang="en-US" sz="3600" dirty="0" err="1" smtClean="0">
                <a:solidFill>
                  <a:srgbClr val="FF0000"/>
                </a:solidFill>
              </a:rPr>
              <a:t>câu</a:t>
            </a:r>
            <a:r>
              <a:rPr lang="en-US" sz="3600" dirty="0" smtClean="0">
                <a:solidFill>
                  <a:srgbClr val="FF0000"/>
                </a:solidFill>
              </a:rPr>
              <a:t> </a:t>
            </a:r>
            <a:r>
              <a:rPr lang="en-US" sz="3600" dirty="0" err="1" smtClean="0">
                <a:solidFill>
                  <a:srgbClr val="FF0000"/>
                </a:solidFill>
              </a:rPr>
              <a:t>chuyện</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Bác</a:t>
            </a:r>
            <a:r>
              <a:rPr lang="en-US" sz="3600" dirty="0" smtClean="0">
                <a:solidFill>
                  <a:srgbClr val="FF0000"/>
                </a:solidFill>
              </a:rPr>
              <a:t> </a:t>
            </a:r>
            <a:r>
              <a:rPr lang="en-US" sz="3600" dirty="0" err="1" smtClean="0">
                <a:solidFill>
                  <a:srgbClr val="FF0000"/>
                </a:solidFill>
              </a:rPr>
              <a:t>Hồ</a:t>
            </a:r>
            <a:r>
              <a:rPr lang="en-US" sz="3600" dirty="0" smtClean="0">
                <a:solidFill>
                  <a:srgbClr val="FF0000"/>
                </a:solidFill>
              </a:rPr>
              <a:t>, </a:t>
            </a:r>
            <a:r>
              <a:rPr lang="en-US" sz="3600" dirty="0" err="1" smtClean="0">
                <a:solidFill>
                  <a:srgbClr val="FF0000"/>
                </a:solidFill>
              </a:rPr>
              <a:t>em</a:t>
            </a:r>
            <a:r>
              <a:rPr lang="en-US" sz="3600" dirty="0" smtClean="0">
                <a:solidFill>
                  <a:srgbClr val="FF0000"/>
                </a:solidFill>
              </a:rPr>
              <a:t> </a:t>
            </a:r>
            <a:r>
              <a:rPr lang="en-US" sz="3600" dirty="0" err="1" smtClean="0">
                <a:solidFill>
                  <a:srgbClr val="FF0000"/>
                </a:solidFill>
              </a:rPr>
              <a:t>hiểu</a:t>
            </a:r>
            <a:r>
              <a:rPr lang="en-US" sz="3600" dirty="0" smtClean="0">
                <a:solidFill>
                  <a:srgbClr val="FF0000"/>
                </a:solidFill>
              </a:rPr>
              <a:t> </a:t>
            </a:r>
            <a:r>
              <a:rPr lang="en-US" sz="3600" dirty="0" err="1" smtClean="0">
                <a:solidFill>
                  <a:srgbClr val="FF0000"/>
                </a:solidFill>
              </a:rPr>
              <a:t>tiết</a:t>
            </a:r>
            <a:r>
              <a:rPr lang="en-US" sz="3600" dirty="0" smtClean="0">
                <a:solidFill>
                  <a:srgbClr val="FF0000"/>
                </a:solidFill>
              </a:rPr>
              <a:t> </a:t>
            </a:r>
            <a:r>
              <a:rPr lang="en-US" sz="3600" dirty="0" err="1" smtClean="0">
                <a:solidFill>
                  <a:srgbClr val="FF0000"/>
                </a:solidFill>
              </a:rPr>
              <a:t>kiệm</a:t>
            </a:r>
            <a:r>
              <a:rPr lang="en-US" sz="3600" dirty="0" smtClean="0">
                <a:solidFill>
                  <a:srgbClr val="FF0000"/>
                </a:solidFill>
              </a:rPr>
              <a:t> </a:t>
            </a:r>
            <a:r>
              <a:rPr lang="en-US" sz="3600" dirty="0" err="1" smtClean="0">
                <a:solidFill>
                  <a:srgbClr val="FF0000"/>
                </a:solidFill>
              </a:rPr>
              <a:t>là</a:t>
            </a:r>
            <a:r>
              <a:rPr lang="en-US" sz="3600" dirty="0" smtClean="0">
                <a:solidFill>
                  <a:srgbClr val="FF0000"/>
                </a:solidFill>
              </a:rPr>
              <a:t>: </a:t>
            </a:r>
            <a:r>
              <a:rPr lang="en-US" sz="3600" dirty="0" err="1" smtClean="0"/>
              <a:t>sử</a:t>
            </a:r>
            <a:r>
              <a:rPr lang="en-US" sz="3600" dirty="0" smtClean="0"/>
              <a:t> </a:t>
            </a:r>
            <a:r>
              <a:rPr lang="en-US" sz="3600" dirty="0" err="1" smtClean="0"/>
              <a:t>dụng</a:t>
            </a:r>
            <a:r>
              <a:rPr lang="en-US" sz="3600" dirty="0" smtClean="0"/>
              <a:t> </a:t>
            </a:r>
            <a:r>
              <a:rPr lang="en-US" sz="3600" dirty="0" err="1" smtClean="0"/>
              <a:t>một</a:t>
            </a:r>
            <a:r>
              <a:rPr lang="en-US" sz="3600" dirty="0" smtClean="0"/>
              <a:t> </a:t>
            </a:r>
            <a:r>
              <a:rPr lang="en-US" sz="3600" dirty="0" err="1" smtClean="0"/>
              <a:t>cách</a:t>
            </a:r>
            <a:r>
              <a:rPr lang="en-US" sz="3600" dirty="0" smtClean="0"/>
              <a:t> </a:t>
            </a:r>
            <a:r>
              <a:rPr lang="en-US" sz="3600" dirty="0" err="1" smtClean="0"/>
              <a:t>hợp</a:t>
            </a:r>
            <a:r>
              <a:rPr lang="en-US" sz="3600" dirty="0" smtClean="0"/>
              <a:t> </a:t>
            </a:r>
            <a:r>
              <a:rPr lang="en-US" sz="3600" dirty="0" err="1" smtClean="0"/>
              <a:t>lí</a:t>
            </a:r>
            <a:r>
              <a:rPr lang="en-US" sz="3600" dirty="0" smtClean="0"/>
              <a:t> </a:t>
            </a:r>
            <a:r>
              <a:rPr lang="en-US" sz="3600" dirty="0" err="1" smtClean="0"/>
              <a:t>tiền</a:t>
            </a:r>
            <a:r>
              <a:rPr lang="en-US" sz="3600" dirty="0" smtClean="0"/>
              <a:t> </a:t>
            </a:r>
            <a:r>
              <a:rPr lang="en-US" sz="3600" dirty="0" err="1" smtClean="0"/>
              <a:t>bạc</a:t>
            </a:r>
            <a:r>
              <a:rPr lang="en-US" sz="3600" dirty="0" smtClean="0"/>
              <a:t>, </a:t>
            </a:r>
            <a:r>
              <a:rPr lang="en-US" sz="3600" dirty="0" err="1" smtClean="0"/>
              <a:t>của</a:t>
            </a:r>
            <a:r>
              <a:rPr lang="en-US" sz="3600" dirty="0" smtClean="0"/>
              <a:t> </a:t>
            </a:r>
            <a:r>
              <a:rPr lang="en-US" sz="3600" dirty="0" err="1" smtClean="0"/>
              <a:t>cải</a:t>
            </a:r>
            <a:r>
              <a:rPr lang="en-US" sz="3600" dirty="0" smtClean="0"/>
              <a:t>, </a:t>
            </a:r>
            <a:r>
              <a:rPr lang="en-US" sz="3600" dirty="0" err="1" smtClean="0"/>
              <a:t>thời</a:t>
            </a:r>
            <a:r>
              <a:rPr lang="en-US" sz="3600" dirty="0" smtClean="0"/>
              <a:t> </a:t>
            </a:r>
            <a:r>
              <a:rPr lang="en-US" sz="3600" dirty="0" err="1" smtClean="0"/>
              <a:t>gian</a:t>
            </a:r>
            <a:r>
              <a:rPr lang="en-US" sz="3600" dirty="0" smtClean="0"/>
              <a:t>, </a:t>
            </a:r>
            <a:r>
              <a:rPr lang="en-US" sz="3600" dirty="0" err="1" smtClean="0"/>
              <a:t>sức</a:t>
            </a:r>
            <a:r>
              <a:rPr lang="en-US" sz="3600" dirty="0" smtClean="0"/>
              <a:t> </a:t>
            </a:r>
            <a:r>
              <a:rPr lang="en-US" sz="3600" dirty="0" err="1" smtClean="0"/>
              <a:t>lực</a:t>
            </a:r>
            <a:r>
              <a:rPr lang="en-US" sz="3600" dirty="0" smtClean="0"/>
              <a:t> </a:t>
            </a:r>
            <a:r>
              <a:rPr lang="en-US" sz="3600" dirty="0" err="1" smtClean="0"/>
              <a:t>của</a:t>
            </a:r>
            <a:r>
              <a:rPr lang="en-US" sz="3600" dirty="0" smtClean="0"/>
              <a:t> </a:t>
            </a:r>
            <a:r>
              <a:rPr lang="en-US" sz="3600" dirty="0" err="1" smtClean="0"/>
              <a:t>người</a:t>
            </a:r>
            <a:r>
              <a:rPr lang="en-US" sz="3600" dirty="0" smtClean="0"/>
              <a:t> </a:t>
            </a:r>
            <a:r>
              <a:rPr lang="en-US" sz="3600" dirty="0" err="1" smtClean="0"/>
              <a:t>khác</a:t>
            </a:r>
            <a:r>
              <a:rPr lang="en-US" sz="3600" dirty="0" smtClean="0"/>
              <a:t>. </a:t>
            </a:r>
            <a:r>
              <a:rPr lang="en-US" sz="3600" dirty="0" err="1" smtClean="0"/>
              <a:t>Chúng</a:t>
            </a:r>
            <a:r>
              <a:rPr lang="en-US" sz="3600" dirty="0" smtClean="0"/>
              <a:t> </a:t>
            </a:r>
            <a:r>
              <a:rPr lang="en-US" sz="3600" dirty="0" err="1" smtClean="0"/>
              <a:t>ta</a:t>
            </a:r>
            <a:r>
              <a:rPr lang="en-US" sz="3600" dirty="0" smtClean="0"/>
              <a:t> </a:t>
            </a:r>
            <a:r>
              <a:rPr lang="en-US" sz="3600" dirty="0" err="1" smtClean="0"/>
              <a:t>phải</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vì</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không</a:t>
            </a:r>
            <a:r>
              <a:rPr lang="en-US" sz="3600" dirty="0" smtClean="0"/>
              <a:t> </a:t>
            </a:r>
            <a:r>
              <a:rPr lang="en-US" sz="3600" dirty="0" err="1" smtClean="0"/>
              <a:t>chỉ</a:t>
            </a:r>
            <a:r>
              <a:rPr lang="en-US" sz="3600" dirty="0" smtClean="0"/>
              <a:t> </a:t>
            </a:r>
            <a:r>
              <a:rPr lang="en-US" sz="3600" dirty="0" err="1" smtClean="0"/>
              <a:t>giảm</a:t>
            </a:r>
            <a:r>
              <a:rPr lang="en-US" sz="3600" dirty="0" smtClean="0"/>
              <a:t> </a:t>
            </a:r>
            <a:r>
              <a:rPr lang="en-US" sz="3600" dirty="0" err="1" smtClean="0"/>
              <a:t>gánh</a:t>
            </a:r>
            <a:r>
              <a:rPr lang="en-US" sz="3600" dirty="0" smtClean="0"/>
              <a:t> </a:t>
            </a:r>
            <a:r>
              <a:rPr lang="en-US" sz="3600" dirty="0" err="1" smtClean="0"/>
              <a:t>nặng</a:t>
            </a:r>
            <a:r>
              <a:rPr lang="en-US" sz="3600" dirty="0" smtClean="0"/>
              <a:t> </a:t>
            </a:r>
            <a:r>
              <a:rPr lang="en-US" sz="3600" dirty="0" err="1" smtClean="0"/>
              <a:t>cho</a:t>
            </a:r>
            <a:r>
              <a:rPr lang="en-US" sz="3600" dirty="0" smtClean="0"/>
              <a:t> </a:t>
            </a:r>
            <a:r>
              <a:rPr lang="en-US" sz="3600" dirty="0" err="1" smtClean="0"/>
              <a:t>gia</a:t>
            </a:r>
            <a:r>
              <a:rPr lang="en-US" sz="3600" dirty="0" smtClean="0"/>
              <a:t> </a:t>
            </a:r>
            <a:r>
              <a:rPr lang="en-US" sz="3600" dirty="0" err="1" smtClean="0"/>
              <a:t>đình</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lối</a:t>
            </a:r>
            <a:r>
              <a:rPr lang="en-US" sz="3600" dirty="0" smtClean="0"/>
              <a:t> </a:t>
            </a:r>
            <a:r>
              <a:rPr lang="en-US" sz="3600" dirty="0" err="1" smtClean="0"/>
              <a:t>sống</a:t>
            </a:r>
            <a:r>
              <a:rPr lang="en-US" sz="3600" dirty="0" smtClean="0"/>
              <a:t> </a:t>
            </a:r>
            <a:r>
              <a:rPr lang="en-US" sz="3600" dirty="0" err="1" smtClean="0"/>
              <a:t>văn</a:t>
            </a:r>
            <a:r>
              <a:rPr lang="en-US" sz="3600" dirty="0" smtClean="0"/>
              <a:t> </a:t>
            </a:r>
            <a:r>
              <a:rPr lang="en-US" sz="3600" dirty="0" err="1" smtClean="0"/>
              <a:t>minh</a:t>
            </a:r>
            <a:r>
              <a:rPr lang="en-US" sz="3600" dirty="0" smtClean="0"/>
              <a:t> </a:t>
            </a:r>
            <a:r>
              <a:rPr lang="en-US" sz="3600" dirty="0" err="1" smtClean="0"/>
              <a:t>mà</a:t>
            </a:r>
            <a:r>
              <a:rPr lang="en-US" sz="3600" dirty="0" smtClean="0"/>
              <a:t> </a:t>
            </a:r>
            <a:r>
              <a:rPr lang="en-US" sz="3600" dirty="0" err="1" smtClean="0"/>
              <a:t>còn</a:t>
            </a:r>
            <a:r>
              <a:rPr lang="en-US" sz="3600" dirty="0" smtClean="0"/>
              <a:t> </a:t>
            </a:r>
            <a:r>
              <a:rPr lang="en-US" sz="3600" dirty="0" err="1" smtClean="0"/>
              <a:t>có</a:t>
            </a:r>
            <a:r>
              <a:rPr lang="en-US" sz="3600" dirty="0" smtClean="0"/>
              <a:t> </a:t>
            </a:r>
            <a:r>
              <a:rPr lang="en-US" sz="3600" dirty="0" err="1" smtClean="0"/>
              <a:t>điều</a:t>
            </a:r>
            <a:r>
              <a:rPr lang="en-US" sz="3600" dirty="0" smtClean="0"/>
              <a:t> </a:t>
            </a:r>
            <a:r>
              <a:rPr lang="en-US" sz="3600" dirty="0" err="1" smtClean="0"/>
              <a:t>kiện</a:t>
            </a:r>
            <a:r>
              <a:rPr lang="en-US" sz="3600" dirty="0" smtClean="0"/>
              <a:t> </a:t>
            </a:r>
            <a:r>
              <a:rPr lang="en-US" sz="3600" dirty="0" err="1" smtClean="0"/>
              <a:t>giúp</a:t>
            </a:r>
            <a:r>
              <a:rPr lang="en-US" sz="3600" dirty="0" smtClean="0"/>
              <a:t> </a:t>
            </a:r>
            <a:r>
              <a:rPr lang="en-US" sz="3600" dirty="0" err="1" smtClean="0"/>
              <a:t>đỡ</a:t>
            </a:r>
            <a:r>
              <a:rPr lang="en-US" sz="3600" dirty="0" smtClean="0"/>
              <a:t> </a:t>
            </a:r>
            <a:r>
              <a:rPr lang="en-US" sz="3600" dirty="0" err="1" smtClean="0"/>
              <a:t>người</a:t>
            </a:r>
            <a:r>
              <a:rPr lang="en-US" sz="3600" dirty="0" smtClean="0"/>
              <a:t> </a:t>
            </a:r>
            <a:r>
              <a:rPr lang="en-US" sz="3600" dirty="0" err="1" smtClean="0"/>
              <a:t>khác</a:t>
            </a:r>
            <a:r>
              <a:rPr lang="en-US" sz="3600" dirty="0" smtClean="0"/>
              <a:t> , </a:t>
            </a:r>
            <a:r>
              <a:rPr lang="en-US" sz="3600" dirty="0" err="1" smtClean="0"/>
              <a:t>chia</a:t>
            </a:r>
            <a:r>
              <a:rPr lang="en-US" sz="3600" dirty="0" smtClean="0"/>
              <a:t> </a:t>
            </a:r>
            <a:r>
              <a:rPr lang="en-US" sz="3600" dirty="0" err="1" smtClean="0"/>
              <a:t>sẻ</a:t>
            </a:r>
            <a:r>
              <a:rPr lang="en-US" sz="3600" dirty="0" smtClean="0"/>
              <a:t> </a:t>
            </a:r>
            <a:r>
              <a:rPr lang="en-US" sz="3600" dirty="0" err="1" smtClean="0"/>
              <a:t>với</a:t>
            </a:r>
            <a:r>
              <a:rPr lang="en-US" sz="3600" dirty="0" smtClean="0"/>
              <a:t> </a:t>
            </a:r>
            <a:r>
              <a:rPr lang="en-US" sz="3600" dirty="0" err="1" smtClean="0"/>
              <a:t>những</a:t>
            </a:r>
            <a:r>
              <a:rPr lang="en-US" sz="3600" dirty="0" smtClean="0"/>
              <a:t> </a:t>
            </a:r>
            <a:r>
              <a:rPr lang="en-US" sz="3600" dirty="0" err="1" smtClean="0"/>
              <a:t>người</a:t>
            </a:r>
            <a:r>
              <a:rPr lang="en-US" sz="3600" dirty="0" smtClean="0"/>
              <a:t> </a:t>
            </a:r>
            <a:r>
              <a:rPr lang="en-US" sz="3600" dirty="0" err="1" smtClean="0"/>
              <a:t>có</a:t>
            </a:r>
            <a:r>
              <a:rPr lang="en-US" sz="3600" dirty="0" smtClean="0"/>
              <a:t> </a:t>
            </a:r>
            <a:r>
              <a:rPr lang="en-US" sz="3600" dirty="0" err="1" smtClean="0"/>
              <a:t>hoàn</a:t>
            </a:r>
            <a:r>
              <a:rPr lang="en-US" sz="3600" dirty="0" smtClean="0"/>
              <a:t> </a:t>
            </a:r>
            <a:r>
              <a:rPr lang="en-US" sz="3600" dirty="0" err="1" smtClean="0"/>
              <a:t>cảnh</a:t>
            </a:r>
            <a:r>
              <a:rPr lang="en-US" sz="3600" dirty="0" smtClean="0"/>
              <a:t> </a:t>
            </a:r>
            <a:r>
              <a:rPr lang="en-US" sz="3600" dirty="0" err="1" smtClean="0"/>
              <a:t>khó</a:t>
            </a:r>
            <a:r>
              <a:rPr lang="en-US" sz="3600" dirty="0" smtClean="0"/>
              <a:t> </a:t>
            </a:r>
            <a:r>
              <a:rPr lang="en-US" sz="3600" dirty="0" err="1" smtClean="0"/>
              <a:t>khăn</a:t>
            </a:r>
            <a:r>
              <a:rPr lang="en-US" sz="3600" dirty="0" smtClean="0"/>
              <a:t>. </a:t>
            </a:r>
            <a:endParaRPr lang="vi-VN" sz="3600" dirty="0"/>
          </a:p>
        </p:txBody>
      </p:sp>
    </p:spTree>
    <p:extLst>
      <p:ext uri="{BB962C8B-B14F-4D97-AF65-F5344CB8AC3E}">
        <p14:creationId xmlns="" xmlns:p14="http://schemas.microsoft.com/office/powerpoint/2010/main" val="283859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Bữa</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quy</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định</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không</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quá</a:t>
            </a:r>
            <a:r>
              <a:rPr lang="en-US" sz="2400" b="1" dirty="0" smtClean="0">
                <a:solidFill>
                  <a:schemeClr val="tx1"/>
                </a:solidFill>
                <a:latin typeface="Arial" pitchFamily="34" charset="0"/>
                <a:ea typeface="Calibri" pitchFamily="34" charset="0"/>
                <a:cs typeface="Times New Roman" pitchFamily="18" charset="0"/>
              </a:rPr>
              <a:t> 3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gì</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phải</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hết</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đấy</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là</a:t>
            </a:r>
            <a:r>
              <a:rPr lang="en-US" sz="2800" b="1" dirty="0" smtClean="0">
                <a:solidFill>
                  <a:schemeClr val="tx1"/>
                </a:solidFill>
              </a:rPr>
              <a:t> </a:t>
            </a:r>
            <a:r>
              <a:rPr lang="en-US" sz="2800" b="1" dirty="0" err="1" smtClean="0">
                <a:solidFill>
                  <a:schemeClr val="tx1"/>
                </a:solidFill>
              </a:rPr>
              <a:t>sử</a:t>
            </a:r>
            <a:r>
              <a:rPr lang="en-US" sz="2800" b="1" dirty="0" smtClean="0">
                <a:solidFill>
                  <a:schemeClr val="tx1"/>
                </a:solidFill>
              </a:rPr>
              <a:t> </a:t>
            </a:r>
            <a:r>
              <a:rPr lang="en-US" sz="2800" b="1" dirty="0" err="1" smtClean="0">
                <a:solidFill>
                  <a:schemeClr val="tx1"/>
                </a:solidFill>
              </a:rPr>
              <a:t>dụng</a:t>
            </a:r>
            <a:r>
              <a:rPr lang="en-US" sz="2800" b="1" dirty="0" smtClean="0">
                <a:solidFill>
                  <a:schemeClr val="tx1"/>
                </a:solidFill>
              </a:rPr>
              <a:t>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cách</a:t>
            </a:r>
            <a:r>
              <a:rPr lang="en-US" sz="2800" b="1" dirty="0" smtClean="0">
                <a:solidFill>
                  <a:schemeClr val="tx1"/>
                </a:solidFill>
              </a:rPr>
              <a:t> </a:t>
            </a:r>
            <a:r>
              <a:rPr lang="en-US" sz="2800" b="1" dirty="0" err="1" smtClean="0">
                <a:solidFill>
                  <a:schemeClr val="tx1"/>
                </a:solidFill>
              </a:rPr>
              <a:t>hợp</a:t>
            </a:r>
            <a:r>
              <a:rPr lang="en-US" sz="2800" b="1" dirty="0" smtClean="0">
                <a:solidFill>
                  <a:schemeClr val="tx1"/>
                </a:solidFill>
              </a:rPr>
              <a:t> </a:t>
            </a:r>
            <a:r>
              <a:rPr lang="en-US" sz="2800" b="1" dirty="0" err="1" smtClean="0">
                <a:solidFill>
                  <a:schemeClr val="tx1"/>
                </a:solidFill>
              </a:rPr>
              <a:t>lí</a:t>
            </a:r>
            <a:r>
              <a:rPr lang="en-US" sz="2800" b="1" dirty="0" smtClean="0">
                <a:solidFill>
                  <a:schemeClr val="tx1"/>
                </a:solidFill>
              </a:rPr>
              <a:t> </a:t>
            </a:r>
            <a:r>
              <a:rPr lang="en-US" sz="2800" b="1" dirty="0" err="1" smtClean="0">
                <a:solidFill>
                  <a:schemeClr val="tx1"/>
                </a:solidFill>
              </a:rPr>
              <a:t>tiền</a:t>
            </a:r>
            <a:r>
              <a:rPr lang="en-US" sz="2800" b="1" dirty="0" smtClean="0">
                <a:solidFill>
                  <a:schemeClr val="tx1"/>
                </a:solidFill>
              </a:rPr>
              <a:t> </a:t>
            </a:r>
            <a:r>
              <a:rPr lang="en-US" sz="2800" b="1" dirty="0" err="1" smtClean="0">
                <a:solidFill>
                  <a:schemeClr val="tx1"/>
                </a:solidFill>
              </a:rPr>
              <a:t>bạc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cải</a:t>
            </a:r>
            <a:r>
              <a:rPr lang="en-US" sz="2800" b="1" dirty="0" smtClean="0">
                <a:solidFill>
                  <a:schemeClr val="tx1"/>
                </a:solidFill>
              </a:rPr>
              <a:t>, </a:t>
            </a:r>
            <a:r>
              <a:rPr lang="en-US" sz="2800" b="1" dirty="0" err="1" smtClean="0">
                <a:solidFill>
                  <a:schemeClr val="tx1"/>
                </a:solidFill>
              </a:rPr>
              <a:t>thời</a:t>
            </a:r>
            <a:r>
              <a:rPr lang="en-US" sz="2800" b="1" dirty="0" smtClean="0">
                <a:solidFill>
                  <a:schemeClr val="tx1"/>
                </a:solidFill>
              </a:rPr>
              <a:t> </a:t>
            </a:r>
            <a:r>
              <a:rPr lang="en-US" sz="2800" b="1" dirty="0" err="1" smtClean="0">
                <a:solidFill>
                  <a:schemeClr val="tx1"/>
                </a:solidFill>
              </a:rPr>
              <a:t>gian</a:t>
            </a:r>
            <a:r>
              <a:rPr lang="en-US" sz="2800" b="1" dirty="0" smtClean="0">
                <a:solidFill>
                  <a:schemeClr val="tx1"/>
                </a:solidFill>
              </a:rPr>
              <a:t>, </a:t>
            </a:r>
            <a:r>
              <a:rPr lang="en-US" sz="2800" b="1" dirty="0" err="1" smtClean="0">
                <a:solidFill>
                  <a:schemeClr val="tx1"/>
                </a:solidFill>
              </a:rPr>
              <a:t>sức</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người</a:t>
            </a:r>
            <a:r>
              <a:rPr lang="en-US" sz="2800" b="1" dirty="0" smtClean="0">
                <a:solidFill>
                  <a:schemeClr val="tx1"/>
                </a:solidFill>
              </a:rPr>
              <a:t> </a:t>
            </a:r>
            <a:r>
              <a:rPr lang="en-US" sz="2800" b="1" dirty="0" err="1" smtClean="0">
                <a:solidFill>
                  <a:schemeClr val="tx1"/>
                </a:solidFill>
              </a:rPr>
              <a:t>khác</a:t>
            </a:r>
            <a:r>
              <a:rPr lang="en-US" sz="2800" b="1" dirty="0" smtClean="0">
                <a:solidFill>
                  <a:schemeClr val="tx1"/>
                </a:solidFill>
              </a:rPr>
              <a:t>. </a:t>
            </a:r>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vì</a:t>
            </a:r>
            <a:r>
              <a:rPr lang="en-US" sz="2800" b="1" dirty="0" smtClean="0">
                <a:solidFill>
                  <a:schemeClr val="tx1"/>
                </a:solidFill>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48750" y="4006734"/>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biết</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việc</a:t>
            </a:r>
            <a:r>
              <a:rPr lang="en-US" sz="2800" b="1" dirty="0" smtClean="0">
                <a:solidFill>
                  <a:schemeClr val="tx1"/>
                </a:solidFill>
              </a:rPr>
              <a:t> </a:t>
            </a:r>
            <a:r>
              <a:rPr lang="en-US" sz="2800" b="1" dirty="0" err="1" smtClean="0">
                <a:solidFill>
                  <a:schemeClr val="tx1"/>
                </a:solidFill>
              </a:rPr>
              <a:t>làm</a:t>
            </a:r>
            <a:r>
              <a:rPr lang="en-US" sz="2800" b="1" dirty="0" smtClean="0">
                <a:solidFill>
                  <a:schemeClr val="tx1"/>
                </a:solidFill>
              </a:rPr>
              <a:t> </a:t>
            </a:r>
            <a:r>
              <a:rPr lang="en-US" sz="2800" b="1" dirty="0" err="1" smtClean="0">
                <a:solidFill>
                  <a:schemeClr val="tx1"/>
                </a:solidFill>
              </a:rPr>
              <a:t>nhỏ</a:t>
            </a:r>
            <a:r>
              <a:rPr lang="en-US" sz="2800" b="1" dirty="0" smtClean="0">
                <a:solidFill>
                  <a:schemeClr val="tx1"/>
                </a:solidFill>
              </a:rPr>
              <a:t> </a:t>
            </a:r>
            <a:r>
              <a:rPr lang="en-US" sz="2800" b="1" dirty="0" err="1" smtClean="0">
                <a:solidFill>
                  <a:schemeClr val="tx1"/>
                </a:solidFill>
              </a:rPr>
              <a:t>nhặt</a:t>
            </a:r>
            <a:r>
              <a:rPr lang="en-US" sz="2800" b="1" dirty="0" smtClean="0">
                <a:solidFill>
                  <a:schemeClr val="tx1"/>
                </a:solidFill>
              </a:rPr>
              <a:t> </a:t>
            </a:r>
            <a:r>
              <a:rPr lang="en-US" sz="2800" b="1" dirty="0" err="1" smtClean="0">
                <a:solidFill>
                  <a:schemeClr val="tx1"/>
                </a:solidFill>
              </a:rPr>
              <a:t>nhất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thể</a:t>
            </a:r>
            <a:r>
              <a:rPr lang="en-US" sz="2800" b="1" dirty="0" smtClean="0">
                <a:solidFill>
                  <a:schemeClr val="tx1"/>
                </a:solidFill>
              </a:rPr>
              <a:t>.</a:t>
            </a:r>
            <a:endParaRPr lang="vi-VN" sz="2800" b="1" dirty="0">
              <a:solidFill>
                <a:schemeClr val="tx1"/>
              </a:solidFill>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2016228" y="3817836"/>
            <a:ext cx="396672" cy="4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989746" y="3838470"/>
            <a:ext cx="396671" cy="63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709353" y="3565729"/>
            <a:ext cx="5524500" cy="2862322"/>
          </a:xfrm>
          <a:prstGeom prst="rect">
            <a:avLst/>
          </a:prstGeom>
          <a:noFill/>
          <a:ln w="9525">
            <a:noFill/>
            <a:miter lim="800000"/>
            <a:headEnd/>
            <a:tailEnd/>
          </a:ln>
        </p:spPr>
        <p:txBody>
          <a:bodyPr>
            <a:spAutoFit/>
          </a:bodyPr>
          <a:lstStyle/>
          <a:p>
            <a:pPr defTabSz="457200"/>
            <a:r>
              <a:rPr lang="vi-VN" sz="3600" dirty="0" smtClean="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1415927" y="2947166"/>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altLang="en-US" sz="3200" dirty="0" smtClean="0">
                <a:solidFill>
                  <a:srgbClr val="FF0000"/>
                </a:solidFill>
                <a:ea typeface="Cambria" panose="02040503050406030204" pitchFamily="18" charset="0"/>
                <a:cs typeface="Cambria" panose="02040503050406030204" pitchFamily="18" charset="0"/>
              </a:rPr>
              <a:t>1)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tiết</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kiệm</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và</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lãng</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phí</a:t>
            </a:r>
            <a:r>
              <a:rPr lang="en-US" sz="3200" dirty="0" smtClean="0">
                <a:solidFill>
                  <a:srgbClr val="FF0000"/>
                </a:solidFill>
                <a:ea typeface="Courier New" panose="02070309020205020404" pitchFamily="49" charset="0"/>
                <a:cs typeface="Arial" pitchFamily="34" charset="0"/>
              </a:rPr>
              <a:t>?</a:t>
            </a:r>
          </a:p>
          <a:p>
            <a:pPr indent="12700"/>
            <a:r>
              <a:rPr lang="en-US" altLang="en-US" sz="3200" dirty="0" smtClean="0">
                <a:solidFill>
                  <a:srgbClr val="FF0000"/>
                </a:solidFill>
                <a:ea typeface="Cambria" panose="02040503050406030204" pitchFamily="18" charset="0"/>
                <a:cs typeface="Arial" pitchFamily="34" charset="0"/>
              </a:rPr>
              <a:t>2) </a:t>
            </a:r>
            <a:r>
              <a:rPr lang="vi-VN" sz="3200" dirty="0" smtClean="0">
                <a:solidFill>
                  <a:srgbClr val="FF0000"/>
                </a:solidFill>
              </a:rPr>
              <a:t>Cho biết hậu quả của những hành vi lãng phí.</a:t>
            </a:r>
          </a:p>
          <a:p>
            <a:pPr indent="12700"/>
            <a:endParaRPr lang="vi-VN" altLang="en-US" sz="3600" b="1" dirty="0" smtClean="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1243" y="347640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srgbClr val="0000FF"/>
                </a:solidFill>
                <a:ea typeface="Cambria" panose="02040503050406030204" pitchFamily="18" charset="0"/>
                <a:cs typeface="Cambria" panose="02040503050406030204" pitchFamily="18" charset="0"/>
              </a:rPr>
              <a:t/>
            </a:r>
            <a:br>
              <a:rPr lang="vi-VN" altLang="en-US" sz="1000" dirty="0" smtClean="0">
                <a:solidFill>
                  <a:srgbClr val="0000FF"/>
                </a:solidFill>
                <a:ea typeface="Cambria" panose="02040503050406030204" pitchFamily="18" charset="0"/>
                <a:cs typeface="Cambria" panose="02040503050406030204" pitchFamily="18" charset="0"/>
              </a:rPr>
            </a:br>
            <a:endParaRPr lang="en-US" altLang="en-US" sz="1000" dirty="0" smtClean="0">
              <a:solidFill>
                <a:srgbClr val="0000FF"/>
              </a:solidFill>
              <a:ea typeface="Cambria" panose="02040503050406030204" pitchFamily="18" charset="0"/>
              <a:cs typeface="Cambria" panose="02040503050406030204" pitchFamily="18" charset="0"/>
            </a:endParaRPr>
          </a:p>
          <a:p>
            <a:pPr indent="12700" algn="just"/>
            <a:r>
              <a:rPr lang="en-US" sz="3200" dirty="0" err="1" smtClean="0">
                <a:solidFill>
                  <a:srgbClr val="0000FF"/>
                </a:solidFill>
              </a:rPr>
              <a:t>Hậu</a:t>
            </a:r>
            <a:r>
              <a:rPr lang="en-US" sz="3200" dirty="0" smtClean="0">
                <a:solidFill>
                  <a:srgbClr val="0000FF"/>
                </a:solidFill>
              </a:rPr>
              <a:t> </a:t>
            </a:r>
            <a:r>
              <a:rPr lang="en-US" sz="3200" dirty="0" err="1" smtClean="0">
                <a:solidFill>
                  <a:srgbClr val="0000FF"/>
                </a:solidFill>
              </a:rPr>
              <a:t>quả</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những</a:t>
            </a:r>
            <a:r>
              <a:rPr lang="en-US" sz="3200" dirty="0" smtClean="0">
                <a:solidFill>
                  <a:srgbClr val="0000FF"/>
                </a:solidFill>
              </a:rPr>
              <a:t> </a:t>
            </a:r>
            <a:r>
              <a:rPr lang="en-US" sz="3200" dirty="0" err="1" smtClean="0">
                <a:solidFill>
                  <a:srgbClr val="0000FF"/>
                </a:solidFill>
              </a:rPr>
              <a:t>hành</a:t>
            </a:r>
            <a:r>
              <a:rPr lang="en-US" sz="3200" dirty="0" smtClean="0">
                <a:solidFill>
                  <a:srgbClr val="0000FF"/>
                </a:solidFill>
              </a:rPr>
              <a:t> vi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tốn</a:t>
            </a:r>
            <a:r>
              <a:rPr lang="en-US" sz="3200" dirty="0" smtClean="0">
                <a:solidFill>
                  <a:srgbClr val="0000FF"/>
                </a:solidFill>
              </a:rPr>
              <a:t> </a:t>
            </a:r>
            <a:r>
              <a:rPr lang="en-US" sz="3200" dirty="0" err="1" smtClean="0">
                <a:solidFill>
                  <a:srgbClr val="0000FF"/>
                </a:solidFill>
              </a:rPr>
              <a:t>kém</a:t>
            </a:r>
            <a:r>
              <a:rPr lang="en-US" sz="3200" dirty="0" smtClean="0">
                <a:solidFill>
                  <a:srgbClr val="0000FF"/>
                </a:solidFill>
              </a:rPr>
              <a:t> </a:t>
            </a:r>
            <a:r>
              <a:rPr lang="en-US" sz="3200" dirty="0" err="1" smtClean="0">
                <a:solidFill>
                  <a:srgbClr val="0000FF"/>
                </a:solidFill>
              </a:rPr>
              <a:t>tiền</a:t>
            </a:r>
            <a:r>
              <a:rPr lang="en-US" sz="3200" dirty="0" smtClean="0">
                <a:solidFill>
                  <a:srgbClr val="0000FF"/>
                </a:solidFill>
              </a:rPr>
              <a:t> </a:t>
            </a:r>
            <a:r>
              <a:rPr lang="en-US" sz="3200" dirty="0" err="1" smtClean="0">
                <a:solidFill>
                  <a:srgbClr val="0000FF"/>
                </a:solidFill>
              </a:rPr>
              <a:t>bạc</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gia</a:t>
            </a:r>
            <a:r>
              <a:rPr lang="en-US" sz="3200" dirty="0" smtClean="0">
                <a:solidFill>
                  <a:srgbClr val="0000FF"/>
                </a:solidFill>
              </a:rPr>
              <a:t> </a:t>
            </a:r>
            <a:r>
              <a:rPr lang="en-US" sz="3200" dirty="0" err="1" smtClean="0">
                <a:solidFill>
                  <a:srgbClr val="0000FF"/>
                </a:solidFill>
              </a:rPr>
              <a:t>đình</a:t>
            </a:r>
            <a:r>
              <a:rPr lang="en-US" sz="3200" dirty="0" smtClean="0">
                <a:solidFill>
                  <a:srgbClr val="0000FF"/>
                </a:solidFill>
              </a:rPr>
              <a:t>, </a:t>
            </a:r>
            <a:r>
              <a:rPr lang="en-US" sz="3200" dirty="0" err="1" smtClean="0">
                <a:solidFill>
                  <a:srgbClr val="0000FF"/>
                </a:solidFill>
              </a:rPr>
              <a:t>tài</a:t>
            </a:r>
            <a:r>
              <a:rPr lang="en-US" sz="3200" dirty="0" smtClean="0">
                <a:solidFill>
                  <a:srgbClr val="0000FF"/>
                </a:solidFill>
              </a:rPr>
              <a:t> </a:t>
            </a:r>
            <a:r>
              <a:rPr lang="en-US" sz="3200" dirty="0" err="1" smtClean="0">
                <a:solidFill>
                  <a:srgbClr val="0000FF"/>
                </a:solidFill>
              </a:rPr>
              <a:t>nguyên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xã</a:t>
            </a:r>
            <a:r>
              <a:rPr lang="en-US" sz="3200" dirty="0" smtClean="0">
                <a:solidFill>
                  <a:srgbClr val="0000FF"/>
                </a:solidFill>
              </a:rPr>
              <a:t> </a:t>
            </a:r>
            <a:r>
              <a:rPr lang="en-US" sz="3200" dirty="0" err="1" smtClean="0">
                <a:solidFill>
                  <a:srgbClr val="0000FF"/>
                </a:solidFill>
              </a:rPr>
              <a:t>hội</a:t>
            </a:r>
            <a:r>
              <a:rPr lang="en-US" sz="3200" dirty="0" smtClean="0">
                <a:solidFill>
                  <a:srgbClr val="0000FF"/>
                </a:solidFill>
              </a:rPr>
              <a:t> </a:t>
            </a:r>
            <a:r>
              <a:rPr lang="en-US" sz="3200" dirty="0" err="1" smtClean="0">
                <a:solidFill>
                  <a:srgbClr val="0000FF"/>
                </a:solidFill>
              </a:rPr>
              <a:t>và</a:t>
            </a:r>
            <a:r>
              <a:rPr lang="en-US" sz="3200" dirty="0" smtClean="0">
                <a:solidFill>
                  <a:srgbClr val="0000FF"/>
                </a:solidFill>
              </a:rPr>
              <a:t>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với</a:t>
            </a:r>
            <a:r>
              <a:rPr lang="en-US" sz="3200" dirty="0" smtClean="0">
                <a:solidFill>
                  <a:srgbClr val="0000FF"/>
                </a:solidFill>
              </a:rPr>
              <a:t> </a:t>
            </a:r>
            <a:r>
              <a:rPr lang="en-US" sz="3200" dirty="0" err="1" smtClean="0">
                <a:solidFill>
                  <a:srgbClr val="0000FF"/>
                </a:solidFill>
              </a:rPr>
              <a:t>thời</a:t>
            </a:r>
            <a:r>
              <a:rPr lang="en-US" sz="3200" dirty="0" smtClean="0">
                <a:solidFill>
                  <a:srgbClr val="0000FF"/>
                </a:solidFill>
              </a:rPr>
              <a:t> </a:t>
            </a:r>
            <a:r>
              <a:rPr lang="en-US" sz="3200" dirty="0" err="1" smtClean="0">
                <a:solidFill>
                  <a:srgbClr val="0000FF"/>
                </a:solidFill>
              </a:rPr>
              <a:t>gian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chúng</a:t>
            </a:r>
            <a:r>
              <a:rPr lang="en-US" sz="3200" dirty="0" smtClean="0">
                <a:solidFill>
                  <a:srgbClr val="0000FF"/>
                </a:solidFill>
              </a:rPr>
              <a:t> </a:t>
            </a:r>
            <a:r>
              <a:rPr lang="en-US" sz="3200" dirty="0" err="1" smtClean="0">
                <a:solidFill>
                  <a:srgbClr val="0000FF"/>
                </a:solidFill>
              </a:rPr>
              <a:t>ta</a:t>
            </a:r>
            <a:r>
              <a:rPr lang="en-US" sz="3200" dirty="0" smtClean="0">
                <a:solidFill>
                  <a:srgbClr val="0000FF"/>
                </a:solidFill>
              </a:rPr>
              <a:t>.   </a:t>
            </a:r>
          </a:p>
          <a:p>
            <a:pPr indent="12700"/>
            <a:r>
              <a:rPr lang="en-US" sz="3200" dirty="0" smtClean="0">
                <a:solidFill>
                  <a:srgbClr val="0000FF"/>
                </a:solidFill>
              </a:rPr>
              <a:t>                      </a:t>
            </a:r>
            <a:endParaRPr lang="vi-VN" altLang="en-US" sz="3600" b="1" dirty="0" smtClean="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smtClean="0">
                <a:solidFill>
                  <a:srgbClr val="0070C0"/>
                </a:solidFill>
                <a:latin typeface="Arial" pitchFamily="34" charset="0"/>
                <a:ea typeface="Arial Unicode MS"/>
                <a:cs typeface="Arial" pitchFamily="34" charset="0"/>
              </a:rPr>
              <a:t>Chia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lớp</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ra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thành</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hai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smtClean="0">
                <a:solidFill>
                  <a:srgbClr val="0070C0"/>
                </a:solidFill>
                <a:latin typeface="Arial" pitchFamily="34" charset="0"/>
                <a:ea typeface="Arial Unicode MS"/>
                <a:cs typeface="Arial" pitchFamily="34" charset="0"/>
              </a:rPr>
              <a:t>Mỗi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cử</a:t>
            </a:r>
            <a:r>
              <a:rPr lang="en-US" sz="3200" kern="0" dirty="0" smtClean="0">
                <a:solidFill>
                  <a:srgbClr val="0070C0"/>
                </a:solidFill>
                <a:latin typeface="Arial" pitchFamily="34" charset="0"/>
                <a:ea typeface="Arial Unicode MS"/>
                <a:cs typeface="Arial" pitchFamily="34" charset="0"/>
              </a:rPr>
              <a:t> 5 </a:t>
            </a:r>
            <a:r>
              <a:rPr lang="en-US" sz="3200" kern="0" dirty="0" err="1" smtClean="0">
                <a:solidFill>
                  <a:srgbClr val="0070C0"/>
                </a:solidFill>
                <a:latin typeface="Arial" pitchFamily="34" charset="0"/>
                <a:ea typeface="Arial Unicode MS"/>
                <a:cs typeface="Arial" pitchFamily="34" charset="0"/>
              </a:rPr>
              <a:t>bạn</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đại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diện</a:t>
            </a:r>
            <a:endParaRPr lang="zh-CN" altLang="en-US" sz="3200" kern="0" dirty="0" smtClean="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smtClean="0">
                <a:solidFill>
                  <a:srgbClr val="0070C0"/>
                </a:solidFill>
                <a:latin typeface="Arial" pitchFamily="34" charset="0"/>
                <a:ea typeface="Arial Unicode MS"/>
                <a:cs typeface="Arial" pitchFamily="34" charset="0"/>
              </a:rPr>
              <a:t>Đạ</a:t>
            </a:r>
            <a:r>
              <a:rPr lang="it-IT" sz="3200" dirty="0" smtClean="0">
                <a:solidFill>
                  <a:srgbClr val="0070C0"/>
                </a:solidFill>
                <a:latin typeface="Arial" pitchFamily="34" charset="0"/>
                <a:ea typeface="Arial Unicode MS"/>
                <a:cs typeface="Arial" pitchFamily="34" charset="0"/>
              </a:rPr>
              <a:t>i di</a:t>
            </a:r>
            <a:r>
              <a:rPr lang="en-US" sz="3200" dirty="0" err="1" smtClean="0">
                <a:solidFill>
                  <a:srgbClr val="0070C0"/>
                </a:solidFill>
                <a:latin typeface="Arial" pitchFamily="34" charset="0"/>
                <a:ea typeface="Arial Unicode MS"/>
                <a:cs typeface="Arial" pitchFamily="34" charset="0"/>
              </a:rPr>
              <a:t>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hai</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đội</a:t>
            </a:r>
            <a:r>
              <a:rPr lang="en-US" sz="3200" dirty="0" smtClean="0">
                <a:solidFill>
                  <a:srgbClr val="0070C0"/>
                </a:solidFill>
                <a:latin typeface="Arial" pitchFamily="34" charset="0"/>
                <a:ea typeface="Arial Unicode MS"/>
                <a:cs typeface="Arial" pitchFamily="34" charset="0"/>
              </a:rPr>
              <a:t> l</a:t>
            </a:r>
            <a:r>
              <a:rPr lang="fr-FR" sz="3200" dirty="0" smtClean="0">
                <a:solidFill>
                  <a:srgbClr val="0070C0"/>
                </a:solidFill>
                <a:latin typeface="Arial" pitchFamily="34" charset="0"/>
                <a:ea typeface="Arial Unicode MS"/>
                <a:cs typeface="Arial" pitchFamily="34" charset="0"/>
              </a:rPr>
              <a:t>ê</a:t>
            </a:r>
            <a:r>
              <a:rPr lang="en-US" sz="3200" dirty="0" smtClean="0">
                <a:solidFill>
                  <a:srgbClr val="0070C0"/>
                </a:solidFill>
                <a:latin typeface="Arial" pitchFamily="34" charset="0"/>
                <a:ea typeface="Arial Unicode MS"/>
                <a:cs typeface="Arial" pitchFamily="34" charset="0"/>
              </a:rPr>
              <a:t>n </a:t>
            </a:r>
            <a:r>
              <a:rPr lang="en-US" sz="3200" dirty="0" err="1" smtClean="0">
                <a:solidFill>
                  <a:srgbClr val="0070C0"/>
                </a:solidFill>
                <a:latin typeface="Arial" pitchFamily="34" charset="0"/>
                <a:ea typeface="Arial Unicode MS"/>
                <a:cs typeface="Arial" pitchFamily="34" charset="0"/>
              </a:rPr>
              <a:t>bả</a:t>
            </a:r>
            <a:r>
              <a:rPr lang="nl-NL" sz="3200" dirty="0" smtClean="0">
                <a:solidFill>
                  <a:srgbClr val="0070C0"/>
                </a:solidFill>
                <a:latin typeface="Arial" pitchFamily="34" charset="0"/>
                <a:ea typeface="Arial Unicode MS"/>
                <a:cs typeface="Arial" pitchFamily="34" charset="0"/>
              </a:rPr>
              <a:t>ng </a:t>
            </a:r>
            <a:r>
              <a:rPr lang="en-US" sz="3200" dirty="0" err="1" smtClean="0">
                <a:solidFill>
                  <a:srgbClr val="0070C0"/>
                </a:solidFill>
                <a:latin typeface="Arial" pitchFamily="34" charset="0"/>
                <a:ea typeface="Arial Unicode MS"/>
                <a:cs typeface="Arial" pitchFamily="34" charset="0"/>
              </a:rPr>
              <a:t>viết</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những</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biểu</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hiện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trong</a:t>
            </a:r>
            <a:r>
              <a:rPr lang="en-US" sz="3200" dirty="0" smtClean="0">
                <a:solidFill>
                  <a:srgbClr val="0070C0"/>
                </a:solidFill>
                <a:latin typeface="Arial" pitchFamily="34" charset="0"/>
                <a:ea typeface="Arial Unicode MS"/>
                <a:cs typeface="Arial" pitchFamily="34" charset="0"/>
              </a:rPr>
              <a:t> </a:t>
            </a:r>
            <a:r>
              <a:rPr lang="en-US" sz="3200" dirty="0" smtClean="0">
                <a:solidFill>
                  <a:srgbClr val="0070C0"/>
                </a:solidFill>
                <a:latin typeface="Arial" pitchFamily="34" charset="0"/>
                <a:ea typeface="Arial Unicode MS"/>
                <a:cs typeface="Arial" pitchFamily="34" charset="0"/>
              </a:rPr>
              <a:t>3’</a:t>
            </a:r>
            <a:endParaRPr lang="en-US" sz="3200" dirty="0">
              <a:solidFill>
                <a:srgbClr val="0070C0"/>
              </a:solidFill>
              <a:latin typeface="Arial" pitchFamily="34" charset="0"/>
              <a:ea typeface="Arial Unicode MS"/>
              <a:cs typeface="Arial" pitchFamily="34" charset="0"/>
            </a:endParaRP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smtClean="0">
                <a:solidFill>
                  <a:schemeClr val="tx1"/>
                </a:solidFill>
                <a:latin typeface="Arial" pitchFamily="34" charset="0"/>
                <a:ea typeface="Arial Unicode MS"/>
                <a:cs typeface="Arial" pitchFamily="34" charset="0"/>
              </a:rPr>
              <a:t>Đội</a:t>
            </a:r>
            <a:r>
              <a:rPr lang="en-US" sz="3200" dirty="0" smtClean="0">
                <a:solidFill>
                  <a:schemeClr val="tx1"/>
                </a:solidFill>
                <a:latin typeface="Arial" pitchFamily="34" charset="0"/>
                <a:ea typeface="Arial Unicode MS"/>
                <a:cs typeface="Arial" pitchFamily="34" charset="0"/>
              </a:rPr>
              <a:t> n</a:t>
            </a:r>
            <a:r>
              <a:rPr lang="fr-FR" sz="3200" dirty="0" smtClean="0">
                <a:solidFill>
                  <a:schemeClr val="tx1"/>
                </a:solidFill>
                <a:latin typeface="Arial" pitchFamily="34" charset="0"/>
                <a:ea typeface="Arial Unicode MS"/>
                <a:cs typeface="Arial" pitchFamily="34" charset="0"/>
              </a:rPr>
              <a:t>à</a:t>
            </a:r>
            <a:r>
              <a:rPr lang="en-US" sz="3200" dirty="0" smtClean="0">
                <a:solidFill>
                  <a:schemeClr val="tx1"/>
                </a:solidFill>
                <a:latin typeface="Arial" pitchFamily="34" charset="0"/>
                <a:ea typeface="Arial Unicode MS"/>
                <a:cs typeface="Arial" pitchFamily="34" charset="0"/>
              </a:rPr>
              <a:t>o </a:t>
            </a:r>
            <a:r>
              <a:rPr lang="en-US" sz="3200" dirty="0" err="1" smtClean="0">
                <a:solidFill>
                  <a:schemeClr val="tx1"/>
                </a:solidFill>
                <a:latin typeface="Arial" pitchFamily="34" charset="0"/>
                <a:ea typeface="Arial Unicode MS"/>
                <a:cs typeface="Arial" pitchFamily="34" charset="0"/>
              </a:rPr>
              <a:t>viết</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a:t>
            </a:r>
            <a:r>
              <a:rPr lang="pt-PT" sz="3200" dirty="0" smtClean="0">
                <a:solidFill>
                  <a:schemeClr val="tx1"/>
                </a:solidFill>
                <a:latin typeface="Arial" pitchFamily="34" charset="0"/>
                <a:ea typeface="Arial Unicode MS"/>
                <a:cs typeface="Arial" pitchFamily="34" charset="0"/>
              </a:rPr>
              <a:t>c nhi</a:t>
            </a:r>
            <a:r>
              <a:rPr lang="en-US" sz="3200" dirty="0" err="1" smtClean="0">
                <a:solidFill>
                  <a:schemeClr val="tx1"/>
                </a:solidFill>
                <a:latin typeface="Arial" pitchFamily="34" charset="0"/>
                <a:ea typeface="Arial Unicode MS"/>
                <a:cs typeface="Arial" pitchFamily="34" charset="0"/>
              </a:rPr>
              <a:t>ều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biểu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hiện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sẽ</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chiến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thắng</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và</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được</a:t>
            </a:r>
            <a:r>
              <a:rPr lang="en-US" sz="3200" dirty="0" smtClean="0">
                <a:solidFill>
                  <a:schemeClr val="tx1"/>
                </a:solidFill>
                <a:latin typeface="Arial" pitchFamily="34" charset="0"/>
                <a:ea typeface="Arial Unicode MS"/>
                <a:cs typeface="Arial" pitchFamily="34" charset="0"/>
              </a:rPr>
              <a:t> 10 </a:t>
            </a:r>
            <a:r>
              <a:rPr lang="en-US" sz="3200" dirty="0" err="1" smtClean="0">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smtClean="0"/>
              <a:t>Mua nhiều đồ dùng học tập, không dùng đến.</a:t>
            </a:r>
          </a:p>
          <a:p>
            <a:pPr marL="514350" indent="-514350" algn="just">
              <a:buAutoNum type="arabicPeriod"/>
            </a:pPr>
            <a:r>
              <a:rPr lang="vi-VN" sz="3200" dirty="0" smtClean="0"/>
              <a:t>Bỏ quên đồ dùng.</a:t>
            </a:r>
          </a:p>
          <a:p>
            <a:pPr marL="514350" indent="-514350" algn="just">
              <a:buAutoNum type="arabicPeriod"/>
            </a:pPr>
            <a:endParaRPr lang="vi-VN" sz="3200" dirty="0" smtClean="0"/>
          </a:p>
          <a:p>
            <a:pPr marL="514350" indent="-514350" algn="just">
              <a:buAutoNum type="arabicPeriod"/>
            </a:pPr>
            <a:r>
              <a:rPr lang="vi-VN" sz="3200" dirty="0" smtClean="0"/>
              <a:t>Vở viết dở, bỏ đi nhiều trang giấy trắng...</a:t>
            </a:r>
            <a:endParaRPr lang="vi-VN" sz="3200" dirty="0"/>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smtClean="0"/>
              <a:t>Bọc sách vở, giữ gìn cẩn thận.</a:t>
            </a:r>
          </a:p>
          <a:p>
            <a:pPr marL="514350" indent="-514350" algn="just">
              <a:buAutoNum type="arabicPeriod"/>
            </a:pPr>
            <a:r>
              <a:rPr lang="vi-VN" sz="3200" dirty="0" smtClean="0"/>
              <a:t>Đựng đồ dùng học tập vào túi đựng.</a:t>
            </a:r>
          </a:p>
          <a:p>
            <a:pPr marL="514350" indent="-514350" algn="just">
              <a:buAutoNum type="arabicPeriod"/>
            </a:pPr>
            <a:r>
              <a:rPr lang="vi-VN" sz="3200" dirty="0" smtClean="0"/>
              <a:t>Sử dụng các tờ giấy trắng còn lại của quyển vở dở để làm nháp…</a:t>
            </a:r>
            <a:endParaRPr lang="vi-VN" sz="3200" dirty="0"/>
          </a:p>
        </p:txBody>
      </p:sp>
      <p:sp>
        <p:nvSpPr>
          <p:cNvPr id="18" name="Rectangle 17"/>
          <p:cNvSpPr/>
          <p:nvPr/>
        </p:nvSpPr>
        <p:spPr>
          <a:xfrm>
            <a:off x="2215144" y="1419884"/>
            <a:ext cx="2685143" cy="584775"/>
          </a:xfrm>
          <a:prstGeom prst="rect">
            <a:avLst/>
          </a:prstGeom>
        </p:spPr>
        <p:txBody>
          <a:bodyPr wrap="square">
            <a:spAutoFit/>
          </a:bodyPr>
          <a:lstStyle/>
          <a:p>
            <a:pPr algn="ctr"/>
            <a:r>
              <a:rPr lang="vi-VN" sz="3200" b="1" dirty="0" smtClean="0">
                <a:solidFill>
                  <a:srgbClr val="FF0000"/>
                </a:solidFill>
              </a:rPr>
              <a:t>Tiết kiệm </a:t>
            </a:r>
            <a:endParaRPr lang="vi-VN" sz="3200" dirty="0">
              <a:solidFill>
                <a:srgbClr val="FF0000"/>
              </a:solidFill>
            </a:endParaRPr>
          </a:p>
        </p:txBody>
      </p:sp>
      <p:sp>
        <p:nvSpPr>
          <p:cNvPr id="19" name="Rectangle 18"/>
          <p:cNvSpPr/>
          <p:nvPr/>
        </p:nvSpPr>
        <p:spPr>
          <a:xfrm>
            <a:off x="6925030" y="1460307"/>
            <a:ext cx="2685143" cy="584775"/>
          </a:xfrm>
          <a:prstGeom prst="rect">
            <a:avLst/>
          </a:prstGeom>
        </p:spPr>
        <p:txBody>
          <a:bodyPr wrap="square">
            <a:spAutoFit/>
          </a:bodyPr>
          <a:lstStyle/>
          <a:p>
            <a:pPr algn="ctr"/>
            <a:r>
              <a:rPr lang="vi-VN" sz="3200" b="1" dirty="0" smtClean="0">
                <a:solidFill>
                  <a:srgbClr val="FF0000"/>
                </a:solidFill>
              </a:rPr>
              <a:t>Lãng phí</a:t>
            </a:r>
            <a:endParaRPr lang="vi-VN" sz="3200" b="1" dirty="0">
              <a:solidFill>
                <a:srgbClr val="FF0000"/>
              </a:solidFill>
            </a:endParaRP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3" name="Picture 9"/>
          <p:cNvPicPr>
            <a:picLocks noChangeAspect="1" noChangeArrowheads="1"/>
          </p:cNvPicPr>
          <p:nvPr/>
        </p:nvPicPr>
        <p:blipFill>
          <a:blip r:embed="rId5"/>
          <a:srcRect/>
          <a:stretch>
            <a:fillRect/>
          </a:stretch>
        </p:blipFill>
        <p:spPr bwMode="auto">
          <a:xfrm>
            <a:off x="0" y="16625"/>
            <a:ext cx="1439333" cy="1150937"/>
          </a:xfrm>
          <a:prstGeom prst="rect">
            <a:avLst/>
          </a:prstGeom>
          <a:noFill/>
          <a:ln w="9525">
            <a:noFill/>
            <a:miter lim="800000"/>
            <a:headEnd/>
            <a:tailEnd/>
          </a:ln>
        </p:spPr>
      </p:pic>
    </p:spTree>
    <p:extLst>
      <p:ext uri="{BB962C8B-B14F-4D97-AF65-F5344CB8AC3E}">
        <p14:creationId xmlns=""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
          <p:cNvPicPr/>
          <p:nvPr/>
        </p:nvPicPr>
        <p:blipFill>
          <a:blip r:embed="rId2"/>
          <a:stretch/>
        </p:blipFill>
        <p:spPr>
          <a:xfrm>
            <a:off x="10919460" y="0"/>
            <a:ext cx="1272540" cy="1043940"/>
          </a:xfrm>
          <a:prstGeom prst="rect">
            <a:avLst/>
          </a:prstGeom>
        </p:spPr>
      </p:pic>
      <p:pic>
        <p:nvPicPr>
          <p:cNvPr id="17" name="Picture 9"/>
          <p:cNvPicPr>
            <a:picLocks noChangeAspect="1" noChangeArrowheads="1"/>
          </p:cNvPicPr>
          <p:nvPr/>
        </p:nvPicPr>
        <p:blipFill>
          <a:blip r:embed="rId3"/>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1" name="Shape 261"/>
          <p:cNvPicPr/>
          <p:nvPr/>
        </p:nvPicPr>
        <p:blipFill>
          <a:blip r:embed="rId4"/>
          <a:stretch/>
        </p:blipFill>
        <p:spPr>
          <a:xfrm>
            <a:off x="1546167" y="288182"/>
            <a:ext cx="3474719" cy="2338647"/>
          </a:xfrm>
          <a:prstGeom prst="rect">
            <a:avLst/>
          </a:prstGeom>
        </p:spPr>
      </p:pic>
      <p:pic>
        <p:nvPicPr>
          <p:cNvPr id="22" name="Shape 265"/>
          <p:cNvPicPr/>
          <p:nvPr/>
        </p:nvPicPr>
        <p:blipFill>
          <a:blip r:embed="rId5"/>
          <a:stretch/>
        </p:blipFill>
        <p:spPr>
          <a:xfrm>
            <a:off x="5430634" y="266007"/>
            <a:ext cx="5387340" cy="2327563"/>
          </a:xfrm>
          <a:prstGeom prst="rect">
            <a:avLst/>
          </a:prstGeom>
        </p:spPr>
      </p:pic>
      <p:pic>
        <p:nvPicPr>
          <p:cNvPr id="23" name="Shape 267"/>
          <p:cNvPicPr/>
          <p:nvPr/>
        </p:nvPicPr>
        <p:blipFill>
          <a:blip r:embed="rId6"/>
          <a:stretch/>
        </p:blipFill>
        <p:spPr>
          <a:xfrm>
            <a:off x="505689" y="4172987"/>
            <a:ext cx="2885903" cy="2477191"/>
          </a:xfrm>
          <a:prstGeom prst="rect">
            <a:avLst/>
          </a:prstGeom>
        </p:spPr>
      </p:pic>
      <p:pic>
        <p:nvPicPr>
          <p:cNvPr id="24" name="Shape 269"/>
          <p:cNvPicPr/>
          <p:nvPr/>
        </p:nvPicPr>
        <p:blipFill>
          <a:blip r:embed="rId7"/>
          <a:stretch/>
        </p:blipFill>
        <p:spPr>
          <a:xfrm>
            <a:off x="3724102" y="4056611"/>
            <a:ext cx="3241943" cy="2527068"/>
          </a:xfrm>
          <a:prstGeom prst="rect">
            <a:avLst/>
          </a:prstGeom>
        </p:spPr>
      </p:pic>
      <p:pic>
        <p:nvPicPr>
          <p:cNvPr id="25" name="Picutre 271"/>
          <p:cNvPicPr/>
          <p:nvPr/>
        </p:nvPicPr>
        <p:blipFill>
          <a:blip r:embed="rId8"/>
          <a:stretch/>
        </p:blipFill>
        <p:spPr>
          <a:xfrm>
            <a:off x="7502801" y="4073236"/>
            <a:ext cx="4090670" cy="2502132"/>
          </a:xfrm>
          <a:prstGeom prst="rect">
            <a:avLst/>
          </a:prstGeom>
        </p:spPr>
      </p:pic>
      <p:sp>
        <p:nvSpPr>
          <p:cNvPr id="26" name="Rectangle 25"/>
          <p:cNvSpPr/>
          <p:nvPr/>
        </p:nvSpPr>
        <p:spPr>
          <a:xfrm>
            <a:off x="2294305" y="2924183"/>
            <a:ext cx="7248698" cy="769441"/>
          </a:xfrm>
          <a:prstGeom prst="rect">
            <a:avLst/>
          </a:prstGeom>
        </p:spPr>
        <p:txBody>
          <a:bodyPr wrap="square">
            <a:spAutoFit/>
          </a:body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Arial" pitchFamily="34" charset="0"/>
              </a:rPr>
              <a:t>Bài</a:t>
            </a:r>
            <a:r>
              <a:rPr lang="en-US" altLang="en-US" sz="4400" b="1" dirty="0" smtClean="0">
                <a:solidFill>
                  <a:srgbClr val="0000FF"/>
                </a:solidFill>
                <a:latin typeface="Monotype Corsiva" pitchFamily="66" charset="0"/>
                <a:ea typeface="Helvetica Neue"/>
                <a:cs typeface="Arial" pitchFamily="34" charset="0"/>
              </a:rPr>
              <a:t>  8: </a:t>
            </a:r>
            <a:r>
              <a:rPr lang="en-US" altLang="en-US" sz="4400" b="1" dirty="0" smtClean="0">
                <a:solidFill>
                  <a:srgbClr val="0000FF"/>
                </a:solidFill>
                <a:latin typeface="Times New Roman" pitchFamily="18" charset="0"/>
                <a:ea typeface="Helvetica Neue"/>
                <a:cs typeface="Times New Roman" pitchFamily="18" charset="0"/>
              </a:rPr>
              <a:t>TIẾT KIỆM </a:t>
            </a:r>
            <a:endParaRPr lang="en-US" altLang="en-US" sz="4400" b="1" dirty="0" smtClean="0">
              <a:solidFill>
                <a:srgbClr val="FF0000"/>
              </a:solidFill>
              <a:latin typeface="Times New Roman" pitchFamily="18" charset="0"/>
              <a:ea typeface="Helvetica Neue"/>
              <a:cs typeface="Times New Roman" pitchFamily="18" charset="0"/>
            </a:endParaRPr>
          </a:p>
        </p:txBody>
      </p:sp>
    </p:spTree>
    <p:extLst>
      <p:ext uri="{BB962C8B-B14F-4D97-AF65-F5344CB8AC3E}">
        <p14:creationId xmlns=""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192437"/>
            <a:ext cx="5524500" cy="5693866"/>
          </a:xfrm>
          <a:prstGeom prst="rect">
            <a:avLst/>
          </a:prstGeom>
          <a:noFill/>
          <a:ln w="9525">
            <a:noFill/>
            <a:miter lim="800000"/>
            <a:headEnd/>
            <a:tailEnd/>
          </a:ln>
        </p:spPr>
        <p:txBody>
          <a:bodyPr>
            <a:spAutoFit/>
          </a:bodyPr>
          <a:lstStyle/>
          <a:p>
            <a:r>
              <a:rPr lang="vi-VN" sz="2800" b="1" dirty="0" smtClean="0">
                <a:cs typeface="Arial" pitchFamily="34" charset="0"/>
              </a:rPr>
              <a:t>- Chi tiêu hợp lí</a:t>
            </a:r>
            <a:r>
              <a:rPr lang="en-US" sz="2800" b="1" dirty="0" smtClean="0">
                <a:cs typeface="Arial" pitchFamily="34" charset="0"/>
              </a:rPr>
              <a:t>.</a:t>
            </a:r>
            <a:endParaRPr lang="vi-VN" sz="2800" b="1" dirty="0" smtClean="0">
              <a:cs typeface="Arial" pitchFamily="34" charset="0"/>
            </a:endParaRPr>
          </a:p>
          <a:p>
            <a:r>
              <a:rPr lang="vi-VN" sz="2800" b="1" dirty="0" smtClean="0">
                <a:cs typeface="Arial" pitchFamily="34" charset="0"/>
              </a:rPr>
              <a:t>- Tắt các thi</a:t>
            </a:r>
            <a:r>
              <a:rPr lang="en-US" sz="2800" b="1" dirty="0" smtClean="0">
                <a:cs typeface="Arial" pitchFamily="34" charset="0"/>
              </a:rPr>
              <a:t>ế</a:t>
            </a:r>
            <a:r>
              <a:rPr lang="vi-VN" sz="2800" b="1" dirty="0" smtClean="0">
                <a:cs typeface="Arial" pitchFamily="34" charset="0"/>
              </a:rPr>
              <a:t>t bị điện, khóa vòi nước khi không sử dụng.</a:t>
            </a:r>
          </a:p>
          <a:p>
            <a:r>
              <a:rPr lang="vi-VN" sz="2800" b="1" dirty="0" smtClean="0">
                <a:cs typeface="Arial" pitchFamily="34" charset="0"/>
              </a:rPr>
              <a:t>- Sắp xếp thời gian làm việc kho</a:t>
            </a:r>
            <a:r>
              <a:rPr lang="en-US" sz="2800" b="1" dirty="0" smtClean="0">
                <a:cs typeface="Arial" pitchFamily="34" charset="0"/>
              </a:rPr>
              <a:t>a</a:t>
            </a:r>
            <a:r>
              <a:rPr lang="vi-VN" sz="2800" b="1" dirty="0" smtClean="0">
                <a:cs typeface="Arial" pitchFamily="34" charset="0"/>
              </a:rPr>
              <a:t> học.</a:t>
            </a:r>
          </a:p>
          <a:p>
            <a:r>
              <a:rPr lang="vi-VN" sz="2800" b="1" dirty="0" smtClean="0">
                <a:cs typeface="Arial" pitchFamily="34" charset="0"/>
              </a:rPr>
              <a:t>- Sử dụng hợp lí và khai thác hiệu quả nguồn tài nguyên.</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quản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đồ</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tâp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endParaRPr lang="vi-VN" sz="2800" b="1" dirty="0" smtClean="0">
              <a:latin typeface="Arial" pitchFamily="34" charset="0"/>
              <a:cs typeface="Arial" pitchFamily="34" charset="0"/>
            </a:endParaRPr>
          </a:p>
          <a:p>
            <a:pPr>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vệ</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hoa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lãng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keo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tiện</a:t>
            </a:r>
            <a:r>
              <a:rPr lang="en-US" sz="2800" b="1" dirty="0" smtClean="0">
                <a:latin typeface="Arial" pitchFamily="34" charset="0"/>
                <a:cs typeface="Arial" pitchFamily="34" charset="0"/>
              </a:rPr>
              <a:t>…</a:t>
            </a:r>
            <a:endParaRPr lang="vi-VN" sz="2800" b="1" dirty="0" smtClean="0">
              <a:latin typeface="Arial" pitchFamily="34" charset="0"/>
              <a:cs typeface="Arial" pitchFamily="34" charset="0"/>
            </a:endParaRPr>
          </a:p>
          <a:p>
            <a:pPr>
              <a:buFontTx/>
              <a:buChar char="-"/>
            </a:pPr>
            <a:endParaRPr lang="vi-VN" sz="2800" dirty="0">
              <a:latin typeface="Arial" pitchFamily="34" charset="0"/>
              <a:cs typeface="Arial" pitchFamily="34"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4"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5"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6"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69309" y="4313225"/>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49625" y="1892322"/>
            <a:ext cx="8296101" cy="2554545"/>
          </a:xfrm>
          <a:prstGeom prst="rect">
            <a:avLst/>
          </a:prstGeom>
          <a:solidFill>
            <a:schemeClr val="bg1">
              <a:lumMod val="95000"/>
            </a:schemeClr>
          </a:solidFill>
          <a:ln w="28575">
            <a:solidFill>
              <a:srgbClr val="0070C0"/>
            </a:solidFill>
          </a:ln>
        </p:spPr>
        <p:txBody>
          <a:bodyPr wrap="square">
            <a:spAutoFit/>
          </a:bodyPr>
          <a:lstStyle/>
          <a:p>
            <a:r>
              <a:rPr lang="vi-VN" sz="3200" b="1" dirty="0" smtClean="0">
                <a:solidFill>
                  <a:srgbClr val="FF0000"/>
                </a:solidFill>
              </a:rPr>
              <a:t>Em hãy thảo luận và chia sẻ với các bạn trong lớp về ý nghĩa của câu ca dao sau:</a:t>
            </a:r>
          </a:p>
          <a:p>
            <a:r>
              <a:rPr lang="vi-VN" sz="3200" i="1" dirty="0" smtClean="0">
                <a:solidFill>
                  <a:srgbClr val="FF0000"/>
                </a:solidFill>
              </a:rPr>
              <a:t>                      Được mùa chớ phụ ngô khoai</a:t>
            </a:r>
            <a:br>
              <a:rPr lang="vi-VN" sz="3200" i="1" dirty="0" smtClean="0">
                <a:solidFill>
                  <a:srgbClr val="FF0000"/>
                </a:solidFill>
              </a:rPr>
            </a:br>
            <a:r>
              <a:rPr lang="vi-VN" sz="3200" i="1" dirty="0" smtClean="0">
                <a:solidFill>
                  <a:srgbClr val="FF0000"/>
                </a:solidFill>
              </a:rPr>
              <a:t>                Đến khi thất bát lấy ai bạn cùng.</a:t>
            </a:r>
            <a:endParaRPr lang="vi-VN" sz="3200" dirty="0" smtClean="0">
              <a:solidFill>
                <a:srgbClr val="FF0000"/>
              </a:solidFill>
            </a:endParaRPr>
          </a:p>
          <a:p>
            <a:r>
              <a:rPr lang="vi-VN" sz="3200" dirty="0" smtClean="0">
                <a:solidFill>
                  <a:srgbClr val="FF0000"/>
                </a:solidFill>
              </a:rPr>
              <a:t>                                             (Ca dao)</a:t>
            </a:r>
          </a:p>
        </p:txBody>
      </p:sp>
      <p:pic>
        <p:nvPicPr>
          <p:cNvPr id="66562" name="Picture 2" descr="lam-viec-nhom.png"/>
          <p:cNvPicPr>
            <a:picLocks noChangeAspect="1" noChangeArrowheads="1"/>
          </p:cNvPicPr>
          <p:nvPr/>
        </p:nvPicPr>
        <p:blipFill>
          <a:blip r:embed="rId6"/>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7"/>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8"/>
          <a:srcRect/>
          <a:stretch>
            <a:fillRect/>
          </a:stretch>
        </p:blipFill>
        <p:spPr bwMode="auto">
          <a:xfrm>
            <a:off x="149631" y="6353174"/>
            <a:ext cx="11959243" cy="504826"/>
          </a:xfrm>
          <a:prstGeom prst="rect">
            <a:avLst/>
          </a:prstGeom>
          <a:noFill/>
        </p:spPr>
      </p:pic>
    </p:spTree>
    <p:extLst>
      <p:ext uri="{BB962C8B-B14F-4D97-AF65-F5344CB8AC3E}">
        <p14:creationId xmlns="" xmlns:p14="http://schemas.microsoft.com/office/powerpoint/2010/main" val="1647878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18" name="Rectangle 17"/>
          <p:cNvSpPr/>
          <p:nvPr/>
        </p:nvSpPr>
        <p:spPr>
          <a:xfrm>
            <a:off x="133001" y="1365425"/>
            <a:ext cx="11975874" cy="5170646"/>
          </a:xfrm>
          <a:prstGeom prst="rect">
            <a:avLst/>
          </a:prstGeom>
          <a:solidFill>
            <a:srgbClr val="FFCCFF"/>
          </a:solidFill>
          <a:ln w="28575">
            <a:solidFill>
              <a:srgbClr val="0070C0"/>
            </a:solidFill>
          </a:ln>
        </p:spPr>
        <p:txBody>
          <a:bodyPr wrap="square">
            <a:spAutoFit/>
          </a:bodyPr>
          <a:lstStyle/>
          <a:p>
            <a:pPr algn="just"/>
            <a:r>
              <a:rPr lang="en-US" sz="3000" dirty="0" smtClean="0">
                <a:solidFill>
                  <a:srgbClr val="0070C0"/>
                </a:solidFill>
                <a:latin typeface="Arial" pitchFamily="34" charset="0"/>
                <a:cs typeface="Arial" pitchFamily="34" charset="0"/>
              </a:rPr>
              <a:t>Ý </a:t>
            </a:r>
            <a:r>
              <a:rPr lang="en-US" sz="3000" dirty="0" err="1" smtClean="0">
                <a:solidFill>
                  <a:srgbClr val="0070C0"/>
                </a:solidFill>
                <a:latin typeface="Arial" pitchFamily="34" charset="0"/>
                <a:cs typeface="Arial" pitchFamily="34" charset="0"/>
              </a:rPr>
              <a:t>nghĩa</a:t>
            </a:r>
            <a:r>
              <a:rPr lang="en-US" sz="3000" dirty="0" smtClean="0">
                <a:solidFill>
                  <a:srgbClr val="0070C0"/>
                </a:solidFill>
                <a:latin typeface="Arial" pitchFamily="34" charset="0"/>
                <a:cs typeface="Arial" pitchFamily="34" charset="0"/>
              </a:rPr>
              <a:t> </a:t>
            </a:r>
            <a:r>
              <a:rPr lang="en-US" sz="3000" dirty="0" err="1" smtClean="0">
                <a:solidFill>
                  <a:srgbClr val="0070C0"/>
                </a:solidFill>
                <a:latin typeface="Arial" pitchFamily="34" charset="0"/>
                <a:cs typeface="Arial" pitchFamily="34" charset="0"/>
              </a:rPr>
              <a:t>câu</a:t>
            </a:r>
            <a:r>
              <a:rPr lang="en-US" sz="3000" dirty="0" smtClean="0">
                <a:solidFill>
                  <a:srgbClr val="0070C0"/>
                </a:solidFill>
                <a:latin typeface="Arial" pitchFamily="34" charset="0"/>
                <a:cs typeface="Arial" pitchFamily="34" charset="0"/>
              </a:rPr>
              <a:t> ca </a:t>
            </a:r>
            <a:r>
              <a:rPr lang="en-US" sz="3000" dirty="0" err="1" smtClean="0">
                <a:solidFill>
                  <a:srgbClr val="0070C0"/>
                </a:solidFill>
                <a:latin typeface="Arial" pitchFamily="34" charset="0"/>
                <a:cs typeface="Arial" pitchFamily="34" charset="0"/>
              </a:rPr>
              <a:t>dao</a:t>
            </a:r>
            <a:r>
              <a:rPr lang="en-US" sz="3000" dirty="0" smtClean="0">
                <a:solidFill>
                  <a:srgbClr val="0070C0"/>
                </a:solidFill>
                <a:latin typeface="Arial" pitchFamily="34" charset="0"/>
                <a:cs typeface="Arial" pitchFamily="34" charset="0"/>
              </a:rPr>
              <a:t>: </a:t>
            </a:r>
            <a:r>
              <a:rPr lang="en-US" sz="3000" dirty="0" err="1" smtClean="0">
                <a:latin typeface="Arial" pitchFamily="34" charset="0"/>
                <a:cs typeface="Arial" pitchFamily="34" charset="0"/>
              </a:rPr>
              <a:t>Dùng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từ</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hóm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hỉnh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trị</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bằng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lúa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quan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độn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trong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giáp</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ngày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tám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Dù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có</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phụ</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rúng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nghĩa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san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chia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ngọt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bùi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mình</a:t>
            </a:r>
            <a:r>
              <a:rPr lang="en-US" sz="3000" dirty="0" smtClean="0">
                <a:latin typeface="Arial" pitchFamily="34" charset="0"/>
                <a:cs typeface="Arial" pitchFamily="34" charset="0"/>
              </a:rPr>
              <a:t> qua </a:t>
            </a:r>
            <a:r>
              <a:rPr lang="en-US" sz="3000" dirty="0" err="1" smtClean="0">
                <a:latin typeface="Arial" pitchFamily="34" charset="0"/>
                <a:cs typeface="Arial" pitchFamily="34" charset="0"/>
              </a:rPr>
              <a:t>cơn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thiếu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thốn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Câu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tục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ngữ</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với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thìa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về</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một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phải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biết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quý</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hoặc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hoang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phí</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lương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thực</a:t>
            </a:r>
            <a:r>
              <a:rPr lang="en-US" sz="3000" dirty="0" smtClean="0">
                <a:latin typeface="Arial" pitchFamily="34" charset="0"/>
                <a:cs typeface="Arial" pitchFamily="34" charset="0"/>
              </a:rPr>
              <a:t>.</a:t>
            </a:r>
            <a:endParaRPr lang="vi-VN" sz="3000" dirty="0">
              <a:latin typeface="Arial" pitchFamily="34" charset="0"/>
              <a:cs typeface="Arial" pitchFamily="34" charset="0"/>
            </a:endParaRPr>
          </a:p>
        </p:txBody>
      </p:sp>
    </p:spTree>
    <p:extLst>
      <p:ext uri="{BB962C8B-B14F-4D97-AF65-F5344CB8AC3E}">
        <p14:creationId xmlns="" xmlns:p14="http://schemas.microsoft.com/office/powerpoint/2010/main" val="164787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smtClean="0"/>
              <a:t>- Tiết kiệm giúp chúng ta quý trọng kết quả lao động của bản thân mình và của người khác. </a:t>
            </a:r>
          </a:p>
          <a:p>
            <a:pPr defTabSz="457200"/>
            <a:r>
              <a:rPr lang="vi-VN" sz="3600" dirty="0" smtClean="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sp>
        <p:nvSpPr>
          <p:cNvPr id="7" name="Rectangle 6"/>
          <p:cNvSpPr/>
          <p:nvPr/>
        </p:nvSpPr>
        <p:spPr>
          <a:xfrm>
            <a:off x="3882056" y="216129"/>
            <a:ext cx="8293319" cy="6370975"/>
          </a:xfrm>
          <a:prstGeom prst="rect">
            <a:avLst/>
          </a:prstGeom>
          <a:solidFill>
            <a:srgbClr val="FFFFCC"/>
          </a:solidFill>
        </p:spPr>
        <p:txBody>
          <a:bodyPr wrap="square">
            <a:spAutoFit/>
          </a:bodyPr>
          <a:lstStyle/>
          <a:p>
            <a:pPr lvl="0"/>
            <a:r>
              <a:rPr lang="vi-VN" sz="2400" dirty="0" smtClean="0">
                <a:solidFill>
                  <a:srgbClr val="FF0000"/>
                </a:solidFill>
              </a:rPr>
              <a:t>Khái niệm: </a:t>
            </a:r>
            <a:r>
              <a:rPr lang="vi-VN" sz="2400" dirty="0" smtClean="0"/>
              <a:t>Tiết </a:t>
            </a:r>
            <a:r>
              <a:rPr lang="vi-VN" sz="2400" dirty="0"/>
              <a:t>kiệm là biết sử dụng </a:t>
            </a:r>
            <a:r>
              <a:rPr lang="vi-VN" sz="2400" dirty="0" smtClean="0"/>
              <a:t>một cách hợp                   </a:t>
            </a:r>
            <a:r>
              <a:rPr lang="vi-VN" sz="2400" dirty="0"/>
              <a:t>lí tiền bạc, của cải, thời gian, </a:t>
            </a:r>
            <a:r>
              <a:rPr lang="vi-VN" sz="2400" dirty="0" smtClean="0"/>
              <a:t>sức lực </a:t>
            </a:r>
            <a:r>
              <a:rPr lang="vi-VN" sz="2400" dirty="0"/>
              <a:t>của mình </a:t>
            </a:r>
            <a:r>
              <a:rPr lang="vi-VN" sz="2400" dirty="0" smtClean="0"/>
              <a:t>và                    </a:t>
            </a:r>
            <a:r>
              <a:rPr lang="vi-VN" sz="2400" dirty="0"/>
              <a:t>của người khác</a:t>
            </a:r>
            <a:r>
              <a:rPr lang="vi-VN" sz="2400" dirty="0" smtClean="0"/>
              <a:t>.</a:t>
            </a:r>
          </a:p>
          <a:p>
            <a:pPr lvl="0"/>
            <a:endParaRPr lang="en-US" sz="2400" dirty="0" smtClean="0"/>
          </a:p>
          <a:p>
            <a:pPr lvl="0"/>
            <a:endParaRPr lang="vi-VN" sz="2400" dirty="0"/>
          </a:p>
          <a:p>
            <a:r>
              <a:rPr lang="vi-VN" sz="2400" dirty="0" smtClean="0">
                <a:solidFill>
                  <a:srgbClr val="FF0000"/>
                </a:solidFill>
                <a:latin typeface="Arial" pitchFamily="34" charset="0"/>
                <a:cs typeface="Arial" pitchFamily="34" charset="0"/>
              </a:rPr>
              <a:t>Biểu hiện: </a:t>
            </a:r>
            <a:r>
              <a:rPr lang="vi-VN" sz="2400" dirty="0" smtClean="0">
                <a:latin typeface="Arial" pitchFamily="34" charset="0"/>
                <a:cs typeface="Arial" pitchFamily="34" charset="0"/>
              </a:rPr>
              <a:t>- </a:t>
            </a:r>
            <a:r>
              <a:rPr lang="vi-VN" sz="2400" dirty="0" smtClean="0">
                <a:latin typeface="Arial" pitchFamily="34" charset="0"/>
                <a:cs typeface="Arial" pitchFamily="34" charset="0"/>
              </a:rPr>
              <a:t>Chi tiêu hợp lí</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 Tắt các thi</a:t>
            </a:r>
            <a:r>
              <a:rPr lang="en-US" sz="2400" dirty="0" smtClean="0">
                <a:latin typeface="Arial" pitchFamily="34" charset="0"/>
                <a:cs typeface="Arial" pitchFamily="34" charset="0"/>
              </a:rPr>
              <a:t>ế</a:t>
            </a:r>
            <a:r>
              <a:rPr lang="vi-VN" sz="2400" dirty="0" smtClean="0">
                <a:latin typeface="Arial" pitchFamily="34" charset="0"/>
                <a:cs typeface="Arial" pitchFamily="34" charset="0"/>
              </a:rPr>
              <a:t>t bị điện, khóa vòi nước khi không sử dụng.</a:t>
            </a:r>
          </a:p>
          <a:p>
            <a:r>
              <a:rPr lang="vi-VN" sz="2400" dirty="0" smtClean="0">
                <a:latin typeface="Arial" pitchFamily="34" charset="0"/>
                <a:cs typeface="Arial" pitchFamily="34" charset="0"/>
              </a:rPr>
              <a:t>- Sắp xếp thời gian làm việc kho</a:t>
            </a:r>
            <a:r>
              <a:rPr lang="en-US" sz="2400" dirty="0" smtClean="0">
                <a:latin typeface="Arial" pitchFamily="34" charset="0"/>
                <a:cs typeface="Arial" pitchFamily="34" charset="0"/>
              </a:rPr>
              <a:t>a</a:t>
            </a:r>
            <a:r>
              <a:rPr lang="vi-VN" sz="2400" dirty="0" smtClean="0">
                <a:latin typeface="Arial" pitchFamily="34" charset="0"/>
                <a:cs typeface="Arial" pitchFamily="34" charset="0"/>
              </a:rPr>
              <a:t> học.</a:t>
            </a:r>
          </a:p>
          <a:p>
            <a:r>
              <a:rPr lang="vi-VN" sz="2400" dirty="0" smtClean="0">
                <a:latin typeface="Arial" pitchFamily="34" charset="0"/>
                <a:cs typeface="Arial" pitchFamily="34" charset="0"/>
              </a:rPr>
              <a:t>- Sử dụng hợp lí và khai thác hiệu quả nguồn tài nguyên.</a:t>
            </a: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endParaRPr lang="vi-VN"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a:t>
            </a:r>
          </a:p>
          <a:p>
            <a:endParaRPr lang="vi-VN" sz="2400" dirty="0" smtClean="0">
              <a:latin typeface="Arial" pitchFamily="34" charset="0"/>
              <a:cs typeface="Arial" pitchFamily="34" charset="0"/>
            </a:endParaRPr>
          </a:p>
          <a:p>
            <a:endParaRPr lang="vi-VN" sz="2400" dirty="0" smtClean="0">
              <a:latin typeface="Arial" pitchFamily="34" charset="0"/>
              <a:cs typeface="Arial" pitchFamily="34" charset="0"/>
            </a:endParaRPr>
          </a:p>
          <a:p>
            <a:pPr defTabSz="457200"/>
            <a:r>
              <a:rPr lang="vi-VN" sz="2400" dirty="0" smtClean="0">
                <a:solidFill>
                  <a:srgbClr val="FF0000"/>
                </a:solidFill>
              </a:rPr>
              <a:t>Ý </a:t>
            </a:r>
            <a:r>
              <a:rPr lang="vi-VN" sz="2400" dirty="0" smtClean="0">
                <a:solidFill>
                  <a:srgbClr val="FF0000"/>
                </a:solidFill>
              </a:rPr>
              <a:t>nghĩa: </a:t>
            </a:r>
            <a:r>
              <a:rPr lang="vi-VN" sz="2400" dirty="0" smtClean="0"/>
              <a:t>- </a:t>
            </a:r>
            <a:r>
              <a:rPr lang="vi-VN" sz="2400" dirty="0" smtClean="0"/>
              <a:t>Tiết kiệm giúp chúng ta quý trọng kết quả lao động của bản thân mình và của người khác. </a:t>
            </a:r>
          </a:p>
          <a:p>
            <a:pPr defTabSz="457200"/>
            <a:r>
              <a:rPr lang="vi-VN" sz="2400" dirty="0" smtClean="0"/>
              <a:t>- Khi tiết kiệm, chúng ta sẽ có điều kiện để giúp đỡ, chia sẻ với những người có hoàn cảnh khó khăn</a:t>
            </a:r>
            <a:r>
              <a:rPr lang="vi-VN" sz="2400" dirty="0" smtClean="0"/>
              <a:t>.</a:t>
            </a:r>
            <a:endParaRPr lang="vi-VN" sz="2800" dirty="0"/>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212464"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Arial" pitchFamily="34" charset="0"/>
                <a:ea typeface="Helvetica Neue"/>
                <a:cs typeface="Arial" pitchFamily="34" charset="0"/>
              </a:rPr>
              <a:t>TIẾT KIỆM</a:t>
            </a:r>
            <a:endParaRPr lang="en-SG" altLang="en-US" sz="3200" b="1" dirty="0">
              <a:solidFill>
                <a:srgbClr val="0000FF"/>
              </a:solidFill>
              <a:latin typeface="Arial" pitchFamily="34" charset="0"/>
              <a:cs typeface="Arial" pitchFamily="34" charset="0"/>
            </a:endParaRPr>
          </a:p>
        </p:txBody>
      </p:sp>
      <p:cxnSp>
        <p:nvCxnSpPr>
          <p:cNvPr id="17" name="Straight Arrow Connector 16"/>
          <p:cNvCxnSpPr/>
          <p:nvPr/>
        </p:nvCxnSpPr>
        <p:spPr>
          <a:xfrm rot="5400000" flipH="1" flipV="1">
            <a:off x="2468881" y="1354975"/>
            <a:ext cx="2327565" cy="515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260096" y="2132094"/>
            <a:ext cx="759230" cy="518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668385" y="3383279"/>
            <a:ext cx="1934095" cy="50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Shape 1"/>
          <p:cNvPicPr/>
          <p:nvPr/>
        </p:nvPicPr>
        <p:blipFill>
          <a:blip r:embed="rId5"/>
          <a:stretch/>
        </p:blipFill>
        <p:spPr>
          <a:xfrm>
            <a:off x="10919460" y="0"/>
            <a:ext cx="1272540" cy="1043940"/>
          </a:xfrm>
          <a:prstGeom prst="rect">
            <a:avLst/>
          </a:prstGeom>
        </p:spPr>
      </p:pic>
    </p:spTree>
    <p:extLst>
      <p:ext uri="{BB962C8B-B14F-4D97-AF65-F5344CB8AC3E}">
        <p14:creationId xmlns="" xmlns:p14="http://schemas.microsoft.com/office/powerpoint/2010/main" val="177884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TRÒ CHƠI: TÔI LÀ THUYẾT TRÌNH GIA</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5"/>
          <a:srcRect/>
          <a:stretch>
            <a:fillRect/>
          </a:stretch>
        </p:blipFill>
        <p:spPr bwMode="auto">
          <a:xfrm>
            <a:off x="84865" y="0"/>
            <a:ext cx="1162050" cy="1197033"/>
          </a:xfrm>
          <a:prstGeom prst="rect">
            <a:avLst/>
          </a:prstGeom>
          <a:noFill/>
          <a:ln w="9525">
            <a:noFill/>
            <a:miter lim="800000"/>
            <a:headEnd/>
            <a:tailEnd/>
          </a:ln>
        </p:spPr>
      </p:pic>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6"/>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7"/>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8"/>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9"/>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smtClean="0"/>
              <a:t>Em hãy thuyết trình trước lớp về một trong các chủ đề sau:</a:t>
            </a:r>
            <a:endParaRPr lang="vi-VN" sz="2800" b="1" dirty="0"/>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smtClean="0"/>
              <a:t>Tiết kiệm thời gian</a:t>
            </a:r>
            <a:endParaRPr lang="vi-VN" sz="2800" dirty="0"/>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smtClean="0"/>
              <a:t>Tiết kiệm tiền bạc</a:t>
            </a:r>
            <a:endParaRPr lang="vi-VN" sz="2800" dirty="0"/>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smtClean="0"/>
              <a:t>Tiết kiệm điện, nước</a:t>
            </a:r>
            <a:endParaRPr lang="vi-VN" sz="2800" dirty="0"/>
          </a:p>
        </p:txBody>
      </p:sp>
      <p:pic>
        <p:nvPicPr>
          <p:cNvPr id="72721" name="Picture 17" descr="https://gxtanhuong.net/wp-content/uploads/2018/03/VoTay.jpg"/>
          <p:cNvPicPr>
            <a:picLocks noChangeAspect="1" noChangeArrowheads="1"/>
          </p:cNvPicPr>
          <p:nvPr/>
        </p:nvPicPr>
        <p:blipFill>
          <a:blip r:embed="rId10" cstate="print"/>
          <a:srcRect/>
          <a:stretch>
            <a:fillRect/>
          </a:stretch>
        </p:blipFill>
        <p:spPr bwMode="auto">
          <a:xfrm flipH="1">
            <a:off x="9942020" y="1180403"/>
            <a:ext cx="1512917" cy="1296786"/>
          </a:xfrm>
          <a:prstGeom prst="rect">
            <a:avLst/>
          </a:prstGeom>
          <a:noFill/>
        </p:spPr>
      </p:pic>
    </p:spTree>
    <p:extLst>
      <p:ext uri="{BB962C8B-B14F-4D97-AF65-F5344CB8AC3E}">
        <p14:creationId xmlns=""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70657" name="Rectangle 1"/>
          <p:cNvSpPr>
            <a:spLocks noChangeArrowheads="1"/>
          </p:cNvSpPr>
          <p:nvPr/>
        </p:nvSpPr>
        <p:spPr bwMode="auto">
          <a:xfrm>
            <a:off x="6550429" y="1862050"/>
            <a:ext cx="44057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vi-V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tiền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bạc</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vi-VN"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 xmlns:p14="http://schemas.microsoft.com/office/powerpoint/2010/main" val="1840279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smtClean="0"/>
              <a:t>1. Em </a:t>
            </a:r>
            <a:r>
              <a:rPr lang="vi-VN" sz="2800" dirty="0" smtClean="0"/>
              <a:t>đồng tình hoặc không </a:t>
            </a:r>
            <a:r>
              <a:rPr lang="vi-VN" sz="2800" dirty="0" smtClean="0"/>
              <a:t>đồng </a:t>
            </a:r>
            <a:r>
              <a:rPr lang="vi-VN" sz="2800" dirty="0" smtClean="0"/>
              <a:t>tình với hành vi của bạn nào? Vì sao</a:t>
            </a:r>
            <a:r>
              <a:rPr lang="vi-VN" sz="2800" dirty="0" smtClean="0"/>
              <a:t>? </a:t>
            </a:r>
            <a:endParaRPr lang="vi-VN" sz="2800" dirty="0" smtClean="0"/>
          </a:p>
          <a:p>
            <a:r>
              <a:rPr lang="vi-VN" sz="2800" dirty="0" smtClean="0"/>
              <a:t>2. Nếu là bạn học cùng lớp với các bạn trên, em sẽ đưa ra lời khuyên gì cho các bạn ấy?</a:t>
            </a:r>
          </a:p>
          <a:p>
            <a:r>
              <a:rPr lang="vi-VN" sz="2800" dirty="0" smtClean="0"/>
              <a:t/>
            </a:r>
            <a:br>
              <a:rPr lang="vi-VN" sz="2800" dirty="0" smtClean="0"/>
            </a:br>
            <a:endParaRPr lang="vi-VN" sz="2800" b="1" dirty="0" smtClean="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smtClean="0"/>
              <a:t>Nhóm 1: Tình </a:t>
            </a:r>
            <a:r>
              <a:rPr lang="vi-VN" sz="2800" b="1" dirty="0" smtClean="0"/>
              <a:t>huống 1: </a:t>
            </a:r>
            <a:r>
              <a:rPr lang="vi-VN" sz="2800" dirty="0" smtClean="0"/>
              <a:t>Hôm nay, Lan có nhiều bài tập về nhà </a:t>
            </a:r>
            <a:r>
              <a:rPr lang="vi-VN" sz="2800" dirty="0" smtClean="0"/>
              <a:t>cần </a:t>
            </a:r>
            <a:r>
              <a:rPr lang="vi-VN" sz="2800" dirty="0" smtClean="0"/>
              <a:t>làm xong nhưng tối có chương trình tivi Lan yêu thích. Lan định sáng mai sẽ dậy sớm làm bài. Nhưng do thức khuya, Lan ngủ dậy muộn, bị trễ giờ đi học và không hoàn thành bài tập.</a:t>
            </a:r>
            <a:endParaRPr lang="vi-VN" sz="2800" dirty="0"/>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smtClean="0"/>
              <a:t>Nhóm 2: Tình </a:t>
            </a:r>
            <a:r>
              <a:rPr lang="vi-VN" sz="2800" b="1" dirty="0" smtClean="0"/>
              <a:t>huống 2: </a:t>
            </a:r>
            <a:r>
              <a:rPr lang="vi-VN" sz="2800" dirty="0" smtClean="0"/>
              <a:t>Một nhóm bạn trong lớp 6A thường để nước tràn lênh láng khi rửa chân tay ở vòi nước phía sau khu nhà đang xây trong sân trường. Các bạn ấy còn hay quên tắt điện, quạt trong lớp mỗi khi ra về.</a:t>
            </a:r>
            <a:endParaRPr lang="vi-VN" sz="2800" dirty="0"/>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smtClean="0"/>
              <a:t>Nhóm 3,4: Tình </a:t>
            </a:r>
            <a:r>
              <a:rPr lang="vi-VN" sz="2800" b="1" dirty="0" smtClean="0"/>
              <a:t>huống 3: </a:t>
            </a:r>
            <a:r>
              <a:rPr lang="vi-VN" sz="2800" dirty="0" smtClean="0"/>
              <a:t>Bạn An là học sinh lớp 6 nhưng luôn đòi bố mẹ mua cho những đồ đắt tiền như </a:t>
            </a:r>
            <a:r>
              <a:rPr lang="vi-VN" sz="2800" dirty="0" smtClean="0"/>
              <a:t>quần </a:t>
            </a:r>
            <a:r>
              <a:rPr lang="vi-VN" sz="2800" dirty="0" smtClean="0"/>
              <a:t>áo hàng hiệu, máy nghe nhạc, điện thoại thông minh,... để tỏ vẻ sành điệu trước mặt bạn bè.</a:t>
            </a:r>
            <a:endParaRPr lang="vi-VN" sz="2800" dirty="0"/>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1702934" y="440545"/>
            <a:ext cx="4058985" cy="5372071"/>
          </a:xfrm>
          <a:prstGeom prst="rect">
            <a:avLst/>
          </a:prstGeom>
        </p:spPr>
      </p:pic>
      <p:sp>
        <p:nvSpPr>
          <p:cNvPr id="7" name="Rectangle 6"/>
          <p:cNvSpPr>
            <a:spLocks noChangeArrowheads="1"/>
          </p:cNvSpPr>
          <p:nvPr/>
        </p:nvSpPr>
        <p:spPr bwMode="auto">
          <a:xfrm rot="21274563">
            <a:off x="240778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736079" y="514482"/>
            <a:ext cx="4378861" cy="5182805"/>
          </a:xfrm>
          <a:prstGeom prst="rect">
            <a:avLst/>
          </a:prstGeom>
        </p:spPr>
      </p:pic>
      <p:sp>
        <p:nvSpPr>
          <p:cNvPr id="9" name="文本框 6"/>
          <p:cNvSpPr txBox="1"/>
          <p:nvPr/>
        </p:nvSpPr>
        <p:spPr>
          <a:xfrm>
            <a:off x="7299382" y="3324258"/>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 KHỞI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ĐỘNG</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pic>
        <p:nvPicPr>
          <p:cNvPr id="17" name="Picture 9"/>
          <p:cNvPicPr>
            <a:picLocks noChangeAspect="1" noChangeArrowheads="1"/>
          </p:cNvPicPr>
          <p:nvPr/>
        </p:nvPicPr>
        <p:blipFill>
          <a:blip r:embed="rId6"/>
          <a:srcRect/>
          <a:stretch>
            <a:fillRect/>
          </a:stretch>
        </p:blipFill>
        <p:spPr bwMode="auto">
          <a:xfrm>
            <a:off x="0" y="0"/>
            <a:ext cx="1639225" cy="1615440"/>
          </a:xfrm>
          <a:prstGeom prst="rect">
            <a:avLst/>
          </a:prstGeom>
          <a:noFill/>
          <a:ln w="9525">
            <a:noFill/>
            <a:miter lim="800000"/>
            <a:headEnd/>
            <a:tailEnd/>
          </a:ln>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 xmlns:p14="http://schemas.microsoft.com/office/powerpoint/2010/main" val="17553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VẬN DỤNG</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10"/>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11"/>
          <a:srcRect/>
          <a:stretch>
            <a:fillRect/>
          </a:stretch>
        </p:blipFill>
        <p:spPr bwMode="auto">
          <a:xfrm>
            <a:off x="-72025" y="-49865"/>
            <a:ext cx="1584941" cy="1330025"/>
          </a:xfrm>
          <a:prstGeom prst="rect">
            <a:avLst/>
          </a:prstGeom>
          <a:noFill/>
          <a:ln w="9525">
            <a:noFill/>
            <a:miter lim="800000"/>
            <a:headEnd/>
            <a:tailEnd/>
          </a:ln>
        </p:spPr>
      </p:pic>
    </p:spTree>
    <p:extLst>
      <p:ext uri="{BB962C8B-B14F-4D97-AF65-F5344CB8AC3E}">
        <p14:creationId xmlns="" xmlns:p14="http://schemas.microsoft.com/office/powerpoint/2010/main" val="79066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sp>
        <p:nvSpPr>
          <p:cNvPr id="15" name="Rectangle 14"/>
          <p:cNvSpPr/>
          <p:nvPr/>
        </p:nvSpPr>
        <p:spPr>
          <a:xfrm>
            <a:off x="314958" y="2587009"/>
            <a:ext cx="3026757" cy="3970318"/>
          </a:xfrm>
          <a:prstGeom prst="rect">
            <a:avLst/>
          </a:prstGeom>
          <a:solidFill>
            <a:srgbClr val="FFCCFF"/>
          </a:solidFill>
        </p:spPr>
        <p:txBody>
          <a:bodyPr wrap="square">
            <a:spAutoFit/>
          </a:bodyPr>
          <a:lstStyle/>
          <a:p>
            <a:r>
              <a:rPr lang="vi-VN" sz="2800" b="1" i="1" dirty="0" smtClean="0"/>
              <a:t>Nhóm 1 + </a:t>
            </a:r>
            <a:r>
              <a:rPr lang="vi-VN" sz="2800" b="1" i="1" dirty="0"/>
              <a:t>2: </a:t>
            </a:r>
            <a:endParaRPr lang="vi-VN" sz="2800" dirty="0"/>
          </a:p>
          <a:p>
            <a:r>
              <a:rPr lang="vi-VN" sz="2800" dirty="0" smtClean="0"/>
              <a:t>Em hãy lập kế hoạch tiết kiệm tiền để có đủ chi phí mua giày dép, sách vở cho năm học mới mà không phải xin bố mẹ.</a:t>
            </a:r>
            <a:endParaRPr lang="vi-VN" sz="2800" dirty="0"/>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296101" y="1670680"/>
            <a:ext cx="3607723" cy="4955203"/>
          </a:xfrm>
          <a:prstGeom prst="rect">
            <a:avLst/>
          </a:prstGeom>
          <a:solidFill>
            <a:srgbClr val="FFFFCC"/>
          </a:solidFill>
        </p:spPr>
        <p:txBody>
          <a:bodyPr wrap="square">
            <a:spAutoFit/>
          </a:bodyPr>
          <a:lstStyle/>
          <a:p>
            <a:r>
              <a:rPr lang="vi-VN" sz="2800" b="1" i="1" dirty="0" smtClean="0"/>
              <a:t>Nhóm 3 </a:t>
            </a:r>
            <a:r>
              <a:rPr lang="vi-VN" sz="2800" b="1" i="1" dirty="0" smtClean="0"/>
              <a:t>+ </a:t>
            </a:r>
            <a:r>
              <a:rPr lang="vi-VN" sz="2800" b="1" i="1" dirty="0" smtClean="0"/>
              <a:t>4: </a:t>
            </a:r>
            <a:endParaRPr lang="vi-VN" sz="2800" dirty="0" smtClean="0"/>
          </a:p>
          <a:p>
            <a:r>
              <a:rPr lang="vi-VN" sz="2800" dirty="0" smtClean="0"/>
              <a:t>Em </a:t>
            </a:r>
            <a:r>
              <a:rPr lang="vi-VN" sz="2800" dirty="0" smtClean="0"/>
              <a:t>hãy tự nhận xét việc rèn luyện tính tiết kiệm của mình, bạn bè và người thân. Nêu 5 điều góp ý cho chính em, bạn bè và người thân để cùng nhau thay đổi tích cực hơn.</a:t>
            </a:r>
          </a:p>
          <a:p>
            <a:r>
              <a:rPr lang="vi-VN" b="1" dirty="0" smtClean="0"/>
              <a:t/>
            </a:r>
            <a:br>
              <a:rPr lang="vi-VN" b="1" dirty="0" smtClean="0"/>
            </a:br>
            <a:endParaRPr lang="vi-VN" dirty="0"/>
          </a:p>
        </p:txBody>
      </p:sp>
      <p:pic>
        <p:nvPicPr>
          <p:cNvPr id="18" name="Picture 17"/>
          <p:cNvPicPr>
            <a:picLocks noChangeAspect="1"/>
          </p:cNvPicPr>
          <p:nvPr/>
        </p:nvPicPr>
        <p:blipFill>
          <a:blip r:embed="rId5"/>
          <a:srcRect l="5257" t="19184" r="3513" b="27566"/>
          <a:stretch>
            <a:fillRect/>
          </a:stretch>
        </p:blipFill>
        <p:spPr>
          <a:xfrm>
            <a:off x="149638" y="0"/>
            <a:ext cx="2477193" cy="1945178"/>
          </a:xfrm>
          <a:prstGeom prst="rect">
            <a:avLst/>
          </a:prstGeom>
        </p:spPr>
      </p:pic>
    </p:spTree>
    <p:extLst>
      <p:ext uri="{BB962C8B-B14F-4D97-AF65-F5344CB8AC3E}">
        <p14:creationId xmlns="" xmlns:p14="http://schemas.microsoft.com/office/powerpoint/2010/main" val="378866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224518" y="1313412"/>
            <a:ext cx="6525417" cy="5303520"/>
          </a:xfrm>
          <a:prstGeom prst="rect">
            <a:avLst/>
          </a:prstGeom>
        </p:spPr>
      </p:pic>
      <p:sp>
        <p:nvSpPr>
          <p:cNvPr id="19" name="文本框 15"/>
          <p:cNvSpPr txBox="1"/>
          <p:nvPr/>
        </p:nvSpPr>
        <p:spPr>
          <a:xfrm>
            <a:off x="1271702" y="3885278"/>
            <a:ext cx="4530583" cy="1323439"/>
          </a:xfrm>
          <a:prstGeom prst="rect">
            <a:avLst/>
          </a:prstGeom>
          <a:noFill/>
        </p:spPr>
        <p:txBody>
          <a:bodyPr wrap="square" rtlCol="0">
            <a:spAutoFit/>
          </a:bodyPr>
          <a:lstStyle/>
          <a:p>
            <a:pPr algn="ctr" defTabSz="457200"/>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Xin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chào</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và</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hẹn</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gặp</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lại</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a:t>
            </a:r>
            <a:endParaRPr lang="zh-CN" altLang="en-US" sz="4000" b="1" dirty="0">
              <a:solidFill>
                <a:srgbClr val="FF0000"/>
              </a:solidFill>
              <a:latin typeface="Segoe Print" pitchFamily="2" charset="0"/>
              <a:ea typeface="华康海报体W12" panose="040B0C09000000000000" pitchFamily="81" charset="-122"/>
              <a:cs typeface="Times New Roman" pitchFamily="18" charset="0"/>
            </a:endParaRPr>
          </a:p>
        </p:txBody>
      </p:sp>
      <p:pic>
        <p:nvPicPr>
          <p:cNvPr id="7" name="Shape 1"/>
          <p:cNvPicPr/>
          <p:nvPr/>
        </p:nvPicPr>
        <p:blipFill>
          <a:blip r:embed="rId4"/>
          <a:stretch/>
        </p:blipFill>
        <p:spPr>
          <a:xfrm>
            <a:off x="10919460" y="0"/>
            <a:ext cx="1272540" cy="1043940"/>
          </a:xfrm>
          <a:prstGeom prst="rect">
            <a:avLst/>
          </a:prstGeom>
        </p:spPr>
      </p:pic>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Picture 9"/>
          <p:cNvPicPr>
            <a:picLocks noChangeAspect="1" noChangeArrowheads="1"/>
          </p:cNvPicPr>
          <p:nvPr/>
        </p:nvPicPr>
        <p:blipFill>
          <a:blip r:embed="rId5"/>
          <a:srcRect/>
          <a:stretch>
            <a:fillRect/>
          </a:stretch>
        </p:blipFill>
        <p:spPr bwMode="auto">
          <a:xfrm>
            <a:off x="-72025" y="-49865"/>
            <a:ext cx="1584941" cy="1330025"/>
          </a:xfrm>
          <a:prstGeom prst="rect">
            <a:avLst/>
          </a:prstGeom>
          <a:noFill/>
          <a:ln w="9525">
            <a:noFill/>
            <a:miter lim="800000"/>
            <a:headEnd/>
            <a:tailEnd/>
          </a:ln>
        </p:spPr>
      </p:pic>
      <p:pic>
        <p:nvPicPr>
          <p:cNvPr id="3074" name="Picture 2" descr="Hình động khóc chào tạm biệt"/>
          <p:cNvPicPr>
            <a:picLocks noChangeAspect="1" noChangeArrowheads="1" noCrop="1"/>
          </p:cNvPicPr>
          <p:nvPr/>
        </p:nvPicPr>
        <p:blipFill>
          <a:blip r:embed="rId6"/>
          <a:srcRect/>
          <a:stretch>
            <a:fillRect/>
          </a:stretch>
        </p:blipFill>
        <p:spPr bwMode="auto">
          <a:xfrm>
            <a:off x="7055138" y="1380547"/>
            <a:ext cx="4765559" cy="5186507"/>
          </a:xfrm>
          <a:prstGeom prst="rect">
            <a:avLst/>
          </a:prstGeom>
          <a:noFill/>
        </p:spPr>
      </p:pic>
    </p:spTree>
    <p:extLst>
      <p:ext uri="{BB962C8B-B14F-4D97-AF65-F5344CB8AC3E}">
        <p14:creationId xmlns=""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a:solidFill>
                  <a:srgbClr val="0070C0"/>
                </a:solidFill>
                <a:latin typeface="Times New Roman" pitchFamily="18" charset="0"/>
                <a:ea typeface="华康海报体W12"/>
                <a:cs typeface="Times New Roman" pitchFamily="18" charset="0"/>
              </a:rPr>
              <a:t>I. Khám phá</a:t>
            </a:r>
            <a:endParaRPr lang="zh-CN" altLang="en-US" sz="4000" b="1">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36626" y="1863726"/>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1.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598516" y="2548140"/>
            <a:ext cx="5897880"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25546" y="3182678"/>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Rectangle 1"/>
          <p:cNvSpPr>
            <a:spLocks noChangeArrowheads="1"/>
          </p:cNvSpPr>
          <p:nvPr/>
        </p:nvSpPr>
        <p:spPr bwMode="auto">
          <a:xfrm>
            <a:off x="6633556" y="1546170"/>
            <a:ext cx="48546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Chi tiêu h</a:t>
            </a:r>
            <a:r>
              <a:rPr kumimoji="0" lang="vi-VN" sz="2800" i="0" u="none" strike="noStrike" cap="none" normalizeH="0" baseline="0" dirty="0" smtClean="0">
                <a:ln>
                  <a:noFill/>
                </a:ln>
                <a:solidFill>
                  <a:schemeClr val="tx1"/>
                </a:solidFill>
                <a:effectLst/>
                <a:ea typeface="Times New Roman" pitchFamily="18" charset="0"/>
                <a:cs typeface="Arial" pitchFamily="34" charset="0"/>
              </a:rPr>
              <a:t>ợ</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p l</a:t>
            </a:r>
            <a:r>
              <a:rPr kumimoji="0" lang="vi-VN" sz="2800" i="0" u="none" strike="noStrike" cap="none" normalizeH="0" baseline="0" dirty="0" smtClean="0">
                <a:ln>
                  <a:noFill/>
                </a:ln>
                <a:solidFill>
                  <a:schemeClr val="tx1"/>
                </a:solidFill>
                <a:effectLst/>
                <a:ea typeface="Times New Roman" pitchFamily="18" charset="0"/>
                <a:cs typeface=".VnTime"/>
              </a:rPr>
              <a:t>í</a:t>
            </a:r>
            <a:r>
              <a:rPr kumimoji="0" lang="en-US" sz="2800" i="0" u="none" strike="noStrike" cap="none" normalizeH="0" baseline="0" dirty="0" smtClean="0">
                <a:ln>
                  <a:noFill/>
                </a:ln>
                <a:solidFill>
                  <a:schemeClr val="tx1"/>
                </a:solidFill>
                <a:effectLst/>
                <a:ea typeface="Times New Roman" pitchFamily="18" charset="0"/>
                <a:cs typeface=".VnTime"/>
              </a:rPr>
              <a:t>.</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a:t>
            </a:r>
            <a:r>
              <a:rPr kumimoji="0" lang="vi-VN" sz="2800" i="0" u="none" strike="noStrike" cap="none" normalizeH="0" baseline="0" dirty="0" smtClean="0">
                <a:ln>
                  <a:noFill/>
                </a:ln>
                <a:solidFill>
                  <a:schemeClr val="tx1"/>
                </a:solidFill>
                <a:effectLst/>
                <a:ea typeface="Times New Roman" pitchFamily="18" charset="0"/>
                <a:cs typeface="Arial" pitchFamily="34" charset="0"/>
              </a:rPr>
              <a:t>ắ</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các thi</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ế</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bị điện, khóa vòi nước khi không sử dụng.</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Sắp xếp thời gian làm việc kho</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a</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học.</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Sử dụng hợp lí và khai thác hiệu quả nguồn tài nguyên.</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quản</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dùng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tâp</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khi</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sử</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endParaRPr kumimoji="0" lang="vi-VN"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vệ</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1147163"/>
            <a:ext cx="4058985" cy="5104014"/>
          </a:xfrm>
          <a:prstGeom prst="rect">
            <a:avLst/>
          </a:prstGeom>
        </p:spPr>
      </p:pic>
      <p:sp>
        <p:nvSpPr>
          <p:cNvPr id="7" name="Rectangle 6"/>
          <p:cNvSpPr>
            <a:spLocks noChangeArrowheads="1"/>
          </p:cNvSpPr>
          <p:nvPr/>
        </p:nvSpPr>
        <p:spPr bwMode="auto">
          <a:xfrm>
            <a:off x="710348" y="1758814"/>
            <a:ext cx="292360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Helvetica Neue"/>
              </a:rPr>
              <a:t>Trò</a:t>
            </a:r>
            <a:r>
              <a:rPr lang="en-US" altLang="en-US" sz="4400" b="1" dirty="0" smtClean="0">
                <a:solidFill>
                  <a:srgbClr val="0000FF"/>
                </a:solidFill>
                <a:latin typeface="Monotype Corsiva" pitchFamily="66" charset="0"/>
                <a:ea typeface="Helvetica Neue"/>
                <a:cs typeface="Helvetica Neue"/>
              </a:rPr>
              <a:t> </a:t>
            </a:r>
            <a:r>
              <a:rPr lang="en-US" altLang="en-US" sz="4400" b="1" dirty="0" err="1" smtClean="0">
                <a:solidFill>
                  <a:srgbClr val="0000FF"/>
                </a:solidFill>
                <a:latin typeface="Monotype Corsiva" pitchFamily="66" charset="0"/>
                <a:ea typeface="Helvetica Neue"/>
                <a:cs typeface="Helvetica Neue"/>
              </a:rPr>
              <a:t>chơi</a:t>
            </a:r>
            <a:r>
              <a:rPr lang="en-US" altLang="en-US" sz="4400" b="1" dirty="0" smtClean="0">
                <a:solidFill>
                  <a:srgbClr val="0000FF"/>
                </a:solidFill>
                <a:latin typeface="Monotype Corsiva" pitchFamily="66" charset="0"/>
                <a:ea typeface="Helvetica Neue"/>
                <a:cs typeface="Helvetica Neue"/>
              </a:rPr>
              <a:t>:</a:t>
            </a:r>
          </a:p>
        </p:txBody>
      </p:sp>
      <p:pic>
        <p:nvPicPr>
          <p:cNvPr id="19" name="图片 3"/>
          <p:cNvPicPr>
            <a:picLocks noChangeAspect="1"/>
          </p:cNvPicPr>
          <p:nvPr/>
        </p:nvPicPr>
        <p:blipFill rotWithShape="1">
          <a:blip r:embed="rId4">
            <a:extLst>
              <a:ext uri="{28A0092B-C50C-407E-A947-70E740481C1C}">
                <a14:useLocalDpi xmlns="" xmlns:a14="http://schemas.microsoft.com/office/drawing/2010/main" val="0"/>
              </a:ext>
            </a:extLst>
          </a:blip>
          <a:srcRect l="3466" r="34400" b="5897"/>
          <a:stretch/>
        </p:blipFill>
        <p:spPr>
          <a:xfrm>
            <a:off x="2986606" y="-1302814"/>
            <a:ext cx="9010240" cy="8160814"/>
          </a:xfrm>
          <a:prstGeom prst="rect">
            <a:avLst/>
          </a:prstGeom>
        </p:spPr>
      </p:pic>
      <p:sp>
        <p:nvSpPr>
          <p:cNvPr id="21" name="Rectangle 20"/>
          <p:cNvSpPr>
            <a:spLocks noChangeArrowheads="1"/>
          </p:cNvSpPr>
          <p:nvPr/>
        </p:nvSpPr>
        <p:spPr bwMode="auto">
          <a:xfrm>
            <a:off x="4296748" y="5002713"/>
            <a:ext cx="7364626"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3200" dirty="0" smtClean="0">
                <a:solidFill>
                  <a:srgbClr val="FF0000"/>
                </a:solidFill>
                <a:latin typeface="Arial" pitchFamily="34" charset="0"/>
                <a:cs typeface="Arial" pitchFamily="34" charset="0"/>
              </a:rPr>
              <a:t>Em hãy quan sát hình ảnh và cho biết các bạn ấy đang lãng phí những gì?</a:t>
            </a:r>
            <a:endParaRPr lang="vi-VN" sz="3200" dirty="0">
              <a:solidFill>
                <a:srgbClr val="FF0000"/>
              </a:solidFill>
              <a:latin typeface="Arial" pitchFamily="34" charset="0"/>
              <a:cs typeface="Arial" pitchFamily="34" charset="0"/>
            </a:endParaRPr>
          </a:p>
        </p:txBody>
      </p:sp>
      <p:pic>
        <p:nvPicPr>
          <p:cNvPr id="22" name="Shape 261"/>
          <p:cNvPicPr/>
          <p:nvPr/>
        </p:nvPicPr>
        <p:blipFill>
          <a:blip r:embed="rId5"/>
          <a:stretch/>
        </p:blipFill>
        <p:spPr>
          <a:xfrm>
            <a:off x="4777740" y="1478280"/>
            <a:ext cx="6332220" cy="3017520"/>
          </a:xfrm>
          <a:prstGeom prst="rect">
            <a:avLst/>
          </a:prstGeom>
        </p:spPr>
      </p:pic>
      <p:pic>
        <p:nvPicPr>
          <p:cNvPr id="23" name="Shape 1"/>
          <p:cNvPicPr/>
          <p:nvPr/>
        </p:nvPicPr>
        <p:blipFill>
          <a:blip r:embed="rId6"/>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sp>
        <p:nvSpPr>
          <p:cNvPr id="14" name="Rounded Rectangle 13"/>
          <p:cNvSpPr/>
          <p:nvPr/>
        </p:nvSpPr>
        <p:spPr>
          <a:xfrm>
            <a:off x="1446414" y="2493808"/>
            <a:ext cx="1330037" cy="22943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latin typeface="Monotype Corsiva" pitchFamily="66" charset="0"/>
            </a:endParaRPr>
          </a:p>
          <a:p>
            <a:pPr algn="ctr"/>
            <a:r>
              <a:rPr lang="en-US" sz="2800" b="1" dirty="0" smtClean="0">
                <a:solidFill>
                  <a:srgbClr val="FF0000"/>
                </a:solidFill>
                <a:latin typeface="Monotype Corsiva" pitchFamily="66" charset="0"/>
              </a:rPr>
              <a:t>DỰ </a:t>
            </a:r>
            <a:r>
              <a:rPr lang="en-US" sz="2800" b="1" dirty="0" smtClean="0">
                <a:solidFill>
                  <a:srgbClr val="FF0000"/>
                </a:solidFill>
                <a:latin typeface="Monotype Corsiva" pitchFamily="66" charset="0"/>
              </a:rPr>
              <a:t>ĐOÁN QUA HÌNH  </a:t>
            </a:r>
            <a:r>
              <a:rPr lang="en-US" sz="2800" b="1" dirty="0" smtClean="0">
                <a:solidFill>
                  <a:srgbClr val="FF0000"/>
                </a:solidFill>
                <a:latin typeface="Monotype Corsiva" pitchFamily="66" charset="0"/>
              </a:rPr>
              <a:t>ẢNH</a:t>
            </a:r>
          </a:p>
          <a:p>
            <a:pPr algn="ctr"/>
            <a:endParaRPr lang="vi-VN" sz="2800" dirty="0" smtClean="0">
              <a:solidFill>
                <a:srgbClr val="FF0000"/>
              </a:solidFill>
            </a:endParaRPr>
          </a:p>
          <a:p>
            <a:pPr algn="ctr"/>
            <a:endParaRPr lang="vi-VN" dirty="0"/>
          </a:p>
        </p:txBody>
      </p:sp>
    </p:spTree>
    <p:extLst>
      <p:ext uri="{BB962C8B-B14F-4D97-AF65-F5344CB8AC3E}">
        <p14:creationId xmlns=""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sp>
        <p:nvSpPr>
          <p:cNvPr id="15" name="Rounded Rectangle 14"/>
          <p:cNvSpPr/>
          <p:nvPr/>
        </p:nvSpPr>
        <p:spPr>
          <a:xfrm>
            <a:off x="1080650" y="1679160"/>
            <a:ext cx="1330037" cy="232756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Monotype Corsiva" pitchFamily="66" charset="0"/>
              </a:rPr>
              <a:t>DỰ ĐOÁN QUA HÌNH  ẢNH</a:t>
            </a:r>
            <a:endParaRPr lang="vi-VN" sz="2800" dirty="0" smtClean="0">
              <a:solidFill>
                <a:srgbClr val="FF0000"/>
              </a:solidFill>
            </a:endParaRPr>
          </a:p>
          <a:p>
            <a:pPr algn="ctr"/>
            <a:endParaRPr lang="vi-VN" dirty="0"/>
          </a:p>
        </p:txBody>
      </p:sp>
      <p:pic>
        <p:nvPicPr>
          <p:cNvPr id="19" name="图片 3"/>
          <p:cNvPicPr>
            <a:picLocks noChangeAspect="1"/>
          </p:cNvPicPr>
          <p:nvPr/>
        </p:nvPicPr>
        <p:blipFill rotWithShape="1">
          <a:blip r:embed="rId3">
            <a:extLst>
              <a:ext uri="{28A0092B-C50C-407E-A947-70E740481C1C}">
                <a14:useLocalDpi xmlns="" xmlns:a14="http://schemas.microsoft.com/office/drawing/2010/main" val="0"/>
              </a:ext>
            </a:extLst>
          </a:blip>
          <a:srcRect l="3466" r="34400" b="5897"/>
          <a:stretch/>
        </p:blipFill>
        <p:spPr>
          <a:xfrm>
            <a:off x="3181760" y="0"/>
            <a:ext cx="9010240" cy="4937760"/>
          </a:xfrm>
          <a:prstGeom prst="rect">
            <a:avLst/>
          </a:prstGeom>
        </p:spPr>
      </p:pic>
      <p:pic>
        <p:nvPicPr>
          <p:cNvPr id="22" name="Shape 261"/>
          <p:cNvPicPr/>
          <p:nvPr/>
        </p:nvPicPr>
        <p:blipFill>
          <a:blip r:embed="rId4"/>
          <a:stretch/>
        </p:blipFill>
        <p:spPr>
          <a:xfrm>
            <a:off x="4677988" y="1561406"/>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2" name="Picture 9"/>
          <p:cNvPicPr>
            <a:picLocks noChangeAspect="1" noChangeArrowheads="1"/>
          </p:cNvPicPr>
          <p:nvPr/>
        </p:nvPicPr>
        <p:blipFill>
          <a:blip r:embed="rId6"/>
          <a:srcRect/>
          <a:stretch>
            <a:fillRect/>
          </a:stretch>
        </p:blipFill>
        <p:spPr bwMode="auto">
          <a:xfrm>
            <a:off x="27725" y="10"/>
            <a:ext cx="1584941" cy="1330025"/>
          </a:xfrm>
          <a:prstGeom prst="rect">
            <a:avLst/>
          </a:prstGeom>
          <a:noFill/>
          <a:ln w="9525">
            <a:noFill/>
            <a:miter lim="800000"/>
            <a:headEnd/>
            <a:tailEnd/>
          </a:ln>
        </p:spPr>
      </p:pic>
      <p:sp>
        <p:nvSpPr>
          <p:cNvPr id="14" name="Rectangle 13"/>
          <p:cNvSpPr/>
          <p:nvPr/>
        </p:nvSpPr>
        <p:spPr>
          <a:xfrm>
            <a:off x="532016" y="5040022"/>
            <a:ext cx="11139055" cy="1384995"/>
          </a:xfrm>
          <a:prstGeom prst="rect">
            <a:avLst/>
          </a:prstGeom>
          <a:solidFill>
            <a:srgbClr val="FFCCFF"/>
          </a:solidFill>
        </p:spPr>
        <p:txBody>
          <a:bodyPr wrap="square">
            <a:spAutoFit/>
          </a:bodyPr>
          <a:lstStyle/>
          <a:p>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rảnh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a:t>
            </a:r>
            <a:endParaRPr lang="vi-VN" sz="2800" dirty="0" smtClean="0">
              <a:latin typeface="Arial" pitchFamily="34" charset="0"/>
              <a:cs typeface="Arial" pitchFamily="34" charset="0"/>
            </a:endParaRPr>
          </a:p>
        </p:txBody>
      </p:sp>
    </p:spTree>
    <p:extLst>
      <p:ext uri="{BB962C8B-B14F-4D97-AF65-F5344CB8AC3E}">
        <p14:creationId xmlns="" xmlns:p14="http://schemas.microsoft.com/office/powerpoint/2010/main" val="146507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KHÁM </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0" name="Picture 9"/>
          <p:cNvPicPr>
            <a:picLocks noChangeAspect="1" noChangeArrowheads="1"/>
          </p:cNvPicPr>
          <p:nvPr/>
        </p:nvPicPr>
        <p:blipFill>
          <a:blip r:embed="rId7"/>
          <a:srcRect/>
          <a:stretch>
            <a:fillRect/>
          </a:stretch>
        </p:blipFill>
        <p:spPr bwMode="auto">
          <a:xfrm>
            <a:off x="-72025" y="-49865"/>
            <a:ext cx="1584941" cy="1330025"/>
          </a:xfrm>
          <a:prstGeom prst="rect">
            <a:avLst/>
          </a:prstGeom>
          <a:noFill/>
          <a:ln w="9525">
            <a:noFill/>
            <a:miter lim="800000"/>
            <a:headEnd/>
            <a:tailEnd/>
          </a:ln>
        </p:spPr>
      </p:pic>
      <p:pic>
        <p:nvPicPr>
          <p:cNvPr id="29700" name="Picture 4" descr="Ảnh động trang trí (164)"/>
          <p:cNvPicPr>
            <a:picLocks noChangeAspect="1" noChangeArrowheads="1" noCrop="1"/>
          </p:cNvPicPr>
          <p:nvPr/>
        </p:nvPicPr>
        <p:blipFill>
          <a:blip r:embed="rId8"/>
          <a:srcRect/>
          <a:stretch>
            <a:fillRect/>
          </a:stretch>
        </p:blipFill>
        <p:spPr bwMode="auto">
          <a:xfrm>
            <a:off x="6639502" y="4010140"/>
            <a:ext cx="4017414" cy="457200"/>
          </a:xfrm>
          <a:prstGeom prst="rect">
            <a:avLst/>
          </a:prstGeom>
          <a:noFill/>
        </p:spPr>
      </p:pic>
    </p:spTree>
    <p:extLst>
      <p:ext uri="{BB962C8B-B14F-4D97-AF65-F5344CB8AC3E}">
        <p14:creationId xmlns="" xmlns:p14="http://schemas.microsoft.com/office/powerpoint/2010/main" val="12543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pic>
        <p:nvPicPr>
          <p:cNvPr id="9220" name="Picture 9"/>
          <p:cNvPicPr>
            <a:picLocks noChangeAspect="1" noChangeArrowheads="1"/>
          </p:cNvPicPr>
          <p:nvPr/>
        </p:nvPicPr>
        <p:blipFill>
          <a:blip r:embed="rId3"/>
          <a:srcRect/>
          <a:stretch>
            <a:fillRect/>
          </a:stretch>
        </p:blipFill>
        <p:spPr bwMode="auto">
          <a:xfrm>
            <a:off x="571500" y="214314"/>
            <a:ext cx="1439333" cy="1150937"/>
          </a:xfrm>
          <a:prstGeom prst="rect">
            <a:avLst/>
          </a:prstGeom>
          <a:noFill/>
          <a:ln w="9525">
            <a:noFill/>
            <a:miter lim="800000"/>
            <a:headEnd/>
            <a:tailEnd/>
          </a:ln>
        </p:spPr>
      </p:pic>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 </a:t>
            </a:r>
            <a:r>
              <a:rPr lang="en-US" altLang="zh-CN" sz="4000" b="1" dirty="0" err="1" smtClean="0">
                <a:solidFill>
                  <a:srgbClr val="0070C0"/>
                </a:solidFill>
                <a:latin typeface="Times New Roman" pitchFamily="18" charset="0"/>
                <a:ea typeface="华康海报体W12"/>
                <a:cs typeface="Times New Roman" pitchFamily="18" charset="0"/>
              </a:rPr>
              <a:t>Khởi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4"/>
          <a:stretch/>
        </p:blipFill>
        <p:spPr>
          <a:xfrm>
            <a:off x="10287693" y="282632"/>
            <a:ext cx="1272540" cy="1043940"/>
          </a:xfrm>
          <a:prstGeom prst="rect">
            <a:avLst/>
          </a:prstGeom>
        </p:spPr>
      </p:pic>
      <p:sp>
        <p:nvSpPr>
          <p:cNvPr id="12" name="文本框 15"/>
          <p:cNvSpPr txBox="1">
            <a:spLocks noChangeArrowheads="1"/>
          </p:cNvSpPr>
          <p:nvPr/>
        </p:nvSpPr>
        <p:spPr bwMode="auto">
          <a:xfrm>
            <a:off x="1399301" y="357892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smtClean="0"/>
              <a:t>     Bác Hồ </a:t>
            </a:r>
            <a:r>
              <a:rPr lang="vi-VN" sz="2400" i="1" dirty="0" smtClean="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smtClean="0"/>
          </a:p>
          <a:p>
            <a:pPr algn="just"/>
            <a:r>
              <a:rPr lang="vi-VN" sz="2400" i="1" dirty="0" smtClean="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7" name="Picture 9"/>
          <p:cNvPicPr>
            <a:picLocks noChangeAspect="1" noChangeArrowheads="1"/>
          </p:cNvPicPr>
          <p:nvPr/>
        </p:nvPicPr>
        <p:blipFill>
          <a:blip r:embed="rId6"/>
          <a:srcRect/>
          <a:stretch>
            <a:fillRect/>
          </a:stretch>
        </p:blipFill>
        <p:spPr bwMode="auto">
          <a:xfrm>
            <a:off x="-72025" y="-49865"/>
            <a:ext cx="1584941" cy="1330025"/>
          </a:xfrm>
          <a:prstGeom prst="rect">
            <a:avLst/>
          </a:prstGeom>
          <a:noFill/>
          <a:ln w="9525">
            <a:noFill/>
            <a:miter lim="800000"/>
            <a:headEnd/>
            <a:tailEnd/>
          </a:ln>
        </p:spPr>
      </p:pic>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Lối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kiệm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Bác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7577634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9"/>
          <p:cNvPicPr>
            <a:picLocks noChangeAspect="1" noChangeArrowheads="1"/>
          </p:cNvPicPr>
          <p:nvPr/>
        </p:nvPicPr>
        <p:blipFill>
          <a:blip r:embed="rId2"/>
          <a:srcRect/>
          <a:stretch>
            <a:fillRect/>
          </a:stretch>
        </p:blipFill>
        <p:spPr bwMode="auto">
          <a:xfrm>
            <a:off x="84865" y="0"/>
            <a:ext cx="1162050" cy="1197033"/>
          </a:xfrm>
          <a:prstGeom prst="rect">
            <a:avLst/>
          </a:prstGeom>
          <a:noFill/>
          <a:ln w="9525">
            <a:noFill/>
            <a:miter lim="800000"/>
            <a:headEnd/>
            <a:tailEnd/>
          </a:ln>
        </p:spPr>
      </p:pic>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3"/>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3"/>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a:t>
            </a:r>
            <a:r>
              <a:rPr lang="vi-VN" sz="2800" dirty="0" smtClean="0">
                <a:solidFill>
                  <a:schemeClr val="tx1"/>
                </a:solidFill>
              </a:rPr>
              <a:t>lối </a:t>
            </a:r>
            <a:r>
              <a:rPr lang="vi-VN" sz="2800" dirty="0" smtClean="0">
                <a:solidFill>
                  <a:schemeClr val="tx1"/>
                </a:solidFill>
              </a:rPr>
              <a:t>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4"/>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TotalTime>
  <Words>2323</Words>
  <Application>Microsoft Office PowerPoint</Application>
  <PresentationFormat>Custom</PresentationFormat>
  <Paragraphs>199</Paragraphs>
  <Slides>33</Slides>
  <Notes>12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HOANGHA</cp:lastModifiedBy>
  <cp:revision>232</cp:revision>
  <dcterms:created xsi:type="dcterms:W3CDTF">2021-07-15T15:36:06Z</dcterms:created>
  <dcterms:modified xsi:type="dcterms:W3CDTF">2021-07-23T07:05:38Z</dcterms:modified>
</cp:coreProperties>
</file>