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71" r:id="rId2"/>
    <p:sldId id="256" r:id="rId3"/>
    <p:sldId id="302" r:id="rId4"/>
    <p:sldId id="279" r:id="rId5"/>
    <p:sldId id="361" r:id="rId6"/>
    <p:sldId id="360" r:id="rId7"/>
    <p:sldId id="488" r:id="rId8"/>
    <p:sldId id="362" r:id="rId9"/>
    <p:sldId id="491" r:id="rId10"/>
    <p:sldId id="492" r:id="rId11"/>
    <p:sldId id="493" r:id="rId12"/>
    <p:sldId id="495" r:id="rId13"/>
    <p:sldId id="399" r:id="rId14"/>
    <p:sldId id="503" r:id="rId15"/>
    <p:sldId id="504" r:id="rId16"/>
    <p:sldId id="510" r:id="rId17"/>
    <p:sldId id="439" r:id="rId18"/>
    <p:sldId id="397" r:id="rId19"/>
    <p:sldId id="314" r:id="rId20"/>
    <p:sldId id="330"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4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DA"/>
    <a:srgbClr val="D0BFFF"/>
    <a:srgbClr val="FFE9BD"/>
    <a:srgbClr val="DFCCFB"/>
    <a:srgbClr val="FF1F1F"/>
    <a:srgbClr val="24FF1F"/>
    <a:srgbClr val="F16649"/>
    <a:srgbClr val="0070C0"/>
    <a:srgbClr val="E8F6F8"/>
    <a:srgbClr val="C0E6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4660"/>
  </p:normalViewPr>
  <p:slideViewPr>
    <p:cSldViewPr snapToGrid="0" showGuides="1">
      <p:cViewPr varScale="1">
        <p:scale>
          <a:sx n="63" d="100"/>
          <a:sy n="63" d="100"/>
        </p:scale>
        <p:origin x="84" y="1074"/>
      </p:cViewPr>
      <p:guideLst>
        <p:guide orient="horz" pos="194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6/11/2024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6/11/2024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2.mp3"/><Relationship Id="rId7"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408" y="18288"/>
            <a:ext cx="9144000" cy="68397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678955" y="1235290"/>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strike</a:t>
            </a:r>
            <a:r>
              <a:rPr lang="en-US" sz="6000" b="1" dirty="0">
                <a:solidFill>
                  <a:srgbClr val="AD4F0F"/>
                </a:solidFill>
              </a:rPr>
              <a:t> </a:t>
            </a:r>
            <a:r>
              <a:rPr lang="en-US" sz="6000" b="1" dirty="0">
                <a:solidFill>
                  <a:srgbClr val="AD4F0F"/>
                </a:solidFill>
                <a:cs typeface="Calibri" panose="020F0502020204030204" charset="0"/>
              </a:rPr>
              <a:t>(v)</a:t>
            </a:r>
          </a:p>
        </p:txBody>
      </p:sp>
      <p:sp>
        <p:nvSpPr>
          <p:cNvPr id="12" name="Rectangle 11"/>
          <p:cNvSpPr/>
          <p:nvPr/>
        </p:nvSpPr>
        <p:spPr>
          <a:xfrm>
            <a:off x="438630" y="5406422"/>
            <a:ext cx="5711778" cy="830997"/>
          </a:xfrm>
          <a:prstGeom prst="rect">
            <a:avLst/>
          </a:prstGeom>
        </p:spPr>
        <p:txBody>
          <a:bodyPr wrap="square">
            <a:spAutoFit/>
          </a:bodyPr>
          <a:lstStyle/>
          <a:p>
            <a:pPr lvl="0" algn="ctr"/>
            <a:r>
              <a:rPr lang="en-US" sz="4800" dirty="0"/>
              <a:t>to hit something</a:t>
            </a:r>
          </a:p>
        </p:txBody>
      </p:sp>
      <p:sp>
        <p:nvSpPr>
          <p:cNvPr id="2" name="Rectangle 1"/>
          <p:cNvSpPr/>
          <p:nvPr/>
        </p:nvSpPr>
        <p:spPr>
          <a:xfrm>
            <a:off x="1972310" y="2595912"/>
            <a:ext cx="2134235" cy="829945"/>
          </a:xfrm>
          <a:prstGeom prst="rect">
            <a:avLst/>
          </a:prstGeom>
        </p:spPr>
        <p:txBody>
          <a:bodyPr wrap="none">
            <a:spAutoFit/>
          </a:bodyPr>
          <a:lstStyle/>
          <a:p>
            <a:pPr algn="ctr"/>
            <a:r>
              <a:rPr lang="en-US" sz="4800" b="1">
                <a:solidFill>
                  <a:schemeClr val="accent5">
                    <a:lumMod val="50000"/>
                  </a:schemeClr>
                </a:solidFill>
              </a:rPr>
              <a:t>/straɪk/</a:t>
            </a:r>
          </a:p>
        </p:txBody>
      </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strike">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2472372" y="3837622"/>
            <a:ext cx="1134110" cy="1134110"/>
          </a:xfrm>
          <a:prstGeom prst="rect">
            <a:avLst/>
          </a:prstGeom>
        </p:spPr>
      </p:pic>
      <p:pic>
        <p:nvPicPr>
          <p:cNvPr id="8" name="Content Placeholder 7" descr="strike_800_wht"/>
          <p:cNvPicPr>
            <a:picLocks noGrp="1" noChangeAspect="1"/>
          </p:cNvPicPr>
          <p:nvPr>
            <p:ph sz="half" idx="1"/>
          </p:nvPr>
        </p:nvPicPr>
        <p:blipFill>
          <a:blip r:embed="rId6"/>
          <a:stretch>
            <a:fillRect/>
          </a:stretch>
        </p:blipFill>
        <p:spPr>
          <a:xfrm>
            <a:off x="6550025" y="2420652"/>
            <a:ext cx="5181600" cy="2985770"/>
          </a:xfrm>
          <a:prstGeom prst="rect">
            <a:avLst/>
          </a:prstGeom>
        </p:spPr>
      </p:pic>
      <p:pic>
        <p:nvPicPr>
          <p:cNvPr id="10" name="Content Placeholder 8" descr="tải xuống"/>
          <p:cNvPicPr>
            <a:picLocks noGrp="1" noChangeAspect="1"/>
          </p:cNvPicPr>
          <p:nvPr>
            <p:ph sz="half" idx="2"/>
          </p:nvPr>
        </p:nvPicPr>
        <p:blipFill>
          <a:blip r:embed="rId7"/>
          <a:stretch>
            <a:fillRect/>
          </a:stretch>
        </p:blipFill>
        <p:spPr>
          <a:xfrm>
            <a:off x="-2179955" y="4449445"/>
            <a:ext cx="972820" cy="10445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74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3394711" y="1303255"/>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custom</a:t>
            </a:r>
            <a:r>
              <a:rPr lang="en-US" sz="6000" b="1" dirty="0">
                <a:solidFill>
                  <a:srgbClr val="AD4F0F"/>
                </a:solidFill>
              </a:rPr>
              <a:t> </a:t>
            </a:r>
            <a:r>
              <a:rPr lang="en-US" sz="6000" b="1" dirty="0">
                <a:solidFill>
                  <a:srgbClr val="AD4F0F"/>
                </a:solidFill>
                <a:cs typeface="Calibri" panose="020F0502020204030204" charset="0"/>
              </a:rPr>
              <a:t>(n)</a:t>
            </a:r>
          </a:p>
        </p:txBody>
      </p:sp>
      <p:sp>
        <p:nvSpPr>
          <p:cNvPr id="12" name="Rectangle 11"/>
          <p:cNvSpPr/>
          <p:nvPr/>
        </p:nvSpPr>
        <p:spPr>
          <a:xfrm>
            <a:off x="1112543" y="4671836"/>
            <a:ext cx="9982153" cy="1569660"/>
          </a:xfrm>
          <a:prstGeom prst="rect">
            <a:avLst/>
          </a:prstGeom>
        </p:spPr>
        <p:txBody>
          <a:bodyPr wrap="square">
            <a:spAutoFit/>
          </a:bodyPr>
          <a:lstStyle/>
          <a:p>
            <a:pPr lvl="0" algn="ctr"/>
            <a:r>
              <a:rPr lang="en-US" sz="4800" dirty="0"/>
              <a:t>a way of behaving or a belief that has been stablished for a long time</a:t>
            </a:r>
          </a:p>
        </p:txBody>
      </p:sp>
      <p:sp>
        <p:nvSpPr>
          <p:cNvPr id="2" name="Rectangle 1"/>
          <p:cNvSpPr/>
          <p:nvPr/>
        </p:nvSpPr>
        <p:spPr>
          <a:xfrm>
            <a:off x="4439584" y="2555915"/>
            <a:ext cx="2715260" cy="829945"/>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kʌstəm</a:t>
            </a:r>
            <a:r>
              <a:rPr lang="en-US" sz="4800" b="1" dirty="0">
                <a:solidFill>
                  <a:schemeClr val="accent5">
                    <a:lumMod val="50000"/>
                  </a:schemeClr>
                </a:solidFill>
              </a:rPr>
              <a:t>/</a:t>
            </a:r>
          </a:p>
        </p:txBody>
      </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9" name="custom">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5150784" y="3442801"/>
            <a:ext cx="1356696" cy="12957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72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9"/>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620" y="-7620"/>
            <a:ext cx="12192000" cy="1083309"/>
            <a:chOff x="7620" y="-7620"/>
            <a:chExt cx="12192000" cy="1083309"/>
          </a:xfrm>
        </p:grpSpPr>
        <p:sp>
          <p:nvSpPr>
            <p:cNvPr id="13" name="Round Single Corner Rectangle 1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726316888"/>
              </p:ext>
            </p:extLst>
          </p:nvPr>
        </p:nvGraphicFramePr>
        <p:xfrm>
          <a:off x="1297291" y="1464941"/>
          <a:ext cx="10451558" cy="4737929"/>
        </p:xfrm>
        <a:graphic>
          <a:graphicData uri="http://schemas.openxmlformats.org/drawingml/2006/table">
            <a:tbl>
              <a:tblPr firstRow="1" bandRow="1">
                <a:tableStyleId>{5DA37D80-6434-44D0-A028-1B22A696006F}</a:tableStyleId>
              </a:tblPr>
              <a:tblGrid>
                <a:gridCol w="3227432">
                  <a:extLst>
                    <a:ext uri="{9D8B030D-6E8A-4147-A177-3AD203B41FA5}">
                      <a16:colId xmlns:a16="http://schemas.microsoft.com/office/drawing/2014/main" val="20000"/>
                    </a:ext>
                  </a:extLst>
                </a:gridCol>
                <a:gridCol w="3715751">
                  <a:extLst>
                    <a:ext uri="{9D8B030D-6E8A-4147-A177-3AD203B41FA5}">
                      <a16:colId xmlns:a16="http://schemas.microsoft.com/office/drawing/2014/main" val="20001"/>
                    </a:ext>
                  </a:extLst>
                </a:gridCol>
                <a:gridCol w="3508375">
                  <a:extLst>
                    <a:ext uri="{9D8B030D-6E8A-4147-A177-3AD203B41FA5}">
                      <a16:colId xmlns:a16="http://schemas.microsoft.com/office/drawing/2014/main" val="20002"/>
                    </a:ext>
                  </a:extLst>
                </a:gridCol>
              </a:tblGrid>
              <a:tr h="815406">
                <a:tc>
                  <a:txBody>
                    <a:bodyPr/>
                    <a:lstStyle/>
                    <a:p>
                      <a:pPr algn="ctr"/>
                      <a:r>
                        <a:rPr lang="en-US" sz="4000" b="1" dirty="0">
                          <a:solidFill>
                            <a:srgbClr val="05A0B8"/>
                          </a:solidFill>
                        </a:rPr>
                        <a:t>New words</a:t>
                      </a:r>
                    </a:p>
                  </a:txBody>
                  <a:tcPr anchor="ctr"/>
                </a:tc>
                <a:tc>
                  <a:txBody>
                    <a:bodyPr/>
                    <a:lstStyle/>
                    <a:p>
                      <a:pPr algn="ctr"/>
                      <a:r>
                        <a:rPr lang="en-US" sz="4000" b="1" dirty="0">
                          <a:solidFill>
                            <a:srgbClr val="05A0B8"/>
                          </a:solidFill>
                        </a:rPr>
                        <a:t>Pronunciation</a:t>
                      </a:r>
                    </a:p>
                  </a:txBody>
                  <a:tcPr anchor="ctr"/>
                </a:tc>
                <a:tc>
                  <a:txBody>
                    <a:bodyPr/>
                    <a:lstStyle/>
                    <a:p>
                      <a:pPr algn="ctr"/>
                      <a:r>
                        <a:rPr lang="en-US" sz="40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4400" b="0" dirty="0">
                          <a:solidFill>
                            <a:srgbClr val="000000"/>
                          </a:solidFill>
                          <a:effectLst/>
                          <a:latin typeface="Calibri" panose="020F0502020204030204" charset="0"/>
                          <a:ea typeface="Calibri" panose="020F0502020204030204" charset="0"/>
                          <a:cs typeface="Calibri" panose="020F0502020204030204" charset="0"/>
                        </a:rPr>
                        <a:t>1. cheer (v) </a:t>
                      </a:r>
                      <a:endParaRPr lang="en-US" sz="4400" b="0" dirty="0">
                        <a:effectLst/>
                        <a:latin typeface="Calibri" panose="020F0502020204030204" charset="0"/>
                        <a:ea typeface="Times New Roman" panose="02020603050405020304" charset="0"/>
                        <a:cs typeface="Times New Roman" panose="02020603050405020304" charset="0"/>
                      </a:endParaRPr>
                    </a:p>
                  </a:txBody>
                  <a:tcPr marL="71755" marR="71755" marT="71755" marB="71755" anchor="ctr"/>
                </a:tc>
                <a:tc>
                  <a:txBody>
                    <a:bodyPr/>
                    <a:lstStyle/>
                    <a:p>
                      <a:pPr marL="0" marR="0" algn="ctr">
                        <a:lnSpc>
                          <a:spcPct val="107000"/>
                        </a:lnSpc>
                        <a:spcBef>
                          <a:spcPts val="0"/>
                        </a:spcBef>
                        <a:spcAft>
                          <a:spcPts val="0"/>
                        </a:spcAft>
                      </a:pPr>
                      <a:r>
                        <a:rPr lang="en-US" sz="4400" b="0" dirty="0">
                          <a:solidFill>
                            <a:srgbClr val="000000"/>
                          </a:solidFill>
                          <a:effectLst/>
                          <a:latin typeface="Calibri" panose="020F0502020204030204" charset="0"/>
                          <a:ea typeface="Calibri" panose="020F0502020204030204" charset="0"/>
                          <a:cs typeface="Calibri" panose="020F0502020204030204" charset="0"/>
                        </a:rPr>
                        <a:t>/</a:t>
                      </a:r>
                      <a:r>
                        <a:rPr lang="en-US" sz="4400" b="0" dirty="0" err="1">
                          <a:solidFill>
                            <a:srgbClr val="000000"/>
                          </a:solidFill>
                          <a:effectLst/>
                          <a:latin typeface="Calibri" panose="020F0502020204030204" charset="0"/>
                          <a:ea typeface="Calibri" panose="020F0502020204030204" charset="0"/>
                          <a:cs typeface="Calibri" panose="020F0502020204030204" charset="0"/>
                        </a:rPr>
                        <a:t>tʃɪər</a:t>
                      </a:r>
                      <a:r>
                        <a:rPr lang="en-US" sz="4400" b="0" dirty="0">
                          <a:solidFill>
                            <a:srgbClr val="000000"/>
                          </a:solidFill>
                          <a:effectLst/>
                          <a:latin typeface="Calibri" panose="020F0502020204030204" charset="0"/>
                          <a:ea typeface="Calibri" panose="020F0502020204030204" charset="0"/>
                          <a:cs typeface="Calibri" panose="020F0502020204030204" charset="0"/>
                        </a:rPr>
                        <a:t>/</a:t>
                      </a:r>
                    </a:p>
                  </a:txBody>
                  <a:tcPr marL="36195" marR="36195" marT="71755" marB="71755" anchor="ctr"/>
                </a:tc>
                <a:tc>
                  <a:txBody>
                    <a:bodyPr/>
                    <a:lstStyle/>
                    <a:p>
                      <a:pPr marL="0" marR="0" algn="ctr">
                        <a:lnSpc>
                          <a:spcPct val="107000"/>
                        </a:lnSpc>
                        <a:spcBef>
                          <a:spcPts val="0"/>
                        </a:spcBef>
                        <a:spcAft>
                          <a:spcPts val="0"/>
                        </a:spcAft>
                      </a:pPr>
                      <a:r>
                        <a:rPr lang="en-US" sz="4400" b="0">
                          <a:solidFill>
                            <a:srgbClr val="000000"/>
                          </a:solidFill>
                          <a:effectLst/>
                          <a:latin typeface="Calibri" panose="020F0502020204030204" charset="0"/>
                          <a:ea typeface="Calibri" panose="020F0502020204030204" charset="0"/>
                          <a:cs typeface="Calibri" panose="020F0502020204030204" charset="0"/>
                        </a:rPr>
                        <a:t>cổ vũ</a:t>
                      </a:r>
                    </a:p>
                  </a:txBody>
                  <a:tcPr marL="36195" marR="36195" marT="71755" marB="71755" anchor="ctr"/>
                </a:tc>
                <a:extLst>
                  <a:ext uri="{0D108BD9-81ED-4DB2-BD59-A6C34878D82A}">
                    <a16:rowId xmlns:a16="http://schemas.microsoft.com/office/drawing/2014/main" val="10001"/>
                  </a:ext>
                </a:extLst>
              </a:tr>
              <a:tr h="1186180">
                <a:tc>
                  <a:txBody>
                    <a:bodyPr/>
                    <a:lstStyle/>
                    <a:p>
                      <a:pPr marL="144145" marR="0" indent="-144145">
                        <a:lnSpc>
                          <a:spcPct val="107000"/>
                        </a:lnSpc>
                        <a:spcBef>
                          <a:spcPts val="0"/>
                        </a:spcBef>
                        <a:spcAft>
                          <a:spcPts val="0"/>
                        </a:spcAft>
                      </a:pPr>
                      <a:r>
                        <a:rPr lang="en-US" sz="4400" b="0">
                          <a:solidFill>
                            <a:srgbClr val="000000"/>
                          </a:solidFill>
                          <a:effectLst/>
                          <a:latin typeface="Calibri" panose="020F0502020204030204" charset="0"/>
                          <a:ea typeface="Calibri" panose="020F0502020204030204" charset="0"/>
                          <a:cs typeface="Calibri" panose="020F0502020204030204" charset="0"/>
                        </a:rPr>
                        <a:t>2. strike (v)</a:t>
                      </a:r>
                    </a:p>
                  </a:txBody>
                  <a:tcPr marL="71755" marR="71755" marT="71755" marB="71755" anchor="ctr"/>
                </a:tc>
                <a:tc>
                  <a:txBody>
                    <a:bodyPr/>
                    <a:lstStyle/>
                    <a:p>
                      <a:pPr marL="0" marR="0" algn="ctr">
                        <a:lnSpc>
                          <a:spcPct val="107000"/>
                        </a:lnSpc>
                        <a:spcBef>
                          <a:spcPts val="0"/>
                        </a:spcBef>
                        <a:spcAft>
                          <a:spcPts val="0"/>
                        </a:spcAft>
                      </a:pPr>
                      <a:r>
                        <a:rPr lang="en-US" sz="4400" b="0" dirty="0">
                          <a:solidFill>
                            <a:srgbClr val="000000"/>
                          </a:solidFill>
                          <a:effectLst/>
                          <a:latin typeface="Calibri" panose="020F0502020204030204" charset="0"/>
                          <a:ea typeface="Calibri" panose="020F0502020204030204" charset="0"/>
                          <a:cs typeface="Calibri" panose="020F0502020204030204" charset="0"/>
                        </a:rPr>
                        <a:t>/</a:t>
                      </a:r>
                      <a:r>
                        <a:rPr lang="en-US" sz="4400" b="0" dirty="0" err="1">
                          <a:solidFill>
                            <a:srgbClr val="000000"/>
                          </a:solidFill>
                          <a:effectLst/>
                          <a:latin typeface="Calibri" panose="020F0502020204030204" charset="0"/>
                          <a:ea typeface="Calibri" panose="020F0502020204030204" charset="0"/>
                          <a:cs typeface="Calibri" panose="020F0502020204030204" charset="0"/>
                        </a:rPr>
                        <a:t>straɪk</a:t>
                      </a:r>
                      <a:r>
                        <a:rPr lang="en-US" sz="4400" b="0" dirty="0">
                          <a:solidFill>
                            <a:srgbClr val="000000"/>
                          </a:solidFill>
                          <a:effectLst/>
                          <a:latin typeface="Calibri" panose="020F0502020204030204" charset="0"/>
                          <a:ea typeface="Calibri" panose="020F0502020204030204" charset="0"/>
                          <a:cs typeface="Calibri" panose="020F0502020204030204" charset="0"/>
                        </a:rPr>
                        <a:t>/</a:t>
                      </a:r>
                    </a:p>
                  </a:txBody>
                  <a:tcPr marL="36195" marR="36195" marT="71755" marB="71755" anchor="ctr"/>
                </a:tc>
                <a:tc>
                  <a:txBody>
                    <a:bodyPr/>
                    <a:lstStyle/>
                    <a:p>
                      <a:pPr marL="0" marR="0" algn="ctr">
                        <a:lnSpc>
                          <a:spcPct val="107000"/>
                        </a:lnSpc>
                        <a:spcBef>
                          <a:spcPts val="0"/>
                        </a:spcBef>
                        <a:spcAft>
                          <a:spcPts val="0"/>
                        </a:spcAft>
                      </a:pPr>
                      <a:r>
                        <a:rPr lang="en-US" sz="4400" b="0" dirty="0" err="1">
                          <a:solidFill>
                            <a:srgbClr val="000000"/>
                          </a:solidFill>
                          <a:effectLst/>
                          <a:latin typeface="Calibri" panose="020F0502020204030204" charset="0"/>
                          <a:ea typeface="Calibri" panose="020F0502020204030204" charset="0"/>
                          <a:cs typeface="Calibri" panose="020F0502020204030204" charset="0"/>
                        </a:rPr>
                        <a:t>đánh</a:t>
                      </a:r>
                      <a:r>
                        <a:rPr lang="en-US" sz="4400" b="0" dirty="0">
                          <a:solidFill>
                            <a:srgbClr val="000000"/>
                          </a:solidFill>
                          <a:effectLst/>
                          <a:latin typeface="Calibri" panose="020F0502020204030204" charset="0"/>
                          <a:ea typeface="Calibri" panose="020F0502020204030204" charset="0"/>
                          <a:cs typeface="Calibri" panose="020F0502020204030204" charset="0"/>
                        </a:rPr>
                        <a:t>/ </a:t>
                      </a:r>
                      <a:r>
                        <a:rPr lang="en-US" sz="4400" b="0" dirty="0" err="1">
                          <a:solidFill>
                            <a:srgbClr val="000000"/>
                          </a:solidFill>
                          <a:effectLst/>
                          <a:latin typeface="Calibri" panose="020F0502020204030204" charset="0"/>
                          <a:ea typeface="Calibri" panose="020F0502020204030204" charset="0"/>
                          <a:cs typeface="Calibri" panose="020F0502020204030204" charset="0"/>
                        </a:rPr>
                        <a:t>điểm</a:t>
                      </a:r>
                      <a:r>
                        <a:rPr lang="en-US" sz="4400" b="0" dirty="0">
                          <a:solidFill>
                            <a:srgbClr val="000000"/>
                          </a:solidFill>
                          <a:effectLst/>
                          <a:latin typeface="Calibri" panose="020F0502020204030204" charset="0"/>
                          <a:ea typeface="Calibri" panose="020F0502020204030204" charset="0"/>
                          <a:cs typeface="Calibri" panose="020F0502020204030204" charset="0"/>
                        </a:rPr>
                        <a:t> (</a:t>
                      </a:r>
                      <a:r>
                        <a:rPr lang="en-US" sz="4400" b="0" dirty="0" err="1">
                          <a:solidFill>
                            <a:srgbClr val="000000"/>
                          </a:solidFill>
                          <a:effectLst/>
                          <a:latin typeface="Calibri" panose="020F0502020204030204" charset="0"/>
                          <a:ea typeface="Calibri" panose="020F0502020204030204" charset="0"/>
                          <a:cs typeface="Calibri" panose="020F0502020204030204" charset="0"/>
                        </a:rPr>
                        <a:t>đồng</a:t>
                      </a:r>
                      <a:r>
                        <a:rPr lang="en-US" sz="4400" b="0" dirty="0">
                          <a:solidFill>
                            <a:srgbClr val="000000"/>
                          </a:solidFill>
                          <a:effectLst/>
                          <a:latin typeface="Calibri" panose="020F0502020204030204" charset="0"/>
                          <a:ea typeface="Calibri" panose="020F0502020204030204" charset="0"/>
                          <a:cs typeface="Calibri" panose="020F0502020204030204" charset="0"/>
                        </a:rPr>
                        <a:t> </a:t>
                      </a:r>
                      <a:r>
                        <a:rPr lang="en-US" sz="4400" b="0" dirty="0" err="1">
                          <a:solidFill>
                            <a:srgbClr val="000000"/>
                          </a:solidFill>
                          <a:effectLst/>
                          <a:latin typeface="Calibri" panose="020F0502020204030204" charset="0"/>
                          <a:ea typeface="Calibri" panose="020F0502020204030204" charset="0"/>
                          <a:cs typeface="Calibri" panose="020F0502020204030204" charset="0"/>
                        </a:rPr>
                        <a:t>hồ</a:t>
                      </a:r>
                      <a:r>
                        <a:rPr lang="en-US" sz="4400" b="0" dirty="0">
                          <a:solidFill>
                            <a:srgbClr val="000000"/>
                          </a:solidFill>
                          <a:effectLst/>
                          <a:latin typeface="Calibri" panose="020F0502020204030204" charset="0"/>
                          <a:ea typeface="Calibri" panose="020F0502020204030204" charset="0"/>
                          <a:cs typeface="Calibri" panose="020F0502020204030204" charset="0"/>
                        </a:rPr>
                        <a:t>)</a:t>
                      </a:r>
                    </a:p>
                  </a:txBody>
                  <a:tcPr marL="36195" marR="36195" marT="71755" marB="71755" anchor="ctr"/>
                </a:tc>
                <a:extLst>
                  <a:ext uri="{0D108BD9-81ED-4DB2-BD59-A6C34878D82A}">
                    <a16:rowId xmlns:a16="http://schemas.microsoft.com/office/drawing/2014/main" val="10002"/>
                  </a:ext>
                </a:extLst>
              </a:tr>
              <a:tr h="786130">
                <a:tc>
                  <a:txBody>
                    <a:bodyPr/>
                    <a:lstStyle/>
                    <a:p>
                      <a:pPr marL="144145" marR="0" indent="-144145">
                        <a:lnSpc>
                          <a:spcPct val="107000"/>
                        </a:lnSpc>
                        <a:spcBef>
                          <a:spcPts val="0"/>
                        </a:spcBef>
                        <a:spcAft>
                          <a:spcPts val="0"/>
                        </a:spcAft>
                        <a:buNone/>
                      </a:pPr>
                      <a:r>
                        <a:rPr lang="en-US" sz="4400" b="0">
                          <a:effectLst/>
                          <a:latin typeface="Calibri" panose="020F0502020204030204" charset="0"/>
                          <a:ea typeface="Times New Roman" panose="02020603050405020304" charset="0"/>
                          <a:cs typeface="Times New Roman" panose="02020603050405020304" charset="0"/>
                        </a:rPr>
                        <a:t>3. custom (n)</a:t>
                      </a:r>
                    </a:p>
                  </a:txBody>
                  <a:tcPr marL="71755" marR="71755" marT="71755" marB="71755" anchor="ctr"/>
                </a:tc>
                <a:tc>
                  <a:txBody>
                    <a:bodyPr/>
                    <a:lstStyle/>
                    <a:p>
                      <a:pPr marL="0" marR="0" algn="ctr">
                        <a:lnSpc>
                          <a:spcPct val="107000"/>
                        </a:lnSpc>
                        <a:spcBef>
                          <a:spcPts val="0"/>
                        </a:spcBef>
                        <a:spcAft>
                          <a:spcPts val="0"/>
                        </a:spcAft>
                        <a:buNone/>
                      </a:pPr>
                      <a:r>
                        <a:rPr lang="en-US" sz="4400" b="0" dirty="0">
                          <a:effectLst/>
                          <a:latin typeface="Calibri" panose="020F0502020204030204" charset="0"/>
                          <a:ea typeface="Times New Roman" panose="02020603050405020304" charset="0"/>
                          <a:cs typeface="Times New Roman" panose="02020603050405020304" charset="0"/>
                        </a:rPr>
                        <a:t>/ˈkʌstəm/</a:t>
                      </a:r>
                    </a:p>
                  </a:txBody>
                  <a:tcPr marL="36195" marR="36195" marT="71755" marB="71755" anchor="ctr"/>
                </a:tc>
                <a:tc>
                  <a:txBody>
                    <a:bodyPr/>
                    <a:lstStyle/>
                    <a:p>
                      <a:pPr marL="0" marR="0" algn="ctr">
                        <a:lnSpc>
                          <a:spcPct val="107000"/>
                        </a:lnSpc>
                        <a:spcBef>
                          <a:spcPts val="0"/>
                        </a:spcBef>
                        <a:spcAft>
                          <a:spcPts val="0"/>
                        </a:spcAft>
                        <a:buNone/>
                      </a:pPr>
                      <a:r>
                        <a:rPr lang="en-US" sz="4400" b="0" dirty="0" err="1">
                          <a:effectLst/>
                          <a:latin typeface="Calibri" panose="020F0502020204030204" charset="0"/>
                          <a:ea typeface="Times New Roman" panose="02020603050405020304" charset="0"/>
                          <a:cs typeface="Times New Roman" panose="02020603050405020304" charset="0"/>
                        </a:rPr>
                        <a:t>phong</a:t>
                      </a:r>
                      <a:r>
                        <a:rPr lang="en-US" sz="4400" b="0" dirty="0">
                          <a:effectLst/>
                          <a:latin typeface="Calibri" panose="020F0502020204030204" charset="0"/>
                          <a:ea typeface="Times New Roman" panose="02020603050405020304" charset="0"/>
                          <a:cs typeface="Times New Roman" panose="02020603050405020304" charset="0"/>
                        </a:rPr>
                        <a:t> </a:t>
                      </a:r>
                      <a:r>
                        <a:rPr lang="en-US" sz="4400" b="0" dirty="0" err="1">
                          <a:effectLst/>
                          <a:latin typeface="Calibri" panose="020F0502020204030204" charset="0"/>
                          <a:ea typeface="Times New Roman" panose="02020603050405020304" charset="0"/>
                          <a:cs typeface="Times New Roman" panose="02020603050405020304" charset="0"/>
                        </a:rPr>
                        <a:t>tục</a:t>
                      </a:r>
                      <a:r>
                        <a:rPr lang="en-US" sz="4400" b="0" dirty="0">
                          <a:effectLst/>
                          <a:latin typeface="Calibri" panose="020F0502020204030204" charset="0"/>
                          <a:ea typeface="Times New Roman" panose="02020603050405020304" charset="0"/>
                          <a:cs typeface="Times New Roman" panose="02020603050405020304" charset="0"/>
                        </a:rPr>
                        <a:t>, </a:t>
                      </a:r>
                      <a:r>
                        <a:rPr lang="en-US" sz="4400" b="0" dirty="0" err="1">
                          <a:effectLst/>
                          <a:latin typeface="Calibri" panose="020F0502020204030204" charset="0"/>
                          <a:ea typeface="Times New Roman" panose="02020603050405020304" charset="0"/>
                          <a:cs typeface="Times New Roman" panose="02020603050405020304" charset="0"/>
                        </a:rPr>
                        <a:t>tập</a:t>
                      </a:r>
                      <a:r>
                        <a:rPr lang="en-US" sz="4400" b="0" dirty="0">
                          <a:effectLst/>
                          <a:latin typeface="Calibri" panose="020F0502020204030204" charset="0"/>
                          <a:ea typeface="Times New Roman" panose="02020603050405020304" charset="0"/>
                          <a:cs typeface="Times New Roman" panose="02020603050405020304" charset="0"/>
                        </a:rPr>
                        <a:t> </a:t>
                      </a:r>
                      <a:r>
                        <a:rPr lang="en-US" sz="4400" b="0" dirty="0" err="1">
                          <a:effectLst/>
                          <a:latin typeface="Calibri" panose="020F0502020204030204" charset="0"/>
                          <a:ea typeface="Times New Roman" panose="02020603050405020304" charset="0"/>
                          <a:cs typeface="Times New Roman" panose="02020603050405020304" charset="0"/>
                        </a:rPr>
                        <a:t>quán</a:t>
                      </a:r>
                      <a:endParaRPr lang="en-US" sz="4400" b="0" dirty="0">
                        <a:effectLst/>
                        <a:latin typeface="Calibri" panose="020F0502020204030204" charset="0"/>
                        <a:ea typeface="Times New Roman" panose="02020603050405020304" charset="0"/>
                        <a:cs typeface="Times New Roman" panose="02020603050405020304" charset="0"/>
                      </a:endParaRPr>
                    </a:p>
                  </a:txBody>
                  <a:tcPr marL="36195" marR="36195" marT="71755" marB="71755" anchor="ctr"/>
                </a:tc>
                <a:extLst>
                  <a:ext uri="{0D108BD9-81ED-4DB2-BD59-A6C34878D82A}">
                    <a16:rowId xmlns:a16="http://schemas.microsoft.com/office/drawing/2014/main" val="10003"/>
                  </a:ext>
                </a:extLst>
              </a:tr>
            </a:tbl>
          </a:graphicData>
        </a:graphic>
      </p:graphicFrame>
      <p:sp>
        <p:nvSpPr>
          <p:cNvPr id="6" name="TextBox 5"/>
          <p:cNvSpPr txBox="1"/>
          <p:nvPr/>
        </p:nvSpPr>
        <p:spPr>
          <a:xfrm>
            <a:off x="499767" y="193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cheer">
            <a:hlinkClick r:id="" action="ppaction://media"/>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9"/>
          <a:stretch>
            <a:fillRect/>
          </a:stretch>
        </p:blipFill>
        <p:spPr>
          <a:xfrm>
            <a:off x="7621" y="2042795"/>
            <a:ext cx="1346200" cy="1346200"/>
          </a:xfrm>
          <a:prstGeom prst="rect">
            <a:avLst/>
          </a:prstGeom>
        </p:spPr>
      </p:pic>
      <p:pic>
        <p:nvPicPr>
          <p:cNvPr id="7" name="strike">
            <a:hlinkClick r:id="" action="ppaction://media"/>
          </p:cNvPr>
          <p:cNvPicPr>
            <a:picLocks noGrp="1" noChangeAspect="1"/>
          </p:cNvPicPr>
          <p:nvPr>
            <p:ph sz="half" idx="2"/>
            <a:audioFile r:link="rId4"/>
            <p:extLst>
              <p:ext uri="{DAA4B4D4-6D71-4841-9C94-3DE7FCFB9230}">
                <p14:media xmlns:p14="http://schemas.microsoft.com/office/powerpoint/2010/main" r:embed="rId3"/>
              </p:ext>
            </p:extLst>
          </p:nvPr>
        </p:nvPicPr>
        <p:blipFill>
          <a:blip r:embed="rId9"/>
          <a:stretch>
            <a:fillRect/>
          </a:stretch>
        </p:blipFill>
        <p:spPr>
          <a:xfrm>
            <a:off x="-20644" y="3388995"/>
            <a:ext cx="1346200" cy="1346200"/>
          </a:xfrm>
          <a:prstGeom prst="rect">
            <a:avLst/>
          </a:prstGeom>
        </p:spPr>
      </p:pic>
      <p:pic>
        <p:nvPicPr>
          <p:cNvPr id="15" name="custom">
            <a:hlinkClick r:id="" action="ppaction://media"/>
          </p:cNvPr>
          <p:cNvPicPr/>
          <p:nvPr>
            <a:audioFile r:link="rId6"/>
            <p:extLst>
              <p:ext uri="{DAA4B4D4-6D71-4841-9C94-3DE7FCFB9230}">
                <p14:media xmlns:p14="http://schemas.microsoft.com/office/powerpoint/2010/main" r:embed="rId5"/>
              </p:ext>
            </p:extLst>
          </p:nvPr>
        </p:nvPicPr>
        <p:blipFill>
          <a:blip r:embed="rId9"/>
          <a:stretch>
            <a:fillRect/>
          </a:stretch>
        </p:blipFill>
        <p:spPr>
          <a:xfrm>
            <a:off x="7621" y="4928250"/>
            <a:ext cx="1346200" cy="10815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7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744"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additive="base">
                                        <p:cTn id="14" dur="72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StopAudio" delay="0">
                      <p:tgtEl>
                        <p:sldTgt/>
                      </p:tgtEl>
                    </p:cond>
                  </p:endCondLst>
                </p:cTn>
                <p:tgtEl>
                  <p:spTgt spid="3"/>
                </p:tgtEl>
              </p:cMediaNode>
            </p:audio>
            <p:audio>
              <p:cMediaNode>
                <p:cTn id="16" fill="hold" display="1">
                  <p:stCondLst>
                    <p:cond delay="indefinite"/>
                  </p:stCondLst>
                  <p:endCondLst>
                    <p:cond evt="onStopAudio" delay="0">
                      <p:tgtEl>
                        <p:sldTgt/>
                      </p:tgtEl>
                    </p:cond>
                  </p:endCondLst>
                </p:cTn>
                <p:tgtEl>
                  <p:spTgt spid="7"/>
                </p:tgtEl>
              </p:cMediaNode>
            </p:audio>
            <p:audio>
              <p:cMediaNode>
                <p:cTn id="17" fill="hold" display="1">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08313" y="1111291"/>
            <a:ext cx="11744325" cy="523220"/>
          </a:xfrm>
          <a:prstGeom prst="rect">
            <a:avLst/>
          </a:prstGeom>
          <a:noFill/>
        </p:spPr>
        <p:txBody>
          <a:bodyPr wrap="square" rtlCol="0">
            <a:spAutoFit/>
          </a:bodyPr>
          <a:lstStyle/>
          <a:p>
            <a:r>
              <a:rPr lang="en-US" sz="2800" b="1" spc="-100" dirty="0">
                <a:effectLst>
                  <a:glow rad="88900">
                    <a:schemeClr val="bg1"/>
                  </a:glow>
                </a:effectLst>
                <a:latin typeface="Arial" panose="020B0604020202020204" pitchFamily="34" charset="0"/>
                <a:cs typeface="Arial" panose="020B0604020202020204" pitchFamily="34" charset="0"/>
                <a:sym typeface="+mn-ea"/>
              </a:rPr>
              <a:t>Read the passages and decide who says sentences.</a:t>
            </a:r>
            <a:endParaRPr lang="en-US" sz="2800" b="1" dirty="0">
              <a:effectLst>
                <a:glow rad="88900">
                  <a:schemeClr val="bg1"/>
                </a:glow>
              </a:effectLst>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84" y="988604"/>
            <a:ext cx="627229" cy="681509"/>
          </a:xfrm>
          <a:prstGeom prst="rect">
            <a:avLst/>
          </a:prstGeom>
        </p:spPr>
      </p:pic>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937239" y="2209800"/>
            <a:ext cx="3389652" cy="4230943"/>
          </a:xfrm>
          <a:prstGeom prst="rect">
            <a:avLst/>
          </a:prstGeo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rcRect/>
          <a:stretch/>
        </p:blipFill>
        <p:spPr>
          <a:xfrm>
            <a:off x="5091431" y="2262272"/>
            <a:ext cx="2773680" cy="39041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rcRect/>
          <a:stretch/>
        </p:blipFill>
        <p:spPr>
          <a:xfrm>
            <a:off x="8384428" y="2262272"/>
            <a:ext cx="3323097" cy="3904150"/>
          </a:xfrm>
          <a:prstGeom prst="rect">
            <a:avLst/>
          </a:prstGeom>
        </p:spPr>
      </p:pic>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532082" y="2762292"/>
            <a:ext cx="9809018" cy="1796000"/>
            <a:chOff x="-665018" y="1124821"/>
            <a:chExt cx="9809018" cy="1796000"/>
          </a:xfrm>
        </p:grpSpPr>
        <p:sp>
          <p:nvSpPr>
            <p:cNvPr id="21" name="Rounded Rectangle 20"/>
            <p:cNvSpPr/>
            <p:nvPr/>
          </p:nvSpPr>
          <p:spPr>
            <a:xfrm>
              <a:off x="-665018" y="1204724"/>
              <a:ext cx="9809018" cy="1691640"/>
            </a:xfrm>
            <a:prstGeom prst="roundRect">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82" y="1124821"/>
              <a:ext cx="1413524" cy="1430715"/>
            </a:xfrm>
            <a:prstGeom prst="rect">
              <a:avLst/>
            </a:prstGeom>
          </p:spPr>
        </p:pic>
        <p:sp>
          <p:nvSpPr>
            <p:cNvPr id="23" name="TextBox 22"/>
            <p:cNvSpPr txBox="1"/>
            <p:nvPr/>
          </p:nvSpPr>
          <p:spPr>
            <a:xfrm>
              <a:off x="137735" y="2551489"/>
              <a:ext cx="1971617" cy="369332"/>
            </a:xfrm>
            <a:prstGeom prst="rect">
              <a:avLst/>
            </a:prstGeom>
            <a:noFill/>
          </p:spPr>
          <p:txBody>
            <a:bodyPr wrap="square" rtlCol="0">
              <a:spAutoFit/>
            </a:bodyPr>
            <a:lstStyle>
              <a:defPPr>
                <a:defRPr lang="en-US"/>
              </a:defPPr>
              <a:lvl1pPr>
                <a:defRPr>
                  <a:solidFill>
                    <a:srgbClr val="FF0000"/>
                  </a:solidFill>
                  <a:effectLst>
                    <a:glow rad="63500">
                      <a:schemeClr val="bg1"/>
                    </a:glow>
                  </a:effectLst>
                  <a:latin typeface="Comic Sans MS" panose="030F0702030302020204" pitchFamily="66" charset="0"/>
                </a:defRPr>
              </a:lvl1pPr>
            </a:lstStyle>
            <a:p>
              <a:pPr algn="ctr"/>
              <a:r>
                <a:rPr lang="en-US"/>
                <a:t>Wu - China</a:t>
              </a:r>
            </a:p>
          </p:txBody>
        </p:sp>
        <p:sp>
          <p:nvSpPr>
            <p:cNvPr id="24" name="Rectangle 23"/>
            <p:cNvSpPr/>
            <p:nvPr/>
          </p:nvSpPr>
          <p:spPr>
            <a:xfrm>
              <a:off x="1923071" y="1295526"/>
              <a:ext cx="7128164" cy="1569660"/>
            </a:xfrm>
            <a:prstGeom prst="rect">
              <a:avLst/>
            </a:prstGeom>
          </p:spPr>
          <p:txBody>
            <a:bodyPr wrap="square">
              <a:spAutoFit/>
            </a:bodyPr>
            <a:lstStyle/>
            <a:p>
              <a:pPr algn="just"/>
              <a:r>
                <a:rPr lang="en-US" sz="2400">
                  <a:latin typeface="Comic Sans MS" panose="030F0702030302020204" pitchFamily="66" charset="0"/>
                </a:rPr>
                <a:t>On New Year’s Day, we dress beautifully and go to our grandparents’ houses. We wish them Happy New Year and they give us lucky money. Then we go out and have a day full of fun. </a:t>
              </a:r>
            </a:p>
          </p:txBody>
        </p:sp>
        <p:sp>
          <p:nvSpPr>
            <p:cNvPr id="25" name="Flowchart: Delay 24"/>
            <p:cNvSpPr/>
            <p:nvPr/>
          </p:nvSpPr>
          <p:spPr>
            <a:xfrm>
              <a:off x="0" y="1204724"/>
              <a:ext cx="416783" cy="385085"/>
            </a:xfrm>
            <a:prstGeom prst="flowChartDelay">
              <a:avLst/>
            </a:prstGeom>
            <a:solidFill>
              <a:srgbClr val="57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B</a:t>
              </a:r>
            </a:p>
          </p:txBody>
        </p:sp>
      </p:grpSp>
      <p:grpSp>
        <p:nvGrpSpPr>
          <p:cNvPr id="19" name="Group 18"/>
          <p:cNvGrpSpPr/>
          <p:nvPr/>
        </p:nvGrpSpPr>
        <p:grpSpPr>
          <a:xfrm>
            <a:off x="1532082" y="1076317"/>
            <a:ext cx="9809018" cy="1713932"/>
            <a:chOff x="-665018" y="1352567"/>
            <a:chExt cx="9809018" cy="1713932"/>
          </a:xfrm>
        </p:grpSpPr>
        <p:sp>
          <p:nvSpPr>
            <p:cNvPr id="7" name="Rounded Rectangle 6"/>
            <p:cNvSpPr/>
            <p:nvPr/>
          </p:nvSpPr>
          <p:spPr>
            <a:xfrm>
              <a:off x="-665018" y="1366085"/>
              <a:ext cx="9809018" cy="169400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783" y="1352567"/>
              <a:ext cx="1413524" cy="1430716"/>
            </a:xfrm>
            <a:prstGeom prst="rect">
              <a:avLst/>
            </a:prstGeom>
          </p:spPr>
        </p:pic>
        <p:sp>
          <p:nvSpPr>
            <p:cNvPr id="14" name="TextBox 4"/>
            <p:cNvSpPr txBox="1"/>
            <p:nvPr/>
          </p:nvSpPr>
          <p:spPr>
            <a:xfrm>
              <a:off x="137737" y="2697167"/>
              <a:ext cx="1971617" cy="369332"/>
            </a:xfrm>
            <a:prstGeom prst="rect">
              <a:avLst/>
            </a:prstGeom>
            <a:noFill/>
          </p:spPr>
          <p:txBody>
            <a:bodyPr wrap="square" rtlCol="0">
              <a:spAutoFit/>
            </a:bodyPr>
            <a:lstStyle/>
            <a:p>
              <a:r>
                <a:rPr lang="en-US">
                  <a:solidFill>
                    <a:srgbClr val="FF0000"/>
                  </a:solidFill>
                  <a:effectLst>
                    <a:glow rad="63500">
                      <a:schemeClr val="bg1"/>
                    </a:glow>
                  </a:effectLst>
                  <a:latin typeface="Comic Sans MS" panose="030F0702030302020204" pitchFamily="66" charset="0"/>
                </a:rPr>
                <a:t>Russ – the USA</a:t>
              </a:r>
            </a:p>
          </p:txBody>
        </p:sp>
        <p:sp>
          <p:nvSpPr>
            <p:cNvPr id="16" name="Rectangle 5"/>
            <p:cNvSpPr/>
            <p:nvPr/>
          </p:nvSpPr>
          <p:spPr>
            <a:xfrm>
              <a:off x="1953491" y="1490428"/>
              <a:ext cx="7128164" cy="1569660"/>
            </a:xfrm>
            <a:prstGeom prst="rect">
              <a:avLst/>
            </a:prstGeom>
          </p:spPr>
          <p:txBody>
            <a:bodyPr wrap="square">
              <a:spAutoFit/>
            </a:bodyPr>
            <a:lstStyle/>
            <a:p>
              <a:pPr algn="just"/>
              <a:r>
                <a:rPr lang="en-US" sz="2400">
                  <a:latin typeface="Comic Sans MS" panose="030F0702030302020204" pitchFamily="66" charset="0"/>
                </a:rPr>
                <a:t>I often go to Times Square with my parents to welcome the New Year. When the clock strikes midnight, colourful fireworks light up the sky. Everybody cheers and sings.</a:t>
              </a:r>
            </a:p>
          </p:txBody>
        </p:sp>
        <p:sp>
          <p:nvSpPr>
            <p:cNvPr id="18" name="Flowchart: Delay 17"/>
            <p:cNvSpPr/>
            <p:nvPr/>
          </p:nvSpPr>
          <p:spPr>
            <a:xfrm>
              <a:off x="0" y="1361592"/>
              <a:ext cx="416783" cy="385085"/>
            </a:xfrm>
            <a:prstGeom prst="flowChartDelay">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A</a:t>
              </a:r>
            </a:p>
          </p:txBody>
        </p:sp>
      </p:grpSp>
      <p:grpSp>
        <p:nvGrpSpPr>
          <p:cNvPr id="26" name="Group 25"/>
          <p:cNvGrpSpPr/>
          <p:nvPr/>
        </p:nvGrpSpPr>
        <p:grpSpPr>
          <a:xfrm>
            <a:off x="1532082" y="4717723"/>
            <a:ext cx="9892143" cy="1800047"/>
            <a:chOff x="-665018" y="1144292"/>
            <a:chExt cx="9892143" cy="1800047"/>
          </a:xfrm>
        </p:grpSpPr>
        <p:sp>
          <p:nvSpPr>
            <p:cNvPr id="27" name="Rounded Rectangle 26"/>
            <p:cNvSpPr/>
            <p:nvPr/>
          </p:nvSpPr>
          <p:spPr>
            <a:xfrm>
              <a:off x="-665018" y="1204724"/>
              <a:ext cx="9809018" cy="1691640"/>
            </a:xfrm>
            <a:prstGeom prst="roundRect">
              <a:avLst/>
            </a:prstGeom>
            <a:solidFill>
              <a:srgbClr val="75D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68" y="1144292"/>
              <a:ext cx="1413523" cy="1430715"/>
            </a:xfrm>
            <a:prstGeom prst="rect">
              <a:avLst/>
            </a:prstGeom>
          </p:spPr>
        </p:pic>
        <p:sp>
          <p:nvSpPr>
            <p:cNvPr id="29" name="TextBox 28"/>
            <p:cNvSpPr txBox="1"/>
            <p:nvPr/>
          </p:nvSpPr>
          <p:spPr>
            <a:xfrm>
              <a:off x="137735" y="2575007"/>
              <a:ext cx="1971617" cy="369332"/>
            </a:xfrm>
            <a:prstGeom prst="rect">
              <a:avLst/>
            </a:prstGeom>
            <a:noFill/>
          </p:spPr>
          <p:txBody>
            <a:bodyPr wrap="square" rtlCol="0">
              <a:spAutoFit/>
            </a:bodyPr>
            <a:lstStyle>
              <a:defPPr>
                <a:defRPr lang="en-US"/>
              </a:defPPr>
              <a:lvl1pPr algn="ctr">
                <a:defRPr>
                  <a:solidFill>
                    <a:srgbClr val="FF0000"/>
                  </a:solidFill>
                  <a:effectLst>
                    <a:glow rad="63500">
                      <a:schemeClr val="bg1"/>
                    </a:glow>
                  </a:effectLst>
                  <a:latin typeface="Comic Sans MS" panose="030F0702030302020204" pitchFamily="66" charset="0"/>
                </a:defRPr>
              </a:lvl1pPr>
            </a:lstStyle>
            <a:p>
              <a:r>
                <a:rPr lang="en-US"/>
                <a:t>Mai – Viet Nam</a:t>
              </a:r>
            </a:p>
          </p:txBody>
        </p:sp>
        <p:sp>
          <p:nvSpPr>
            <p:cNvPr id="30" name="Rectangle 29"/>
            <p:cNvSpPr/>
            <p:nvPr/>
          </p:nvSpPr>
          <p:spPr>
            <a:xfrm>
              <a:off x="1953490" y="1282932"/>
              <a:ext cx="7273635" cy="1569660"/>
            </a:xfrm>
            <a:prstGeom prst="rect">
              <a:avLst/>
            </a:prstGeom>
          </p:spPr>
          <p:txBody>
            <a:bodyPr wrap="square">
              <a:spAutoFit/>
            </a:bodyPr>
            <a:lstStyle/>
            <a:p>
              <a:r>
                <a:rPr lang="en-US" sz="2400" spc="-80">
                  <a:latin typeface="Comic Sans MS" panose="030F0702030302020204" pitchFamily="66" charset="0"/>
                </a:rPr>
                <a:t>I learn some customs about Tet from my parents. People give rice to wish for enough food and buy salt to wish for good luck. Dogs are lucky animals but cats are not. A cat’s cry sounds like "poor" in Vietnamese.</a:t>
              </a:r>
            </a:p>
          </p:txBody>
        </p:sp>
        <p:sp>
          <p:nvSpPr>
            <p:cNvPr id="31" name="Flowchart: Delay 30"/>
            <p:cNvSpPr/>
            <p:nvPr/>
          </p:nvSpPr>
          <p:spPr>
            <a:xfrm>
              <a:off x="0" y="1204724"/>
              <a:ext cx="416783" cy="385085"/>
            </a:xfrm>
            <a:prstGeom prst="flowChartDelay">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c</a:t>
              </a:r>
            </a:p>
          </p:txBody>
        </p:sp>
      </p:grpSp>
      <p:grpSp>
        <p:nvGrpSpPr>
          <p:cNvPr id="6" name="Group 5"/>
          <p:cNvGrpSpPr/>
          <p:nvPr/>
        </p:nvGrpSpPr>
        <p:grpSpPr>
          <a:xfrm>
            <a:off x="7620" y="-7620"/>
            <a:ext cx="12192000" cy="1083309"/>
            <a:chOff x="7620" y="-7620"/>
            <a:chExt cx="12192000" cy="1083309"/>
          </a:xfrm>
        </p:grpSpPr>
        <p:sp>
          <p:nvSpPr>
            <p:cNvPr id="8" name="Round Single Corner Rectangle 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 Single Corner Rectangle 9"/>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 Single Corner Rectangle 10"/>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068819195"/>
              </p:ext>
            </p:extLst>
          </p:nvPr>
        </p:nvGraphicFramePr>
        <p:xfrm>
          <a:off x="2583295" y="1888144"/>
          <a:ext cx="7381009" cy="4786436"/>
        </p:xfrm>
        <a:graphic>
          <a:graphicData uri="http://schemas.openxmlformats.org/drawingml/2006/table">
            <a:tbl>
              <a:tblPr firstRow="1" bandRow="1">
                <a:tableStyleId>{BC89EF96-8CEA-46FF-86C4-4CE0E7609802}</a:tableStyleId>
              </a:tblPr>
              <a:tblGrid>
                <a:gridCol w="6016336">
                  <a:extLst>
                    <a:ext uri="{9D8B030D-6E8A-4147-A177-3AD203B41FA5}">
                      <a16:colId xmlns:a16="http://schemas.microsoft.com/office/drawing/2014/main" val="20000"/>
                    </a:ext>
                  </a:extLst>
                </a:gridCol>
                <a:gridCol w="1364673">
                  <a:extLst>
                    <a:ext uri="{9D8B030D-6E8A-4147-A177-3AD203B41FA5}">
                      <a16:colId xmlns:a16="http://schemas.microsoft.com/office/drawing/2014/main" val="20001"/>
                    </a:ext>
                  </a:extLst>
                </a:gridCol>
              </a:tblGrid>
              <a:tr h="693689">
                <a:tc>
                  <a:txBody>
                    <a:bodyPr/>
                    <a:lstStyle/>
                    <a:p>
                      <a:pPr algn="ctr"/>
                      <a:r>
                        <a:rPr lang="en-US" sz="3000">
                          <a:solidFill>
                            <a:srgbClr val="0070C0"/>
                          </a:solidFill>
                        </a:rPr>
                        <a:t>Statements</a:t>
                      </a:r>
                    </a:p>
                  </a:txBody>
                  <a:tcPr anchor="ctr">
                    <a:solidFill>
                      <a:srgbClr val="A3E7FF"/>
                    </a:solidFill>
                  </a:tcPr>
                </a:tc>
                <a:tc>
                  <a:txBody>
                    <a:bodyPr/>
                    <a:lstStyle/>
                    <a:p>
                      <a:pPr algn="ctr"/>
                      <a:r>
                        <a:rPr lang="en-US" sz="3000">
                          <a:solidFill>
                            <a:srgbClr val="0070C0"/>
                          </a:solidFill>
                        </a:rPr>
                        <a:t>Who</a:t>
                      </a:r>
                      <a:r>
                        <a:rPr lang="en-US" sz="3000" baseline="0">
                          <a:solidFill>
                            <a:srgbClr val="0070C0"/>
                          </a:solidFill>
                        </a:rPr>
                        <a:t> </a:t>
                      </a:r>
                      <a:endParaRPr lang="en-US" sz="3000">
                        <a:solidFill>
                          <a:srgbClr val="0070C0"/>
                        </a:solidFill>
                      </a:endParaRPr>
                    </a:p>
                  </a:txBody>
                  <a:tcPr anchor="ctr">
                    <a:solidFill>
                      <a:srgbClr val="A3E7FF"/>
                    </a:solidFill>
                  </a:tcPr>
                </a:tc>
                <a:extLst>
                  <a:ext uri="{0D108BD9-81ED-4DB2-BD59-A6C34878D82A}">
                    <a16:rowId xmlns:a16="http://schemas.microsoft.com/office/drawing/2014/main" val="10000"/>
                  </a:ext>
                </a:extLst>
              </a:tr>
              <a:tr h="693689">
                <a:tc>
                  <a:txBody>
                    <a:bodyPr/>
                    <a:lstStyle/>
                    <a:p>
                      <a:r>
                        <a:rPr lang="en-US" sz="3000" b="1" dirty="0">
                          <a:solidFill>
                            <a:srgbClr val="0070C0"/>
                          </a:solidFill>
                        </a:rPr>
                        <a:t>1. </a:t>
                      </a:r>
                      <a:r>
                        <a:rPr lang="en-US" sz="3000" dirty="0"/>
                        <a:t>Dogs are lucky animals.</a:t>
                      </a:r>
                    </a:p>
                  </a:txBody>
                  <a:tcPr anchor="ctr">
                    <a:solidFill>
                      <a:schemeClr val="bg1"/>
                    </a:solidFill>
                  </a:tcPr>
                </a:tc>
                <a:tc>
                  <a:txBody>
                    <a:bodyPr/>
                    <a:lstStyle/>
                    <a:p>
                      <a:pPr algn="ctr"/>
                      <a:r>
                        <a:rPr lang="en-US" sz="3000" b="1" dirty="0">
                          <a:solidFill>
                            <a:srgbClr val="0070C0"/>
                          </a:solidFill>
                        </a:rPr>
                        <a:t>C</a:t>
                      </a:r>
                    </a:p>
                  </a:txBody>
                  <a:tcPr anchor="ctr">
                    <a:solidFill>
                      <a:schemeClr val="bg1"/>
                    </a:solidFill>
                  </a:tcPr>
                </a:tc>
                <a:extLst>
                  <a:ext uri="{0D108BD9-81ED-4DB2-BD59-A6C34878D82A}">
                    <a16:rowId xmlns:a16="http://schemas.microsoft.com/office/drawing/2014/main" val="10001"/>
                  </a:ext>
                </a:extLst>
              </a:tr>
              <a:tr h="693689">
                <a:tc>
                  <a:txBody>
                    <a:bodyPr/>
                    <a:lstStyle/>
                    <a:p>
                      <a:r>
                        <a:rPr lang="en-US" sz="3000" b="1" dirty="0">
                          <a:solidFill>
                            <a:srgbClr val="0070C0"/>
                          </a:solidFill>
                        </a:rPr>
                        <a:t>2. </a:t>
                      </a:r>
                      <a:r>
                        <a:rPr lang="en-US" sz="3000" dirty="0"/>
                        <a:t>We welcome the New</a:t>
                      </a:r>
                      <a:r>
                        <a:rPr lang="en-US" sz="3000" baseline="0" dirty="0"/>
                        <a:t> Year at Times Square.</a:t>
                      </a:r>
                      <a:endParaRPr lang="en-US" sz="3000" dirty="0"/>
                    </a:p>
                  </a:txBody>
                  <a:tcPr anchor="ctr">
                    <a:solidFill>
                      <a:schemeClr val="bg1"/>
                    </a:solidFill>
                  </a:tcPr>
                </a:tc>
                <a:tc>
                  <a:txBody>
                    <a:bodyPr/>
                    <a:lstStyle/>
                    <a:p>
                      <a:pPr algn="ctr"/>
                      <a:endParaRPr lang="en-US" sz="3000" dirty="0"/>
                    </a:p>
                  </a:txBody>
                  <a:tcPr anchor="ctr">
                    <a:solidFill>
                      <a:schemeClr val="bg1"/>
                    </a:solidFill>
                  </a:tcPr>
                </a:tc>
                <a:extLst>
                  <a:ext uri="{0D108BD9-81ED-4DB2-BD59-A6C34878D82A}">
                    <a16:rowId xmlns:a16="http://schemas.microsoft.com/office/drawing/2014/main" val="10002"/>
                  </a:ext>
                </a:extLst>
              </a:tr>
              <a:tr h="693689">
                <a:tc>
                  <a:txBody>
                    <a:bodyPr/>
                    <a:lstStyle/>
                    <a:p>
                      <a:r>
                        <a:rPr lang="en-US" sz="3000" b="1">
                          <a:solidFill>
                            <a:srgbClr val="0070C0"/>
                          </a:solidFill>
                        </a:rPr>
                        <a:t>3. </a:t>
                      </a:r>
                      <a:r>
                        <a:rPr lang="en-US" sz="3000"/>
                        <a:t>Children get lucky money.</a:t>
                      </a:r>
                    </a:p>
                  </a:txBody>
                  <a:tcPr anchor="ctr">
                    <a:solidFill>
                      <a:schemeClr val="bg1"/>
                    </a:solidFill>
                  </a:tcPr>
                </a:tc>
                <a:tc>
                  <a:txBody>
                    <a:bodyPr/>
                    <a:lstStyle/>
                    <a:p>
                      <a:pPr algn="ctr"/>
                      <a:endParaRPr lang="en-US" sz="3000"/>
                    </a:p>
                  </a:txBody>
                  <a:tcPr anchor="ctr">
                    <a:solidFill>
                      <a:schemeClr val="bg1"/>
                    </a:solidFill>
                  </a:tcPr>
                </a:tc>
                <a:extLst>
                  <a:ext uri="{0D108BD9-81ED-4DB2-BD59-A6C34878D82A}">
                    <a16:rowId xmlns:a16="http://schemas.microsoft.com/office/drawing/2014/main" val="10003"/>
                  </a:ext>
                </a:extLst>
              </a:tr>
              <a:tr h="693689">
                <a:tc>
                  <a:txBody>
                    <a:bodyPr/>
                    <a:lstStyle/>
                    <a:p>
                      <a:r>
                        <a:rPr lang="en-US" sz="3000" b="1">
                          <a:solidFill>
                            <a:srgbClr val="0070C0"/>
                          </a:solidFill>
                        </a:rPr>
                        <a:t>4. </a:t>
                      </a:r>
                      <a:r>
                        <a:rPr lang="en-US" sz="3000"/>
                        <a:t>We give rice to wish</a:t>
                      </a:r>
                      <a:r>
                        <a:rPr lang="en-US" sz="3000" baseline="0"/>
                        <a:t> for enough food.</a:t>
                      </a:r>
                      <a:endParaRPr lang="en-US" sz="3000"/>
                    </a:p>
                  </a:txBody>
                  <a:tcPr anchor="ctr">
                    <a:solidFill>
                      <a:schemeClr val="bg1"/>
                    </a:solidFill>
                  </a:tcPr>
                </a:tc>
                <a:tc>
                  <a:txBody>
                    <a:bodyPr/>
                    <a:lstStyle/>
                    <a:p>
                      <a:pPr algn="ctr"/>
                      <a:endParaRPr lang="en-US" sz="3000"/>
                    </a:p>
                  </a:txBody>
                  <a:tcPr anchor="ctr">
                    <a:solidFill>
                      <a:schemeClr val="bg1"/>
                    </a:solidFill>
                  </a:tcPr>
                </a:tc>
                <a:extLst>
                  <a:ext uri="{0D108BD9-81ED-4DB2-BD59-A6C34878D82A}">
                    <a16:rowId xmlns:a16="http://schemas.microsoft.com/office/drawing/2014/main" val="10004"/>
                  </a:ext>
                </a:extLst>
              </a:tr>
              <a:tr h="693689">
                <a:tc>
                  <a:txBody>
                    <a:bodyPr/>
                    <a:lstStyle/>
                    <a:p>
                      <a:r>
                        <a:rPr lang="en-US" sz="3000" b="1" dirty="0">
                          <a:solidFill>
                            <a:srgbClr val="0070C0"/>
                          </a:solidFill>
                        </a:rPr>
                        <a:t>5.</a:t>
                      </a:r>
                      <a:r>
                        <a:rPr lang="en-US" sz="3000" baseline="0" dirty="0"/>
                        <a:t> Children dress beautifully.</a:t>
                      </a:r>
                      <a:endParaRPr lang="en-US" sz="3000" dirty="0"/>
                    </a:p>
                  </a:txBody>
                  <a:tcPr anchor="ctr">
                    <a:solidFill>
                      <a:schemeClr val="bg1"/>
                    </a:solidFill>
                  </a:tcPr>
                </a:tc>
                <a:tc>
                  <a:txBody>
                    <a:bodyPr/>
                    <a:lstStyle/>
                    <a:p>
                      <a:pPr algn="ctr"/>
                      <a:endParaRPr lang="en-US" sz="3000" dirty="0"/>
                    </a:p>
                  </a:txBody>
                  <a:tcPr anchor="ctr">
                    <a:solidFill>
                      <a:schemeClr val="bg1"/>
                    </a:solid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959677" y="977900"/>
            <a:ext cx="6806046" cy="768927"/>
            <a:chOff x="883227" y="457200"/>
            <a:chExt cx="6806046" cy="768927"/>
          </a:xfrm>
        </p:grpSpPr>
        <p:sp>
          <p:nvSpPr>
            <p:cNvPr id="8" name="Rectangle 2"/>
            <p:cNvSpPr/>
            <p:nvPr/>
          </p:nvSpPr>
          <p:spPr>
            <a:xfrm>
              <a:off x="883227" y="457200"/>
              <a:ext cx="6806046" cy="768927"/>
            </a:xfrm>
            <a:prstGeom prst="rect">
              <a:avLst/>
            </a:prstGeom>
            <a:solidFill>
              <a:srgbClr val="A3E7FF"/>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10" name="TextBox 3"/>
            <p:cNvSpPr txBox="1"/>
            <p:nvPr/>
          </p:nvSpPr>
          <p:spPr>
            <a:xfrm>
              <a:off x="1569027" y="610830"/>
              <a:ext cx="1548246" cy="553085"/>
            </a:xfrm>
            <a:prstGeom prst="rect">
              <a:avLst/>
            </a:prstGeom>
            <a:noFill/>
          </p:spPr>
          <p:txBody>
            <a:bodyPr wrap="square" rtlCol="0">
              <a:spAutoFit/>
            </a:bodyPr>
            <a:lstStyle/>
            <a:p>
              <a:r>
                <a:rPr lang="en-US" sz="3000" b="1" dirty="0">
                  <a:solidFill>
                    <a:srgbClr val="0070C0"/>
                  </a:solidFill>
                </a:rPr>
                <a:t>A. </a:t>
              </a:r>
              <a:r>
                <a:rPr lang="en-US" sz="3000" dirty="0"/>
                <a:t>Russ</a:t>
              </a:r>
            </a:p>
          </p:txBody>
        </p:sp>
        <p:sp>
          <p:nvSpPr>
            <p:cNvPr id="11" name="TextBox 9"/>
            <p:cNvSpPr txBox="1"/>
            <p:nvPr/>
          </p:nvSpPr>
          <p:spPr>
            <a:xfrm>
              <a:off x="3654136" y="610830"/>
              <a:ext cx="1548246" cy="553085"/>
            </a:xfrm>
            <a:prstGeom prst="rect">
              <a:avLst/>
            </a:prstGeom>
            <a:noFill/>
          </p:spPr>
          <p:txBody>
            <a:bodyPr wrap="square" rtlCol="0">
              <a:spAutoFit/>
            </a:bodyPr>
            <a:lstStyle/>
            <a:p>
              <a:r>
                <a:rPr lang="en-US" sz="3000" b="1">
                  <a:solidFill>
                    <a:srgbClr val="0070C0"/>
                  </a:solidFill>
                </a:rPr>
                <a:t>B. </a:t>
              </a:r>
              <a:r>
                <a:rPr lang="en-US" sz="3000"/>
                <a:t>Wu</a:t>
              </a:r>
            </a:p>
          </p:txBody>
        </p:sp>
        <p:sp>
          <p:nvSpPr>
            <p:cNvPr id="12" name="TextBox 10"/>
            <p:cNvSpPr txBox="1"/>
            <p:nvPr/>
          </p:nvSpPr>
          <p:spPr>
            <a:xfrm>
              <a:off x="5739245" y="610830"/>
              <a:ext cx="1548246" cy="553085"/>
            </a:xfrm>
            <a:prstGeom prst="rect">
              <a:avLst/>
            </a:prstGeom>
            <a:noFill/>
          </p:spPr>
          <p:txBody>
            <a:bodyPr wrap="square" rtlCol="0">
              <a:spAutoFit/>
            </a:bodyPr>
            <a:lstStyle/>
            <a:p>
              <a:r>
                <a:rPr lang="en-US" sz="3000" b="1">
                  <a:solidFill>
                    <a:srgbClr val="0070C0"/>
                  </a:solidFill>
                </a:rPr>
                <a:t>C. </a:t>
              </a:r>
              <a:r>
                <a:rPr lang="en-US" sz="3000"/>
                <a:t>Mai</a:t>
              </a:r>
            </a:p>
          </p:txBody>
        </p:sp>
      </p:grpSp>
      <p:sp>
        <p:nvSpPr>
          <p:cNvPr id="15" name="TextBox 7"/>
          <p:cNvSpPr txBox="1"/>
          <p:nvPr/>
        </p:nvSpPr>
        <p:spPr>
          <a:xfrm>
            <a:off x="8999354" y="3520309"/>
            <a:ext cx="414020" cy="553085"/>
          </a:xfrm>
          <a:prstGeom prst="rect">
            <a:avLst/>
          </a:prstGeom>
          <a:noFill/>
        </p:spPr>
        <p:txBody>
          <a:bodyPr wrap="none" rtlCol="0">
            <a:spAutoFit/>
          </a:bodyPr>
          <a:lstStyle/>
          <a:p>
            <a:r>
              <a:rPr lang="en-US" sz="3000" b="1" dirty="0">
                <a:solidFill>
                  <a:srgbClr val="0070C0"/>
                </a:solidFill>
              </a:rPr>
              <a:t>A</a:t>
            </a:r>
          </a:p>
        </p:txBody>
      </p:sp>
      <p:sp>
        <p:nvSpPr>
          <p:cNvPr id="17" name="TextBox 11"/>
          <p:cNvSpPr txBox="1"/>
          <p:nvPr/>
        </p:nvSpPr>
        <p:spPr>
          <a:xfrm>
            <a:off x="8988134" y="4433980"/>
            <a:ext cx="396240" cy="553085"/>
          </a:xfrm>
          <a:prstGeom prst="rect">
            <a:avLst/>
          </a:prstGeom>
          <a:noFill/>
        </p:spPr>
        <p:txBody>
          <a:bodyPr wrap="none" rtlCol="0">
            <a:spAutoFit/>
          </a:bodyPr>
          <a:lstStyle/>
          <a:p>
            <a:r>
              <a:rPr lang="en-US" sz="3000" b="1" dirty="0">
                <a:solidFill>
                  <a:srgbClr val="0070C0"/>
                </a:solidFill>
              </a:rPr>
              <a:t>B</a:t>
            </a:r>
          </a:p>
        </p:txBody>
      </p:sp>
      <p:sp>
        <p:nvSpPr>
          <p:cNvPr id="32" name="TextBox 12"/>
          <p:cNvSpPr txBox="1"/>
          <p:nvPr/>
        </p:nvSpPr>
        <p:spPr>
          <a:xfrm>
            <a:off x="8999354" y="5155153"/>
            <a:ext cx="384810" cy="553085"/>
          </a:xfrm>
          <a:prstGeom prst="rect">
            <a:avLst/>
          </a:prstGeom>
          <a:noFill/>
        </p:spPr>
        <p:txBody>
          <a:bodyPr wrap="none" rtlCol="0">
            <a:spAutoFit/>
          </a:bodyPr>
          <a:lstStyle/>
          <a:p>
            <a:r>
              <a:rPr lang="en-US" sz="3000" b="1" dirty="0">
                <a:solidFill>
                  <a:srgbClr val="0070C0"/>
                </a:solidFill>
              </a:rPr>
              <a:t>C</a:t>
            </a:r>
          </a:p>
        </p:txBody>
      </p:sp>
      <p:sp>
        <p:nvSpPr>
          <p:cNvPr id="33" name="TextBox 13"/>
          <p:cNvSpPr txBox="1"/>
          <p:nvPr/>
        </p:nvSpPr>
        <p:spPr>
          <a:xfrm>
            <a:off x="8999354" y="5999069"/>
            <a:ext cx="396240" cy="553085"/>
          </a:xfrm>
          <a:prstGeom prst="rect">
            <a:avLst/>
          </a:prstGeom>
          <a:noFill/>
        </p:spPr>
        <p:txBody>
          <a:bodyPr wrap="none" rtlCol="0">
            <a:spAutoFit/>
          </a:bodyPr>
          <a:lstStyle/>
          <a:p>
            <a:r>
              <a:rPr lang="en-US" sz="3000" b="1" dirty="0">
                <a:solidFill>
                  <a:srgbClr val="0070C0"/>
                </a:solidFill>
              </a:rPr>
              <a:t>B</a:t>
            </a:r>
          </a:p>
        </p:txBody>
      </p:sp>
      <p:grpSp>
        <p:nvGrpSpPr>
          <p:cNvPr id="18" name="Group 17"/>
          <p:cNvGrpSpPr/>
          <p:nvPr/>
        </p:nvGrpSpPr>
        <p:grpSpPr>
          <a:xfrm>
            <a:off x="7620" y="-7620"/>
            <a:ext cx="12192000" cy="844550"/>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14"/>
          <p:cNvSpPr txBox="1"/>
          <p:nvPr/>
        </p:nvSpPr>
        <p:spPr>
          <a:xfrm>
            <a:off x="487067" y="343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844550"/>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14"/>
          <p:cNvSpPr txBox="1"/>
          <p:nvPr/>
        </p:nvSpPr>
        <p:spPr>
          <a:xfrm>
            <a:off x="487067" y="343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9957589-EB9C-23CE-D29D-8444557DB7E2}"/>
              </a:ext>
            </a:extLst>
          </p:cNvPr>
          <p:cNvPicPr>
            <a:picLocks noChangeAspect="1"/>
          </p:cNvPicPr>
          <p:nvPr/>
        </p:nvPicPr>
        <p:blipFill>
          <a:blip r:embed="rId2"/>
          <a:stretch>
            <a:fillRect/>
          </a:stretch>
        </p:blipFill>
        <p:spPr>
          <a:xfrm>
            <a:off x="5901388" y="977182"/>
            <a:ext cx="5702419" cy="5880818"/>
          </a:xfrm>
          <a:prstGeom prst="rect">
            <a:avLst/>
          </a:prstGeom>
        </p:spPr>
      </p:pic>
      <p:sp>
        <p:nvSpPr>
          <p:cNvPr id="5" name="TextBox 4">
            <a:extLst>
              <a:ext uri="{FF2B5EF4-FFF2-40B4-BE49-F238E27FC236}">
                <a16:creationId xmlns:a16="http://schemas.microsoft.com/office/drawing/2014/main" id="{54458D01-04A1-B482-0933-69BF06B35D54}"/>
              </a:ext>
            </a:extLst>
          </p:cNvPr>
          <p:cNvSpPr txBox="1"/>
          <p:nvPr/>
        </p:nvSpPr>
        <p:spPr>
          <a:xfrm>
            <a:off x="1204785" y="912108"/>
            <a:ext cx="4278087" cy="2246769"/>
          </a:xfrm>
          <a:prstGeom prst="rect">
            <a:avLst/>
          </a:prstGeom>
          <a:noFill/>
        </p:spPr>
        <p:txBody>
          <a:bodyPr wrap="square" rtlCol="0">
            <a:spAutoFit/>
          </a:bodyPr>
          <a:lstStyle/>
          <a:p>
            <a:r>
              <a:rPr lang="en-US" sz="2800" b="1" spc="-100" dirty="0">
                <a:effectLst>
                  <a:glow rad="88900">
                    <a:schemeClr val="bg1"/>
                  </a:glow>
                </a:effectLst>
                <a:latin typeface="Arial" panose="020B0604020202020204" pitchFamily="34" charset="0"/>
                <a:cs typeface="Arial" panose="020B0604020202020204" pitchFamily="34" charset="0"/>
                <a:sym typeface="+mn-ea"/>
              </a:rPr>
              <a:t>Test your memory!</a:t>
            </a:r>
          </a:p>
          <a:p>
            <a:r>
              <a:rPr lang="en-US" sz="2800" b="1" spc="-100" dirty="0">
                <a:effectLst>
                  <a:glow rad="88900">
                    <a:schemeClr val="bg1"/>
                  </a:glow>
                </a:effectLst>
                <a:latin typeface="Arial" panose="020B0604020202020204" pitchFamily="34" charset="0"/>
                <a:cs typeface="Arial" panose="020B0604020202020204" pitchFamily="34" charset="0"/>
                <a:sym typeface="+mn-ea"/>
              </a:rPr>
              <a:t>Tick the things which appear in the passages and cross the ones which don’t.</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Rounded Rectangle 15">
            <a:extLst>
              <a:ext uri="{FF2B5EF4-FFF2-40B4-BE49-F238E27FC236}">
                <a16:creationId xmlns:a16="http://schemas.microsoft.com/office/drawing/2014/main" id="{D633D107-F8B9-62A9-850B-FCFCDC48D8D4}"/>
              </a:ext>
            </a:extLst>
          </p:cNvPr>
          <p:cNvSpPr/>
          <p:nvPr/>
        </p:nvSpPr>
        <p:spPr>
          <a:xfrm>
            <a:off x="545718" y="101665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a:extLst>
              <a:ext uri="{FF2B5EF4-FFF2-40B4-BE49-F238E27FC236}">
                <a16:creationId xmlns:a16="http://schemas.microsoft.com/office/drawing/2014/main" id="{12BB949A-5DE8-6440-396A-0334F3A2E7BC}"/>
              </a:ext>
            </a:extLst>
          </p:cNvPr>
          <p:cNvSpPr txBox="1"/>
          <p:nvPr/>
        </p:nvSpPr>
        <p:spPr>
          <a:xfrm>
            <a:off x="588193" y="91210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026" name="Picture 2" descr="Free download | Green check , Check mark Tick , Tick transparent background  PNG clipart | HiClipart">
            <a:extLst>
              <a:ext uri="{FF2B5EF4-FFF2-40B4-BE49-F238E27FC236}">
                <a16:creationId xmlns:a16="http://schemas.microsoft.com/office/drawing/2014/main" id="{4AD9811B-41BB-4237-AF3C-5A8F93C361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8180253" y="1380171"/>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ck Icon transparent background PNG cliparts free download | HiClipart">
            <a:extLst>
              <a:ext uri="{FF2B5EF4-FFF2-40B4-BE49-F238E27FC236}">
                <a16:creationId xmlns:a16="http://schemas.microsoft.com/office/drawing/2014/main" id="{7FC3A530-A2E1-8270-7DE4-8B9F28DD81B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67" b="98500" l="1000" r="95667">
                        <a14:foregroundMark x1="19833" y1="7667" x2="19000" y2="12667"/>
                        <a14:foregroundMark x1="6000" y1="19333" x2="15833" y2="20667"/>
                        <a14:foregroundMark x1="3667" y1="81167" x2="14500" y2="92000"/>
                        <a14:foregroundMark x1="14500" y1="92000" x2="23000" y2="91333"/>
                        <a14:foregroundMark x1="79333" y1="95000" x2="90833" y2="86667"/>
                        <a14:foregroundMark x1="90833" y1="86667" x2="93000" y2="77667"/>
                        <a14:foregroundMark x1="93000" y1="77667" x2="92333" y2="77167"/>
                        <a14:foregroundMark x1="19333" y1="97500" x2="19333" y2="94500"/>
                        <a14:foregroundMark x1="7000" y1="13500" x2="15667" y2="7000"/>
                        <a14:foregroundMark x1="83333" y1="6000" x2="92500" y2="13000"/>
                        <a14:foregroundMark x1="92500" y1="13000" x2="95667" y2="17500"/>
                        <a14:foregroundMark x1="19333" y1="2333" x2="17667" y2="4167"/>
                        <a14:foregroundMark x1="1000" y1="19667" x2="5667" y2="17500"/>
                        <a14:foregroundMark x1="19333" y1="98500" x2="19667"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11085655" y="3429000"/>
            <a:ext cx="359593" cy="3595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download | Green check , Check mark Tick , Tick transparent background  PNG clipart | HiClipart">
            <a:extLst>
              <a:ext uri="{FF2B5EF4-FFF2-40B4-BE49-F238E27FC236}">
                <a16:creationId xmlns:a16="http://schemas.microsoft.com/office/drawing/2014/main" id="{5F1CA3AC-CC8B-8176-3976-0114D388EC5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11073938" y="1380171"/>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download | Green check , Check mark Tick , Tick transparent background  PNG clipart | HiClipart">
            <a:extLst>
              <a:ext uri="{FF2B5EF4-FFF2-40B4-BE49-F238E27FC236}">
                <a16:creationId xmlns:a16="http://schemas.microsoft.com/office/drawing/2014/main" id="{5D7A5DA5-B4E4-9DB1-2A87-75C86F57B83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8180253" y="2767011"/>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download | Green check , Check mark Tick , Tick transparent background  PNG clipart | HiClipart">
            <a:extLst>
              <a:ext uri="{FF2B5EF4-FFF2-40B4-BE49-F238E27FC236}">
                <a16:creationId xmlns:a16="http://schemas.microsoft.com/office/drawing/2014/main" id="{F5863491-6519-A0B2-D7D3-CF7A5837365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8180253" y="4351971"/>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download | Green check , Check mark Tick , Tick transparent background  PNG clipart | HiClipart">
            <a:extLst>
              <a:ext uri="{FF2B5EF4-FFF2-40B4-BE49-F238E27FC236}">
                <a16:creationId xmlns:a16="http://schemas.microsoft.com/office/drawing/2014/main" id="{5DAA6B95-1817-D666-F9FD-5D4EDD762A3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11073938" y="4494848"/>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download | Green check , Check mark Tick , Tick transparent background  PNG clipart | HiClipart">
            <a:extLst>
              <a:ext uri="{FF2B5EF4-FFF2-40B4-BE49-F238E27FC236}">
                <a16:creationId xmlns:a16="http://schemas.microsoft.com/office/drawing/2014/main" id="{C2E90F74-B0C9-BCB9-F723-31732D0F0F5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258" b="97380" l="1125" r="94250">
                        <a14:foregroundMark x1="5500" y1="70197" x2="9750" y2="69541"/>
                        <a14:foregroundMark x1="23000" y1="92904" x2="23500" y2="84170"/>
                        <a14:foregroundMark x1="24000" y1="97380" x2="24000" y2="97380"/>
                        <a14:foregroundMark x1="1125" y1="71725" x2="1125" y2="71725"/>
                        <a14:foregroundMark x1="89250" y1="8406" x2="89250" y2="8406"/>
                        <a14:foregroundMark x1="94250" y1="4258" x2="94250" y2="4258"/>
                      </a14:backgroundRemoval>
                    </a14:imgEffect>
                  </a14:imgLayer>
                </a14:imgProps>
              </a:ext>
              <a:ext uri="{28A0092B-C50C-407E-A947-70E740481C1C}">
                <a14:useLocalDpi xmlns:a14="http://schemas.microsoft.com/office/drawing/2010/main" val="0"/>
              </a:ext>
            </a:extLst>
          </a:blip>
          <a:srcRect/>
          <a:stretch>
            <a:fillRect/>
          </a:stretch>
        </p:blipFill>
        <p:spPr bwMode="auto">
          <a:xfrm>
            <a:off x="8163996" y="5960743"/>
            <a:ext cx="572344" cy="6553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Tick Icon transparent background PNG cliparts free download | HiClipart">
            <a:extLst>
              <a:ext uri="{FF2B5EF4-FFF2-40B4-BE49-F238E27FC236}">
                <a16:creationId xmlns:a16="http://schemas.microsoft.com/office/drawing/2014/main" id="{2F480CA4-B61C-492F-0454-1EA2FD9A8A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167" b="98500" l="1000" r="95667">
                        <a14:foregroundMark x1="19833" y1="7667" x2="19000" y2="12667"/>
                        <a14:foregroundMark x1="6000" y1="19333" x2="15833" y2="20667"/>
                        <a14:foregroundMark x1="3667" y1="81167" x2="14500" y2="92000"/>
                        <a14:foregroundMark x1="14500" y1="92000" x2="23000" y2="91333"/>
                        <a14:foregroundMark x1="79333" y1="95000" x2="90833" y2="86667"/>
                        <a14:foregroundMark x1="90833" y1="86667" x2="93000" y2="77667"/>
                        <a14:foregroundMark x1="93000" y1="77667" x2="92333" y2="77167"/>
                        <a14:foregroundMark x1="19333" y1="97500" x2="19333" y2="94500"/>
                        <a14:foregroundMark x1="7000" y1="13500" x2="15667" y2="7000"/>
                        <a14:foregroundMark x1="83333" y1="6000" x2="92500" y2="13000"/>
                        <a14:foregroundMark x1="92500" y1="13000" x2="95667" y2="17500"/>
                        <a14:foregroundMark x1="19333" y1="2333" x2="17667" y2="4167"/>
                        <a14:foregroundMark x1="1000" y1="19667" x2="5667" y2="17500"/>
                        <a14:foregroundMark x1="19333" y1="98500" x2="19667"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11073938" y="6288403"/>
            <a:ext cx="359593" cy="35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344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393190" y="1028700"/>
            <a:ext cx="10323830" cy="953135"/>
          </a:xfrm>
          <a:prstGeom prst="rect">
            <a:avLst/>
          </a:prstGeom>
          <a:no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sym typeface="+mn-ea"/>
              </a:rPr>
              <a:t>These are some activities from the reading passages in </a:t>
            </a:r>
            <a:r>
              <a:rPr lang="en-US" sz="2800" b="1" dirty="0">
                <a:solidFill>
                  <a:srgbClr val="FF0000"/>
                </a:solidFill>
                <a:effectLst>
                  <a:glow rad="88900">
                    <a:schemeClr val="bg1"/>
                  </a:glow>
                </a:effectLst>
                <a:latin typeface="Arial" panose="020B0604020202020204" pitchFamily="34" charset="0"/>
                <a:cs typeface="Arial" panose="020B0604020202020204" pitchFamily="34" charset="0"/>
                <a:sym typeface="+mn-ea"/>
              </a:rPr>
              <a:t>1</a:t>
            </a:r>
            <a:r>
              <a:rPr lang="en-US" sz="2800" b="1" dirty="0">
                <a:effectLst>
                  <a:glow rad="88900">
                    <a:schemeClr val="bg1"/>
                  </a:glow>
                </a:effectLst>
                <a:latin typeface="Arial" panose="020B0604020202020204" pitchFamily="34" charset="0"/>
                <a:cs typeface="Arial" panose="020B0604020202020204" pitchFamily="34" charset="0"/>
                <a:sym typeface="+mn-ea"/>
              </a:rPr>
              <a:t>. Tell your group if you do them during Tet. </a:t>
            </a:r>
            <a:endParaRPr lang="en-US" sz="2800" b="1" dirty="0">
              <a:effectLst>
                <a:glow rad="88900">
                  <a:schemeClr val="bg1"/>
                </a:glow>
              </a:effectLst>
              <a:latin typeface="Arial" panose="020B0604020202020204" pitchFamily="34" charset="0"/>
              <a:cs typeface="Arial" panose="020B0604020202020204" pitchFamily="34" charset="0"/>
            </a:endParaRPr>
          </a:p>
        </p:txBody>
      </p:sp>
      <p:pic>
        <p:nvPicPr>
          <p:cNvPr id="17" name="Content Placeholder 1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1835" y="1140460"/>
            <a:ext cx="752475" cy="796290"/>
          </a:xfrm>
          <a:prstGeom prst="rect">
            <a:avLst/>
          </a:prstGeom>
        </p:spPr>
      </p:pic>
      <p:grpSp>
        <p:nvGrpSpPr>
          <p:cNvPr id="18" name="Group 17"/>
          <p:cNvGrpSpPr/>
          <p:nvPr/>
        </p:nvGrpSpPr>
        <p:grpSpPr>
          <a:xfrm>
            <a:off x="7620" y="-7620"/>
            <a:ext cx="12192000" cy="1083309"/>
            <a:chOff x="7620" y="-7620"/>
            <a:chExt cx="12192000" cy="1083309"/>
          </a:xfrm>
        </p:grpSpPr>
        <p:sp>
          <p:nvSpPr>
            <p:cNvPr id="3" name="Round Single Corner Rectangle 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 Single Corner Rectangle 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FA81439-CA9E-7D4F-C575-80419924A04C}"/>
              </a:ext>
            </a:extLst>
          </p:cNvPr>
          <p:cNvSpPr txBox="1"/>
          <p:nvPr/>
        </p:nvSpPr>
        <p:spPr>
          <a:xfrm>
            <a:off x="487067" y="2165896"/>
            <a:ext cx="6869430" cy="4448013"/>
          </a:xfrm>
          <a:prstGeom prst="rect">
            <a:avLst/>
          </a:prstGeom>
          <a:noFill/>
        </p:spPr>
        <p:txBody>
          <a:bodyPr wrap="square">
            <a:spAutoFit/>
          </a:bodyPr>
          <a:lstStyle/>
          <a:p>
            <a:pPr>
              <a:lnSpc>
                <a:spcPct val="150000"/>
              </a:lnSpc>
            </a:pPr>
            <a:r>
              <a:rPr lang="en-US" sz="3200" b="1" i="0" dirty="0">
                <a:solidFill>
                  <a:srgbClr val="3077B4"/>
                </a:solidFill>
                <a:effectLst/>
              </a:rPr>
              <a:t>1. </a:t>
            </a:r>
            <a:r>
              <a:rPr lang="en-US" sz="3200" b="0" i="0" dirty="0">
                <a:solidFill>
                  <a:srgbClr val="242021"/>
                </a:solidFill>
                <a:effectLst/>
              </a:rPr>
              <a:t>watch fireworks on New Year’s Eve </a:t>
            </a:r>
          </a:p>
          <a:p>
            <a:pPr>
              <a:lnSpc>
                <a:spcPct val="150000"/>
              </a:lnSpc>
            </a:pPr>
            <a:r>
              <a:rPr lang="en-US" sz="3200" b="1" i="0" dirty="0">
                <a:solidFill>
                  <a:srgbClr val="3077B4"/>
                </a:solidFill>
                <a:effectLst/>
              </a:rPr>
              <a:t>2. </a:t>
            </a:r>
            <a:r>
              <a:rPr lang="en-US" sz="3200" b="0" i="0" dirty="0">
                <a:solidFill>
                  <a:srgbClr val="242021"/>
                </a:solidFill>
                <a:effectLst/>
              </a:rPr>
              <a:t>sing when the New Year comes </a:t>
            </a:r>
          </a:p>
          <a:p>
            <a:pPr>
              <a:lnSpc>
                <a:spcPct val="150000"/>
              </a:lnSpc>
            </a:pPr>
            <a:r>
              <a:rPr lang="en-US" sz="3200" b="1" i="0" dirty="0">
                <a:solidFill>
                  <a:srgbClr val="3077B4"/>
                </a:solidFill>
                <a:effectLst/>
              </a:rPr>
              <a:t>3. </a:t>
            </a:r>
            <a:r>
              <a:rPr lang="en-US" sz="3200" b="0" i="0" dirty="0">
                <a:solidFill>
                  <a:srgbClr val="242021"/>
                </a:solidFill>
                <a:effectLst/>
              </a:rPr>
              <a:t>get lucky money </a:t>
            </a:r>
          </a:p>
          <a:p>
            <a:pPr>
              <a:lnSpc>
                <a:spcPct val="150000"/>
              </a:lnSpc>
            </a:pPr>
            <a:r>
              <a:rPr lang="en-US" sz="3200" b="1" i="0" dirty="0">
                <a:solidFill>
                  <a:srgbClr val="3077B4"/>
                </a:solidFill>
                <a:effectLst/>
              </a:rPr>
              <a:t>4. </a:t>
            </a:r>
            <a:r>
              <a:rPr lang="en-US" sz="3200" b="0" i="0" dirty="0">
                <a:solidFill>
                  <a:srgbClr val="242021"/>
                </a:solidFill>
                <a:effectLst/>
              </a:rPr>
              <a:t>go out and have fun </a:t>
            </a:r>
          </a:p>
          <a:p>
            <a:pPr>
              <a:lnSpc>
                <a:spcPct val="150000"/>
              </a:lnSpc>
            </a:pPr>
            <a:r>
              <a:rPr lang="en-US" sz="3200" b="1" i="0" dirty="0">
                <a:solidFill>
                  <a:srgbClr val="3077B4"/>
                </a:solidFill>
                <a:effectLst/>
              </a:rPr>
              <a:t>5. </a:t>
            </a:r>
            <a:r>
              <a:rPr lang="en-US" sz="3200" b="0" i="0" dirty="0">
                <a:solidFill>
                  <a:srgbClr val="242021"/>
                </a:solidFill>
                <a:effectLst/>
              </a:rPr>
              <a:t>dress beautifully </a:t>
            </a:r>
          </a:p>
          <a:p>
            <a:pPr>
              <a:lnSpc>
                <a:spcPct val="150000"/>
              </a:lnSpc>
            </a:pPr>
            <a:r>
              <a:rPr lang="en-US" sz="3200" b="1" i="0" dirty="0">
                <a:solidFill>
                  <a:srgbClr val="3077B4"/>
                </a:solidFill>
                <a:effectLst/>
              </a:rPr>
              <a:t>6. </a:t>
            </a:r>
            <a:r>
              <a:rPr lang="en-US" sz="3200" b="0" i="0" dirty="0">
                <a:solidFill>
                  <a:srgbClr val="242021"/>
                </a:solidFill>
                <a:effectLst/>
              </a:rPr>
              <a:t>buy salt for happiness</a:t>
            </a:r>
            <a:r>
              <a:rPr lang="en-US" sz="3200" dirty="0"/>
              <a:t> </a:t>
            </a:r>
          </a:p>
        </p:txBody>
      </p:sp>
      <p:sp>
        <p:nvSpPr>
          <p:cNvPr id="11" name="TextBox 10">
            <a:extLst>
              <a:ext uri="{FF2B5EF4-FFF2-40B4-BE49-F238E27FC236}">
                <a16:creationId xmlns:a16="http://schemas.microsoft.com/office/drawing/2014/main" id="{A5EFFA18-3A8C-B4C7-44E0-1BE8CE9F67FE}"/>
              </a:ext>
            </a:extLst>
          </p:cNvPr>
          <p:cNvSpPr txBox="1"/>
          <p:nvPr/>
        </p:nvSpPr>
        <p:spPr>
          <a:xfrm>
            <a:off x="6103620" y="4059364"/>
            <a:ext cx="5741670" cy="2554545"/>
          </a:xfrm>
          <a:prstGeom prst="rect">
            <a:avLst/>
          </a:prstGeom>
          <a:solidFill>
            <a:schemeClr val="accent2">
              <a:lumMod val="40000"/>
              <a:lumOff val="60000"/>
            </a:schemeClr>
          </a:solidFill>
        </p:spPr>
        <p:txBody>
          <a:bodyPr wrap="square">
            <a:spAutoFit/>
          </a:bodyPr>
          <a:lstStyle/>
          <a:p>
            <a:r>
              <a:rPr lang="en-US" sz="3200" b="0" i="0" dirty="0">
                <a:solidFill>
                  <a:srgbClr val="3077B4"/>
                </a:solidFill>
                <a:effectLst/>
              </a:rPr>
              <a:t>Example:</a:t>
            </a:r>
          </a:p>
          <a:p>
            <a:r>
              <a:rPr lang="en-US" sz="3200" b="0" i="0" dirty="0">
                <a:solidFill>
                  <a:srgbClr val="242021"/>
                </a:solidFill>
                <a:effectLst/>
              </a:rPr>
              <a:t>go to Times Square to welcome the New Year </a:t>
            </a:r>
          </a:p>
          <a:p>
            <a:r>
              <a:rPr lang="en-US" sz="3200" b="0" i="0" dirty="0">
                <a:solidFill>
                  <a:srgbClr val="242021"/>
                </a:solidFill>
                <a:effectLst/>
              </a:rPr>
              <a:t>→ I don’t go to Times Square to welcome the New Year.</a:t>
            </a:r>
            <a:r>
              <a:rPr lang="en-US" sz="3200" dirty="0"/>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55" y="1217504"/>
            <a:ext cx="793750" cy="816691"/>
          </a:xfrm>
          <a:prstGeom prst="rect">
            <a:avLst/>
          </a:prstGeom>
        </p:spPr>
      </p:pic>
      <p:sp>
        <p:nvSpPr>
          <p:cNvPr id="4" name="TextBox 7"/>
          <p:cNvSpPr txBox="1"/>
          <p:nvPr/>
        </p:nvSpPr>
        <p:spPr>
          <a:xfrm>
            <a:off x="1246505" y="1217504"/>
            <a:ext cx="10590530" cy="954107"/>
          </a:xfrm>
          <a:prstGeom prst="rect">
            <a:avLst/>
          </a:prstGeom>
          <a:noFill/>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Read the list and discuss what you should or shouldn’t do at Tet.</a:t>
            </a:r>
          </a:p>
        </p:txBody>
      </p:sp>
      <p:grpSp>
        <p:nvGrpSpPr>
          <p:cNvPr id="18" name="Group 17"/>
          <p:cNvGrpSpPr/>
          <p:nvPr/>
        </p:nvGrpSpPr>
        <p:grpSpPr>
          <a:xfrm>
            <a:off x="7620" y="-7620"/>
            <a:ext cx="12192000" cy="1083309"/>
            <a:chOff x="7620" y="-7620"/>
            <a:chExt cx="12192000" cy="1083309"/>
          </a:xfrm>
        </p:grpSpPr>
        <p:sp>
          <p:nvSpPr>
            <p:cNvPr id="11" name="Round Single Corner Rectangle 10"/>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99DCA43-07DC-A550-9BE1-8EA8E5D2CFB1}"/>
              </a:ext>
            </a:extLst>
          </p:cNvPr>
          <p:cNvPicPr>
            <a:picLocks noChangeAspect="1"/>
          </p:cNvPicPr>
          <p:nvPr/>
        </p:nvPicPr>
        <p:blipFill>
          <a:blip r:embed="rId3"/>
          <a:stretch>
            <a:fillRect/>
          </a:stretch>
        </p:blipFill>
        <p:spPr>
          <a:xfrm>
            <a:off x="7346640" y="2034195"/>
            <a:ext cx="4281480" cy="4632812"/>
          </a:xfrm>
          <a:prstGeom prst="rect">
            <a:avLst/>
          </a:prstGeom>
        </p:spPr>
      </p:pic>
      <p:sp>
        <p:nvSpPr>
          <p:cNvPr id="7" name="TextBox 6">
            <a:extLst>
              <a:ext uri="{FF2B5EF4-FFF2-40B4-BE49-F238E27FC236}">
                <a16:creationId xmlns:a16="http://schemas.microsoft.com/office/drawing/2014/main" id="{4D47D0D8-5B6D-50E7-40FE-0D9A1CBFE01E}"/>
              </a:ext>
            </a:extLst>
          </p:cNvPr>
          <p:cNvSpPr txBox="1"/>
          <p:nvPr/>
        </p:nvSpPr>
        <p:spPr>
          <a:xfrm>
            <a:off x="1097280" y="2419690"/>
            <a:ext cx="5654040" cy="4247317"/>
          </a:xfrm>
          <a:prstGeom prst="rect">
            <a:avLst/>
          </a:prstGeom>
          <a:noFill/>
        </p:spPr>
        <p:txBody>
          <a:bodyPr wrap="square">
            <a:spAutoFit/>
          </a:bodyPr>
          <a:lstStyle/>
          <a:p>
            <a:r>
              <a:rPr lang="en-US" sz="3000" b="0" i="0" dirty="0">
                <a:solidFill>
                  <a:srgbClr val="242021"/>
                </a:solidFill>
                <a:effectLst/>
              </a:rPr>
              <a:t>– break things</a:t>
            </a:r>
          </a:p>
          <a:p>
            <a:r>
              <a:rPr lang="en-US" sz="3000" b="0" i="0" dirty="0">
                <a:solidFill>
                  <a:srgbClr val="242021"/>
                </a:solidFill>
                <a:effectLst/>
              </a:rPr>
              <a:t>– make a wish</a:t>
            </a:r>
          </a:p>
          <a:p>
            <a:r>
              <a:rPr lang="en-US" sz="3000" b="0" i="0" dirty="0">
                <a:solidFill>
                  <a:srgbClr val="242021"/>
                </a:solidFill>
                <a:effectLst/>
              </a:rPr>
              <a:t>– dress beautifully</a:t>
            </a:r>
          </a:p>
          <a:p>
            <a:r>
              <a:rPr lang="en-US" sz="3000" b="0" i="0" dirty="0">
                <a:solidFill>
                  <a:srgbClr val="242021"/>
                </a:solidFill>
                <a:effectLst/>
              </a:rPr>
              <a:t>– say “Have fun!” to friends</a:t>
            </a:r>
          </a:p>
          <a:p>
            <a:r>
              <a:rPr lang="en-US" sz="3000" b="0" i="0" dirty="0">
                <a:solidFill>
                  <a:srgbClr val="242021"/>
                </a:solidFill>
                <a:effectLst/>
              </a:rPr>
              <a:t>– help decorate our houses</a:t>
            </a:r>
          </a:p>
          <a:p>
            <a:r>
              <a:rPr lang="en-US" sz="3000" b="0" i="0" dirty="0">
                <a:solidFill>
                  <a:srgbClr val="242021"/>
                </a:solidFill>
                <a:effectLst/>
              </a:rPr>
              <a:t>– play games all night</a:t>
            </a:r>
          </a:p>
          <a:p>
            <a:r>
              <a:rPr lang="en-US" sz="3000" b="0" i="0" dirty="0">
                <a:solidFill>
                  <a:srgbClr val="242021"/>
                </a:solidFill>
                <a:effectLst/>
              </a:rPr>
              <a:t>– invite friends home</a:t>
            </a:r>
          </a:p>
          <a:p>
            <a:r>
              <a:rPr lang="en-US" sz="3000" b="0" i="0" dirty="0">
                <a:solidFill>
                  <a:srgbClr val="242021"/>
                </a:solidFill>
                <a:effectLst/>
              </a:rPr>
              <a:t>– ask for lucky money</a:t>
            </a:r>
          </a:p>
          <a:p>
            <a:r>
              <a:rPr lang="en-US" sz="3000" b="0" i="0" dirty="0">
                <a:solidFill>
                  <a:srgbClr val="242021"/>
                </a:solidFill>
                <a:effectLst/>
              </a:rPr>
              <a:t>– play loud music</a:t>
            </a:r>
            <a:r>
              <a:rPr lang="en-US" sz="3000" dirty="0"/>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80664"/>
            <a:ext cx="10815315"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4246245"/>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t>Develop reading skill for general and specific information about the topic</a:t>
            </a:r>
          </a:p>
          <a:p>
            <a:pPr marL="457200" indent="-457200">
              <a:lnSpc>
                <a:spcPct val="150000"/>
              </a:lnSpc>
              <a:buFont typeface="Wingdings" panose="05000000000000000000" pitchFamily="2" charset="2"/>
              <a:buChar char="ü"/>
            </a:pPr>
            <a:r>
              <a:rPr lang="en-US" sz="3600" dirty="0"/>
              <a:t>Express judgement about the what children should/ shouldn’t do at Tet</a:t>
            </a:r>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3288" y="1188282"/>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arn(inVertic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arn(inVertical)">
                                      <p:cBhvr>
                                        <p:cTn id="1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a:xfrm>
            <a:off x="-253365" y="-123825"/>
            <a:ext cx="12698730" cy="71056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867261" y="3433941"/>
            <a:ext cx="5395266" cy="521970"/>
          </a:xfrm>
          <a:prstGeom prst="rect">
            <a:avLst/>
          </a:prstGeom>
          <a:noFill/>
        </p:spPr>
        <p:txBody>
          <a:bodyPr wrap="square" rtlCol="0">
            <a:spAutoFit/>
          </a:bodyPr>
          <a:lstStyle/>
          <a:p>
            <a:r>
              <a:rPr lang="en-US" sz="2800" b="1">
                <a:solidFill>
                  <a:srgbClr val="FFFF00"/>
                </a:solidFill>
              </a:rPr>
              <a:t>LESSON 5: SKILLS 1</a:t>
            </a:r>
            <a:endParaRPr lang="en-US" sz="2800" b="1" dirty="0">
              <a:solidFill>
                <a:srgbClr val="FFFF00"/>
              </a:solidFill>
            </a:endParaRPr>
          </a:p>
        </p:txBody>
      </p:sp>
      <p:sp>
        <p:nvSpPr>
          <p:cNvPr id="14" name="Rectangles 13"/>
          <p:cNvSpPr/>
          <p:nvPr/>
        </p:nvSpPr>
        <p:spPr>
          <a:xfrm>
            <a:off x="9159240" y="-1460500"/>
            <a:ext cx="6209030" cy="9778365"/>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6845211" y="1674290"/>
            <a:ext cx="712319" cy="709214"/>
            <a:chOff x="2180974" y="148629"/>
            <a:chExt cx="712319" cy="709214"/>
          </a:xfrm>
        </p:grpSpPr>
        <p:sp>
          <p:nvSpPr>
            <p:cNvPr id="30" name="Oval 29"/>
            <p:cNvSpPr/>
            <p:nvPr/>
          </p:nvSpPr>
          <p:spPr>
            <a:xfrm>
              <a:off x="2180974" y="148629"/>
              <a:ext cx="712319" cy="709214"/>
            </a:xfrm>
            <a:prstGeom prst="ellipse">
              <a:avLst/>
            </a:prstGeom>
            <a:solidFill>
              <a:srgbClr val="F47D5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p:cNvSpPr txBox="1"/>
          <p:nvPr/>
        </p:nvSpPr>
        <p:spPr>
          <a:xfrm>
            <a:off x="5027295" y="1694815"/>
            <a:ext cx="1818005" cy="706755"/>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2" name="TextBox 40"/>
          <p:cNvSpPr txBox="1"/>
          <p:nvPr/>
        </p:nvSpPr>
        <p:spPr>
          <a:xfrm>
            <a:off x="3633486" y="2599069"/>
            <a:ext cx="6521108" cy="706755"/>
          </a:xfrm>
          <a:prstGeom prst="rect">
            <a:avLst/>
          </a:prstGeom>
          <a:noFill/>
        </p:spPr>
        <p:txBody>
          <a:bodyPr wrap="square" rtlCol="0">
            <a:spAutoFit/>
          </a:bodyPr>
          <a:lstStyle/>
          <a:p>
            <a:r>
              <a:rPr lang="en-US" sz="4000" b="1">
                <a:solidFill>
                  <a:schemeClr val="bg1"/>
                </a:solidFill>
                <a:latin typeface="Myriad Pro" pitchFamily="34" charset="0"/>
              </a:rPr>
              <a:t>OUR TET HOLIDAY</a:t>
            </a:r>
          </a:p>
        </p:txBody>
      </p:sp>
      <p:sp>
        <p:nvSpPr>
          <p:cNvPr id="17" name="TextBox 16"/>
          <p:cNvSpPr txBox="1"/>
          <p:nvPr/>
        </p:nvSpPr>
        <p:spPr>
          <a:xfrm>
            <a:off x="6827136" y="1675618"/>
            <a:ext cx="730394" cy="706755"/>
          </a:xfrm>
          <a:prstGeom prst="rect">
            <a:avLst/>
          </a:prstGeom>
          <a:noFill/>
        </p:spPr>
        <p:txBody>
          <a:bodyPr wrap="square" rtlCol="0">
            <a:spAutoFit/>
          </a:bodyPr>
          <a:lstStyle/>
          <a:p>
            <a:pPr algn="ctr"/>
            <a:r>
              <a:rPr lang="en-US" sz="4000" b="1" dirty="0">
                <a:solidFill>
                  <a:schemeClr val="bg1"/>
                </a:solidFill>
                <a:latin typeface="Myriad Pro" pitchFamily="34" charset="0"/>
              </a:rPr>
              <a:t>6</a:t>
            </a:r>
          </a:p>
        </p:txBody>
      </p:sp>
      <p:sp>
        <p:nvSpPr>
          <p:cNvPr id="3" name="Rectangles 2"/>
          <p:cNvSpPr/>
          <p:nvPr/>
        </p:nvSpPr>
        <p:spPr>
          <a:xfrm>
            <a:off x="-2667635" y="-1460500"/>
            <a:ext cx="6149340" cy="9778365"/>
          </a:xfrm>
          <a:prstGeom prst="rect">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sparkles"/>
          <p:cNvPicPr>
            <a:picLocks noChangeAspect="1"/>
          </p:cNvPicPr>
          <p:nvPr/>
        </p:nvPicPr>
        <p:blipFill>
          <a:blip r:embed="rId4"/>
          <a:stretch>
            <a:fillRect/>
          </a:stretch>
        </p:blipFill>
        <p:spPr>
          <a:xfrm>
            <a:off x="3481705" y="4329430"/>
            <a:ext cx="1700530" cy="1700530"/>
          </a:xfrm>
          <a:prstGeom prst="rect">
            <a:avLst/>
          </a:prstGeom>
        </p:spPr>
      </p:pic>
      <p:pic>
        <p:nvPicPr>
          <p:cNvPr id="16" name="Picture 15" descr="sparkles"/>
          <p:cNvPicPr>
            <a:picLocks noChangeAspect="1"/>
          </p:cNvPicPr>
          <p:nvPr/>
        </p:nvPicPr>
        <p:blipFill>
          <a:blip r:embed="rId4"/>
          <a:stretch>
            <a:fillRect/>
          </a:stretch>
        </p:blipFill>
        <p:spPr>
          <a:xfrm flipH="1">
            <a:off x="7289165" y="4084320"/>
            <a:ext cx="1581785" cy="1581785"/>
          </a:xfrm>
          <a:prstGeom prst="rect">
            <a:avLst/>
          </a:prstGeom>
        </p:spPr>
      </p:pic>
      <p:pic>
        <p:nvPicPr>
          <p:cNvPr id="18" name="Picture 17" descr="sparkles"/>
          <p:cNvPicPr>
            <a:picLocks noChangeAspect="1"/>
          </p:cNvPicPr>
          <p:nvPr/>
        </p:nvPicPr>
        <p:blipFill>
          <a:blip r:embed="rId4"/>
          <a:stretch>
            <a:fillRect/>
          </a:stretch>
        </p:blipFill>
        <p:spPr>
          <a:xfrm flipH="1">
            <a:off x="7441565" y="50800"/>
            <a:ext cx="1524635" cy="1524635"/>
          </a:xfrm>
          <a:prstGeom prst="rect">
            <a:avLst/>
          </a:prstGeom>
        </p:spPr>
      </p:pic>
      <p:pic>
        <p:nvPicPr>
          <p:cNvPr id="19" name="Picture 18" descr="sparkles"/>
          <p:cNvPicPr>
            <a:picLocks noChangeAspect="1"/>
          </p:cNvPicPr>
          <p:nvPr/>
        </p:nvPicPr>
        <p:blipFill>
          <a:blip r:embed="rId4"/>
          <a:stretch>
            <a:fillRect/>
          </a:stretch>
        </p:blipFill>
        <p:spPr>
          <a:xfrm flipH="1">
            <a:off x="3481705" y="342265"/>
            <a:ext cx="1409700" cy="14097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900" decel="100000" fill="hold"/>
                                        <p:tgtEl>
                                          <p:spTgt spid="3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1" presetID="35" presetClass="emph" presetSubtype="0" repeatCount="indefinite" fill="hold" nodeType="withEffect">
                                  <p:stCondLst>
                                    <p:cond delay="0"/>
                                  </p:stCondLst>
                                  <p:childTnLst>
                                    <p:anim calcmode="discrete" valueType="str">
                                      <p:cBhvr>
                                        <p:cTn id="12" dur="1000" fill="hold"/>
                                        <p:tgtEl>
                                          <p:spTgt spid="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18"/>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1000" fill="hold"/>
                                        <p:tgtEl>
                                          <p:spTgt spid="16"/>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1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620"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63301"/>
            <a:ext cx="10815315"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F1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2109470"/>
            <a:ext cx="11209655" cy="3415030"/>
          </a:xfrm>
          <a:prstGeom prst="rect">
            <a:avLst/>
          </a:prstGeom>
          <a:noFill/>
        </p:spPr>
        <p:txBody>
          <a:bodyPr wrap="square" rtlCol="0">
            <a:spAutoFit/>
          </a:bodyPr>
          <a:lstStyle/>
          <a:p>
            <a:pPr algn="just">
              <a:lnSpc>
                <a:spcPct val="150000"/>
              </a:lnSpc>
            </a:pPr>
            <a:r>
              <a:rPr lang="en-US" sz="3600" dirty="0"/>
              <a:t>- Do exercise in workbook</a:t>
            </a:r>
          </a:p>
          <a:p>
            <a:pPr algn="just">
              <a:lnSpc>
                <a:spcPct val="150000"/>
              </a:lnSpc>
            </a:pPr>
            <a:r>
              <a:rPr lang="en-US" sz="3600" dirty="0"/>
              <a:t>- Search for information about what children should/ shouldn’t do during New Year days in the China, Thailand, Japan or India.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595" y="4683760"/>
            <a:ext cx="2000250" cy="2000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203" y="0"/>
            <a:ext cx="9095102" cy="6858000"/>
          </a:xfrm>
        </p:spPr>
      </p:pic>
      <p:grpSp>
        <p:nvGrpSpPr>
          <p:cNvPr id="16" name="Group 15"/>
          <p:cNvGrpSpPr/>
          <p:nvPr/>
        </p:nvGrpSpPr>
        <p:grpSpPr>
          <a:xfrm>
            <a:off x="2949901" y="3510328"/>
            <a:ext cx="6869145" cy="1877988"/>
            <a:chOff x="2949901" y="3510328"/>
            <a:chExt cx="6869145" cy="1877988"/>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820" y="3510790"/>
              <a:ext cx="1327361" cy="187707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901" y="3510330"/>
              <a:ext cx="1319185"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236" y="3514195"/>
              <a:ext cx="1323683" cy="1870317"/>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p:cNvPicPr>
              <a:picLocks noChangeAspect="1"/>
            </p:cNvPicPr>
            <p:nvPr/>
          </p:nvPicPr>
          <p:blipFill>
            <a:blip r:embed="rId6" cstate="email"/>
            <a:stretch>
              <a:fillRect/>
            </a:stretch>
          </p:blipFill>
          <p:spPr>
            <a:xfrm>
              <a:off x="8489934" y="3510328"/>
              <a:ext cx="1329112" cy="1877988"/>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8654" y="3510329"/>
              <a:ext cx="1329112" cy="1877986"/>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grpSp>
      <p:sp>
        <p:nvSpPr>
          <p:cNvPr id="15" name="Rectangle 14"/>
          <p:cNvSpPr/>
          <p:nvPr/>
        </p:nvSpPr>
        <p:spPr>
          <a:xfrm>
            <a:off x="2949901" y="5654655"/>
            <a:ext cx="6529711" cy="707886"/>
          </a:xfrm>
          <a:prstGeom prst="rect">
            <a:avLst/>
          </a:prstGeom>
        </p:spPr>
        <p:txBody>
          <a:bodyPr wrap="square">
            <a:spAutoFit/>
          </a:bodyPr>
          <a:lstStyle/>
          <a:p>
            <a:pPr algn="ctr"/>
            <a:r>
              <a:rPr lang="en-GB" sz="2000" b="1" dirty="0">
                <a:latin typeface="Calibri" panose="020F0502020204030204" charset="0"/>
              </a:rPr>
              <a:t>Website: </a:t>
            </a:r>
            <a:r>
              <a:rPr lang="en-GB" sz="2000" b="1" i="1" dirty="0" err="1">
                <a:latin typeface="Calibri" panose="020F0502020204030204" charset="0"/>
              </a:rPr>
              <a:t>hoclieu.vn</a:t>
            </a:r>
            <a:endParaRPr lang="en-GB" sz="2000" dirty="0"/>
          </a:p>
          <a:p>
            <a:pPr algn="ctr"/>
            <a:r>
              <a:rPr lang="en-GB" sz="2000" b="1" dirty="0" err="1">
                <a:latin typeface="Calibri" panose="020F0502020204030204" charset="0"/>
              </a:rPr>
              <a:t>Fanpage</a:t>
            </a:r>
            <a:r>
              <a:rPr lang="en-GB" sz="2000" b="1" dirty="0">
                <a:latin typeface="Calibri" panose="020F0502020204030204" charset="0"/>
              </a:rPr>
              <a:t>: </a:t>
            </a:r>
            <a:r>
              <a:rPr lang="en-GB" sz="2000" b="1" i="1" dirty="0" err="1">
                <a:latin typeface="Calibri" panose="020F0502020204030204" charset="0"/>
              </a:rPr>
              <a:t>facebook.com</a:t>
            </a:r>
            <a:r>
              <a:rPr lang="en-GB" sz="2000" b="1" i="1" dirty="0">
                <a:latin typeface="Calibri" panose="020F0502020204030204" charset="0"/>
              </a:rPr>
              <a:t>/</a:t>
            </a:r>
            <a:r>
              <a:rPr lang="en-GB" sz="2000" b="1" i="1" dirty="0" err="1">
                <a:latin typeface="Calibri" panose="020F0502020204030204" charset="0"/>
              </a:rPr>
              <a:t>www.tienganhglobalsuccess.vn</a:t>
            </a:r>
            <a:r>
              <a:rPr lang="en-GB" sz="2000" b="1" i="1" dirty="0">
                <a:latin typeface="Calibri" panose="020F0502020204030204" charset="0"/>
              </a:rPr>
              <a:t>/</a:t>
            </a:r>
            <a:endParaRPr lang="en-GB" sz="20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ea typeface="Adobe Gothic Std B" panose="020B0800000000000000" pitchFamily="34" charset="-128"/>
              </a:rPr>
              <a:t>WARM-UP</a:t>
            </a:r>
            <a:endParaRPr lang="en-GB" sz="2000" b="1" dirty="0">
              <a:solidFill>
                <a:schemeClr val="bg1"/>
              </a:solidFill>
              <a:ea typeface="Adobe Gothic Std B" panose="020B0800000000000000" pitchFamily="34" charset="-128"/>
            </a:endParaRPr>
          </a:p>
        </p:txBody>
      </p:sp>
      <p:sp>
        <p:nvSpPr>
          <p:cNvPr id="17" name="Rounded Rectangle 16"/>
          <p:cNvSpPr/>
          <p:nvPr/>
        </p:nvSpPr>
        <p:spPr>
          <a:xfrm>
            <a:off x="2638425" y="2232660"/>
            <a:ext cx="1909445" cy="61785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000" b="1" dirty="0">
                <a:solidFill>
                  <a:schemeClr val="bg1"/>
                </a:solidFill>
              </a:rPr>
              <a:t>READING</a:t>
            </a:r>
          </a:p>
        </p:txBody>
      </p:sp>
      <p:sp>
        <p:nvSpPr>
          <p:cNvPr id="18" name="Rounded Rectangle 17"/>
          <p:cNvSpPr/>
          <p:nvPr/>
        </p:nvSpPr>
        <p:spPr>
          <a:xfrm>
            <a:off x="495300" y="3822065"/>
            <a:ext cx="2234565" cy="601345"/>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GB" sz="2000" b="1" dirty="0">
                <a:solidFill>
                  <a:schemeClr val="bg1"/>
                </a:solidFill>
              </a:rPr>
              <a:t>SPEAKING</a:t>
            </a:r>
          </a:p>
        </p:txBody>
      </p:sp>
      <p:sp>
        <p:nvSpPr>
          <p:cNvPr id="20" name="Rectangle 19"/>
          <p:cNvSpPr/>
          <p:nvPr/>
        </p:nvSpPr>
        <p:spPr>
          <a:xfrm>
            <a:off x="5218429" y="1112260"/>
            <a:ext cx="6099810" cy="53149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Resolution Race</a:t>
            </a:r>
          </a:p>
        </p:txBody>
      </p:sp>
      <p:sp>
        <p:nvSpPr>
          <p:cNvPr id="21" name="Rectangle 20"/>
          <p:cNvSpPr/>
          <p:nvPr/>
        </p:nvSpPr>
        <p:spPr>
          <a:xfrm>
            <a:off x="5218429" y="1939110"/>
            <a:ext cx="6100445" cy="1822809"/>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Vocabulary</a:t>
            </a:r>
          </a:p>
          <a:p>
            <a:pPr marL="285750" indent="-285750">
              <a:buFont typeface="Arial" panose="020B0604020202020204" pitchFamily="34" charset="0"/>
              <a:buChar char="•"/>
            </a:pPr>
            <a:r>
              <a:rPr lang="en-US" sz="2400" dirty="0">
                <a:solidFill>
                  <a:schemeClr val="tx1"/>
                </a:solidFill>
              </a:rPr>
              <a:t>Task 1: Read the passages and decide who says sentences. </a:t>
            </a:r>
          </a:p>
          <a:p>
            <a:pPr marL="285750" indent="-285750">
              <a:buFont typeface="Arial" panose="020B0604020202020204" pitchFamily="34" charset="0"/>
              <a:buChar char="•"/>
            </a:pPr>
            <a:r>
              <a:rPr lang="en-US" sz="2400" dirty="0">
                <a:solidFill>
                  <a:schemeClr val="tx1"/>
                </a:solidFill>
              </a:rPr>
              <a:t>Task 2: Test your memory!</a:t>
            </a:r>
          </a:p>
        </p:txBody>
      </p:sp>
      <p:sp>
        <p:nvSpPr>
          <p:cNvPr id="22" name="Rectangle 21"/>
          <p:cNvSpPr/>
          <p:nvPr/>
        </p:nvSpPr>
        <p:spPr>
          <a:xfrm>
            <a:off x="5218429" y="4021616"/>
            <a:ext cx="6100445" cy="120231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indent="-342900" algn="just">
              <a:lnSpc>
                <a:spcPct val="100000"/>
              </a:lnSpc>
              <a:spcBef>
                <a:spcPts val="0"/>
              </a:spcBef>
              <a:spcAft>
                <a:spcPts val="0"/>
              </a:spcAft>
              <a:buFont typeface="Arial" panose="020B0604020202020204" pitchFamily="34" charset="0"/>
              <a:buChar char="•"/>
            </a:pPr>
            <a:r>
              <a:rPr lang="en-US" sz="2400" dirty="0">
                <a:solidFill>
                  <a:schemeClr val="tx1"/>
                </a:solidFill>
                <a:sym typeface="+mn-ea"/>
              </a:rPr>
              <a:t>Task 3: Discussion.</a:t>
            </a:r>
          </a:p>
          <a:p>
            <a:pPr marL="342900" marR="0" indent="-342900" algn="just">
              <a:lnSpc>
                <a:spcPct val="100000"/>
              </a:lnSpc>
              <a:spcBef>
                <a:spcPts val="0"/>
              </a:spcBef>
              <a:spcAft>
                <a:spcPts val="0"/>
              </a:spcAft>
              <a:buFont typeface="Arial" panose="020B0604020202020204" pitchFamily="34" charset="0"/>
              <a:buChar char="•"/>
            </a:pPr>
            <a:r>
              <a:rPr lang="en-US" sz="2400" dirty="0">
                <a:solidFill>
                  <a:schemeClr val="tx1"/>
                </a:solidFill>
                <a:sym typeface="+mn-ea"/>
              </a:rPr>
              <a:t>Task 4: Discussion.</a:t>
            </a:r>
          </a:p>
        </p:txBody>
      </p:sp>
      <p:cxnSp>
        <p:nvCxnSpPr>
          <p:cNvPr id="24" name="Curved Connector 23"/>
          <p:cNvCxnSpPr>
            <a:stCxn id="16" idx="3"/>
            <a:endCxn id="17" idx="0"/>
          </p:cNvCxnSpPr>
          <p:nvPr/>
        </p:nvCxnSpPr>
        <p:spPr>
          <a:xfrm>
            <a:off x="2505075" y="1409065"/>
            <a:ext cx="1088390" cy="823595"/>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612265" y="2541905"/>
            <a:ext cx="1025525" cy="1280160"/>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cxnSpLocks/>
            <a:stCxn id="18" idx="3"/>
            <a:endCxn id="27" idx="0"/>
          </p:cNvCxnSpPr>
          <p:nvPr/>
        </p:nvCxnSpPr>
        <p:spPr>
          <a:xfrm>
            <a:off x="2729865" y="4122738"/>
            <a:ext cx="778193" cy="1531151"/>
          </a:xfrm>
          <a:prstGeom prst="curvedConnector2">
            <a:avLst/>
          </a:prstGeom>
          <a:ln w="57150">
            <a:solidFill>
              <a:srgbClr val="F1664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505075" y="5653889"/>
            <a:ext cx="2005965" cy="604154"/>
          </a:xfrm>
          <a:prstGeom prst="roundRect">
            <a:avLst/>
          </a:prstGeom>
          <a:solidFill>
            <a:srgbClr val="05A0B8"/>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CONSOLIDATION</a:t>
            </a:r>
            <a:endParaRPr lang="en-GB" sz="2000" b="1" dirty="0">
              <a:solidFill>
                <a:schemeClr val="bg1"/>
              </a:solidFill>
            </a:endParaRPr>
          </a:p>
        </p:txBody>
      </p:sp>
      <p:sp>
        <p:nvSpPr>
          <p:cNvPr id="29" name="Rectangle 28"/>
          <p:cNvSpPr/>
          <p:nvPr/>
        </p:nvSpPr>
        <p:spPr>
          <a:xfrm>
            <a:off x="5218429" y="5613383"/>
            <a:ext cx="6100445" cy="685165"/>
          </a:xfrm>
          <a:prstGeom prst="rect">
            <a:avLst/>
          </a:prstGeom>
          <a:solidFill>
            <a:srgbClr val="C0E6EA">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tx1"/>
                </a:solidFill>
              </a:rPr>
              <a:t>Wrap-up</a:t>
            </a:r>
          </a:p>
          <a:p>
            <a:pPr marL="285750" indent="-285750">
              <a:buFont typeface="Arial" panose="020B0604020202020204" pitchFamily="34" charset="0"/>
              <a:buChar char="•"/>
            </a:pPr>
            <a:r>
              <a:rPr lang="en-US" sz="2400">
                <a:solidFill>
                  <a:schemeClr val="tx1"/>
                </a:solidFill>
              </a:rPr>
              <a:t>Homework</a:t>
            </a:r>
            <a:endParaRPr lang="en-GB" sz="2400" dirty="0">
              <a:solidFill>
                <a:schemeClr val="tx1"/>
              </a:solidFill>
            </a:endParaRPr>
          </a:p>
        </p:txBody>
      </p:sp>
      <p:sp>
        <p:nvSpPr>
          <p:cNvPr id="32" name="Rounded Rectangle 31"/>
          <p:cNvSpPr/>
          <p:nvPr/>
        </p:nvSpPr>
        <p:spPr>
          <a:xfrm>
            <a:off x="3564976" y="251696"/>
            <a:ext cx="5893861" cy="625641"/>
          </a:xfrm>
          <a:prstGeom prst="roundRect">
            <a:avLst>
              <a:gd name="adj" fmla="val 42661"/>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926829" y="301745"/>
            <a:ext cx="5395266"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4" name="Group 33"/>
          <p:cNvGrpSpPr/>
          <p:nvPr/>
        </p:nvGrpSpPr>
        <p:grpSpPr>
          <a:xfrm>
            <a:off x="2937828" y="97859"/>
            <a:ext cx="994505" cy="941618"/>
            <a:chOff x="2066408" y="3458139"/>
            <a:chExt cx="99450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070018" y="3458139"/>
              <a:ext cx="990895" cy="941618"/>
            </a:xfrm>
            <a:prstGeom prst="rect">
              <a:avLst/>
            </a:prstGeom>
          </p:spPr>
        </p:pic>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408" y="3554648"/>
              <a:ext cx="990895" cy="801149"/>
            </a:xfrm>
            <a:prstGeom prst="rect">
              <a:avLst/>
            </a:prstGeom>
          </p:spPr>
        </p:pic>
      </p:grpSp>
      <p:pic>
        <p:nvPicPr>
          <p:cNvPr id="5" name="Content Placeholder 4" descr="magnifying-glass-1374389_1280"/>
          <p:cNvPicPr>
            <a:picLocks noGrp="1" noChangeAspect="1"/>
          </p:cNvPicPr>
          <p:nvPr>
            <p:ph sz="half" idx="1"/>
          </p:nvPr>
        </p:nvPicPr>
        <p:blipFill>
          <a:blip r:embed="rId5"/>
          <a:stretch>
            <a:fillRect/>
          </a:stretch>
        </p:blipFill>
        <p:spPr>
          <a:xfrm flipH="1" flipV="1">
            <a:off x="-4025265" y="7454265"/>
            <a:ext cx="284480" cy="1498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256540" y="2029460"/>
            <a:ext cx="8427085" cy="2799715"/>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Resolution </a:t>
            </a:r>
          </a:p>
          <a:p>
            <a:pPr algn="ctr"/>
            <a:r>
              <a:rPr lang="en-US" sz="8800" b="1" dirty="0">
                <a:solidFill>
                  <a:srgbClr val="C00000"/>
                </a:solidFill>
                <a:effectLst>
                  <a:outerShdw blurRad="38100" dist="38100" dir="2700000" algn="tl">
                    <a:srgbClr val="000000">
                      <a:alpha val="43137"/>
                    </a:srgbClr>
                  </a:outerShdw>
                </a:effectLst>
              </a:rPr>
              <a:t>Race</a:t>
            </a:r>
          </a:p>
        </p:txBody>
      </p:sp>
      <p:pic>
        <p:nvPicPr>
          <p:cNvPr id="24" name="Content Placeholder 23" descr="running-5558_512"/>
          <p:cNvPicPr>
            <a:picLocks noGrp="1" noChangeAspect="1"/>
          </p:cNvPicPr>
          <p:nvPr>
            <p:ph idx="1"/>
          </p:nvPr>
        </p:nvPicPr>
        <p:blipFill>
          <a:blip r:embed="rId3"/>
          <a:stretch>
            <a:fillRect/>
          </a:stretch>
        </p:blipFill>
        <p:spPr>
          <a:xfrm>
            <a:off x="7286625" y="996950"/>
            <a:ext cx="3235325" cy="57511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093085" y="2196465"/>
            <a:ext cx="6021705" cy="2799715"/>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HOW TO PLAY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7620" y="-762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20"/>
          <p:cNvSpPr txBox="1"/>
          <p:nvPr/>
        </p:nvSpPr>
        <p:spPr>
          <a:xfrm>
            <a:off x="862330" y="1465580"/>
            <a:ext cx="10960100" cy="629920"/>
          </a:xfrm>
          <a:prstGeom prst="rect">
            <a:avLst/>
          </a:prstGeom>
          <a:noFill/>
        </p:spPr>
        <p:txBody>
          <a:bodyPr wrap="square">
            <a:spAutoFit/>
          </a:bodyPr>
          <a:lstStyle/>
          <a:p>
            <a:pPr algn="just">
              <a:lnSpc>
                <a:spcPct val="100000"/>
              </a:lnSpc>
            </a:pPr>
            <a:r>
              <a:rPr lang="en-US" sz="3500" dirty="0"/>
              <a:t>- There is a short list of common New Year's resolutions</a:t>
            </a:r>
          </a:p>
        </p:txBody>
      </p:sp>
      <p:sp>
        <p:nvSpPr>
          <p:cNvPr id="2" name="TextBox 20"/>
          <p:cNvSpPr txBox="1"/>
          <p:nvPr/>
        </p:nvSpPr>
        <p:spPr>
          <a:xfrm>
            <a:off x="862330" y="2175510"/>
            <a:ext cx="10864850" cy="629920"/>
          </a:xfrm>
          <a:prstGeom prst="rect">
            <a:avLst/>
          </a:prstGeom>
          <a:noFill/>
        </p:spPr>
        <p:txBody>
          <a:bodyPr wrap="square">
            <a:spAutoFit/>
          </a:bodyPr>
          <a:lstStyle/>
          <a:p>
            <a:pPr algn="just">
              <a:lnSpc>
                <a:spcPct val="100000"/>
              </a:lnSpc>
            </a:pPr>
            <a:r>
              <a:rPr lang="en-US" sz="3500" dirty="0"/>
              <a:t>- Work in groups</a:t>
            </a:r>
          </a:p>
        </p:txBody>
      </p:sp>
      <p:sp>
        <p:nvSpPr>
          <p:cNvPr id="4" name="TextBox 20"/>
          <p:cNvSpPr txBox="1"/>
          <p:nvPr/>
        </p:nvSpPr>
        <p:spPr>
          <a:xfrm>
            <a:off x="862330" y="2809240"/>
            <a:ext cx="10864850" cy="1168400"/>
          </a:xfrm>
          <a:prstGeom prst="rect">
            <a:avLst/>
          </a:prstGeom>
          <a:noFill/>
        </p:spPr>
        <p:txBody>
          <a:bodyPr wrap="square">
            <a:spAutoFit/>
          </a:bodyPr>
          <a:lstStyle/>
          <a:p>
            <a:pPr algn="just">
              <a:lnSpc>
                <a:spcPct val="100000"/>
              </a:lnSpc>
            </a:pPr>
            <a:r>
              <a:rPr lang="en-US" sz="3500" dirty="0"/>
              <a:t>- Write as many resolutions as you can in miniboard (or A0 paper) in 5 minutes</a:t>
            </a:r>
          </a:p>
        </p:txBody>
      </p:sp>
      <p:sp>
        <p:nvSpPr>
          <p:cNvPr id="10" name="TextBox 20"/>
          <p:cNvSpPr txBox="1"/>
          <p:nvPr/>
        </p:nvSpPr>
        <p:spPr>
          <a:xfrm>
            <a:off x="862330" y="4071620"/>
            <a:ext cx="10864850" cy="1168400"/>
          </a:xfrm>
          <a:prstGeom prst="rect">
            <a:avLst/>
          </a:prstGeom>
          <a:noFill/>
        </p:spPr>
        <p:txBody>
          <a:bodyPr wrap="square">
            <a:spAutoFit/>
          </a:bodyPr>
          <a:lstStyle/>
          <a:p>
            <a:pPr algn="just">
              <a:lnSpc>
                <a:spcPct val="100000"/>
              </a:lnSpc>
            </a:pPr>
            <a:r>
              <a:rPr lang="en-US" sz="3500" dirty="0"/>
              <a:t>- After the time is up, each group shares your resolutions with the rest of the class.</a:t>
            </a:r>
          </a:p>
        </p:txBody>
      </p:sp>
      <p:sp>
        <p:nvSpPr>
          <p:cNvPr id="11" name="TextBox 20"/>
          <p:cNvSpPr txBox="1"/>
          <p:nvPr/>
        </p:nvSpPr>
        <p:spPr>
          <a:xfrm>
            <a:off x="909955" y="5319395"/>
            <a:ext cx="10864850" cy="629920"/>
          </a:xfrm>
          <a:prstGeom prst="rect">
            <a:avLst/>
          </a:prstGeom>
          <a:noFill/>
        </p:spPr>
        <p:txBody>
          <a:bodyPr wrap="square">
            <a:spAutoFit/>
          </a:bodyPr>
          <a:lstStyle/>
          <a:p>
            <a:pPr algn="just">
              <a:lnSpc>
                <a:spcPct val="100000"/>
              </a:lnSpc>
            </a:pPr>
            <a:r>
              <a:rPr lang="en-US" sz="3500" dirty="0"/>
              <a:t>- The group with the most unique resolutions wins.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arn(inVertic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 name="Group 18"/>
          <p:cNvGrpSpPr/>
          <p:nvPr/>
        </p:nvGrpSpPr>
        <p:grpSpPr>
          <a:xfrm>
            <a:off x="0" y="-1016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20"/>
          <p:cNvSpPr txBox="1"/>
          <p:nvPr/>
        </p:nvSpPr>
        <p:spPr>
          <a:xfrm>
            <a:off x="700405" y="1393190"/>
            <a:ext cx="10960100" cy="922020"/>
          </a:xfrm>
          <a:prstGeom prst="rect">
            <a:avLst/>
          </a:prstGeom>
          <a:noFill/>
        </p:spPr>
        <p:txBody>
          <a:bodyPr wrap="square">
            <a:spAutoFit/>
          </a:bodyPr>
          <a:lstStyle/>
          <a:p>
            <a:pPr algn="just">
              <a:lnSpc>
                <a:spcPct val="100000"/>
              </a:lnSpc>
            </a:pPr>
            <a:r>
              <a:rPr lang="en-US" sz="5400" b="1" u="sng" dirty="0"/>
              <a:t>SOME RESOLUTIONS:</a:t>
            </a:r>
          </a:p>
        </p:txBody>
      </p:sp>
      <p:sp>
        <p:nvSpPr>
          <p:cNvPr id="2" name="TextBox 20"/>
          <p:cNvSpPr txBox="1"/>
          <p:nvPr/>
        </p:nvSpPr>
        <p:spPr>
          <a:xfrm>
            <a:off x="838200" y="2330450"/>
            <a:ext cx="10864850" cy="3415030"/>
          </a:xfrm>
          <a:prstGeom prst="rect">
            <a:avLst/>
          </a:prstGeom>
          <a:noFill/>
        </p:spPr>
        <p:txBody>
          <a:bodyPr wrap="square">
            <a:spAutoFit/>
          </a:bodyPr>
          <a:lstStyle/>
          <a:p>
            <a:pPr algn="just">
              <a:lnSpc>
                <a:spcPct val="100000"/>
              </a:lnSpc>
            </a:pPr>
            <a:r>
              <a:rPr lang="en-US" sz="7200" dirty="0"/>
              <a:t>- Exercising more</a:t>
            </a:r>
          </a:p>
          <a:p>
            <a:pPr algn="just">
              <a:lnSpc>
                <a:spcPct val="100000"/>
              </a:lnSpc>
            </a:pPr>
            <a:r>
              <a:rPr lang="en-US" sz="7200" dirty="0"/>
              <a:t>- Reading more books</a:t>
            </a:r>
          </a:p>
          <a:p>
            <a:pPr algn="just">
              <a:lnSpc>
                <a:spcPct val="100000"/>
              </a:lnSpc>
            </a:pPr>
            <a:r>
              <a:rPr lang="en-US" sz="7200" dirty="0"/>
              <a:t>- Learning new skills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grpSp>
        <p:nvGrpSpPr>
          <p:cNvPr id="19" name="Group 18"/>
          <p:cNvGrpSpPr/>
          <p:nvPr/>
        </p:nvGrpSpPr>
        <p:grpSpPr>
          <a:xfrm>
            <a:off x="7620" y="0"/>
            <a:ext cx="12192000" cy="1083309"/>
            <a:chOff x="7620" y="-7620"/>
            <a:chExt cx="12192000" cy="1083309"/>
          </a:xfrm>
        </p:grpSpPr>
        <p:sp>
          <p:nvSpPr>
            <p:cNvPr id="28" name="Round Single Corner Rectangle 27"/>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 Single Corner Rectangle 28"/>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 Single Corner Rectangle 29"/>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4"/>
          <p:cNvSpPr txBox="1"/>
          <p:nvPr/>
        </p:nvSpPr>
        <p:spPr>
          <a:xfrm>
            <a:off x="3093085" y="2426970"/>
            <a:ext cx="6021705" cy="1445260"/>
          </a:xfrm>
          <a:prstGeom prst="rect">
            <a:avLst/>
          </a:prstGeom>
          <a:noFill/>
        </p:spPr>
        <p:txBody>
          <a:bodyPr wrap="square" rtlCol="0">
            <a:spAutoFit/>
          </a:bodyPr>
          <a:lstStyle/>
          <a:p>
            <a:pPr algn="ctr"/>
            <a:r>
              <a:rPr lang="en-US" sz="8800" b="1" dirty="0">
                <a:solidFill>
                  <a:srgbClr val="C00000"/>
                </a:solidFill>
                <a:effectLst>
                  <a:outerShdw blurRad="38100" dist="38100" dir="2700000" algn="tl">
                    <a:srgbClr val="000000">
                      <a:alpha val="43137"/>
                    </a:srgbClr>
                  </a:outerShdw>
                </a:effectLst>
              </a:rPr>
              <a:t>LET’S START</a:t>
            </a:r>
          </a:p>
        </p:txBody>
      </p:sp>
      <p:sp>
        <p:nvSpPr>
          <p:cNvPr id="2" name="Rectangles 1"/>
          <p:cNvSpPr/>
          <p:nvPr/>
        </p:nvSpPr>
        <p:spPr>
          <a:xfrm>
            <a:off x="223520" y="5601970"/>
            <a:ext cx="11968480" cy="80835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009515" y="5478145"/>
            <a:ext cx="2748280" cy="920252"/>
          </a:xfrm>
          <a:prstGeom prst="rect">
            <a:avLst/>
          </a:prstGeom>
          <a:noFill/>
        </p:spPr>
        <p:txBody>
          <a:bodyPr wrap="square" rtlCol="0">
            <a:spAutoFit/>
          </a:bodyPr>
          <a:lstStyle/>
          <a:p>
            <a:pPr>
              <a:lnSpc>
                <a:spcPct val="150000"/>
              </a:lnSpc>
            </a:pPr>
            <a:r>
              <a:rPr lang="en-US" sz="4000" b="1" dirty="0">
                <a:solidFill>
                  <a:srgbClr val="FFFF00"/>
                </a:solidFill>
              </a:rPr>
              <a:t>5 MINUTES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305000"/>
                                        <p:tgtEl>
                                          <p:spTgt spid="2"/>
                                        </p:tgtEl>
                                      </p:cBhvr>
                                    </p:animEffect>
                                    <p:set>
                                      <p:cBhvr>
                                        <p:cTn id="7" dur="1" fill="hold">
                                          <p:stCondLst>
                                            <p:cond delay="30439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C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62C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05A0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1804058" y="1329473"/>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cheer</a:t>
            </a:r>
            <a:r>
              <a:rPr lang="en-US" sz="6000" b="1" dirty="0">
                <a:solidFill>
                  <a:srgbClr val="AD4F0F"/>
                </a:solidFill>
              </a:rPr>
              <a:t> </a:t>
            </a:r>
            <a:r>
              <a:rPr lang="en-US" sz="6000" b="1" dirty="0">
                <a:solidFill>
                  <a:srgbClr val="AD4F0F"/>
                </a:solidFill>
                <a:cs typeface="Calibri" panose="020F0502020204030204" charset="0"/>
              </a:rPr>
              <a:t>(v)</a:t>
            </a:r>
          </a:p>
        </p:txBody>
      </p:sp>
      <p:sp>
        <p:nvSpPr>
          <p:cNvPr id="12" name="Rectangle 11"/>
          <p:cNvSpPr/>
          <p:nvPr/>
        </p:nvSpPr>
        <p:spPr>
          <a:xfrm>
            <a:off x="838246" y="4498282"/>
            <a:ext cx="7162753" cy="1569660"/>
          </a:xfrm>
          <a:prstGeom prst="rect">
            <a:avLst/>
          </a:prstGeom>
        </p:spPr>
        <p:txBody>
          <a:bodyPr wrap="square">
            <a:spAutoFit/>
          </a:bodyPr>
          <a:lstStyle/>
          <a:p>
            <a:pPr lvl="0" algn="ctr"/>
            <a:r>
              <a:rPr lang="en-US" sz="4800" dirty="0"/>
              <a:t>give a loud shout of approval or encouragement</a:t>
            </a:r>
          </a:p>
        </p:txBody>
      </p:sp>
      <p:sp>
        <p:nvSpPr>
          <p:cNvPr id="2" name="Rectangle 1"/>
          <p:cNvSpPr/>
          <p:nvPr/>
        </p:nvSpPr>
        <p:spPr>
          <a:xfrm>
            <a:off x="3455969" y="2670754"/>
            <a:ext cx="1482090" cy="829945"/>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tʃɪr</a:t>
            </a:r>
            <a:r>
              <a:rPr lang="en-US" sz="4800" b="1" dirty="0">
                <a:solidFill>
                  <a:schemeClr val="accent5">
                    <a:lumMod val="50000"/>
                  </a:schemeClr>
                </a:solidFill>
              </a:rPr>
              <a:t>/</a:t>
            </a:r>
          </a:p>
        </p:txBody>
      </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9" name="Content Placeholder 8" descr="tải xuống"/>
          <p:cNvPicPr>
            <a:picLocks noGrp="1" noChangeAspect="1"/>
          </p:cNvPicPr>
          <p:nvPr>
            <p:ph sz="half" idx="1"/>
          </p:nvPr>
        </p:nvPicPr>
        <p:blipFill>
          <a:blip r:embed="rId5"/>
          <a:stretch>
            <a:fillRect/>
          </a:stretch>
        </p:blipFill>
        <p:spPr>
          <a:xfrm>
            <a:off x="8580149" y="2066581"/>
            <a:ext cx="2999740" cy="3221057"/>
          </a:xfrm>
          <a:prstGeom prst="rect">
            <a:avLst/>
          </a:prstGeom>
        </p:spPr>
      </p:pic>
      <p:pic>
        <p:nvPicPr>
          <p:cNvPr id="11" name="cheer">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785235" y="3657368"/>
            <a:ext cx="1038225" cy="1038225"/>
          </a:xfrm>
          <a:prstGeom prst="rect">
            <a:avLst/>
          </a:prstGeom>
        </p:spPr>
      </p:pic>
      <p:pic>
        <p:nvPicPr>
          <p:cNvPr id="13" name="Content Placeholder 7" descr="strike_800_wht"/>
          <p:cNvPicPr>
            <a:picLocks noGrp="1" noChangeAspect="1"/>
          </p:cNvPicPr>
          <p:nvPr>
            <p:ph sz="half" idx="2"/>
          </p:nvPr>
        </p:nvPicPr>
        <p:blipFill>
          <a:blip r:embed="rId7"/>
          <a:stretch>
            <a:fillRect/>
          </a:stretch>
        </p:blipFill>
        <p:spPr>
          <a:xfrm>
            <a:off x="13503275" y="4498340"/>
            <a:ext cx="2409825" cy="138874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57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TotalTime>
  <Words>708</Words>
  <PresentationFormat>Widescreen</PresentationFormat>
  <Paragraphs>141</Paragraphs>
  <Slides>21</Slides>
  <Notes>12</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Adobe Gothic Std B</vt:lpstr>
      <vt:lpstr>Arial</vt:lpstr>
      <vt:lpstr>Calibri</vt:lpstr>
      <vt:lpstr>Calibri Light</vt:lpstr>
      <vt:lpstr>Comic Sans MS</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2024-06-11T09:29:49Z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87A12F952A5444FA9749C6EF6538BB4C</vt:lpwstr>
  </property>
  <property fmtid="{D5CDD505-2E9C-101B-9397-08002B2CF9AE}" pid="3" name="KSOProductBuildVer">
    <vt:lpwstr>1033-11.2.0.11537</vt:lpwstr>
  </property>
</Properties>
</file>