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6"/>
  </p:notesMasterIdLst>
  <p:sldIdLst>
    <p:sldId id="463" r:id="rId4"/>
    <p:sldId id="459" r:id="rId5"/>
    <p:sldId id="400" r:id="rId6"/>
    <p:sldId id="460" r:id="rId7"/>
    <p:sldId id="464" r:id="rId8"/>
    <p:sldId id="363" r:id="rId9"/>
    <p:sldId id="514" r:id="rId10"/>
    <p:sldId id="403" r:id="rId11"/>
    <p:sldId id="475" r:id="rId12"/>
    <p:sldId id="461" r:id="rId13"/>
    <p:sldId id="426" r:id="rId14"/>
    <p:sldId id="495" r:id="rId15"/>
    <p:sldId id="427" r:id="rId16"/>
    <p:sldId id="428" r:id="rId17"/>
    <p:sldId id="429" r:id="rId18"/>
    <p:sldId id="462" r:id="rId19"/>
    <p:sldId id="430" r:id="rId20"/>
    <p:sldId id="496" r:id="rId21"/>
    <p:sldId id="515" r:id="rId22"/>
    <p:sldId id="433" r:id="rId23"/>
    <p:sldId id="516" r:id="rId24"/>
    <p:sldId id="465" r:id="rId25"/>
    <p:sldId id="466" r:id="rId26"/>
    <p:sldId id="467" r:id="rId27"/>
    <p:sldId id="468" r:id="rId28"/>
    <p:sldId id="469" r:id="rId29"/>
    <p:sldId id="470" r:id="rId30"/>
    <p:sldId id="471" r:id="rId31"/>
    <p:sldId id="472" r:id="rId32"/>
    <p:sldId id="473" r:id="rId33"/>
    <p:sldId id="474" r:id="rId34"/>
    <p:sldId id="518" r:id="rId35"/>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00CC00"/>
    <a:srgbClr val="B22320"/>
    <a:srgbClr val="0CC021"/>
    <a:srgbClr val="D76559"/>
    <a:srgbClr val="00CC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p:restoredTop sz="94660"/>
  </p:normalViewPr>
  <p:slideViewPr>
    <p:cSldViewPr snapToGrid="0">
      <p:cViewPr varScale="1">
        <p:scale>
          <a:sx n="71" d="100"/>
          <a:sy n="71"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18T19:24:56.564"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810734E-505C-4B98-BEB0-5253F1FAB9D5}"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8/23/2024</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872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308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604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005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72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986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08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83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513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210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62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AB1A4EB-E2B6-45FF-AC50-5FE1973346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8/23/2024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466B17-4ED9-4FE6-BA32-97B998A61F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676259-71CA-44D0-8922-1F7E0EE0F8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64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2.xml"/><Relationship Id="rId7" Type="http://schemas.openxmlformats.org/officeDocument/2006/relationships/slide" Target="slide25.xml"/><Relationship Id="rId12"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30.xml"/><Relationship Id="rId11" Type="http://schemas.openxmlformats.org/officeDocument/2006/relationships/slide" Target="slide31.xml"/><Relationship Id="rId5" Type="http://schemas.openxmlformats.org/officeDocument/2006/relationships/slide" Target="slide23.xml"/><Relationship Id="rId10" Type="http://schemas.openxmlformats.org/officeDocument/2006/relationships/slide" Target="slide29.xml"/><Relationship Id="rId4" Type="http://schemas.openxmlformats.org/officeDocument/2006/relationships/slide" Target="slide24.xml"/><Relationship Id="rId9"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A screen shot of a video game&#10;&#10;Description automatically generated"/>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15" name="Google Shape;2225;p38"/>
          <p:cNvSpPr txBox="1"/>
          <p:nvPr/>
        </p:nvSpPr>
        <p:spPr>
          <a:xfrm>
            <a:off x="3951605" y="963930"/>
            <a:ext cx="4288155" cy="953770"/>
          </a:xfrm>
          <a:prstGeom prst="rect">
            <a:avLst/>
          </a:prstGeom>
        </p:spPr>
        <p:txBody>
          <a:bodyPr spcFirstLastPara="1" lIns="91425" tIns="91425" rIns="91425" bIns="91425"/>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en-US" sz="7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j-ea"/>
                <a:cs typeface="+mn-lt"/>
              </a:rPr>
              <a:t>ÔN TẬP</a:t>
            </a:r>
            <a:endParaRPr kumimoji="0" lang="en-US" sz="7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Varela Round" panose="00000500000000000000" pitchFamily="2" charset="-79"/>
              <a:ea typeface="+mj-ea"/>
              <a:cs typeface="Varela Round" panose="00000500000000000000" pitchFamily="2" charset="-79"/>
            </a:endParaRPr>
          </a:p>
        </p:txBody>
      </p:sp>
      <p:sp>
        <p:nvSpPr>
          <p:cNvPr id="5" name="Text Box 4"/>
          <p:cNvSpPr txBox="1"/>
          <p:nvPr/>
        </p:nvSpPr>
        <p:spPr>
          <a:xfrm>
            <a:off x="852170" y="2539365"/>
            <a:ext cx="10761345" cy="4079240"/>
          </a:xfrm>
          <a:prstGeom prst="rect">
            <a:avLst/>
          </a:prstGeom>
        </p:spPr>
        <p:txBody>
          <a:bodyPr wrap="square">
            <a:spAutoFit/>
          </a:bodyPr>
          <a:lstStyle/>
          <a:p>
            <a:pPr algn="ctr" defTabSz="266700">
              <a:lnSpc>
                <a:spcPct val="120000"/>
              </a:lnSpc>
              <a:spcAft>
                <a:spcPct val="0"/>
              </a:spcAft>
            </a:pPr>
            <a:r>
              <a:rPr lang="en-US" sz="5400" b="1">
                <a:solidFill>
                  <a:srgbClr val="000000"/>
                </a:solidFill>
                <a:ea typeface="Calibri" panose="020F0502020204030204"/>
                <a:cs typeface="Calibri" panose="020F0502020204030204" pitchFamily="34" charset="0"/>
              </a:rPr>
              <a:t>ÔN TẬP </a:t>
            </a:r>
            <a:r>
              <a:rPr sz="5400" b="1">
                <a:solidFill>
                  <a:srgbClr val="000000"/>
                </a:solidFill>
                <a:ea typeface="Calibri" panose="020F0502020204030204"/>
                <a:cs typeface="Calibri" panose="020F0502020204030204" pitchFamily="34" charset="0"/>
              </a:rPr>
              <a:t>CHUYÊN ĐỀ 2</a:t>
            </a:r>
          </a:p>
          <a:p>
            <a:pPr algn="ctr" defTabSz="266700">
              <a:lnSpc>
                <a:spcPct val="120000"/>
              </a:lnSpc>
              <a:spcAft>
                <a:spcPct val="0"/>
              </a:spcAft>
            </a:pPr>
            <a:r>
              <a:rPr sz="5400" b="1">
                <a:solidFill>
                  <a:srgbClr val="000000"/>
                </a:solidFill>
                <a:ea typeface="Calibri" panose="020F0502020204030204"/>
                <a:cs typeface="Calibri" panose="020F0502020204030204" pitchFamily="34" charset="0"/>
              </a:rPr>
              <a:t>MỘT SỐ BỆNH DỊCH Ở NGƯỜI VÀ CÁCH PHÒNG CHỐNG</a:t>
            </a:r>
          </a:p>
          <a:p>
            <a:pPr algn="ctr" defTabSz="266700">
              <a:lnSpc>
                <a:spcPct val="120000"/>
              </a:lnSpc>
              <a:spcAft>
                <a:spcPct val="0"/>
              </a:spcAft>
            </a:pPr>
            <a:endParaRPr lang="en-US" sz="5400" b="1">
              <a:solidFill>
                <a:srgbClr val="000000"/>
              </a:solidFill>
              <a:ea typeface="Calibri" panose="020F0502020204030204"/>
              <a:cs typeface="Calibri" panose="020F0502020204030204" pitchFamily="34" charset="0"/>
            </a:endParaRPr>
          </a:p>
        </p:txBody>
      </p:sp>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40050" y="2408238"/>
            <a:ext cx="6773863"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a:solidFill>
                  <a:srgbClr val="FF0000"/>
                </a:solidFill>
                <a:latin typeface="Calibri" panose="020F0502020204030204" pitchFamily="34" charset="0"/>
                <a:cs typeface="Calibri" panose="020F0502020204030204" pitchFamily="34" charset="0"/>
              </a:rPr>
              <a:t>Luyện tập </a:t>
            </a:r>
            <a:r>
              <a:rPr lang="en-US" altLang="en-US" sz="4400" dirty="0">
                <a:solidFill>
                  <a:srgbClr val="FF0000"/>
                </a:solidFill>
                <a:latin typeface="UTM A&amp;S Graceland" pitchFamily="18" charset="0"/>
              </a:rPr>
              <a:t> </a:t>
            </a:r>
          </a:p>
        </p:txBody>
      </p:sp>
      <p:sp>
        <p:nvSpPr>
          <p:cNvPr id="2" name="Google Shape;2225;p38"/>
          <p:cNvSpPr txBox="1"/>
          <p:nvPr/>
        </p:nvSpPr>
        <p:spPr>
          <a:xfrm>
            <a:off x="2940050" y="1600200"/>
            <a:ext cx="6321425" cy="942975"/>
          </a:xfrm>
          <a:prstGeom prst="rect">
            <a:avLst/>
          </a:prstGeom>
        </p:spPr>
        <p:txBody>
          <a:bodyPr spcFirstLastPara="1" lIns="91425" tIns="91425" rIns="91425" bIns="91425"/>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spcBef>
                <a:spcPct val="0"/>
              </a:spcBef>
              <a:buFontTx/>
              <a:buNone/>
            </a:pPr>
            <a:r>
              <a:rPr lang="en-US" sz="4800" b="1" dirty="0">
                <a:solidFill>
                  <a:srgbClr val="0000FF"/>
                </a:solidFill>
                <a:effectLst>
                  <a:outerShdw blurRad="38100" dist="38100" dir="2700000">
                    <a:srgbClr val="000000"/>
                  </a:outerShdw>
                </a:effectLst>
                <a:latin typeface="Calibri" panose="020F0502020204030204" pitchFamily="34" charset="0"/>
                <a:ea typeface="Varela Round" pitchFamily="2" charset="0"/>
                <a:cs typeface="Calibri" panose="020F0502020204030204" pitchFamily="34" charset="0"/>
              </a:rPr>
              <a:t>Ôn tập chuyên đề 2 </a:t>
            </a: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10</a:t>
            </a:fld>
            <a:endParaRPr lang="en-US" alt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1256665"/>
            <a:ext cx="11903710" cy="527050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Nhiệm vụ </a:t>
            </a:r>
          </a:p>
          <a:p>
            <a:pPr marL="0" lvl="0" indent="0">
              <a:lnSpc>
                <a:spcPct val="150000"/>
              </a:lnSpc>
              <a:spcBef>
                <a:spcPct val="0"/>
              </a:spcBef>
              <a:spcAft>
                <a:spcPts val="600"/>
              </a:spcAft>
              <a:buFontTx/>
              <a:buNone/>
            </a:pPr>
            <a:r>
              <a:rPr lang="en-US" altLang="en-US" sz="3200" b="1" i="1" dirty="0">
                <a:solidFill>
                  <a:schemeClr val="tx1"/>
                </a:solidFill>
                <a:latin typeface="Calibri" panose="020F0502020204030204" pitchFamily="34" charset="0"/>
                <a:cs typeface="Calibri" panose="020F0502020204030204" pitchFamily="34" charset="0"/>
              </a:rPr>
              <a:t>1. Thảo </a:t>
            </a:r>
            <a:r>
              <a:rPr lang="en-US" altLang="en-US" sz="3200" b="1" i="1" dirty="0" err="1">
                <a:solidFill>
                  <a:schemeClr val="tx1"/>
                </a:solidFill>
                <a:latin typeface="Calibri" panose="020F0502020204030204" pitchFamily="34" charset="0"/>
                <a:cs typeface="Calibri" panose="020F0502020204030204" pitchFamily="34" charset="0"/>
              </a:rPr>
              <a:t>luận</a:t>
            </a:r>
            <a:r>
              <a:rPr lang="en-US" altLang="en-US" sz="3200" b="1" i="1" dirty="0">
                <a:solidFill>
                  <a:schemeClr val="tx1"/>
                </a:solidFill>
                <a:latin typeface="Calibri" panose="020F0502020204030204" pitchFamily="34" charset="0"/>
                <a:cs typeface="Calibri" panose="020F0502020204030204" pitchFamily="34" charset="0"/>
              </a:rPr>
              <a:t> </a:t>
            </a:r>
            <a:r>
              <a:rPr lang="en-US" altLang="en-US" sz="3200" b="1" i="1" dirty="0" err="1" smtClean="0">
                <a:solidFill>
                  <a:schemeClr val="tx1"/>
                </a:solidFill>
                <a:latin typeface="Calibri" panose="020F0502020204030204" pitchFamily="34" charset="0"/>
                <a:cs typeface="Calibri" panose="020F0502020204030204" pitchFamily="34" charset="0"/>
              </a:rPr>
              <a:t>nhóm</a:t>
            </a:r>
            <a:r>
              <a:rPr lang="en-US" altLang="en-US" sz="3200" b="1" dirty="0" smtClean="0">
                <a:solidFill>
                  <a:schemeClr val="tx1"/>
                </a:solidFill>
                <a:latin typeface="Calibri" panose="020F0502020204030204" pitchFamily="34" charset="0"/>
                <a:cs typeface="Calibri" panose="020F0502020204030204" pitchFamily="34" charset="0"/>
              </a:rPr>
              <a:t> 2 </a:t>
            </a:r>
            <a:r>
              <a:rPr lang="en-US" altLang="en-US" sz="3200" b="1" dirty="0" err="1" smtClean="0">
                <a:solidFill>
                  <a:schemeClr val="tx1"/>
                </a:solidFill>
                <a:latin typeface="Calibri" panose="020F0502020204030204" pitchFamily="34" charset="0"/>
                <a:cs typeface="Calibri" panose="020F0502020204030204" pitchFamily="34" charset="0"/>
              </a:rPr>
              <a:t>người</a:t>
            </a:r>
            <a:r>
              <a:rPr lang="en-US" altLang="en-US" sz="3200" b="1" dirty="0" smtClean="0">
                <a:solidFill>
                  <a:schemeClr val="tx1"/>
                </a:solidFill>
                <a:latin typeface="Calibri" panose="020F0502020204030204" pitchFamily="34" charset="0"/>
                <a:cs typeface="Calibri" panose="020F0502020204030204" pitchFamily="34" charset="0"/>
              </a:rPr>
              <a:t> </a:t>
            </a:r>
            <a:r>
              <a:rPr lang="en-US" altLang="en-US" sz="3200" b="1" dirty="0">
                <a:solidFill>
                  <a:schemeClr val="tx1"/>
                </a:solidFill>
                <a:latin typeface="Calibri" panose="020F0502020204030204" pitchFamily="34" charset="0"/>
                <a:cs typeface="Calibri" panose="020F0502020204030204" pitchFamily="34" charset="0"/>
              </a:rPr>
              <a:t>cùng bàn về nội dung giáo viên đưa ra.</a:t>
            </a:r>
          </a:p>
          <a:p>
            <a:pPr marL="0" lvl="0" indent="0">
              <a:lnSpc>
                <a:spcPct val="150000"/>
              </a:lnSpc>
              <a:spcBef>
                <a:spcPct val="0"/>
              </a:spcBef>
              <a:spcAft>
                <a:spcPts val="600"/>
              </a:spcAft>
              <a:buFontTx/>
              <a:buNone/>
            </a:pPr>
            <a:r>
              <a:rPr lang="en-US" altLang="en-US" sz="3200" b="1" i="1" dirty="0">
                <a:solidFill>
                  <a:schemeClr val="tx1"/>
                </a:solidFill>
                <a:latin typeface="Calibri" panose="020F0502020204030204" pitchFamily="34" charset="0"/>
                <a:cs typeface="Calibri" panose="020F0502020204030204" pitchFamily="34" charset="0"/>
              </a:rPr>
              <a:t>2. Đại diện các nhóm</a:t>
            </a:r>
            <a:r>
              <a:rPr lang="en-US" altLang="en-US" sz="3200" b="1" dirty="0">
                <a:solidFill>
                  <a:schemeClr val="tx1"/>
                </a:solidFill>
                <a:latin typeface="Calibri" panose="020F0502020204030204" pitchFamily="34" charset="0"/>
                <a:cs typeface="Calibri" panose="020F0502020204030204" pitchFamily="34" charset="0"/>
              </a:rPr>
              <a:t> giơ tay nhanh để dành quyền trả lời các câu hỏi.</a:t>
            </a:r>
          </a:p>
          <a:p>
            <a:pPr marL="0" lvl="0" indent="0">
              <a:lnSpc>
                <a:spcPct val="150000"/>
              </a:lnSpc>
              <a:spcBef>
                <a:spcPct val="0"/>
              </a:spcBef>
              <a:spcAft>
                <a:spcPts val="600"/>
              </a:spcAft>
              <a:buFontTx/>
              <a:buNone/>
            </a:pPr>
            <a:r>
              <a:rPr lang="en-US" altLang="en-US" sz="3200" b="1" i="1" dirty="0">
                <a:solidFill>
                  <a:schemeClr val="tx1"/>
                </a:solidFill>
                <a:latin typeface="Calibri" panose="020F0502020204030204" pitchFamily="34" charset="0"/>
                <a:cs typeface="Calibri" panose="020F0502020204030204" pitchFamily="34" charset="0"/>
              </a:rPr>
              <a:t>3. Các nhóm khác</a:t>
            </a:r>
            <a:r>
              <a:rPr lang="en-US" altLang="en-US" sz="3200" b="1" dirty="0">
                <a:solidFill>
                  <a:schemeClr val="tx1"/>
                </a:solidFill>
                <a:latin typeface="Calibri" panose="020F0502020204030204" pitchFamily="34" charset="0"/>
                <a:cs typeface="Calibri" panose="020F0502020204030204" pitchFamily="34" charset="0"/>
              </a:rPr>
              <a:t> nhận xét, đánh giá, bổ sung. </a:t>
            </a:r>
          </a:p>
        </p:txBody>
      </p:sp>
      <p:sp>
        <p:nvSpPr>
          <p:cNvPr id="18436" name="TextBox 3"/>
          <p:cNvSpPr txBox="1"/>
          <p:nvPr/>
        </p:nvSpPr>
        <p:spPr>
          <a:xfrm>
            <a:off x="439103" y="7620"/>
            <a:ext cx="11633200" cy="70675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Thảo luận cặp đôi ( 2 học sinh /1 nhóm) </a:t>
            </a:r>
          </a:p>
        </p:txBody>
      </p:sp>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11</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734165" cy="564134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1. Một trong những biện pháp phòng chống hiệu quả nhất để ngăn ngừa bệnh truyền nhiễm là __________ thường xuyên với xà phòng và nước sạch.</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A. Ngủ</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B. Rửa tay</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C. Ăn uống</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D. Tập thể dục</a:t>
            </a:r>
          </a:p>
        </p:txBody>
      </p:sp>
      <p:sp>
        <p:nvSpPr>
          <p:cNvPr id="18436" name="TextBox 3"/>
          <p:cNvSpPr txBox="1"/>
          <p:nvPr/>
        </p:nvSpPr>
        <p:spPr>
          <a:xfrm>
            <a:off x="168910" y="114300"/>
            <a:ext cx="11915775"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600" b="1" dirty="0">
                <a:solidFill>
                  <a:srgbClr val="00CC00"/>
                </a:solidFill>
                <a:latin typeface="Calibri" panose="020F0502020204030204" pitchFamily="34" charset="0"/>
                <a:cs typeface="Calibri" panose="020F0502020204030204" pitchFamily="34" charset="0"/>
              </a:rPr>
              <a:t>Thảo luận cặp đôi ( 2 học sinh /1 nhóm) </a:t>
            </a:r>
          </a:p>
        </p:txBody>
      </p:sp>
      <p:sp>
        <p:nvSpPr>
          <p:cNvPr id="2" name="Oval 1"/>
          <p:cNvSpPr/>
          <p:nvPr/>
        </p:nvSpPr>
        <p:spPr>
          <a:xfrm>
            <a:off x="484505" y="4236720"/>
            <a:ext cx="651510" cy="621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12</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734165" cy="527050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a:lnSpc>
                <a:spcPct val="107000"/>
              </a:lnSpc>
              <a:spcAft>
                <a:spcPts val="0"/>
              </a:spcAft>
              <a:buNone/>
            </a:pPr>
            <a:r>
              <a:rPr lang="vi-VN" sz="3200" b="1" i="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Tiêm vaccine là một biện pháp phòng chống __________ cho nhiều bệnh truyền nhiễm như cúm, sởi và viêm gan lây lan mạnh trong cộng đồng.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A. Bệnh tật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B. Bệnh truyền nhiễm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C. Bệnh mãn tính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D. Bệnh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dịch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p:cNvSpPr/>
          <p:nvPr/>
        </p:nvSpPr>
        <p:spPr>
          <a:xfrm>
            <a:off x="168910" y="4523468"/>
            <a:ext cx="651510" cy="621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13</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8910" y="114300"/>
            <a:ext cx="11915775"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600" b="1" dirty="0">
                <a:solidFill>
                  <a:srgbClr val="00CC00"/>
                </a:solidFill>
                <a:latin typeface="Calibri" panose="020F0502020204030204" pitchFamily="34" charset="0"/>
                <a:cs typeface="Calibri" panose="020F0502020204030204" pitchFamily="34" charset="0"/>
              </a:rPr>
              <a:t>Thảo luận cặp đôi ( 2 học sinh /1 nhóm)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734165" cy="557276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3. Để phòng tránh việc lây nhiễm qua đường hô hấp, chúng ta nên đeo __________ khi ở nơi đông người hoặc khi có dịch bệnh bùng phát.</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A. Khẩu trang</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B. Găng tay</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C. Mũ bảo hiểm</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D. Kính râm</a:t>
            </a:r>
          </a:p>
        </p:txBody>
      </p:sp>
      <p:sp>
        <p:nvSpPr>
          <p:cNvPr id="2" name="Oval 1"/>
          <p:cNvSpPr/>
          <p:nvPr/>
        </p:nvSpPr>
        <p:spPr>
          <a:xfrm>
            <a:off x="511991" y="3437255"/>
            <a:ext cx="640715" cy="543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14</a:t>
            </a:fld>
            <a:endParaRPr lang="en-US" altLang="en-US" dirty="0">
              <a:latin typeface="Calibri" panose="020F0502020204030204" pitchFamily="34" charset="0"/>
            </a:endParaRPr>
          </a:p>
        </p:txBody>
      </p:sp>
      <p:sp>
        <p:nvSpPr>
          <p:cNvPr id="5" name="TextBox 3"/>
          <p:cNvSpPr txBox="1"/>
          <p:nvPr/>
        </p:nvSpPr>
        <p:spPr>
          <a:xfrm>
            <a:off x="168910" y="114300"/>
            <a:ext cx="11915775"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600" b="1" dirty="0">
                <a:solidFill>
                  <a:srgbClr val="00CC00"/>
                </a:solidFill>
                <a:latin typeface="Calibri" panose="020F0502020204030204" pitchFamily="34" charset="0"/>
                <a:cs typeface="Calibri" panose="020F0502020204030204" pitchFamily="34" charset="0"/>
              </a:rPr>
              <a:t>Thảo luận cặp đôi ( 2 học sinh /1 nhóm)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3820" y="645160"/>
            <a:ext cx="12023725" cy="6261735"/>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2400" b="1" dirty="0">
                <a:solidFill>
                  <a:schemeClr val="tx1"/>
                </a:solidFill>
                <a:latin typeface="Times New Roman" panose="02020603050405020304" pitchFamily="18" charset="0"/>
                <a:cs typeface="Times New Roman" panose="02020603050405020304" pitchFamily="18" charset="0"/>
              </a:rPr>
              <a:t>4. Ghép nối thông tin về nguyên nhân hoặc cách phòng ngừa cho các bệnh </a:t>
            </a:r>
            <a:r>
              <a:rPr lang="en-US" altLang="en-US" sz="2400" b="1" dirty="0" err="1">
                <a:solidFill>
                  <a:schemeClr val="tx1"/>
                </a:solidFill>
                <a:latin typeface="Times New Roman" panose="02020603050405020304" pitchFamily="18" charset="0"/>
                <a:cs typeface="Times New Roman" panose="02020603050405020304" pitchFamily="18" charset="0"/>
              </a:rPr>
              <a:t>truyền</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smtClean="0">
                <a:solidFill>
                  <a:schemeClr val="tx1"/>
                </a:solidFill>
                <a:latin typeface="Times New Roman" panose="02020603050405020304" pitchFamily="18" charset="0"/>
                <a:cs typeface="Times New Roman" panose="02020603050405020304" pitchFamily="18" charset="0"/>
              </a:rPr>
              <a:t>nhiễm</a:t>
            </a:r>
            <a:endParaRPr lang="vi-VN" altLang="en-US" sz="2400" b="1" dirty="0" smtClean="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spcAft>
                <a:spcPts val="600"/>
              </a:spcAft>
              <a:buFontTx/>
              <a:buNone/>
            </a:pPr>
            <a:endParaRPr lang="vi-VN" altLang="en-US" b="1" dirty="0">
              <a:latin typeface="Times New Roman" panose="02020603050405020304" pitchFamily="18" charset="0"/>
              <a:cs typeface="Times New Roman" panose="02020603050405020304" pitchFamily="18" charset="0"/>
            </a:endParaRPr>
          </a:p>
          <a:p>
            <a:pPr marL="0" lvl="0" indent="0">
              <a:lnSpc>
                <a:spcPct val="150000"/>
              </a:lnSpc>
              <a:spcBef>
                <a:spcPct val="0"/>
              </a:spcBef>
              <a:spcAft>
                <a:spcPts val="600"/>
              </a:spcAft>
              <a:buFontTx/>
              <a:buNone/>
            </a:pPr>
            <a:endParaRPr lang="vi-VN" altLang="en-US" b="1" dirty="0" smtClean="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spcAft>
                <a:spcPts val="600"/>
              </a:spcAft>
              <a:buFontTx/>
              <a:buNone/>
            </a:pPr>
            <a:endParaRPr lang="vi-VN" altLang="en-US" b="1" dirty="0">
              <a:latin typeface="Times New Roman" panose="02020603050405020304" pitchFamily="18" charset="0"/>
              <a:cs typeface="Times New Roman" panose="02020603050405020304" pitchFamily="18" charset="0"/>
            </a:endParaRPr>
          </a:p>
          <a:p>
            <a:pPr marL="0" lvl="0" indent="0">
              <a:lnSpc>
                <a:spcPct val="150000"/>
              </a:lnSpc>
              <a:spcBef>
                <a:spcPct val="0"/>
              </a:spcBef>
              <a:spcAft>
                <a:spcPts val="600"/>
              </a:spcAft>
              <a:buFontTx/>
              <a:buNone/>
            </a:pPr>
            <a:endParaRPr lang="vi-VN" altLang="en-US" b="1" dirty="0" smtClean="0">
              <a:solidFill>
                <a:schemeClr val="tx1"/>
              </a:solidFill>
              <a:latin typeface="Times New Roman" panose="02020603050405020304" pitchFamily="18" charset="0"/>
              <a:cs typeface="Times New Roman" panose="02020603050405020304" pitchFamily="18" charset="0"/>
            </a:endParaRPr>
          </a:p>
          <a:p>
            <a:pPr marL="0" lvl="0" indent="0">
              <a:lnSpc>
                <a:spcPct val="150000"/>
              </a:lnSpc>
              <a:spcBef>
                <a:spcPct val="0"/>
              </a:spcBef>
              <a:spcAft>
                <a:spcPts val="600"/>
              </a:spcAft>
              <a:buFontTx/>
              <a:buNone/>
            </a:pPr>
            <a:endParaRPr lang="vi-VN" altLang="en-US"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a:t>A. 1-B, 3-A, 2-D, 4-C </a:t>
            </a:r>
            <a:r>
              <a:rPr lang="vi-VN" dirty="0"/>
              <a:t>                                    </a:t>
            </a:r>
            <a:r>
              <a:rPr lang="en-US" dirty="0"/>
              <a:t>B. 1-C, 2-A, 3-B, 4-D </a:t>
            </a:r>
          </a:p>
          <a:p>
            <a:pPr marL="0" indent="0">
              <a:buNone/>
            </a:pPr>
            <a:r>
              <a:rPr lang="en-US" dirty="0"/>
              <a:t>C. 1-</a:t>
            </a:r>
            <a:r>
              <a:rPr lang="vi-VN" dirty="0"/>
              <a:t>A</a:t>
            </a:r>
            <a:r>
              <a:rPr lang="en-US" dirty="0"/>
              <a:t>, 2-</a:t>
            </a:r>
            <a:r>
              <a:rPr lang="vi-VN" dirty="0"/>
              <a:t>B</a:t>
            </a:r>
            <a:r>
              <a:rPr lang="en-US" dirty="0"/>
              <a:t>, 3-</a:t>
            </a:r>
            <a:r>
              <a:rPr lang="vi-VN" dirty="0"/>
              <a:t>C</a:t>
            </a:r>
            <a:r>
              <a:rPr lang="en-US" dirty="0"/>
              <a:t>, 4-</a:t>
            </a:r>
            <a:r>
              <a:rPr lang="vi-VN" dirty="0"/>
              <a:t>D                                   </a:t>
            </a:r>
            <a:r>
              <a:rPr lang="en-US" dirty="0" smtClean="0"/>
              <a:t>D</a:t>
            </a:r>
            <a:r>
              <a:rPr lang="en-US" dirty="0"/>
              <a:t>. 1-D, 2-C, 3-B, 4-A</a:t>
            </a:r>
          </a:p>
          <a:p>
            <a:pPr marL="0" lvl="0" indent="0">
              <a:lnSpc>
                <a:spcPct val="150000"/>
              </a:lnSpc>
              <a:spcBef>
                <a:spcPct val="0"/>
              </a:spcBef>
              <a:spcAft>
                <a:spcPts val="600"/>
              </a:spcAft>
              <a:buFontTx/>
              <a:buNone/>
            </a:pPr>
            <a:endParaRPr lang="vi-VN" altLang="en-US" b="1" dirty="0" smtClean="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27305" y="5451656"/>
            <a:ext cx="497840" cy="5429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15</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276225" y="0"/>
            <a:ext cx="11915775" cy="6451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3600" b="1" dirty="0">
                <a:solidFill>
                  <a:srgbClr val="00CC00"/>
                </a:solidFill>
                <a:latin typeface="Calibri" panose="020F0502020204030204" pitchFamily="34" charset="0"/>
                <a:cs typeface="Calibri" panose="020F0502020204030204" pitchFamily="34" charset="0"/>
              </a:rPr>
              <a:t>Thảo luận cặp đôi ( 2 học sinh /1 nhóm) </a:t>
            </a:r>
          </a:p>
        </p:txBody>
      </p:sp>
      <p:graphicFrame>
        <p:nvGraphicFramePr>
          <p:cNvPr id="6" name="Table 5"/>
          <p:cNvGraphicFramePr>
            <a:graphicFrameLocks noGrp="1"/>
          </p:cNvGraphicFramePr>
          <p:nvPr>
            <p:extLst>
              <p:ext uri="{D42A27DB-BD31-4B8C-83A1-F6EECF244321}">
                <p14:modId xmlns:p14="http://schemas.microsoft.com/office/powerpoint/2010/main" val="716758496"/>
              </p:ext>
            </p:extLst>
          </p:nvPr>
        </p:nvGraphicFramePr>
        <p:xfrm>
          <a:off x="1921916" y="1351007"/>
          <a:ext cx="9573398" cy="3246184"/>
        </p:xfrm>
        <a:graphic>
          <a:graphicData uri="http://schemas.openxmlformats.org/drawingml/2006/table">
            <a:tbl>
              <a:tblPr firstRow="1" bandRow="1">
                <a:tableStyleId>{D7AC3CCA-C797-4891-BE02-D94E43425B78}</a:tableStyleId>
              </a:tblPr>
              <a:tblGrid>
                <a:gridCol w="4786699">
                  <a:extLst>
                    <a:ext uri="{9D8B030D-6E8A-4147-A177-3AD203B41FA5}">
                      <a16:colId xmlns:a16="http://schemas.microsoft.com/office/drawing/2014/main" val="1142284400"/>
                    </a:ext>
                  </a:extLst>
                </a:gridCol>
                <a:gridCol w="4786699">
                  <a:extLst>
                    <a:ext uri="{9D8B030D-6E8A-4147-A177-3AD203B41FA5}">
                      <a16:colId xmlns:a16="http://schemas.microsoft.com/office/drawing/2014/main" val="2930174278"/>
                    </a:ext>
                  </a:extLst>
                </a:gridCol>
              </a:tblGrid>
              <a:tr h="370840">
                <a:tc>
                  <a:txBody>
                    <a:bodyPr/>
                    <a:lstStyle/>
                    <a:p>
                      <a:pPr algn="ct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Bệnh</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Truyền</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nhiễm</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0" fontAlgn="base" latinLnBrk="0" hangingPunct="0">
                        <a:lnSpc>
                          <a:spcPct val="150000"/>
                        </a:lnSpc>
                        <a:spcBef>
                          <a:spcPct val="0"/>
                        </a:spcBef>
                        <a:spcAft>
                          <a:spcPts val="600"/>
                        </a:spcAft>
                        <a:buClrTx/>
                        <a:buSzTx/>
                        <a:buFontTx/>
                        <a:buNone/>
                        <a:tabLst/>
                        <a:defRPr/>
                      </a:pP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Nguyên</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40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phòng</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a:t>
                      </a:r>
                      <a:r>
                        <a:rPr kumimoji="0" lang="vi-VN"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ừ</a:t>
                      </a:r>
                      <a:r>
                        <a:rPr kumimoji="0" lang="en-US" altLang="en-US" sz="24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a:t>
                      </a:r>
                      <a:endParaRPr kumimoji="0" lang="vi-VN" altLang="en-US" sz="11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600"/>
                        </a:spcAft>
                        <a:buClrTx/>
                        <a:buSzTx/>
                        <a:buFontTx/>
                        <a:buNone/>
                        <a:tabLst/>
                        <a:defRPr/>
                      </a:pPr>
                      <a:endParaRPr kumimoji="0" lang="vi-VN" altLang="en-US" sz="110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770765063"/>
                  </a:ext>
                </a:extLst>
              </a:tr>
              <a:tr h="370840">
                <a:tc>
                  <a:txBody>
                    <a:bodyPr/>
                    <a:lstStyle/>
                    <a:p>
                      <a:pPr algn="just">
                        <a:lnSpc>
                          <a:spcPct val="107000"/>
                        </a:lnSpc>
                        <a:spcAft>
                          <a:spcPts val="0"/>
                        </a:spcAft>
                      </a:pPr>
                      <a:r>
                        <a:rPr lang="vi-VN" sz="2400" b="1" dirty="0">
                          <a:solidFill>
                            <a:srgbClr val="00B0F0"/>
                          </a:solidFill>
                          <a:effectLst/>
                          <a:latin typeface="Times New Roman" panose="02020603050405020304" pitchFamily="18" charset="0"/>
                          <a:cs typeface="Times New Roman" panose="02020603050405020304" pitchFamily="18" charset="0"/>
                        </a:rPr>
                        <a:t>A. Sởi</a:t>
                      </a:r>
                      <a:endPar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tc>
                  <a:txBody>
                    <a:bodyPr/>
                    <a:lstStyle/>
                    <a:p>
                      <a:pPr algn="just">
                        <a:lnSpc>
                          <a:spcPct val="107000"/>
                        </a:lnSpc>
                        <a:spcAft>
                          <a:spcPts val="0"/>
                        </a:spcAft>
                      </a:pPr>
                      <a:r>
                        <a:rPr lang="vi-VN" sz="2400" b="1" dirty="0">
                          <a:solidFill>
                            <a:srgbClr val="00B050"/>
                          </a:solidFill>
                          <a:effectLst/>
                          <a:latin typeface="Times New Roman" panose="02020603050405020304" pitchFamily="18" charset="0"/>
                          <a:cs typeface="Times New Roman" panose="02020603050405020304" pitchFamily="18" charset="0"/>
                        </a:rPr>
                        <a:t>1. Tiêm phòng vaccine MVVac</a:t>
                      </a:r>
                      <a:endPar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extLst>
                  <a:ext uri="{0D108BD9-81ED-4DB2-BD59-A6C34878D82A}">
                    <a16:rowId xmlns:a16="http://schemas.microsoft.com/office/drawing/2014/main" val="2662297963"/>
                  </a:ext>
                </a:extLst>
              </a:tr>
              <a:tr h="370840">
                <a:tc>
                  <a:txBody>
                    <a:bodyPr/>
                    <a:lstStyle/>
                    <a:p>
                      <a:pPr algn="just">
                        <a:lnSpc>
                          <a:spcPct val="107000"/>
                        </a:lnSpc>
                        <a:spcAft>
                          <a:spcPts val="0"/>
                        </a:spcAft>
                      </a:pPr>
                      <a:r>
                        <a:rPr lang="vi-VN" sz="2400" b="1" dirty="0">
                          <a:solidFill>
                            <a:srgbClr val="00B0F0"/>
                          </a:solidFill>
                          <a:effectLst/>
                          <a:latin typeface="Times New Roman" panose="02020603050405020304" pitchFamily="18" charset="0"/>
                          <a:cs typeface="Times New Roman" panose="02020603050405020304" pitchFamily="18" charset="0"/>
                        </a:rPr>
                        <a:t>B. Sốt xuất huyết</a:t>
                      </a:r>
                      <a:endPar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tc>
                  <a:txBody>
                    <a:bodyPr/>
                    <a:lstStyle/>
                    <a:p>
                      <a:pPr algn="just">
                        <a:lnSpc>
                          <a:spcPct val="107000"/>
                        </a:lnSpc>
                        <a:spcAft>
                          <a:spcPts val="0"/>
                        </a:spcAft>
                      </a:pPr>
                      <a:r>
                        <a:rPr lang="vi-VN" sz="2400" b="1" dirty="0">
                          <a:solidFill>
                            <a:srgbClr val="00B050"/>
                          </a:solidFill>
                          <a:effectLst/>
                          <a:latin typeface="Times New Roman" panose="02020603050405020304" pitchFamily="18" charset="0"/>
                          <a:cs typeface="Times New Roman" panose="02020603050405020304" pitchFamily="18" charset="0"/>
                        </a:rPr>
                        <a:t>2. Vệ sinh môi trường, diệt muỗi</a:t>
                      </a:r>
                      <a:endPar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extLst>
                  <a:ext uri="{0D108BD9-81ED-4DB2-BD59-A6C34878D82A}">
                    <a16:rowId xmlns:a16="http://schemas.microsoft.com/office/drawing/2014/main" val="1829431457"/>
                  </a:ext>
                </a:extLst>
              </a:tr>
              <a:tr h="370840">
                <a:tc>
                  <a:txBody>
                    <a:bodyPr/>
                    <a:lstStyle/>
                    <a:p>
                      <a:pPr algn="just">
                        <a:lnSpc>
                          <a:spcPct val="107000"/>
                        </a:lnSpc>
                        <a:spcAft>
                          <a:spcPts val="0"/>
                        </a:spcAft>
                      </a:pPr>
                      <a:r>
                        <a:rPr lang="vi-VN" sz="2400" b="1" dirty="0">
                          <a:solidFill>
                            <a:srgbClr val="00B0F0"/>
                          </a:solidFill>
                          <a:effectLst/>
                          <a:latin typeface="Times New Roman" panose="02020603050405020304" pitchFamily="18" charset="0"/>
                          <a:cs typeface="Times New Roman" panose="02020603050405020304" pitchFamily="18" charset="0"/>
                        </a:rPr>
                        <a:t>C. Dịch tả</a:t>
                      </a:r>
                      <a:endPar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tc>
                  <a:txBody>
                    <a:bodyPr/>
                    <a:lstStyle/>
                    <a:p>
                      <a:pPr algn="just">
                        <a:lnSpc>
                          <a:spcPct val="107000"/>
                        </a:lnSpc>
                        <a:spcAft>
                          <a:spcPts val="0"/>
                        </a:spcAft>
                      </a:pPr>
                      <a:r>
                        <a:rPr lang="vi-VN" sz="2400" b="1" dirty="0">
                          <a:solidFill>
                            <a:srgbClr val="00B050"/>
                          </a:solidFill>
                          <a:effectLst/>
                          <a:latin typeface="Times New Roman" panose="02020603050405020304" pitchFamily="18" charset="0"/>
                          <a:cs typeface="Times New Roman" panose="02020603050405020304" pitchFamily="18" charset="0"/>
                        </a:rPr>
                        <a:t>3. Uống nước sạch, không ăn thực phẩm bẩn</a:t>
                      </a:r>
                      <a:endPar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extLst>
                  <a:ext uri="{0D108BD9-81ED-4DB2-BD59-A6C34878D82A}">
                    <a16:rowId xmlns:a16="http://schemas.microsoft.com/office/drawing/2014/main" val="890403774"/>
                  </a:ext>
                </a:extLst>
              </a:tr>
              <a:tr h="370840">
                <a:tc>
                  <a:txBody>
                    <a:bodyPr/>
                    <a:lstStyle/>
                    <a:p>
                      <a:pPr algn="just">
                        <a:lnSpc>
                          <a:spcPct val="107000"/>
                        </a:lnSpc>
                        <a:spcAft>
                          <a:spcPts val="0"/>
                        </a:spcAft>
                      </a:pPr>
                      <a:r>
                        <a:rPr lang="vi-VN" sz="2400" b="1" dirty="0">
                          <a:solidFill>
                            <a:srgbClr val="00B0F0"/>
                          </a:solidFill>
                          <a:effectLst/>
                          <a:latin typeface="Times New Roman" panose="02020603050405020304" pitchFamily="18" charset="0"/>
                          <a:cs typeface="Times New Roman" panose="02020603050405020304" pitchFamily="18" charset="0"/>
                        </a:rPr>
                        <a:t>D. Lao phổi</a:t>
                      </a:r>
                      <a:endPar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tc>
                  <a:txBody>
                    <a:bodyPr/>
                    <a:lstStyle/>
                    <a:p>
                      <a:pPr algn="just">
                        <a:lnSpc>
                          <a:spcPct val="107000"/>
                        </a:lnSpc>
                        <a:spcAft>
                          <a:spcPts val="0"/>
                        </a:spcAft>
                      </a:pPr>
                      <a:r>
                        <a:rPr lang="vi-VN" sz="2400" b="1" dirty="0">
                          <a:solidFill>
                            <a:srgbClr val="00B050"/>
                          </a:solidFill>
                          <a:effectLst/>
                          <a:latin typeface="Times New Roman" panose="02020603050405020304" pitchFamily="18" charset="0"/>
                          <a:cs typeface="Times New Roman" panose="02020603050405020304" pitchFamily="18" charset="0"/>
                        </a:rPr>
                        <a:t>4. Tiêm phòng vaccine BCG</a:t>
                      </a:r>
                      <a:endPar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3825" marR="123825" marT="57150" marB="57150" anchor="ctr">
                    <a:solidFill>
                      <a:schemeClr val="bg1"/>
                    </a:solidFill>
                  </a:tcPr>
                </a:tc>
                <a:extLst>
                  <a:ext uri="{0D108BD9-81ED-4DB2-BD59-A6C34878D82A}">
                    <a16:rowId xmlns:a16="http://schemas.microsoft.com/office/drawing/2014/main" val="926272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8910" y="2542858"/>
            <a:ext cx="6773863"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rgbClr val="FF0000"/>
                </a:solidFill>
                <a:highlight>
                  <a:srgbClr val="FFFF00"/>
                </a:highlight>
                <a:latin typeface="Calibri" panose="020F0502020204030204" pitchFamily="34" charset="0"/>
                <a:cs typeface="Calibri" panose="020F0502020204030204" pitchFamily="34" charset="0"/>
              </a:rPr>
              <a:t>Vận dụng</a:t>
            </a:r>
            <a:r>
              <a:rPr lang="en-US" altLang="en-US" sz="4400" dirty="0">
                <a:solidFill>
                  <a:srgbClr val="FF0000"/>
                </a:solidFill>
                <a:highlight>
                  <a:srgbClr val="FFFF00"/>
                </a:highlight>
                <a:latin typeface="Calibri" panose="020F0502020204030204" pitchFamily="34" charset="0"/>
                <a:cs typeface="Calibri" panose="020F0502020204030204" pitchFamily="34" charset="0"/>
              </a:rPr>
              <a:t>  </a:t>
            </a:r>
          </a:p>
        </p:txBody>
      </p:sp>
      <p:sp>
        <p:nvSpPr>
          <p:cNvPr id="2" name="Google Shape;2225;p38"/>
          <p:cNvSpPr txBox="1"/>
          <p:nvPr/>
        </p:nvSpPr>
        <p:spPr>
          <a:xfrm>
            <a:off x="2940050" y="1600200"/>
            <a:ext cx="6321425" cy="942975"/>
          </a:xfrm>
          <a:prstGeom prst="rect">
            <a:avLst/>
          </a:prstGeom>
        </p:spPr>
        <p:txBody>
          <a:bodyPr spcFirstLastPara="1" lIns="91425" tIns="91425" rIns="91425" bIns="91425"/>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spcBef>
                <a:spcPct val="0"/>
              </a:spcBef>
              <a:buFontTx/>
              <a:buNone/>
            </a:pPr>
            <a:r>
              <a:rPr lang="en-US" sz="4400" b="1" dirty="0">
                <a:solidFill>
                  <a:srgbClr val="0000FF"/>
                </a:solidFill>
                <a:effectLst>
                  <a:outerShdw blurRad="38100" dist="38100" dir="2700000">
                    <a:srgbClr val="000000"/>
                  </a:outerShdw>
                </a:effectLst>
                <a:latin typeface="Calibri" panose="020F0502020204030204" pitchFamily="34" charset="0"/>
                <a:ea typeface="Varela Round" pitchFamily="2" charset="0"/>
                <a:cs typeface="Calibri" panose="020F0502020204030204" pitchFamily="34" charset="0"/>
              </a:rPr>
              <a:t>Ôn tập chuyên đề 2 </a:t>
            </a: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16</a:t>
            </a:fld>
            <a:endParaRPr lang="en-US" alt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1305" y="927735"/>
            <a:ext cx="11683365" cy="49390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4000" b="1" dirty="0">
                <a:solidFill>
                  <a:srgbClr val="00B050"/>
                </a:solidFill>
                <a:latin typeface="Calibri" panose="020F0502020204030204" pitchFamily="34" charset="0"/>
                <a:cs typeface="Calibri" panose="020F0502020204030204" pitchFamily="34" charset="0"/>
              </a:rPr>
              <a:t>Vòng 3  “Xử lý đúng” </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Giáo viên đưa ra tình huống cần giải quyết.</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Các nhóm sẽ giành quyền trả lời bằng cách giơ tay, trong tình huống có nhiều câu hỏi mỗi câu trả lời đúng hoàn toàn được ghi 20 điểm, đúng  ≥ 50% ghi 10 điểm, trả lời sai không bị trừ điểm.</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Đội có điểm tổng cộng của 3 vòng cao nhất là đội chiến thắng.</a:t>
            </a:r>
          </a:p>
        </p:txBody>
      </p:sp>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17</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 Box 3"/>
          <p:cNvSpPr txBox="1"/>
          <p:nvPr/>
        </p:nvSpPr>
        <p:spPr>
          <a:xfrm>
            <a:off x="774065" y="168275"/>
            <a:ext cx="10799445" cy="829945"/>
          </a:xfrm>
          <a:prstGeom prst="rect">
            <a:avLst/>
          </a:prstGeom>
          <a:noFill/>
        </p:spPr>
        <p:txBody>
          <a:bodyPr wrap="square" rtlCol="0" anchor="t">
            <a:spAutoFit/>
          </a:bodyPr>
          <a:lstStyle/>
          <a:p>
            <a:pPr algn="ctr"/>
            <a:r>
              <a:rPr lang="en-US" sz="4800" b="1" noProof="0" dirty="0">
                <a:solidFill>
                  <a:srgbClr val="FF0000"/>
                </a:solidFill>
                <a:effectLst>
                  <a:glow rad="139700">
                    <a:schemeClr val="accent4">
                      <a:satMod val="175000"/>
                      <a:alpha val="40000"/>
                    </a:schemeClr>
                  </a:glow>
                </a:effectLst>
                <a:cs typeface="Calibri" panose="020F0502020204030204" pitchFamily="34" charset="0"/>
                <a:sym typeface="+mn-ea"/>
              </a:rPr>
              <a:t>CUỘC THI: HIỂU BIẾT, SỐNG KHỎE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917045" cy="569849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2400" b="1" dirty="0">
                <a:solidFill>
                  <a:srgbClr val="FF0000"/>
                </a:solidFill>
                <a:latin typeface="Times New Roman" panose="02020603050405020304" charset="0"/>
                <a:cs typeface="Times New Roman" panose="02020603050405020304" charset="0"/>
              </a:rPr>
              <a:t>Tình huống 1</a:t>
            </a:r>
            <a:r>
              <a:rPr lang="en-US" altLang="en-US" sz="2400" b="1" dirty="0">
                <a:solidFill>
                  <a:srgbClr val="002060"/>
                </a:solidFill>
                <a:latin typeface="Times New Roman" panose="02020603050405020304" charset="0"/>
                <a:cs typeface="Times New Roman" panose="02020603050405020304" charset="0"/>
              </a:rPr>
              <a:t>: </a:t>
            </a:r>
            <a:r>
              <a:rPr lang="en-US" altLang="en-US" sz="2400" b="1" dirty="0">
                <a:solidFill>
                  <a:schemeClr val="tx1"/>
                </a:solidFill>
                <a:latin typeface="Times New Roman" panose="02020603050405020304" charset="0"/>
                <a:cs typeface="Times New Roman" panose="02020603050405020304" charset="0"/>
              </a:rPr>
              <a:t>Cô A đang mang thai ở tháng thứ 2, cô bị ông C hàng xóm cưỡng bức, ông này là một người nghiện ma túy. Cô A vì sợ nên đã không nói với ai, đến một tháng sau cô mới dám nói với chồng và đến bệnh viện để kiểm tra sức khỏe và khám thai.( Đây là câu chuyện có thật được ghi nhận tại bệnh viện Từ Dũ, thành phố Hồ Chí Minh).</a:t>
            </a:r>
          </a:p>
          <a:p>
            <a:pPr marL="0" lvl="0" indent="0">
              <a:lnSpc>
                <a:spcPct val="150000"/>
              </a:lnSpc>
              <a:spcBef>
                <a:spcPct val="0"/>
              </a:spcBef>
              <a:spcAft>
                <a:spcPts val="600"/>
              </a:spcAft>
              <a:buFontTx/>
              <a:buNone/>
            </a:pPr>
            <a:r>
              <a:rPr lang="en-US" altLang="en-US" sz="2400" b="1" dirty="0">
                <a:solidFill>
                  <a:srgbClr val="0070C0"/>
                </a:solidFill>
                <a:latin typeface="Times New Roman" panose="02020603050405020304" charset="0"/>
                <a:cs typeface="Times New Roman" panose="02020603050405020304" charset="0"/>
              </a:rPr>
              <a:t>a) </a:t>
            </a:r>
            <a:r>
              <a:rPr lang="en-US" altLang="en-US" sz="2400" b="1" dirty="0" err="1">
                <a:solidFill>
                  <a:srgbClr val="0070C0"/>
                </a:solidFill>
                <a:latin typeface="Times New Roman" panose="02020603050405020304" charset="0"/>
                <a:cs typeface="Times New Roman" panose="02020603050405020304" charset="0"/>
              </a:rPr>
              <a:t>Cô</a:t>
            </a:r>
            <a:r>
              <a:rPr lang="en-US" altLang="en-US" sz="2400" b="1" dirty="0">
                <a:solidFill>
                  <a:srgbClr val="0070C0"/>
                </a:solidFill>
                <a:latin typeface="Times New Roman" panose="02020603050405020304" charset="0"/>
                <a:cs typeface="Times New Roman" panose="02020603050405020304" charset="0"/>
              </a:rPr>
              <a:t> A </a:t>
            </a:r>
            <a:r>
              <a:rPr lang="en-US" altLang="en-US" sz="2400" b="1" dirty="0" err="1">
                <a:solidFill>
                  <a:srgbClr val="0070C0"/>
                </a:solidFill>
                <a:latin typeface="Times New Roman" panose="02020603050405020304" charset="0"/>
                <a:cs typeface="Times New Roman" panose="02020603050405020304" charset="0"/>
              </a:rPr>
              <a:t>có</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thể</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mắc</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căn</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bệnh</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truyền</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nhiễm</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nguy</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hiểm</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nào</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Vì</a:t>
            </a:r>
            <a:r>
              <a:rPr lang="en-US" altLang="en-US" sz="2400" b="1" dirty="0">
                <a:solidFill>
                  <a:srgbClr val="0070C0"/>
                </a:solidFill>
                <a:latin typeface="Times New Roman" panose="02020603050405020304" charset="0"/>
                <a:cs typeface="Times New Roman" panose="02020603050405020304" charset="0"/>
              </a:rPr>
              <a:t> </a:t>
            </a:r>
            <a:r>
              <a:rPr lang="en-US" altLang="en-US" sz="2400" b="1" dirty="0" err="1">
                <a:solidFill>
                  <a:srgbClr val="0070C0"/>
                </a:solidFill>
                <a:latin typeface="Times New Roman" panose="02020603050405020304" charset="0"/>
                <a:cs typeface="Times New Roman" panose="02020603050405020304" charset="0"/>
              </a:rPr>
              <a:t>sao</a:t>
            </a:r>
            <a:r>
              <a:rPr lang="en-US" altLang="en-US" sz="2400" b="1" dirty="0">
                <a:solidFill>
                  <a:srgbClr val="0070C0"/>
                </a:solidFill>
                <a:latin typeface="Times New Roman" panose="02020603050405020304" charset="0"/>
                <a:cs typeface="Times New Roman" panose="02020603050405020304" charset="0"/>
              </a:rPr>
              <a:t>?</a:t>
            </a:r>
          </a:p>
          <a:p>
            <a:pPr marL="0" lvl="0" indent="0">
              <a:lnSpc>
                <a:spcPct val="150000"/>
              </a:lnSpc>
              <a:spcBef>
                <a:spcPct val="0"/>
              </a:spcBef>
              <a:spcAft>
                <a:spcPts val="600"/>
              </a:spcAft>
              <a:buFontTx/>
              <a:buNone/>
            </a:pPr>
            <a:r>
              <a:rPr lang="en-US" altLang="en-US" sz="2400" b="1" dirty="0">
                <a:latin typeface="Times New Roman" panose="02020603050405020304" charset="0"/>
                <a:cs typeface="Times New Roman" panose="02020603050405020304" charset="0"/>
              </a:rPr>
              <a:t>b) </a:t>
            </a:r>
            <a:r>
              <a:rPr lang="en-US" altLang="en-US" sz="2400" b="1" dirty="0" err="1">
                <a:latin typeface="Times New Roman" panose="02020603050405020304" charset="0"/>
                <a:cs typeface="Times New Roman" panose="02020603050405020304" charset="0"/>
              </a:rPr>
              <a:t>Nếu</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cô</a:t>
            </a:r>
            <a:r>
              <a:rPr lang="en-US" altLang="en-US" sz="2400" b="1" dirty="0">
                <a:latin typeface="Times New Roman" panose="02020603050405020304" charset="0"/>
                <a:cs typeface="Times New Roman" panose="02020603050405020304" charset="0"/>
              </a:rPr>
              <a:t> A </a:t>
            </a:r>
            <a:r>
              <a:rPr lang="en-US" altLang="en-US" sz="2400" b="1" dirty="0" err="1">
                <a:latin typeface="Times New Roman" panose="02020603050405020304" charset="0"/>
                <a:cs typeface="Times New Roman" panose="02020603050405020304" charset="0"/>
              </a:rPr>
              <a:t>nhiễm</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bệnh</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thì</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người</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thân</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nào</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của</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cô</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sẽ</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dễ</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bị</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lây</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nhiễm</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nhất</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Vì</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sao</a:t>
            </a:r>
            <a:r>
              <a:rPr lang="en-US" altLang="en-US" sz="2400" b="1" dirty="0">
                <a:latin typeface="Times New Roman" panose="02020603050405020304" charset="0"/>
                <a:cs typeface="Times New Roman" panose="02020603050405020304" charset="0"/>
              </a:rPr>
              <a:t>?</a:t>
            </a:r>
          </a:p>
          <a:p>
            <a:pPr marL="0" lvl="0" indent="0">
              <a:lnSpc>
                <a:spcPct val="150000"/>
              </a:lnSpc>
              <a:spcBef>
                <a:spcPct val="0"/>
              </a:spcBef>
              <a:spcAft>
                <a:spcPts val="600"/>
              </a:spcAft>
              <a:buFontTx/>
              <a:buNone/>
            </a:pPr>
            <a:r>
              <a:rPr lang="en-US" altLang="en-US" sz="2400" b="1" dirty="0">
                <a:solidFill>
                  <a:srgbClr val="9900CC"/>
                </a:solidFill>
                <a:latin typeface="Times New Roman" panose="02020603050405020304" charset="0"/>
                <a:cs typeface="Times New Roman" panose="02020603050405020304" charset="0"/>
              </a:rPr>
              <a:t>c) Theo </a:t>
            </a:r>
            <a:r>
              <a:rPr lang="en-US" altLang="en-US" sz="2400" b="1" dirty="0" err="1">
                <a:solidFill>
                  <a:srgbClr val="9900CC"/>
                </a:solidFill>
                <a:latin typeface="Times New Roman" panose="02020603050405020304" charset="0"/>
                <a:cs typeface="Times New Roman" panose="02020603050405020304" charset="0"/>
              </a:rPr>
              <a:t>em</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cô</a:t>
            </a:r>
            <a:r>
              <a:rPr lang="en-US" altLang="en-US" sz="2400" b="1" dirty="0">
                <a:solidFill>
                  <a:srgbClr val="9900CC"/>
                </a:solidFill>
                <a:latin typeface="Times New Roman" panose="02020603050405020304" charset="0"/>
                <a:cs typeface="Times New Roman" panose="02020603050405020304" charset="0"/>
              </a:rPr>
              <a:t> A </a:t>
            </a:r>
            <a:r>
              <a:rPr lang="en-US" altLang="en-US" sz="2400" b="1" dirty="0" err="1">
                <a:solidFill>
                  <a:srgbClr val="9900CC"/>
                </a:solidFill>
                <a:latin typeface="Times New Roman" panose="02020603050405020304" charset="0"/>
                <a:cs typeface="Times New Roman" panose="02020603050405020304" charset="0"/>
              </a:rPr>
              <a:t>nên</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xử</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lí</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thế</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nào</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để</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tránh</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nguy</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cơ</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nhiễm</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bệnh</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cho</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bản</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thân</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và</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gia</a:t>
            </a:r>
            <a:r>
              <a:rPr lang="en-US" altLang="en-US" sz="2400" b="1" dirty="0">
                <a:solidFill>
                  <a:srgbClr val="9900CC"/>
                </a:solidFill>
                <a:latin typeface="Times New Roman" panose="02020603050405020304" charset="0"/>
                <a:cs typeface="Times New Roman" panose="02020603050405020304" charset="0"/>
              </a:rPr>
              <a:t> </a:t>
            </a:r>
            <a:r>
              <a:rPr lang="en-US" altLang="en-US" sz="2400" b="1" dirty="0" err="1">
                <a:solidFill>
                  <a:srgbClr val="9900CC"/>
                </a:solidFill>
                <a:latin typeface="Times New Roman" panose="02020603050405020304" charset="0"/>
                <a:cs typeface="Times New Roman" panose="02020603050405020304" charset="0"/>
              </a:rPr>
              <a:t>đình</a:t>
            </a:r>
            <a:r>
              <a:rPr lang="en-US" altLang="en-US" sz="2400" b="1" dirty="0">
                <a:solidFill>
                  <a:srgbClr val="9900CC"/>
                </a:solidFill>
                <a:latin typeface="Times New Roman" panose="02020603050405020304" charset="0"/>
                <a:cs typeface="Times New Roman" panose="02020603050405020304" charset="0"/>
              </a:rPr>
              <a:t>?</a:t>
            </a:r>
          </a:p>
          <a:p>
            <a:pPr marL="0" lvl="0" indent="0">
              <a:lnSpc>
                <a:spcPct val="150000"/>
              </a:lnSpc>
              <a:spcBef>
                <a:spcPct val="0"/>
              </a:spcBef>
              <a:spcAft>
                <a:spcPts val="600"/>
              </a:spcAft>
              <a:buFontTx/>
              <a:buNone/>
            </a:pPr>
            <a:endParaRPr lang="en-US" altLang="en-US" sz="3200" b="1" dirty="0">
              <a:solidFill>
                <a:schemeClr val="tx1"/>
              </a:solidFill>
              <a:latin typeface="Times New Roman" panose="02020603050405020304" charset="0"/>
              <a:cs typeface="Times New Roman" panose="02020603050405020304" charset="0"/>
            </a:endParaRPr>
          </a:p>
        </p:txBody>
      </p:sp>
      <p:sp>
        <p:nvSpPr>
          <p:cNvPr id="18436" name="TextBox 3"/>
          <p:cNvSpPr txBox="1"/>
          <p:nvPr/>
        </p:nvSpPr>
        <p:spPr>
          <a:xfrm>
            <a:off x="0" y="80010"/>
            <a:ext cx="1208659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3: Xử lý đúng  </a:t>
            </a:r>
          </a:p>
        </p:txBody>
      </p:sp>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18</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19</a:t>
            </a:fld>
            <a:endParaRPr lang="en-US" altLang="en-US" dirty="0">
              <a:latin typeface="Calibri" panose="020F0502020204030204" pitchFamily="34" charset="0"/>
            </a:endParaRPr>
          </a:p>
        </p:txBody>
      </p:sp>
      <p:sp>
        <p:nvSpPr>
          <p:cNvPr id="4" name="Rectangle 3"/>
          <p:cNvSpPr/>
          <p:nvPr/>
        </p:nvSpPr>
        <p:spPr>
          <a:xfrm>
            <a:off x="470262" y="223667"/>
            <a:ext cx="10985863" cy="5624745"/>
          </a:xfrm>
          <a:prstGeom prst="rect">
            <a:avLst/>
          </a:prstGeom>
        </p:spPr>
        <p:txBody>
          <a:bodyPr wrap="square">
            <a:spAutoFit/>
          </a:bodyPr>
          <a:lstStyle/>
          <a:p>
            <a:pPr marL="457200" algn="just">
              <a:lnSpc>
                <a:spcPct val="107000"/>
              </a:lnSpc>
              <a:spcAft>
                <a:spcPts val="0"/>
              </a:spcAft>
            </a:pPr>
            <a:r>
              <a:rPr lang="vi-VN"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 huống </a:t>
            </a:r>
            <a:r>
              <a:rPr lang="en-US"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căn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gan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gan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AIDS.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lây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máu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nghiện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ma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túy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07000"/>
              </a:lnSpc>
              <a:spcAft>
                <a:spcPts val="0"/>
              </a:spcAft>
            </a:pP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con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n-US" sz="2400" dirty="0" smtClean="0">
                <a:solidFill>
                  <a:srgbClr val="9900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báo</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sở</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thuốc</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phơi</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HIV,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báo</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áp</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9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97175" y="2615883"/>
            <a:ext cx="6773863"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rgbClr val="FF0000"/>
                </a:solidFill>
                <a:latin typeface="Calibri" panose="020F0502020204030204" pitchFamily="34" charset="0"/>
                <a:cs typeface="Calibri" panose="020F0502020204030204" pitchFamily="34" charset="0"/>
              </a:rPr>
              <a:t>Khởi động</a:t>
            </a:r>
            <a:r>
              <a:rPr lang="en-US" altLang="en-US" sz="4400" dirty="0">
                <a:solidFill>
                  <a:srgbClr val="FF0000"/>
                </a:solidFill>
                <a:latin typeface="UTM A&amp;S Graceland" pitchFamily="18" charset="0"/>
              </a:rPr>
              <a:t> </a:t>
            </a:r>
          </a:p>
        </p:txBody>
      </p:sp>
      <p:sp>
        <p:nvSpPr>
          <p:cNvPr id="2" name="Google Shape;2225;p38"/>
          <p:cNvSpPr txBox="1"/>
          <p:nvPr/>
        </p:nvSpPr>
        <p:spPr>
          <a:xfrm>
            <a:off x="2940050" y="1600200"/>
            <a:ext cx="6321425" cy="942975"/>
          </a:xfrm>
          <a:prstGeom prst="rect">
            <a:avLst/>
          </a:prstGeom>
        </p:spPr>
        <p:txBody>
          <a:bodyPr spcFirstLastPara="1" lIns="91425" tIns="91425" rIns="91425" bIns="91425"/>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spcBef>
                <a:spcPct val="0"/>
              </a:spcBef>
              <a:buFontTx/>
              <a:buNone/>
            </a:pPr>
            <a:r>
              <a:rPr lang="en-US" sz="4800" b="1" dirty="0">
                <a:solidFill>
                  <a:srgbClr val="0000FF"/>
                </a:solidFill>
                <a:effectLst>
                  <a:outerShdw blurRad="38100" dist="38100" dir="2700000">
                    <a:srgbClr val="000000"/>
                  </a:outerShdw>
                </a:effectLst>
                <a:latin typeface="Calibri" panose="020F0502020204030204" pitchFamily="34" charset="0"/>
                <a:ea typeface="Varela Round" pitchFamily="2" charset="0"/>
                <a:cs typeface="Calibri" panose="020F0502020204030204" pitchFamily="34" charset="0"/>
              </a:rPr>
              <a:t>Ôn tập chuyên đề 2</a:t>
            </a:r>
            <a:r>
              <a:rPr lang="en-US" sz="5400" b="1" dirty="0">
                <a:solidFill>
                  <a:srgbClr val="0000FF"/>
                </a:solidFill>
                <a:effectLst>
                  <a:outerShdw blurRad="38100" dist="38100" dir="2700000">
                    <a:srgbClr val="000000"/>
                  </a:outerShdw>
                </a:effectLst>
                <a:latin typeface="Calibri" panose="020F0502020204030204" pitchFamily="34" charset="0"/>
                <a:ea typeface="Varela Round" pitchFamily="2" charset="0"/>
                <a:cs typeface="Calibri" panose="020F0502020204030204" pitchFamily="34" charset="0"/>
              </a:rPr>
              <a:t> </a:t>
            </a: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a:t>
            </a:fld>
            <a:endParaRPr lang="en-US" alt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826240" cy="5433695"/>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3200" b="1" dirty="0">
                <a:solidFill>
                  <a:srgbClr val="FF0000"/>
                </a:solidFill>
                <a:latin typeface="Calibri" panose="020F0502020204030204" pitchFamily="34" charset="0"/>
                <a:cs typeface="Calibri" panose="020F0502020204030204" pitchFamily="34" charset="0"/>
              </a:rPr>
              <a:t>Tình huống 2</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a:solidFill>
                  <a:schemeClr val="tx1"/>
                </a:solidFill>
                <a:latin typeface="Calibri" panose="020F0502020204030204" pitchFamily="34" charset="0"/>
                <a:cs typeface="Calibri" panose="020F0502020204030204" pitchFamily="34" charset="0"/>
              </a:rPr>
              <a:t>Bạn M 16 tuổi có biểu hiện sốt cao uống thuốc hạ sốt nhưng không hạ, kèm theo đau đầu, đau bụng, chảy máu chân răng.</a:t>
            </a:r>
          </a:p>
          <a:p>
            <a:pPr marL="0" lvl="0" indent="0">
              <a:lnSpc>
                <a:spcPct val="150000"/>
              </a:lnSpc>
              <a:spcBef>
                <a:spcPct val="0"/>
              </a:spcBef>
              <a:spcAft>
                <a:spcPts val="600"/>
              </a:spcAft>
              <a:buFontTx/>
              <a:buNone/>
            </a:pPr>
            <a:r>
              <a:rPr lang="en-US" altLang="en-US" sz="3200" b="1" dirty="0">
                <a:solidFill>
                  <a:srgbClr val="0070C0"/>
                </a:solidFill>
                <a:latin typeface="Calibri" panose="020F0502020204030204" pitchFamily="34" charset="0"/>
                <a:cs typeface="Calibri" panose="020F0502020204030204" pitchFamily="34" charset="0"/>
              </a:rPr>
              <a:t>a) M có thể đang mắc loại bệnh dịch nguy hiểm nào? Tác nhân gây bệnh là gì?</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b) Theo em gia đình của M cần làm gì để bảo vệ sức khỏe của bạn?</a:t>
            </a:r>
          </a:p>
          <a:p>
            <a:pPr marL="0" lvl="0" indent="0">
              <a:lnSpc>
                <a:spcPct val="150000"/>
              </a:lnSpc>
              <a:spcBef>
                <a:spcPct val="0"/>
              </a:spcBef>
              <a:spcAft>
                <a:spcPts val="600"/>
              </a:spcAft>
              <a:buFontTx/>
              <a:buNone/>
            </a:pPr>
            <a:r>
              <a:rPr lang="en-US" altLang="en-US" sz="3200" b="1" dirty="0">
                <a:solidFill>
                  <a:srgbClr val="0070C0"/>
                </a:solidFill>
                <a:latin typeface="Calibri" panose="020F0502020204030204" pitchFamily="34" charset="0"/>
                <a:cs typeface="Calibri" panose="020F0502020204030204" pitchFamily="34" charset="0"/>
              </a:rPr>
              <a:t>c) Chúng ta cần làm gì để phòng chống căn bệnh nguy hiểm này?</a:t>
            </a:r>
          </a:p>
        </p:txBody>
      </p:sp>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20</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Box 3"/>
          <p:cNvSpPr txBox="1"/>
          <p:nvPr/>
        </p:nvSpPr>
        <p:spPr>
          <a:xfrm>
            <a:off x="0" y="80010"/>
            <a:ext cx="1208659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3: Xử lý đúng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21</a:t>
            </a:fld>
            <a:endParaRPr lang="en-US" altLang="en-US" dirty="0">
              <a:latin typeface="Calibri" panose="020F0502020204030204" pitchFamily="34" charset="0"/>
            </a:endParaRPr>
          </a:p>
        </p:txBody>
      </p:sp>
      <p:sp>
        <p:nvSpPr>
          <p:cNvPr id="4" name="Rectangle 3"/>
          <p:cNvSpPr/>
          <p:nvPr/>
        </p:nvSpPr>
        <p:spPr>
          <a:xfrm>
            <a:off x="222069" y="254461"/>
            <a:ext cx="11813177" cy="6603539"/>
          </a:xfrm>
          <a:prstGeom prst="rect">
            <a:avLst/>
          </a:prstGeom>
        </p:spPr>
        <p:txBody>
          <a:bodyPr wrap="square">
            <a:spAutoFit/>
          </a:bodyPr>
          <a:lstStyle/>
          <a:p>
            <a:pPr algn="just">
              <a:lnSpc>
                <a:spcPct val="107000"/>
              </a:lnSpc>
              <a:spcAft>
                <a:spcPts val="0"/>
              </a:spcAft>
            </a:pPr>
            <a:r>
              <a:rPr lang="vi-VN"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 huống </a:t>
            </a:r>
            <a:r>
              <a:rPr lang="en-US" sz="2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M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vius</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dengue.</a:t>
            </a:r>
          </a:p>
          <a:p>
            <a:pPr algn="just">
              <a:lnSpc>
                <a:spcPct val="107000"/>
              </a:lnSpc>
              <a:spcAft>
                <a:spcPts val="0"/>
              </a:spcAft>
            </a:pP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áp</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muỗi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bọ</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gậ</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đợt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phun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Char char="-"/>
            </a:pPr>
            <a:r>
              <a:rPr lang="en-US" sz="2400" dirty="0" err="1" smtClean="0">
                <a:solidFill>
                  <a:srgbClr val="000000"/>
                </a:solidFill>
                <a:latin typeface="Times New Roman" panose="02020603050405020304" pitchFamily="18" charset="0"/>
                <a:ea typeface="Calibri" panose="020F0502020204030204" pitchFamily="34" charset="0"/>
              </a:rPr>
              <a:t>Đối</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trẻ</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em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trẻ</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hoạt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động</a:t>
            </a:r>
            <a:r>
              <a:rPr lang="en-US" sz="2400" dirty="0">
                <a:solidFill>
                  <a:srgbClr val="000000"/>
                </a:solidFill>
                <a:latin typeface="Times New Roman" panose="02020603050405020304" pitchFamily="18" charset="0"/>
                <a:ea typeface="Calibri" panose="020F0502020204030204" pitchFamily="34" charset="0"/>
              </a:rPr>
              <a:t> ở </a:t>
            </a:r>
            <a:r>
              <a:rPr lang="en-US" sz="2400" dirty="0" err="1">
                <a:solidFill>
                  <a:srgbClr val="000000"/>
                </a:solidFill>
                <a:latin typeface="Times New Roman" panose="02020603050405020304" pitchFamily="18" charset="0"/>
                <a:ea typeface="Calibri" panose="020F0502020204030204" pitchFamily="34" charset="0"/>
              </a:rPr>
              <a:t>các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môi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tăm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ẩm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thấp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tù</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đọng</a:t>
            </a:r>
            <a:r>
              <a:rPr lang="en-US" sz="2400" dirty="0" smtClean="0">
                <a:solidFill>
                  <a:srgbClr val="000000"/>
                </a:solidFill>
                <a:latin typeface="Times New Roman" panose="02020603050405020304" pitchFamily="18" charset="0"/>
                <a:ea typeface="Calibri" panose="020F0502020204030204" pitchFamily="34" charset="0"/>
              </a:rPr>
              <a:t>.</a:t>
            </a:r>
            <a:endParaRPr lang="vi-VN" sz="2400" dirty="0" smtClean="0">
              <a:solidFill>
                <a:srgbClr val="000000"/>
              </a:solidFill>
              <a:latin typeface="Times New Roman" panose="02020603050405020304" pitchFamily="18" charset="0"/>
              <a:ea typeface="Calibri" panose="020F0502020204030204" pitchFamily="34" charset="0"/>
            </a:endParaRPr>
          </a:p>
          <a:p>
            <a:r>
              <a:rPr lang="vi-VN"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Nên</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buông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ngủ</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ngày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lẫn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đêm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a:t>
            </a:r>
            <a:br>
              <a:rPr lang="en-US" sz="2400" dirty="0">
                <a:solidFill>
                  <a:srgbClr val="000000"/>
                </a:solidFill>
                <a:latin typeface="Times New Roman" panose="02020603050405020304" pitchFamily="18" charset="0"/>
                <a:ea typeface="Calibri" panose="020F0502020204030204" pitchFamily="34" charset="0"/>
              </a:rPr>
            </a:b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xịt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diệt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kem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vợt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diệt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a:t>
            </a:r>
            <a:br>
              <a:rPr lang="en-US" sz="2400" dirty="0">
                <a:solidFill>
                  <a:srgbClr val="000000"/>
                </a:solidFill>
                <a:latin typeface="Times New Roman" panose="02020603050405020304" pitchFamily="18" charset="0"/>
                <a:ea typeface="Calibri" panose="020F0502020204030204" pitchFamily="34" charset="0"/>
              </a:rPr>
            </a:b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rèm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che</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tẩm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hóa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diệt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a:t>
            </a:r>
            <a:br>
              <a:rPr lang="en-US" sz="2400" dirty="0">
                <a:solidFill>
                  <a:srgbClr val="000000"/>
                </a:solidFill>
                <a:latin typeface="Times New Roman" panose="02020603050405020304" pitchFamily="18" charset="0"/>
                <a:ea typeface="Calibri" panose="020F0502020204030204" pitchFamily="34" charset="0"/>
              </a:rPr>
            </a:br>
            <a:r>
              <a:rPr lang="en-US" sz="2400" dirty="0">
                <a:solidFill>
                  <a:srgbClr val="000000"/>
                </a:solidFill>
                <a:latin typeface="Times New Roman" panose="02020603050405020304" pitchFamily="18" charset="0"/>
                <a:ea typeface="Calibri" panose="020F0502020204030204" pitchFamily="34" charset="0"/>
              </a:rPr>
              <a:t>-  Cho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huyết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nằm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muỗi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lây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bệnh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a:t>
            </a:r>
            <a:r>
              <a:rPr lang="en-US" sz="2400" dirty="0" smtClean="0">
                <a:solidFill>
                  <a:srgbClr val="000000"/>
                </a:solidFill>
                <a:latin typeface="Times New Roman" panose="02020603050405020304" pitchFamily="18" charset="0"/>
                <a:ea typeface="Calibri" panose="020F0502020204030204" pitchFamily="34" charset="0"/>
              </a:rPr>
              <a:t>.</a:t>
            </a:r>
            <a:endParaRPr lang="vi-VN" sz="2400" dirty="0" smtClean="0">
              <a:solidFill>
                <a:srgbClr val="000000"/>
              </a:solidFill>
              <a:latin typeface="Times New Roman" panose="02020603050405020304" pitchFamily="18" charset="0"/>
              <a:ea typeface="Calibri" panose="020F0502020204030204" pitchFamily="34" charset="0"/>
            </a:endParaRPr>
          </a:p>
          <a:p>
            <a:r>
              <a:rPr lang="vi-VN" sz="2400" dirty="0" smtClean="0">
                <a:solidFill>
                  <a:srgbClr val="000000"/>
                </a:solidFill>
                <a:latin typeface="Times New Roman" panose="02020603050405020304" pitchFamily="18" charset="0"/>
              </a:rPr>
              <a:t>...</a:t>
            </a:r>
            <a:endParaRPr lang="en-US" sz="2400" dirty="0"/>
          </a:p>
        </p:txBody>
      </p:sp>
      <p:sp>
        <p:nvSpPr>
          <p:cNvPr id="5" name="5-Point Star 4">
            <a:hlinkClick r:id="rId2" action="ppaction://hlinksldjump"/>
          </p:cNvPr>
          <p:cNvSpPr/>
          <p:nvPr/>
        </p:nvSpPr>
        <p:spPr>
          <a:xfrm>
            <a:off x="10896600" y="254461"/>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3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1000"/>
                                        <p:tgtEl>
                                          <p:spTgt spid="4">
                                            <p:txEl>
                                              <p:pRg st="5" end="5"/>
                                            </p:txEl>
                                          </p:spTgt>
                                        </p:tgtEl>
                                      </p:cBhvr>
                                    </p:animEffect>
                                    <p:anim calcmode="lin" valueType="num">
                                      <p:cBhvr>
                                        <p:cTn id="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000"/>
                                        <p:tgtEl>
                                          <p:spTgt spid="4">
                                            <p:txEl>
                                              <p:pRg st="7" end="7"/>
                                            </p:txEl>
                                          </p:spTgt>
                                        </p:tgtEl>
                                      </p:cBhvr>
                                    </p:animEffect>
                                    <p:anim calcmode="lin" valueType="num">
                                      <p:cBhvr>
                                        <p:cTn id="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000"/>
                                        <p:tgtEl>
                                          <p:spTgt spid="4">
                                            <p:txEl>
                                              <p:pRg st="8" end="8"/>
                                            </p:txEl>
                                          </p:spTgt>
                                        </p:tgtEl>
                                      </p:cBhvr>
                                    </p:animEffect>
                                    <p:anim calcmode="lin" valueType="num">
                                      <p:cBhvr>
                                        <p:cTn id="3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1000"/>
                                        <p:tgtEl>
                                          <p:spTgt spid="4">
                                            <p:txEl>
                                              <p:pRg st="9" end="9"/>
                                            </p:txEl>
                                          </p:spTgt>
                                        </p:tgtEl>
                                      </p:cBhvr>
                                    </p:animEffect>
                                    <p:anim calcmode="lin" valueType="num">
                                      <p:cBhvr>
                                        <p:cTn id="3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57835" y="629285"/>
            <a:ext cx="11734165" cy="606806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3200" b="1" dirty="0">
                <a:solidFill>
                  <a:srgbClr val="FF0000"/>
                </a:solidFill>
                <a:latin typeface="Calibri" panose="020F0502020204030204" pitchFamily="34" charset="0"/>
                <a:cs typeface="Calibri" panose="020F0502020204030204" pitchFamily="34" charset="0"/>
              </a:rPr>
              <a:t>Câu hỏi 1</a:t>
            </a:r>
            <a:r>
              <a:rPr lang="en-US" altLang="en-US" sz="3200" b="1" dirty="0">
                <a:solidFill>
                  <a:srgbClr val="002060"/>
                </a:solidFill>
                <a:latin typeface="Calibri" panose="020F0502020204030204" pitchFamily="34" charset="0"/>
                <a:cs typeface="Calibri" panose="020F0502020204030204" pitchFamily="34" charset="0"/>
              </a:rPr>
              <a:t>:</a:t>
            </a:r>
            <a:r>
              <a:rPr lang="en-US" altLang="en-US" sz="3200" b="1" dirty="0">
                <a:solidFill>
                  <a:schemeClr val="tx1"/>
                </a:solidFill>
                <a:latin typeface="Calibri" panose="020F0502020204030204" pitchFamily="34" charset="0"/>
                <a:cs typeface="Calibri" panose="020F0502020204030204" pitchFamily="34" charset="0"/>
              </a:rPr>
              <a:t> Những phát biểu dưới đây là đúng hay sai? Giải thích.</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a. Tác nhân lây nhiễm qua đường máu thì không thể lây nhiễm qua con đường khác.</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b. Tiêm vaccine là một biện pháp phòng chống bệnh rất hiệu quả.</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c. Con đường giúp cho các tác nhân gây bệnh nhanh nhất là đường tiêu hóa.</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d. Chỉ cần có con đường lây nhiễm thích hợp thì các tác nhân có thể gây bệnh dịch ở người.</a:t>
            </a:r>
          </a:p>
        </p:txBody>
      </p:sp>
      <p:sp>
        <p:nvSpPr>
          <p:cNvPr id="18436" name="TextBox 3"/>
          <p:cNvSpPr txBox="1"/>
          <p:nvPr/>
        </p:nvSpPr>
        <p:spPr>
          <a:xfrm>
            <a:off x="169545" y="0"/>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sp>
        <p:nvSpPr>
          <p:cNvPr id="2" name="Left Arrow 1">
            <a:hlinkClick r:id="rId3" action="ppaction://hlinksldjump"/>
          </p:cNvPr>
          <p:cNvSpPr/>
          <p:nvPr/>
        </p:nvSpPr>
        <p:spPr>
          <a:xfrm>
            <a:off x="10572750" y="6356350"/>
            <a:ext cx="1330325" cy="68199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22</a:t>
            </a:fld>
            <a:endParaRPr lang="en-US" altLang="en-US" dirty="0">
              <a:latin typeface="Calibri" panose="020F0502020204030204" pitchFamily="34" charset="0"/>
            </a:endParaRPr>
          </a:p>
        </p:txBody>
      </p:sp>
      <p:pic>
        <p:nvPicPr>
          <p:cNvPr id="7" name="Picture 6"/>
          <p:cNvPicPr>
            <a:picLocks noChangeAspect="1"/>
          </p:cNvPicPr>
          <p:nvPr/>
        </p:nvPicPr>
        <p:blipFill rotWithShape="1">
          <a:blip r:embed="rId4" cstate="print">
            <a:duotone>
              <a:prstClr val="black"/>
              <a:srgbClr val="70AD47">
                <a:tint val="45000"/>
                <a:satMod val="400000"/>
              </a:srgbClr>
            </a:duotone>
            <a:extLst>
              <a:ext uri="{28A0092B-C50C-407E-A947-70E740481C1C}">
                <a14:useLocalDpi xmlns:a14="http://schemas.microsoft.com/office/drawing/2010/main" val="0"/>
              </a:ext>
            </a:extLst>
          </a:blip>
          <a:srcRect r="-5485"/>
          <a:stretch/>
        </p:blipFill>
        <p:spPr>
          <a:xfrm>
            <a:off x="11628437" y="2993990"/>
            <a:ext cx="549276" cy="708059"/>
          </a:xfrm>
          <a:prstGeom prst="rect">
            <a:avLst/>
          </a:prstGeom>
        </p:spPr>
      </p:pic>
      <p:pic>
        <p:nvPicPr>
          <p:cNvPr id="8" name="Picture 7"/>
          <p:cNvPicPr>
            <a:picLocks noChangeAspect="1"/>
          </p:cNvPicPr>
          <p:nvPr/>
        </p:nvPicPr>
        <p:blipFill rotWithShape="1">
          <a:blip r:embed="rId5" cstate="print">
            <a:duotone>
              <a:prstClr val="black"/>
              <a:srgbClr val="ED7D31">
                <a:tint val="45000"/>
                <a:satMod val="400000"/>
              </a:srgbClr>
            </a:duotone>
            <a:extLst>
              <a:ext uri="{28A0092B-C50C-407E-A947-70E740481C1C}">
                <a14:useLocalDpi xmlns:a14="http://schemas.microsoft.com/office/drawing/2010/main" val="0"/>
              </a:ext>
            </a:extLst>
          </a:blip>
          <a:srcRect r="3472"/>
          <a:stretch/>
        </p:blipFill>
        <p:spPr>
          <a:xfrm>
            <a:off x="2179823" y="4605311"/>
            <a:ext cx="804536" cy="704088"/>
          </a:xfrm>
          <a:prstGeom prst="rect">
            <a:avLst/>
          </a:prstGeom>
        </p:spPr>
      </p:pic>
      <p:pic>
        <p:nvPicPr>
          <p:cNvPr id="9" name="Picture 8"/>
          <p:cNvPicPr>
            <a:picLocks noChangeAspect="1"/>
          </p:cNvPicPr>
          <p:nvPr/>
        </p:nvPicPr>
        <p:blipFill rotWithShape="1">
          <a:blip r:embed="rId5" cstate="print">
            <a:duotone>
              <a:prstClr val="black"/>
              <a:srgbClr val="ED7D31">
                <a:tint val="45000"/>
                <a:satMod val="400000"/>
              </a:srgbClr>
            </a:duotone>
            <a:extLst>
              <a:ext uri="{28A0092B-C50C-407E-A947-70E740481C1C}">
                <a14:useLocalDpi xmlns:a14="http://schemas.microsoft.com/office/drawing/2010/main" val="0"/>
              </a:ext>
            </a:extLst>
          </a:blip>
          <a:srcRect r="3472"/>
          <a:stretch/>
        </p:blipFill>
        <p:spPr>
          <a:xfrm>
            <a:off x="4435343" y="5993257"/>
            <a:ext cx="804536" cy="704088"/>
          </a:xfrm>
          <a:prstGeom prst="rect">
            <a:avLst/>
          </a:prstGeom>
        </p:spPr>
      </p:pic>
      <p:pic>
        <p:nvPicPr>
          <p:cNvPr id="10" name="Picture 9"/>
          <p:cNvPicPr>
            <a:picLocks noChangeAspect="1"/>
          </p:cNvPicPr>
          <p:nvPr/>
        </p:nvPicPr>
        <p:blipFill rotWithShape="1">
          <a:blip r:embed="rId5" cstate="print">
            <a:duotone>
              <a:prstClr val="black"/>
              <a:srgbClr val="ED7D31">
                <a:tint val="45000"/>
                <a:satMod val="400000"/>
              </a:srgbClr>
            </a:duotone>
            <a:extLst>
              <a:ext uri="{28A0092B-C50C-407E-A947-70E740481C1C}">
                <a14:useLocalDpi xmlns:a14="http://schemas.microsoft.com/office/drawing/2010/main" val="0"/>
              </a:ext>
            </a:extLst>
          </a:blip>
          <a:srcRect r="3472"/>
          <a:stretch/>
        </p:blipFill>
        <p:spPr>
          <a:xfrm>
            <a:off x="3359834" y="2289902"/>
            <a:ext cx="804536" cy="704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942445" cy="2425065"/>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3200" b="1" dirty="0">
                <a:solidFill>
                  <a:srgbClr val="FF0000"/>
                </a:solidFill>
                <a:latin typeface="Calibri" panose="020F0502020204030204" pitchFamily="34" charset="0"/>
                <a:cs typeface="Calibri" panose="020F0502020204030204" pitchFamily="34" charset="0"/>
              </a:rPr>
              <a:t>Câu hỏi 2:</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a:solidFill>
                  <a:schemeClr val="tx1"/>
                </a:solidFill>
                <a:latin typeface="Calibri" panose="020F0502020204030204" pitchFamily="34" charset="0"/>
                <a:cs typeface="Calibri" panose="020F0502020204030204" pitchFamily="34" charset="0"/>
              </a:rPr>
              <a:t>"Mặc dù tác nhân gây bệnh truyền nhiễm rất đa dạng nhưng mỗi tác nhân chỉ gây một bệnh truyền nhiễm". Nhận xét này đúng hay sai? Lấy ví dụ chứng minh.</a:t>
            </a:r>
          </a:p>
        </p:txBody>
      </p:sp>
      <p:sp>
        <p:nvSpPr>
          <p:cNvPr id="2" name="Left Arrow 1">
            <a:hlinkClick r:id="rId3" action="ppaction://hlinksldjump"/>
          </p:cNvPr>
          <p:cNvSpPr/>
          <p:nvPr/>
        </p:nvSpPr>
        <p:spPr>
          <a:xfrm>
            <a:off x="10689590" y="6106160"/>
            <a:ext cx="1330325" cy="86487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23</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9545" y="0"/>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sp>
        <p:nvSpPr>
          <p:cNvPr id="6" name="Rectangle 5"/>
          <p:cNvSpPr/>
          <p:nvPr/>
        </p:nvSpPr>
        <p:spPr>
          <a:xfrm>
            <a:off x="333103" y="3715385"/>
            <a:ext cx="11686812" cy="2397451"/>
          </a:xfrm>
          <a:prstGeom prst="rect">
            <a:avLst/>
          </a:prstGeom>
        </p:spPr>
        <p:txBody>
          <a:bodyPr wrap="square">
            <a:spAutoFit/>
          </a:bodyPr>
          <a:lstStyle/>
          <a:p>
            <a:pPr marL="457200">
              <a:lnSpc>
                <a:spcPct val="107000"/>
              </a:lnSpc>
              <a:spcAft>
                <a:spcPts val="0"/>
              </a:spcAft>
              <a:tabLst>
                <a:tab pos="984250" algn="l"/>
              </a:tabLst>
            </a:pP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virus, vi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nấm</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tabLst>
                <a:tab pos="984250" algn="l"/>
              </a:tabLst>
            </a:pPr>
            <a:r>
              <a:rPr lang="en-US" sz="2800"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a:t>
            </a:r>
            <a:r>
              <a:rPr lang="vi-VN"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SARS-CoV-2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Covid-19,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nấm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Trichophyton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mentagrophytes</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Vibrio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cholerae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5"/>
            <a:ext cx="11734165" cy="319659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3200" b="1" dirty="0">
                <a:solidFill>
                  <a:srgbClr val="FF0000"/>
                </a:solidFill>
                <a:latin typeface="Calibri" panose="020F0502020204030204" pitchFamily="34" charset="0"/>
                <a:cs typeface="Calibri" panose="020F0502020204030204" pitchFamily="34" charset="0"/>
              </a:rPr>
              <a:t>Câu hỏi 3:</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a:solidFill>
                  <a:schemeClr val="tx1"/>
                </a:solidFill>
                <a:latin typeface="Calibri" panose="020F0502020204030204" pitchFamily="34" charset="0"/>
                <a:cs typeface="Calibri" panose="020F0502020204030204" pitchFamily="34" charset="0"/>
              </a:rPr>
              <a:t>Điền từ hoặc cụm từ thích hợp vào chỗ trống:</a:t>
            </a:r>
          </a:p>
          <a:p>
            <a:pPr marL="0" lvl="0" indent="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"Người nhiễm HIV có nguy cơ ...(1)... cao do mắc các bệnh ...(2)... Nguyên nhân gây ra hiện tượng này là do HIV xâm nhập và làm phá vỡ tế bào ...(3)... dẫn đến làm giảm ...(4)... của cơ thể".</a:t>
            </a:r>
          </a:p>
        </p:txBody>
      </p:sp>
      <p:sp>
        <p:nvSpPr>
          <p:cNvPr id="2" name="Left Arrow 1">
            <a:hlinkClick r:id="rId3" action="ppaction://hlinksldjump"/>
          </p:cNvPr>
          <p:cNvSpPr/>
          <p:nvPr/>
        </p:nvSpPr>
        <p:spPr>
          <a:xfrm>
            <a:off x="10572750" y="6176010"/>
            <a:ext cx="1330325" cy="68199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24</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9545" y="0"/>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sp>
        <p:nvSpPr>
          <p:cNvPr id="6" name="Rectangle 5"/>
          <p:cNvSpPr/>
          <p:nvPr/>
        </p:nvSpPr>
        <p:spPr>
          <a:xfrm>
            <a:off x="972490" y="4796328"/>
            <a:ext cx="10127003" cy="522259"/>
          </a:xfrm>
          <a:prstGeom prst="rect">
            <a:avLst/>
          </a:prstGeom>
        </p:spPr>
        <p:txBody>
          <a:bodyPr wrap="none">
            <a:spAutoFit/>
          </a:bodyPr>
          <a:lstStyle/>
          <a:p>
            <a:pPr marL="457200" algn="just">
              <a:lnSpc>
                <a:spcPct val="107000"/>
              </a:lnSpc>
              <a:spcAft>
                <a:spcPts val="0"/>
              </a:spcAft>
              <a:tabLst>
                <a:tab pos="984250" algn="l"/>
              </a:tabLst>
            </a:pP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vong</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lympho</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T, (4)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miễn</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9900CC"/>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800" b="1"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25</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Box 3"/>
          <p:cNvSpPr txBox="1"/>
          <p:nvPr/>
        </p:nvSpPr>
        <p:spPr>
          <a:xfrm>
            <a:off x="341630" y="46138"/>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hlinkClick r:id="rId3" action="ppaction://hlinksldjump"/>
              </a:rPr>
              <a:t>Vòng 2: Giải đáp hay </a:t>
            </a:r>
            <a:r>
              <a:rPr lang="en-US" altLang="en-US" sz="3600" b="1" dirty="0">
                <a:solidFill>
                  <a:srgbClr val="00CC00"/>
                </a:solidFill>
                <a:latin typeface="Aachen"/>
                <a:hlinkClick r:id="rId3" action="ppaction://hlinksldjump"/>
              </a:rPr>
              <a:t> </a:t>
            </a:r>
            <a:endParaRPr lang="en-US" altLang="en-US" sz="3600" b="1" dirty="0">
              <a:solidFill>
                <a:srgbClr val="00CC00"/>
              </a:solidFill>
              <a:latin typeface="Aachen"/>
            </a:endParaRPr>
          </a:p>
        </p:txBody>
      </p:sp>
      <p:sp>
        <p:nvSpPr>
          <p:cNvPr id="5" name="Rectangle 4"/>
          <p:cNvSpPr/>
          <p:nvPr/>
        </p:nvSpPr>
        <p:spPr>
          <a:xfrm>
            <a:off x="452717" y="731605"/>
            <a:ext cx="11447929" cy="5605317"/>
          </a:xfrm>
          <a:prstGeom prst="rect">
            <a:avLst/>
          </a:prstGeom>
        </p:spPr>
        <p:txBody>
          <a:bodyPr wrap="square">
            <a:spAutoFit/>
          </a:bodyPr>
          <a:lstStyle/>
          <a:p>
            <a:pPr algn="just">
              <a:lnSpc>
                <a:spcPct val="107000"/>
              </a:lnSpc>
              <a:spcAft>
                <a:spcPts val="0"/>
              </a:spcAft>
            </a:pPr>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Vibrio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cholerae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ồ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500-1000 mL/</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enzyme protease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ruột</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vong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oresol</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706755"/>
            <a:ext cx="11779885" cy="606933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indent="0" algn="just">
              <a:lnSpc>
                <a:spcPct val="107000"/>
              </a:lnSpc>
              <a:spcAft>
                <a:spcPts val="0"/>
              </a:spcAft>
              <a:buNone/>
              <a:tabLst>
                <a:tab pos="984250" algn="l"/>
              </a:tabLst>
            </a:pPr>
            <a:r>
              <a:rPr lang="vi-VN"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984250" algn="l"/>
              </a:tabLst>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protein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niêm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bicarbonate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potassium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0"/>
              </a:spcAft>
              <a:buNone/>
              <a:tabLst>
                <a:tab pos="984250" algn="l"/>
              </a:tabLst>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pH acid ở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dày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rào</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sót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non.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đủ</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indent="0" algn="just">
              <a:lnSpc>
                <a:spcPct val="107000"/>
              </a:lnSpc>
              <a:spcAft>
                <a:spcPts val="0"/>
              </a:spcAft>
              <a:buNone/>
              <a:tabLst>
                <a:tab pos="984250"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oresol</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glucose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hấp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sodium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b="1" dirty="0">
              <a:solidFill>
                <a:schemeClr val="tx1"/>
              </a:solidFill>
              <a:latin typeface="Calibri" panose="020F0502020204030204" pitchFamily="34" charset="0"/>
              <a:cs typeface="Calibri" panose="020F0502020204030204" pitchFamily="34" charset="0"/>
              <a:sym typeface="+mn-ea"/>
            </a:endParaRPr>
          </a:p>
        </p:txBody>
      </p:sp>
      <p:sp>
        <p:nvSpPr>
          <p:cNvPr id="2" name="Left Arrow 1">
            <a:hlinkClick r:id="rId3" action="ppaction://hlinksldjump"/>
          </p:cNvPr>
          <p:cNvSpPr/>
          <p:nvPr/>
        </p:nvSpPr>
        <p:spPr>
          <a:xfrm>
            <a:off x="10542270" y="5938520"/>
            <a:ext cx="1330325" cy="68199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TextBox 3"/>
          <p:cNvSpPr txBox="1"/>
          <p:nvPr/>
        </p:nvSpPr>
        <p:spPr>
          <a:xfrm>
            <a:off x="169545" y="0"/>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barn(inVertical)">
                                      <p:cBhvr>
                                        <p:cTn id="16" dur="500"/>
                                        <p:tgtEl>
                                          <p:spTgt spid="2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circle(in)">
                                      <p:cBhvr>
                                        <p:cTn id="21" dur="20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27</a:t>
            </a:fld>
            <a:endParaRPr lang="en-US" altLang="en-US" dirty="0">
              <a:latin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9545" y="0"/>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hlinkClick r:id="rId3" action="ppaction://hlinksldjump"/>
              </a:rPr>
              <a:t>Vòng 2: Giải đáp hay </a:t>
            </a:r>
            <a:r>
              <a:rPr lang="en-US" altLang="en-US" sz="3600" b="1" dirty="0">
                <a:solidFill>
                  <a:srgbClr val="00CC00"/>
                </a:solidFill>
                <a:latin typeface="Aachen"/>
                <a:hlinkClick r:id="rId3" action="ppaction://hlinksldjump"/>
              </a:rPr>
              <a:t> </a:t>
            </a:r>
            <a:endParaRPr lang="en-US" altLang="en-US" sz="3600" b="1" dirty="0">
              <a:solidFill>
                <a:srgbClr val="00CC00"/>
              </a:solidFill>
              <a:latin typeface="Aachen"/>
            </a:endParaRPr>
          </a:p>
        </p:txBody>
      </p:sp>
      <p:sp>
        <p:nvSpPr>
          <p:cNvPr id="4" name="Rectangle 3"/>
          <p:cNvSpPr/>
          <p:nvPr/>
        </p:nvSpPr>
        <p:spPr>
          <a:xfrm>
            <a:off x="300447" y="914167"/>
            <a:ext cx="11719468" cy="5624745"/>
          </a:xfrm>
          <a:prstGeom prst="rect">
            <a:avLst/>
          </a:prstGeom>
        </p:spPr>
        <p:txBody>
          <a:bodyPr wrap="square">
            <a:spAutoFit/>
          </a:bodyPr>
          <a:lstStyle/>
          <a:p>
            <a:pPr algn="just">
              <a:lnSpc>
                <a:spcPct val="107000"/>
              </a:lnSpc>
              <a:spcAft>
                <a:spcPts val="0"/>
              </a:spcAft>
            </a:pPr>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giẫm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marL="1371600" lvl="2" indent="-457200">
              <a:lnSpc>
                <a:spcPct val="107000"/>
              </a:lnSpc>
              <a:spcAft>
                <a:spcPts val="0"/>
              </a:spcAft>
              <a:buAutoNum type="arabicParenBoth"/>
            </a:pP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Rửa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1371600" lvl="2" indent="-457200">
              <a:lnSpc>
                <a:spcPct val="107000"/>
              </a:lnSpc>
              <a:spcAft>
                <a:spcPts val="0"/>
              </a:spcAft>
              <a:buAutoNum type="arabicParenBoth"/>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cồn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70%</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lvl="2">
              <a:lnSpc>
                <a:spcPct val="107000"/>
              </a:lnSpc>
              <a:spcAft>
                <a:spcPts val="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lvl="2">
              <a:lnSpc>
                <a:spcPct val="107000"/>
              </a:lnSpc>
              <a:spcAft>
                <a:spcPts val="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ngăn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virus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virus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virus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10689590" y="6176010"/>
            <a:ext cx="1330325" cy="68199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Rectangle 5"/>
          <p:cNvSpPr/>
          <p:nvPr/>
        </p:nvSpPr>
        <p:spPr>
          <a:xfrm>
            <a:off x="147919" y="-13063"/>
            <a:ext cx="12135522" cy="6647974"/>
          </a:xfrm>
          <a:prstGeom prst="rect">
            <a:avLst/>
          </a:prstGeom>
        </p:spPr>
        <p:txBody>
          <a:bodyPr wrap="square">
            <a:spAutoFit/>
          </a:bodyPr>
          <a:lstStyle/>
          <a:p>
            <a:pPr>
              <a:spcAft>
                <a:spcPts val="0"/>
              </a:spcAft>
              <a:tabLst>
                <a:tab pos="984250" algn="l"/>
              </a:tabLst>
            </a:pP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Câu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vết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endPar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sz="2400" b="1" dirty="0" smtClean="0">
                <a:solidFill>
                  <a:srgbClr val="9900CC"/>
                </a:solidFill>
                <a:latin typeface="Times New Roman" panose="02020603050405020304" pitchFamily="18" charset="0"/>
                <a:ea typeface="Arial" panose="020B0604020202020204" pitchFamily="34" charset="0"/>
              </a:rPr>
              <a:t>   </a:t>
            </a:r>
            <a:r>
              <a:rPr lang="en-US" sz="2400" b="1" dirty="0" smtClean="0">
                <a:solidFill>
                  <a:srgbClr val="9900CC"/>
                </a:solidFill>
                <a:latin typeface="Times New Roman" panose="02020603050405020304" pitchFamily="18" charset="0"/>
                <a:ea typeface="Arial" panose="020B0604020202020204" pitchFamily="34" charset="0"/>
              </a:rPr>
              <a:t>b</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Người</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này</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có</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nguy</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cơ</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nhiễm</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các</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loại</a:t>
            </a:r>
            <a:r>
              <a:rPr lang="en-US" sz="2400" b="1" dirty="0">
                <a:solidFill>
                  <a:srgbClr val="9900CC"/>
                </a:solidFill>
                <a:latin typeface="Times New Roman" panose="02020603050405020304" pitchFamily="18" charset="0"/>
                <a:ea typeface="Arial" panose="020B0604020202020204" pitchFamily="34" charset="0"/>
              </a:rPr>
              <a:t> virus </a:t>
            </a:r>
            <a:r>
              <a:rPr lang="en-US" sz="2400" b="1" dirty="0" err="1">
                <a:solidFill>
                  <a:srgbClr val="9900CC"/>
                </a:solidFill>
                <a:latin typeface="Times New Roman" panose="02020603050405020304" pitchFamily="18" charset="0"/>
                <a:ea typeface="Arial" panose="020B0604020202020204" pitchFamily="34" charset="0"/>
              </a:rPr>
              <a:t>có</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khả</a:t>
            </a:r>
            <a:r>
              <a:rPr lang="en-US" sz="2400" b="1" dirty="0">
                <a:solidFill>
                  <a:srgbClr val="9900CC"/>
                </a:solidFill>
                <a:latin typeface="Times New Roman" panose="02020603050405020304" pitchFamily="18" charset="0"/>
                <a:ea typeface="Arial" panose="020B0604020202020204" pitchFamily="34" charset="0"/>
              </a:rPr>
              <a:t> </a:t>
            </a:r>
            <a:r>
              <a:rPr lang="en-US" sz="2400" b="1" dirty="0" smtClean="0">
                <a:solidFill>
                  <a:srgbClr val="9900CC"/>
                </a:solidFill>
                <a:latin typeface="Times New Roman" panose="02020603050405020304" pitchFamily="18" charset="0"/>
                <a:ea typeface="Arial" panose="020B0604020202020204" pitchFamily="34" charset="0"/>
              </a:rPr>
              <a:t>n</a:t>
            </a:r>
            <a:r>
              <a:rPr lang="vi-VN" sz="2400" b="1" dirty="0">
                <a:solidFill>
                  <a:srgbClr val="9900CC"/>
                </a:solidFill>
                <a:latin typeface="Times New Roman" panose="02020603050405020304" pitchFamily="18" charset="0"/>
                <a:ea typeface="Arial" panose="020B0604020202020204" pitchFamily="34" charset="0"/>
              </a:rPr>
              <a:t>ă</a:t>
            </a:r>
            <a:r>
              <a:rPr lang="en-US" sz="2400" b="1" dirty="0" smtClean="0">
                <a:solidFill>
                  <a:srgbClr val="9900CC"/>
                </a:solidFill>
                <a:latin typeface="Times New Roman" panose="02020603050405020304" pitchFamily="18" charset="0"/>
                <a:ea typeface="Arial" panose="020B0604020202020204" pitchFamily="34" charset="0"/>
              </a:rPr>
              <a:t>ng </a:t>
            </a:r>
            <a:r>
              <a:rPr lang="en-US" sz="2400" b="1" dirty="0" err="1">
                <a:solidFill>
                  <a:srgbClr val="9900CC"/>
                </a:solidFill>
                <a:latin typeface="Times New Roman" panose="02020603050405020304" pitchFamily="18" charset="0"/>
                <a:ea typeface="Arial" panose="020B0604020202020204" pitchFamily="34" charset="0"/>
              </a:rPr>
              <a:t>lây</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nhiễm</a:t>
            </a:r>
            <a:r>
              <a:rPr lang="en-US" sz="2400" b="1" dirty="0">
                <a:solidFill>
                  <a:srgbClr val="9900CC"/>
                </a:solidFill>
                <a:latin typeface="Times New Roman" panose="02020603050405020304" pitchFamily="18" charset="0"/>
                <a:ea typeface="Arial" panose="020B0604020202020204" pitchFamily="34" charset="0"/>
              </a:rPr>
              <a:t> qua </a:t>
            </a:r>
            <a:r>
              <a:rPr lang="en-US" sz="2400" b="1" dirty="0" err="1">
                <a:solidFill>
                  <a:srgbClr val="9900CC"/>
                </a:solidFill>
                <a:latin typeface="Times New Roman" panose="02020603050405020304" pitchFamily="18" charset="0"/>
                <a:ea typeface="Arial" panose="020B0604020202020204" pitchFamily="34" charset="0"/>
              </a:rPr>
              <a:t>đường</a:t>
            </a:r>
            <a:r>
              <a:rPr lang="en-US" sz="2400" b="1" dirty="0">
                <a:solidFill>
                  <a:srgbClr val="9900CC"/>
                </a:solidFill>
                <a:latin typeface="Times New Roman" panose="02020603050405020304" pitchFamily="18" charset="0"/>
                <a:ea typeface="Arial" panose="020B0604020202020204" pitchFamily="34" charset="0"/>
              </a:rPr>
              <a:t> </a:t>
            </a:r>
            <a:r>
              <a:rPr lang="en-US" sz="2400" b="1" dirty="0" err="1">
                <a:solidFill>
                  <a:srgbClr val="9900CC"/>
                </a:solidFill>
                <a:latin typeface="Times New Roman" panose="02020603050405020304" pitchFamily="18" charset="0"/>
                <a:ea typeface="Arial" panose="020B0604020202020204" pitchFamily="34" charset="0"/>
              </a:rPr>
              <a:t>máu</a:t>
            </a:r>
            <a:r>
              <a:rPr lang="en-US" sz="2400" b="1"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như</a:t>
            </a:r>
            <a:r>
              <a:rPr lang="en-US" sz="2400" dirty="0">
                <a:solidFill>
                  <a:srgbClr val="9900CC"/>
                </a:solidFill>
                <a:latin typeface="Times New Roman" panose="02020603050405020304" pitchFamily="18" charset="0"/>
                <a:ea typeface="Arial" panose="020B0604020202020204" pitchFamily="34" charset="0"/>
              </a:rPr>
              <a:t> HIV, virus </a:t>
            </a:r>
            <a:r>
              <a:rPr lang="en-US" sz="2400" dirty="0" err="1">
                <a:solidFill>
                  <a:srgbClr val="9900CC"/>
                </a:solidFill>
                <a:latin typeface="Times New Roman" panose="02020603050405020304" pitchFamily="18" charset="0"/>
                <a:ea typeface="Arial" panose="020B0604020202020204" pitchFamily="34" charset="0"/>
              </a:rPr>
              <a:t>viêm</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gan</a:t>
            </a:r>
            <a:r>
              <a:rPr lang="en-US" sz="2400" dirty="0">
                <a:solidFill>
                  <a:srgbClr val="9900CC"/>
                </a:solidFill>
                <a:latin typeface="Times New Roman" panose="02020603050405020304" pitchFamily="18" charset="0"/>
                <a:ea typeface="Arial" panose="020B0604020202020204" pitchFamily="34" charset="0"/>
              </a:rPr>
              <a:t> B,... </a:t>
            </a:r>
            <a:r>
              <a:rPr lang="en-US" sz="2400" dirty="0" err="1">
                <a:solidFill>
                  <a:srgbClr val="9900CC"/>
                </a:solidFill>
                <a:latin typeface="Times New Roman" panose="02020603050405020304" pitchFamily="18" charset="0"/>
                <a:ea typeface="Arial" panose="020B0604020202020204" pitchFamily="34" charset="0"/>
              </a:rPr>
              <a:t>Có</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thể</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xác</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định</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sự</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có</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mặt</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của</a:t>
            </a:r>
            <a:r>
              <a:rPr lang="en-US" sz="2400" dirty="0">
                <a:solidFill>
                  <a:srgbClr val="9900CC"/>
                </a:solidFill>
                <a:latin typeface="Times New Roman" panose="02020603050405020304" pitchFamily="18" charset="0"/>
                <a:ea typeface="Arial" panose="020B0604020202020204" pitchFamily="34" charset="0"/>
              </a:rPr>
              <a:t> virus </a:t>
            </a:r>
            <a:r>
              <a:rPr lang="en-US" sz="2400" dirty="0" err="1">
                <a:solidFill>
                  <a:srgbClr val="9900CC"/>
                </a:solidFill>
                <a:latin typeface="Times New Roman" panose="02020603050405020304" pitchFamily="18" charset="0"/>
                <a:ea typeface="Arial" panose="020B0604020202020204" pitchFamily="34" charset="0"/>
              </a:rPr>
              <a:t>trong</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cơ</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thể</a:t>
            </a:r>
            <a:r>
              <a:rPr lang="en-US" sz="2400" dirty="0">
                <a:solidFill>
                  <a:srgbClr val="9900CC"/>
                </a:solidFill>
                <a:latin typeface="Times New Roman" panose="02020603050405020304" pitchFamily="18" charset="0"/>
                <a:ea typeface="Arial" panose="020B0604020202020204" pitchFamily="34" charset="0"/>
              </a:rPr>
              <a:t> </a:t>
            </a:r>
            <a:r>
              <a:rPr lang="en-US" sz="2400" dirty="0" smtClean="0">
                <a:solidFill>
                  <a:srgbClr val="9900CC"/>
                </a:solidFill>
                <a:latin typeface="Times New Roman" panose="02020603050405020304" pitchFamily="18" charset="0"/>
                <a:ea typeface="Arial" panose="020B0604020202020204" pitchFamily="34" charset="0"/>
              </a:rPr>
              <a:t>b</a:t>
            </a:r>
            <a:r>
              <a:rPr lang="vi-VN" sz="2400" dirty="0" smtClean="0">
                <a:solidFill>
                  <a:srgbClr val="9900CC"/>
                </a:solidFill>
                <a:latin typeface="Times New Roman" panose="02020603050405020304" pitchFamily="18" charset="0"/>
                <a:ea typeface="Arial" panose="020B0604020202020204" pitchFamily="34" charset="0"/>
              </a:rPr>
              <a:t>ằ</a:t>
            </a:r>
            <a:r>
              <a:rPr lang="en-US" sz="2400" dirty="0" smtClean="0">
                <a:solidFill>
                  <a:srgbClr val="9900CC"/>
                </a:solidFill>
                <a:latin typeface="Times New Roman" panose="02020603050405020304" pitchFamily="18" charset="0"/>
                <a:ea typeface="Arial" panose="020B0604020202020204" pitchFamily="34" charset="0"/>
              </a:rPr>
              <a:t>ng </a:t>
            </a:r>
            <a:r>
              <a:rPr lang="en-US" sz="2400" dirty="0" err="1">
                <a:solidFill>
                  <a:srgbClr val="9900CC"/>
                </a:solidFill>
                <a:latin typeface="Times New Roman" panose="02020603050405020304" pitchFamily="18" charset="0"/>
                <a:ea typeface="Arial" panose="020B0604020202020204" pitchFamily="34" charset="0"/>
              </a:rPr>
              <a:t>cách</a:t>
            </a:r>
            <a:r>
              <a:rPr lang="en-US" sz="2400" dirty="0">
                <a:solidFill>
                  <a:srgbClr val="9900CC"/>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xét</a:t>
            </a:r>
            <a:r>
              <a:rPr lang="en-US" sz="2400" i="1" dirty="0">
                <a:solidFill>
                  <a:srgbClr val="0070C0"/>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nghiệm</a:t>
            </a:r>
            <a:r>
              <a:rPr lang="en-US" sz="2400" i="1" dirty="0">
                <a:solidFill>
                  <a:srgbClr val="0070C0"/>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máu</a:t>
            </a:r>
            <a:r>
              <a:rPr lang="en-US" sz="2400" i="1" dirty="0">
                <a:solidFill>
                  <a:srgbClr val="0070C0"/>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xét</a:t>
            </a:r>
            <a:r>
              <a:rPr lang="en-US" sz="2400" i="1" dirty="0">
                <a:solidFill>
                  <a:srgbClr val="0070C0"/>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nghiêm</a:t>
            </a:r>
            <a:r>
              <a:rPr lang="en-US" sz="2400" i="1" dirty="0">
                <a:solidFill>
                  <a:srgbClr val="0070C0"/>
                </a:solidFill>
                <a:latin typeface="Times New Roman" panose="02020603050405020304" pitchFamily="18" charset="0"/>
                <a:ea typeface="Arial" panose="020B0604020202020204" pitchFamily="34" charset="0"/>
              </a:rPr>
              <a:t> ELISA</a:t>
            </a:r>
            <a:r>
              <a:rPr lang="en-US" sz="2400" i="1"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để</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xác</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định</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sự</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có</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mặt</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của</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kháng</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nguyên</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hoặc</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kháng</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thể</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hoặc</a:t>
            </a:r>
            <a:r>
              <a:rPr lang="en-US" sz="2400" dirty="0">
                <a:solidFill>
                  <a:srgbClr val="9900CC"/>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xét</a:t>
            </a:r>
            <a:r>
              <a:rPr lang="en-US" sz="2400" i="1" dirty="0">
                <a:solidFill>
                  <a:srgbClr val="0070C0"/>
                </a:solidFill>
                <a:latin typeface="Times New Roman" panose="02020603050405020304" pitchFamily="18" charset="0"/>
                <a:ea typeface="Arial" panose="020B0604020202020204" pitchFamily="34" charset="0"/>
              </a:rPr>
              <a:t> </a:t>
            </a:r>
            <a:r>
              <a:rPr lang="en-US" sz="2400" i="1" dirty="0" err="1">
                <a:solidFill>
                  <a:srgbClr val="0070C0"/>
                </a:solidFill>
                <a:latin typeface="Times New Roman" panose="02020603050405020304" pitchFamily="18" charset="0"/>
                <a:ea typeface="Arial" panose="020B0604020202020204" pitchFamily="34" charset="0"/>
              </a:rPr>
              <a:t>nghiêm</a:t>
            </a:r>
            <a:r>
              <a:rPr lang="en-US" sz="2400" i="1" dirty="0">
                <a:solidFill>
                  <a:srgbClr val="0070C0"/>
                </a:solidFill>
                <a:latin typeface="Times New Roman" panose="02020603050405020304" pitchFamily="18" charset="0"/>
                <a:ea typeface="Arial" panose="020B0604020202020204" pitchFamily="34" charset="0"/>
              </a:rPr>
              <a:t> PCR</a:t>
            </a:r>
            <a:r>
              <a:rPr lang="en-US" sz="2400" i="1"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để</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xác</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định</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sự</a:t>
            </a:r>
            <a:r>
              <a:rPr lang="en-US" sz="2400" dirty="0">
                <a:solidFill>
                  <a:srgbClr val="9900CC"/>
                </a:solidFill>
                <a:latin typeface="Times New Roman" panose="02020603050405020304" pitchFamily="18" charset="0"/>
                <a:ea typeface="Arial" panose="020B0604020202020204" pitchFamily="34" charset="0"/>
              </a:rPr>
              <a:t> </a:t>
            </a:r>
            <a:r>
              <a:rPr lang="en-US" sz="2400" dirty="0" err="1">
                <a:solidFill>
                  <a:srgbClr val="9900CC"/>
                </a:solidFill>
                <a:latin typeface="Times New Roman" panose="02020603050405020304" pitchFamily="18" charset="0"/>
                <a:ea typeface="Arial" panose="020B0604020202020204" pitchFamily="34" charset="0"/>
              </a:rPr>
              <a:t>có</a:t>
            </a:r>
            <a:r>
              <a:rPr lang="en-US" sz="2400" dirty="0">
                <a:solidFill>
                  <a:srgbClr val="9900CC"/>
                </a:solidFill>
                <a:latin typeface="Times New Roman" panose="02020603050405020304" pitchFamily="18" charset="0"/>
                <a:ea typeface="Arial" panose="020B0604020202020204" pitchFamily="34" charset="0"/>
              </a:rPr>
              <a:t> </a:t>
            </a:r>
            <a:r>
              <a:rPr lang="en-US" sz="2400" dirty="0" smtClean="0">
                <a:solidFill>
                  <a:srgbClr val="9900CC"/>
                </a:solidFill>
                <a:latin typeface="Times New Roman" panose="02020603050405020304" pitchFamily="18" charset="0"/>
                <a:ea typeface="Arial" panose="020B0604020202020204" pitchFamily="34" charset="0"/>
              </a:rPr>
              <a:t>m</a:t>
            </a:r>
            <a:r>
              <a:rPr lang="vi-VN" sz="2400" dirty="0" smtClean="0">
                <a:solidFill>
                  <a:srgbClr val="9900CC"/>
                </a:solidFill>
                <a:latin typeface="Times New Roman" panose="02020603050405020304" pitchFamily="18" charset="0"/>
                <a:ea typeface="Arial" panose="020B0604020202020204" pitchFamily="34" charset="0"/>
              </a:rPr>
              <a:t>ặ</a:t>
            </a:r>
            <a:r>
              <a:rPr lang="en-US" sz="2400" dirty="0" smtClean="0">
                <a:solidFill>
                  <a:srgbClr val="9900CC"/>
                </a:solidFill>
                <a:latin typeface="Times New Roman" panose="02020603050405020304" pitchFamily="18" charset="0"/>
                <a:ea typeface="Arial" panose="020B0604020202020204" pitchFamily="34" charset="0"/>
              </a:rPr>
              <a:t>t </a:t>
            </a:r>
            <a:r>
              <a:rPr lang="en-US" sz="2400" dirty="0" err="1">
                <a:solidFill>
                  <a:srgbClr val="9900CC"/>
                </a:solidFill>
                <a:latin typeface="Times New Roman" panose="02020603050405020304" pitchFamily="18" charset="0"/>
                <a:ea typeface="Arial" panose="020B0604020202020204" pitchFamily="34" charset="0"/>
              </a:rPr>
              <a:t>của</a:t>
            </a:r>
            <a:r>
              <a:rPr lang="en-US" sz="2400" dirty="0">
                <a:solidFill>
                  <a:srgbClr val="9900CC"/>
                </a:solidFill>
                <a:latin typeface="Times New Roman" panose="02020603050405020304" pitchFamily="18" charset="0"/>
                <a:ea typeface="Arial" panose="020B0604020202020204" pitchFamily="34" charset="0"/>
              </a:rPr>
              <a:t> nucleic acid </a:t>
            </a:r>
            <a:r>
              <a:rPr lang="en-US" sz="2400" dirty="0" err="1">
                <a:solidFill>
                  <a:srgbClr val="9900CC"/>
                </a:solidFill>
                <a:latin typeface="Times New Roman" panose="02020603050405020304" pitchFamily="18" charset="0"/>
                <a:ea typeface="Arial" panose="020B0604020202020204" pitchFamily="34" charset="0"/>
              </a:rPr>
              <a:t>của</a:t>
            </a:r>
            <a:r>
              <a:rPr lang="en-US" sz="2400" dirty="0">
                <a:solidFill>
                  <a:srgbClr val="9900CC"/>
                </a:solidFill>
                <a:latin typeface="Times New Roman" panose="02020603050405020304" pitchFamily="18" charset="0"/>
                <a:ea typeface="Arial" panose="020B0604020202020204" pitchFamily="34" charset="0"/>
              </a:rPr>
              <a:t> virus</a:t>
            </a:r>
            <a:r>
              <a:rPr lang="en-US" sz="2400" dirty="0" smtClean="0">
                <a:solidFill>
                  <a:srgbClr val="9900CC"/>
                </a:solidFill>
                <a:latin typeface="Times New Roman" panose="02020603050405020304" pitchFamily="18" charset="0"/>
                <a:ea typeface="Arial" panose="020B0604020202020204" pitchFamily="34" charset="0"/>
              </a:rPr>
              <a:t>.</a:t>
            </a:r>
            <a:endParaRPr lang="vi-VN" sz="2400" dirty="0" smtClean="0">
              <a:solidFill>
                <a:srgbClr val="9900CC"/>
              </a:solidFill>
              <a:latin typeface="Times New Roman" panose="02020603050405020304" pitchFamily="18" charset="0"/>
              <a:ea typeface="Arial" panose="020B0604020202020204" pitchFamily="34" charset="0"/>
            </a:endParaRPr>
          </a:p>
          <a:p>
            <a:pPr>
              <a:spcAft>
                <a:spcPts val="0"/>
              </a:spcAft>
            </a:pPr>
            <a:endParaRPr lang="en-US" dirty="0">
              <a:solidFill>
                <a:srgbClr val="9900CC"/>
              </a:solidFill>
              <a:latin typeface="Arial" panose="020B0604020202020204" pitchFamily="34" charset="0"/>
              <a:ea typeface="Arial" panose="020B0604020202020204" pitchFamily="34" charset="0"/>
            </a:endParaRPr>
          </a:p>
          <a:p>
            <a:pPr>
              <a:spcAft>
                <a:spcPts val="0"/>
              </a:spcAft>
              <a:tabLst>
                <a:tab pos="984250" algn="l"/>
              </a:tabLs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cậy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dõi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thuốc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84250" algn="l"/>
              </a:tabLs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nghỉ</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down)">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fade">
                                      <p:cBhvr>
                                        <p:cTn id="29" dur="500"/>
                                        <p:tgtEl>
                                          <p:spTgt spid="6">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a:hlinkClick r:id="rId3" action="ppaction://hlinksldjump"/>
          </p:cNvPr>
          <p:cNvSpPr/>
          <p:nvPr/>
        </p:nvSpPr>
        <p:spPr>
          <a:xfrm>
            <a:off x="10572750" y="6275070"/>
            <a:ext cx="1330325" cy="68199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9545" y="0"/>
            <a:ext cx="11850370" cy="706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sp>
        <p:nvSpPr>
          <p:cNvPr id="6" name="Rectangle 5"/>
          <p:cNvSpPr/>
          <p:nvPr/>
        </p:nvSpPr>
        <p:spPr>
          <a:xfrm>
            <a:off x="169545" y="706755"/>
            <a:ext cx="11391084" cy="1251240"/>
          </a:xfrm>
          <a:prstGeom prst="rect">
            <a:avLst/>
          </a:prstGeom>
        </p:spPr>
        <p:txBody>
          <a:bodyPr wrap="square">
            <a:spAutoFit/>
          </a:bodyPr>
          <a:lstStyle/>
          <a:p>
            <a:pPr marL="457200" algn="just">
              <a:lnSpc>
                <a:spcPct val="107000"/>
              </a:lnSpc>
              <a:spcAft>
                <a:spcPts val="0"/>
              </a:spcAft>
              <a:tabLst>
                <a:tab pos="984250" algn="l"/>
              </a:tabLst>
            </a:pP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thuốc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vi-VN"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69545" y="2231014"/>
            <a:ext cx="11403874" cy="4044056"/>
          </a:xfrm>
          <a:prstGeom prst="rect">
            <a:avLst/>
          </a:prstGeom>
        </p:spPr>
        <p:txBody>
          <a:bodyPr wrap="square">
            <a:spAutoFit/>
          </a:bodyPr>
          <a:lstStyle/>
          <a:p>
            <a:pPr marL="457200" algn="just">
              <a:lnSpc>
                <a:spcPct val="107000"/>
              </a:lnSpc>
              <a:spcAft>
                <a:spcPts val="0"/>
              </a:spcAft>
              <a:tabLst>
                <a:tab pos="984250" algn="l"/>
              </a:tabLst>
            </a:pPr>
            <a:r>
              <a:rPr lang="vi-VN"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acid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dày</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enzyme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protein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457200" algn="just">
              <a:lnSpc>
                <a:spcPct val="107000"/>
              </a:lnSpc>
              <a:spcAft>
                <a:spcPts val="0"/>
              </a:spcAft>
              <a:tabLst>
                <a:tab pos="984250" algn="l"/>
              </a:tabLst>
            </a:pPr>
            <a:r>
              <a:rPr lang="vi-VN"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bụng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nôn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mửa</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chảy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nôn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marL="457200" algn="just">
              <a:lnSpc>
                <a:spcPct val="107000"/>
              </a:lnSpc>
              <a:spcAft>
                <a:spcPts val="0"/>
              </a:spcAft>
              <a:tabLst>
                <a:tab pos="984250" algn="l"/>
              </a:tabLs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vi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hấp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niêm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tabLst>
                <a:tab pos="984250" algn="l"/>
              </a:tabLst>
            </a:pPr>
            <a:r>
              <a:rPr lang="vi-VN" sz="2400" i="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i="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tiêm</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máu</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kháng</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hầu</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hết</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nơi</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diệt</a:t>
            </a:r>
            <a:r>
              <a:rPr lang="en-US" sz="2400"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khuẩn</a:t>
            </a:r>
            <a:endParaRPr lang="en-US"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8260" y="1234440"/>
            <a:ext cx="11991340" cy="527050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3200" b="1" dirty="0">
                <a:solidFill>
                  <a:schemeClr val="tx1"/>
                </a:solidFill>
                <a:cs typeface="+mn-lt"/>
              </a:rPr>
              <a:t>Nhiệm vụ </a:t>
            </a:r>
          </a:p>
          <a:p>
            <a:pPr marL="0" lvl="0" indent="0">
              <a:lnSpc>
                <a:spcPct val="150000"/>
              </a:lnSpc>
              <a:spcBef>
                <a:spcPct val="0"/>
              </a:spcBef>
              <a:spcAft>
                <a:spcPts val="600"/>
              </a:spcAft>
              <a:buFontTx/>
              <a:buNone/>
            </a:pPr>
            <a:r>
              <a:rPr lang="en-US" altLang="en-US" sz="3200" b="1" dirty="0">
                <a:solidFill>
                  <a:schemeClr val="tx1"/>
                </a:solidFill>
                <a:cs typeface="+mn-lt"/>
              </a:rPr>
              <a:t> Nhóm 1 và 2 cùng thảo luận và viết ra 4 bệnh truyền nhiễm và đưa ra cách phòng chống (HS tự chia 1 nhóm viết tên bệnh, 1 nhóm viết cách phòng chống lên bảng).</a:t>
            </a:r>
          </a:p>
          <a:p>
            <a:pPr marL="0" lvl="0" indent="0">
              <a:lnSpc>
                <a:spcPct val="150000"/>
              </a:lnSpc>
              <a:spcBef>
                <a:spcPct val="0"/>
              </a:spcBef>
              <a:spcAft>
                <a:spcPts val="600"/>
              </a:spcAft>
              <a:buFontTx/>
              <a:buNone/>
            </a:pPr>
            <a:r>
              <a:rPr lang="en-US" altLang="en-US" sz="3200" b="1" dirty="0">
                <a:solidFill>
                  <a:schemeClr val="tx1"/>
                </a:solidFill>
                <a:cs typeface="+mn-lt"/>
              </a:rPr>
              <a:t>Nhóm 3 và 4 cùng thảo luận và viết ra 4 bệnh KHÔNG truyền nhiễm và đưa ra cách phòng chống.</a:t>
            </a:r>
          </a:p>
          <a:p>
            <a:pPr marL="0" lvl="0" indent="0">
              <a:lnSpc>
                <a:spcPct val="150000"/>
              </a:lnSpc>
              <a:spcBef>
                <a:spcPct val="0"/>
              </a:spcBef>
              <a:spcAft>
                <a:spcPts val="600"/>
              </a:spcAft>
              <a:buFontTx/>
              <a:buNone/>
            </a:pPr>
            <a:r>
              <a:rPr lang="en-US" altLang="en-US" sz="3200" b="1" dirty="0">
                <a:solidFill>
                  <a:schemeClr val="tx1"/>
                </a:solidFill>
                <a:cs typeface="+mn-lt"/>
              </a:rPr>
              <a:t>Thời gian thực hiện: 3 phút.</a:t>
            </a:r>
            <a:r>
              <a:rPr lang="en-US" altLang="en-US" sz="3200" b="1" dirty="0">
                <a:solidFill>
                  <a:schemeClr val="tx1"/>
                </a:solidFill>
                <a:latin typeface="UtM Seagll"/>
              </a:rPr>
              <a:t> </a:t>
            </a:r>
          </a:p>
          <a:p>
            <a:pPr marL="0" lvl="0" indent="0">
              <a:lnSpc>
                <a:spcPct val="150000"/>
              </a:lnSpc>
              <a:spcBef>
                <a:spcPct val="0"/>
              </a:spcBef>
              <a:spcAft>
                <a:spcPts val="600"/>
              </a:spcAft>
              <a:buFontTx/>
              <a:buNone/>
            </a:pPr>
            <a:endParaRPr lang="en-US" altLang="en-US" sz="3200" b="1" dirty="0">
              <a:solidFill>
                <a:schemeClr val="tx1"/>
              </a:solidFill>
              <a:latin typeface="UtM Seagll"/>
            </a:endParaRPr>
          </a:p>
        </p:txBody>
      </p:sp>
      <p:sp>
        <p:nvSpPr>
          <p:cNvPr id="18436" name="TextBox 3"/>
          <p:cNvSpPr txBox="1"/>
          <p:nvPr/>
        </p:nvSpPr>
        <p:spPr>
          <a:xfrm>
            <a:off x="0" y="0"/>
            <a:ext cx="12040235" cy="13220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Khởi động: Bệnh truyền nhiễm và bệnh không truyền nhiễm</a:t>
            </a:r>
            <a:r>
              <a:rPr lang="en-US" altLang="en-US" sz="3600" b="1" dirty="0">
                <a:solidFill>
                  <a:srgbClr val="00CC00"/>
                </a:solidFill>
                <a:latin typeface="Aachen"/>
              </a:rPr>
              <a:t> </a:t>
            </a:r>
          </a:p>
        </p:txBody>
      </p:sp>
      <p:sp>
        <p:nvSpPr>
          <p:cNvPr id="2" name="Slide Number Placeholder 1"/>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3</a:t>
            </a:fld>
            <a:endParaRPr lang="en-US" altLang="en-US"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9545" y="706755"/>
            <a:ext cx="11734165" cy="927162"/>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spcAft>
                <a:spcPts val="600"/>
              </a:spcAft>
              <a:buFontTx/>
              <a:buNone/>
            </a:pPr>
            <a:r>
              <a:rPr lang="en-US" altLang="en-US" sz="2400" b="1" dirty="0">
                <a:solidFill>
                  <a:srgbClr val="FF0000"/>
                </a:solidFill>
                <a:latin typeface="Times New Roman" panose="02020603050405020304" pitchFamily="18" charset="0"/>
                <a:cs typeface="Times New Roman" panose="02020603050405020304" pitchFamily="18" charset="0"/>
              </a:rPr>
              <a:t>Câu hỏi 7:</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chemeClr val="tx1"/>
                </a:solidFill>
                <a:latin typeface="Times New Roman" panose="02020603050405020304" pitchFamily="18" charset="0"/>
                <a:cs typeface="Times New Roman" panose="02020603050405020304" pitchFamily="18" charset="0"/>
              </a:rPr>
              <a:t>Nếu em là một nhà sinh học phân tử, bằng hiểu biết của mình, em hãy đề xuất một số phương án để ngăn chặn sự xâm nhiễm và nhân lên của HIV.</a:t>
            </a:r>
          </a:p>
        </p:txBody>
      </p:sp>
      <p:sp>
        <p:nvSpPr>
          <p:cNvPr id="2" name="Left Arrow 1">
            <a:hlinkClick r:id="rId3" action="ppaction://hlinksldjump"/>
          </p:cNvPr>
          <p:cNvSpPr/>
          <p:nvPr/>
        </p:nvSpPr>
        <p:spPr>
          <a:xfrm>
            <a:off x="10495915" y="6013450"/>
            <a:ext cx="1330325" cy="84455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30</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9545" y="0"/>
            <a:ext cx="11850370" cy="706755"/>
          </a:xfrm>
          <a:prstGeom prst="rect">
            <a:avLst/>
          </a:prstGeom>
          <a:noFill/>
          <a:ln w="9525">
            <a:noFill/>
          </a:ln>
        </p:spPr>
        <p:txBody>
          <a:bodyPr wrap="square">
            <a:spAutoFit/>
          </a:body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graphicFrame>
        <p:nvGraphicFramePr>
          <p:cNvPr id="6" name="Table 5"/>
          <p:cNvGraphicFramePr>
            <a:graphicFrameLocks noGrp="1"/>
          </p:cNvGraphicFramePr>
          <p:nvPr>
            <p:extLst>
              <p:ext uri="{D42A27DB-BD31-4B8C-83A1-F6EECF244321}">
                <p14:modId xmlns:p14="http://schemas.microsoft.com/office/powerpoint/2010/main" val="1024099830"/>
              </p:ext>
            </p:extLst>
          </p:nvPr>
        </p:nvGraphicFramePr>
        <p:xfrm>
          <a:off x="169545" y="2196465"/>
          <a:ext cx="11850370" cy="4023360"/>
        </p:xfrm>
        <a:graphic>
          <a:graphicData uri="http://schemas.openxmlformats.org/drawingml/2006/table">
            <a:tbl>
              <a:tblPr firstRow="1" firstCol="1" bandRow="1"/>
              <a:tblGrid>
                <a:gridCol w="5843430">
                  <a:extLst>
                    <a:ext uri="{9D8B030D-6E8A-4147-A177-3AD203B41FA5}">
                      <a16:colId xmlns:a16="http://schemas.microsoft.com/office/drawing/2014/main" val="186205621"/>
                    </a:ext>
                  </a:extLst>
                </a:gridCol>
                <a:gridCol w="6006940">
                  <a:extLst>
                    <a:ext uri="{9D8B030D-6E8A-4147-A177-3AD203B41FA5}">
                      <a16:colId xmlns:a16="http://schemas.microsoft.com/office/drawing/2014/main" val="1478421695"/>
                    </a:ext>
                  </a:extLst>
                </a:gridCol>
              </a:tblGrid>
              <a:tr h="0">
                <a:tc>
                  <a:txBody>
                    <a:bodyPr/>
                    <a:lstStyle/>
                    <a:p>
                      <a:pPr marL="0" algn="ctr">
                        <a:lnSpc>
                          <a:spcPct val="100000"/>
                        </a:lnSpc>
                        <a:spcAft>
                          <a:spcPts val="0"/>
                        </a:spcAft>
                        <a:tabLst>
                          <a:tab pos="984250" algn="l"/>
                        </a:tabLs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án</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tabLst>
                          <a:tab pos="984250" algn="l"/>
                        </a:tabLs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đích</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436026"/>
                  </a:ext>
                </a:extLst>
              </a:tr>
              <a:tr h="0">
                <a:tc>
                  <a:txBody>
                    <a:bodyPr/>
                    <a:lstStyle/>
                    <a:p>
                      <a:pPr marL="0" algn="just">
                        <a:lnSpc>
                          <a:spcPct val="100000"/>
                        </a:lnSpc>
                        <a:spcAft>
                          <a:spcPts val="0"/>
                        </a:spcAft>
                        <a:tabLst>
                          <a:tab pos="984250" algn="l"/>
                        </a:tabLs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HIV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nucleotide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protein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virus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Aft>
                          <a:spcPts val="0"/>
                        </a:spcAft>
                        <a:tabLst>
                          <a:tab pos="984250" algn="l"/>
                        </a:tabLst>
                      </a:pPr>
                      <a:r>
                        <a:rPr lang="vi-V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huỷ</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lympho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126308"/>
                  </a:ext>
                </a:extLst>
              </a:tr>
              <a:tr h="0">
                <a:tc>
                  <a:txBody>
                    <a:bodyPr/>
                    <a:lstStyle/>
                    <a:p>
                      <a:pPr marL="0" algn="just">
                        <a:lnSpc>
                          <a:spcPct val="100000"/>
                        </a:lnSpc>
                        <a:spcAft>
                          <a:spcPts val="0"/>
                        </a:spcAft>
                        <a:tabLst>
                          <a:tab pos="984250" algn="l"/>
                        </a:tabLst>
                      </a:pP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HIV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chủ</a:t>
                      </a:r>
                      <a:endPar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Aft>
                          <a:spcPts val="0"/>
                        </a:spcAft>
                        <a:tabLst>
                          <a:tab pos="984250" algn="l"/>
                        </a:tabLst>
                      </a:pPr>
                      <a:r>
                        <a:rPr lang="vi-VN"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HIV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huỷ</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gene </a:t>
                      </a:r>
                      <a:r>
                        <a:rPr lang="en-US" sz="2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virus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139218"/>
                  </a:ext>
                </a:extLst>
              </a:tr>
              <a:tr h="0">
                <a:tc>
                  <a:txBody>
                    <a:bodyPr/>
                    <a:lstStyle/>
                    <a:p>
                      <a:pPr marL="0" algn="just">
                        <a:lnSpc>
                          <a:spcPct val="100000"/>
                        </a:lnSpc>
                        <a:spcAft>
                          <a:spcPts val="0"/>
                        </a:spcAft>
                        <a:tabLst>
                          <a:tab pos="984250" algn="l"/>
                        </a:tabLs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miễn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gene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Aft>
                          <a:spcPts val="0"/>
                        </a:spcAft>
                        <a:tabLst>
                          <a:tab pos="984250" algn="l"/>
                        </a:tabLst>
                      </a:pPr>
                      <a:r>
                        <a:rPr lang="vi-V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huỷ</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nhiễm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344930"/>
                  </a:ext>
                </a:extLst>
              </a:tr>
              <a:tr h="0">
                <a:tc>
                  <a:txBody>
                    <a:bodyPr/>
                    <a:lstStyle/>
                    <a:p>
                      <a:pPr marL="0" algn="just">
                        <a:lnSpc>
                          <a:spcPct val="100000"/>
                        </a:lnSpc>
                        <a:spcAft>
                          <a:spcPts val="0"/>
                        </a:spcAft>
                        <a:tabLst>
                          <a:tab pos="984250" algn="l"/>
                        </a:tabLst>
                      </a:pP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T-CD4+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bào</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Aft>
                          <a:spcPts val="0"/>
                        </a:spcAft>
                        <a:tabLst>
                          <a:tab pos="984250" algn="l"/>
                        </a:tabLst>
                      </a:pPr>
                      <a:r>
                        <a:rPr lang="vi-VN" sz="24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HIV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149020"/>
                  </a:ext>
                </a:extLst>
              </a:tr>
            </a:tbl>
          </a:graphicData>
        </a:graphic>
      </p:graphicFrame>
      <p:sp>
        <p:nvSpPr>
          <p:cNvPr id="7" name="Rectangle 1"/>
          <p:cNvSpPr>
            <a:spLocks noChangeArrowheads="1"/>
          </p:cNvSpPr>
          <p:nvPr/>
        </p:nvSpPr>
        <p:spPr bwMode="auto">
          <a:xfrm>
            <a:off x="698863" y="1719063"/>
            <a:ext cx="91989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84250" algn="l"/>
              </a:tabLst>
              <a:defRPr>
                <a:solidFill>
                  <a:schemeClr val="tx1"/>
                </a:solidFill>
                <a:latin typeface="Arial" panose="020B0604020202020204" pitchFamily="34" charset="0"/>
              </a:defRPr>
            </a:lvl1pPr>
            <a:lvl2pPr>
              <a:tabLst>
                <a:tab pos="984250" algn="l"/>
              </a:tabLst>
              <a:defRPr>
                <a:solidFill>
                  <a:schemeClr val="tx1"/>
                </a:solidFill>
                <a:latin typeface="Arial" panose="020B0604020202020204" pitchFamily="34" charset="0"/>
              </a:defRPr>
            </a:lvl2pPr>
            <a:lvl3pPr>
              <a:tabLst>
                <a:tab pos="984250" algn="l"/>
              </a:tabLst>
              <a:defRPr>
                <a:solidFill>
                  <a:schemeClr val="tx1"/>
                </a:solidFill>
                <a:latin typeface="Arial" panose="020B0604020202020204" pitchFamily="34" charset="0"/>
              </a:defRPr>
            </a:lvl3pPr>
            <a:lvl4pPr>
              <a:tabLst>
                <a:tab pos="984250" algn="l"/>
              </a:tabLst>
              <a:defRPr>
                <a:solidFill>
                  <a:schemeClr val="tx1"/>
                </a:solidFill>
                <a:latin typeface="Arial" panose="020B0604020202020204" pitchFamily="34" charset="0"/>
              </a:defRPr>
            </a:lvl4pPr>
            <a:lvl5pPr>
              <a:tabLst>
                <a:tab pos="984250" algn="l"/>
              </a:tabLst>
              <a:defRPr>
                <a:solidFill>
                  <a:schemeClr val="tx1"/>
                </a:solidFill>
                <a:latin typeface="Arial" panose="020B0604020202020204" pitchFamily="34" charset="0"/>
              </a:defRPr>
            </a:lvl5pPr>
            <a:lvl6pPr>
              <a:tabLst>
                <a:tab pos="984250" algn="l"/>
              </a:tabLst>
              <a:defRPr>
                <a:solidFill>
                  <a:schemeClr val="tx1"/>
                </a:solidFill>
                <a:latin typeface="Arial" panose="020B0604020202020204" pitchFamily="34" charset="0"/>
              </a:defRPr>
            </a:lvl6pPr>
            <a:lvl7pPr>
              <a:tabLst>
                <a:tab pos="984250" algn="l"/>
              </a:tabLst>
              <a:defRPr>
                <a:solidFill>
                  <a:schemeClr val="tx1"/>
                </a:solidFill>
                <a:latin typeface="Arial" panose="020B0604020202020204" pitchFamily="34" charset="0"/>
              </a:defRPr>
            </a:lvl7pPr>
            <a:lvl8pPr>
              <a:tabLst>
                <a:tab pos="984250" algn="l"/>
              </a:tabLst>
              <a:defRPr>
                <a:solidFill>
                  <a:schemeClr val="tx1"/>
                </a:solidFill>
                <a:latin typeface="Arial" panose="020B0604020202020204" pitchFamily="34" charset="0"/>
              </a:defRPr>
            </a:lvl8pPr>
            <a:lvl9pPr>
              <a:tabLst>
                <a:tab pos="984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84250" algn="l"/>
              </a:tabLst>
            </a:pP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phương</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án</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ngăn</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chặn</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sự</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xâm</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nhiễm</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nhân</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lên</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400" b="1" i="0" u="none" strike="noStrike" cap="none" normalizeH="0" baseline="0" dirty="0" err="1"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en-US" sz="2400" b="1" i="0" u="none" strike="noStrike" cap="none" normalizeH="0" baseline="0" dirty="0" smtClean="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HIV:</a:t>
            </a:r>
            <a:endParaRPr kumimoji="0" lang="en-US" alt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84250" algn="l"/>
              </a:tabLst>
            </a:pPr>
            <a:endParaRPr kumimoji="0" lang="en-US" alt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910" y="922656"/>
            <a:ext cx="11522347" cy="1859734"/>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50000"/>
              </a:lnSpc>
              <a:spcBef>
                <a:spcPct val="0"/>
              </a:spcBef>
              <a:spcAft>
                <a:spcPts val="600"/>
              </a:spcAft>
              <a:buFontTx/>
              <a:buNone/>
            </a:pPr>
            <a:r>
              <a:rPr lang="en-US" altLang="en-US" sz="2400" b="1" dirty="0">
                <a:solidFill>
                  <a:srgbClr val="FF0000"/>
                </a:solidFill>
                <a:latin typeface="Times New Roman" panose="02020603050405020304" pitchFamily="18" charset="0"/>
                <a:cs typeface="Times New Roman" panose="02020603050405020304" pitchFamily="18" charset="0"/>
              </a:rPr>
              <a:t>Câu hỏi 8: </a:t>
            </a:r>
            <a:r>
              <a:rPr lang="en-US" altLang="en-US" sz="2400" b="1" dirty="0">
                <a:solidFill>
                  <a:schemeClr val="tx1"/>
                </a:solidFill>
                <a:latin typeface="Times New Roman" panose="02020603050405020304" pitchFamily="18" charset="0"/>
                <a:cs typeface="Times New Roman" panose="02020603050405020304" pitchFamily="18" charset="0"/>
              </a:rPr>
              <a:t>Hãy kể tên một số ngành nghề có vai trò trong việc phòng chống bệnh truyền nhiễm và dịch bệnh. Những người làm các ngành nghề đó cần thực hiện những biện pháp gì để hạn chế khả năng lây nhiễm mầm bệnh?</a:t>
            </a:r>
          </a:p>
        </p:txBody>
      </p:sp>
      <p:sp>
        <p:nvSpPr>
          <p:cNvPr id="2" name="Left Arrow 1">
            <a:hlinkClick r:id="rId3" action="ppaction://hlinksldjump"/>
          </p:cNvPr>
          <p:cNvSpPr/>
          <p:nvPr/>
        </p:nvSpPr>
        <p:spPr>
          <a:xfrm>
            <a:off x="10878820" y="6054725"/>
            <a:ext cx="1063625" cy="68199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31</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TextBox 3"/>
          <p:cNvSpPr txBox="1"/>
          <p:nvPr/>
        </p:nvSpPr>
        <p:spPr>
          <a:xfrm>
            <a:off x="169545" y="0"/>
            <a:ext cx="11850370" cy="706755"/>
          </a:xfrm>
          <a:prstGeom prst="rect">
            <a:avLst/>
          </a:prstGeom>
          <a:noFill/>
          <a:ln w="9525">
            <a:noFill/>
          </a:ln>
        </p:spPr>
        <p:txBody>
          <a:bodyPr wrap="square">
            <a:spAutoFit/>
          </a:bodyPr>
          <a:lstStyle/>
          <a:p>
            <a:pPr marL="0" lvl="0" indent="0" algn="ctr">
              <a:lnSpc>
                <a:spcPct val="100000"/>
              </a:lnSpc>
              <a:spcBef>
                <a:spcPct val="0"/>
              </a:spcBef>
              <a:buFontTx/>
              <a:buNone/>
            </a:pPr>
            <a:r>
              <a:rPr lang="en-US" altLang="en-US" sz="4000" b="1" dirty="0">
                <a:solidFill>
                  <a:srgbClr val="00CC00"/>
                </a:solidFill>
                <a:latin typeface="Calibri" panose="020F0502020204030204" pitchFamily="34" charset="0"/>
                <a:cs typeface="Calibri" panose="020F0502020204030204" pitchFamily="34" charset="0"/>
              </a:rPr>
              <a:t>Vòng 2: Giải đáp hay </a:t>
            </a:r>
            <a:r>
              <a:rPr lang="en-US" altLang="en-US" sz="3600" b="1" dirty="0">
                <a:solidFill>
                  <a:srgbClr val="00CC00"/>
                </a:solidFill>
                <a:latin typeface="Aachen"/>
              </a:rPr>
              <a:t> </a:t>
            </a:r>
          </a:p>
        </p:txBody>
      </p:sp>
      <p:sp>
        <p:nvSpPr>
          <p:cNvPr id="6" name="Rectangle 5"/>
          <p:cNvSpPr/>
          <p:nvPr/>
        </p:nvSpPr>
        <p:spPr>
          <a:xfrm>
            <a:off x="522514" y="3406872"/>
            <a:ext cx="10998926" cy="2463367"/>
          </a:xfrm>
          <a:prstGeom prst="rect">
            <a:avLst/>
          </a:prstGeom>
        </p:spPr>
        <p:txBody>
          <a:bodyPr wrap="square">
            <a:spAutoFit/>
          </a:bodyPr>
          <a:lstStyle/>
          <a:p>
            <a:pPr marL="342900" indent="-342900" algn="just">
              <a:lnSpc>
                <a:spcPct val="107000"/>
              </a:lnSpc>
              <a:spcAft>
                <a:spcPts val="0"/>
              </a:spcAft>
              <a:buFontTx/>
              <a:buChar char="-"/>
              <a:tabLst>
                <a:tab pos="8101330" algn="l"/>
              </a:tabLst>
            </a:pP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sĩ</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sĩ</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8101330" algn="l"/>
              </a:tabLst>
            </a:pPr>
            <a:endPar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8101330" algn="l"/>
              </a:tabLs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mầm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dõi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rửa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vaccine.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anim calcmode="lin" valueType="num">
                                      <p:cBhvr>
                                        <p:cTn id="13"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ó thể là hình vẽ ngẫu hứ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1852"/>
          </a:xfrm>
          <a:prstGeom prst="rect">
            <a:avLst/>
          </a:prstGeom>
          <a:blipFill>
            <a:blip r:embed="rId3"/>
            <a:tile tx="0" ty="0" sx="100000" sy="100000" flip="none" algn="tl"/>
          </a:blipFill>
          <a:extLst/>
        </p:spPr>
      </p:pic>
      <p:sp>
        <p:nvSpPr>
          <p:cNvPr id="3" name="TextBox 2"/>
          <p:cNvSpPr txBox="1"/>
          <p:nvPr/>
        </p:nvSpPr>
        <p:spPr>
          <a:xfrm>
            <a:off x="2460811" y="2474259"/>
            <a:ext cx="7727180" cy="584775"/>
          </a:xfrm>
          <a:prstGeom prst="rect">
            <a:avLst/>
          </a:prstGeom>
          <a:noFill/>
        </p:spPr>
        <p:txBody>
          <a:bodyPr wrap="none" rtlCol="0">
            <a:spAutoFit/>
          </a:bodyPr>
          <a:lstStyle/>
          <a:p>
            <a:r>
              <a:rPr lang="vi-VN" sz="3200" b="1" dirty="0" smtClean="0">
                <a:latin typeface="+mj-lt"/>
              </a:rPr>
              <a:t>XIN CHÀO VÀ HẸN GẶP LẠI CÁC EM! </a:t>
            </a:r>
            <a:endParaRPr lang="en-US" sz="3200" b="1" dirty="0">
              <a:latin typeface="+mj-lt"/>
            </a:endParaRPr>
          </a:p>
        </p:txBody>
      </p:sp>
    </p:spTree>
    <p:extLst>
      <p:ext uri="{BB962C8B-B14F-4D97-AF65-F5344CB8AC3E}">
        <p14:creationId xmlns:p14="http://schemas.microsoft.com/office/powerpoint/2010/main" val="2084517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97175" y="1992313"/>
            <a:ext cx="6773863"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rgbClr val="FF0000"/>
                </a:solidFill>
                <a:cs typeface="+mn-lt"/>
              </a:rPr>
              <a:t>Hình thành kiến thức</a:t>
            </a:r>
            <a:r>
              <a:rPr lang="en-US" altLang="en-US" sz="4400" dirty="0">
                <a:solidFill>
                  <a:srgbClr val="FF0000"/>
                </a:solidFill>
                <a:latin typeface="UTM A&amp;S Graceland" pitchFamily="18" charset="0"/>
              </a:rPr>
              <a:t> </a:t>
            </a:r>
          </a:p>
        </p:txBody>
      </p:sp>
      <p:sp>
        <p:nvSpPr>
          <p:cNvPr id="2" name="Google Shape;2225;p38"/>
          <p:cNvSpPr txBox="1"/>
          <p:nvPr/>
        </p:nvSpPr>
        <p:spPr>
          <a:xfrm>
            <a:off x="2635250" y="1147445"/>
            <a:ext cx="6610350" cy="942975"/>
          </a:xfrm>
          <a:prstGeom prst="rect">
            <a:avLst/>
          </a:prstGeom>
        </p:spPr>
        <p:txBody>
          <a:bodyPr spcFirstLastPara="1" lIns="91425" tIns="91425" rIns="91425" bIns="91425"/>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spcBef>
                <a:spcPct val="0"/>
              </a:spcBef>
              <a:buFontTx/>
              <a:buNone/>
            </a:pPr>
            <a:r>
              <a:rPr lang="en-US" sz="4800" b="1" dirty="0">
                <a:solidFill>
                  <a:srgbClr val="0000FF"/>
                </a:solidFill>
                <a:effectLst>
                  <a:outerShdw blurRad="38100" dist="38100" dir="2700000">
                    <a:srgbClr val="000000"/>
                  </a:outerShdw>
                </a:effectLst>
                <a:latin typeface="Calibri" panose="020F0502020204030204" pitchFamily="34" charset="0"/>
                <a:ea typeface="Varela Round" pitchFamily="2" charset="0"/>
                <a:cs typeface="Calibri" panose="020F0502020204030204" pitchFamily="34" charset="0"/>
              </a:rPr>
              <a:t>Ôn tập chuyên đề 2 </a:t>
            </a: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4</a:t>
            </a:fld>
            <a:endParaRPr lang="en-US" alt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74065" y="168275"/>
            <a:ext cx="10799445" cy="829945"/>
          </a:xfrm>
          <a:prstGeom prst="rect">
            <a:avLst/>
          </a:prstGeom>
          <a:noFill/>
        </p:spPr>
        <p:txBody>
          <a:bodyPr wrap="square" rtlCol="0" anchor="t">
            <a:spAutoFit/>
          </a:bodyPr>
          <a:lstStyle/>
          <a:p>
            <a:pPr algn="ctr"/>
            <a:r>
              <a:rPr lang="en-US" sz="4800" b="1" noProof="0" dirty="0">
                <a:solidFill>
                  <a:srgbClr val="FF0000"/>
                </a:solidFill>
                <a:effectLst>
                  <a:glow rad="139700">
                    <a:schemeClr val="accent4">
                      <a:satMod val="175000"/>
                      <a:alpha val="40000"/>
                    </a:schemeClr>
                  </a:glow>
                </a:effectLst>
                <a:cs typeface="Calibri" panose="020F0502020204030204" pitchFamily="34" charset="0"/>
                <a:sym typeface="+mn-ea"/>
              </a:rPr>
              <a:t>CUỘC THI: HIỂU BIẾT, SỐNG KHỎE</a:t>
            </a:r>
          </a:p>
        </p:txBody>
      </p:sp>
      <p:sp>
        <p:nvSpPr>
          <p:cNvPr id="3" name="TextBox 23"/>
          <p:cNvSpPr txBox="1"/>
          <p:nvPr/>
        </p:nvSpPr>
        <p:spPr>
          <a:xfrm>
            <a:off x="189865" y="932815"/>
            <a:ext cx="11657330" cy="5270500"/>
          </a:xfrm>
          <a:prstGeom prst="rect">
            <a:avLst/>
          </a:prstGeom>
          <a:noFill/>
          <a:ln w="9525" cap="flat" cmpd="sng">
            <a:solidFill>
              <a:srgbClr val="000000"/>
            </a:solidFill>
            <a:prstDash val="solid"/>
            <a:miter/>
            <a:headEnd type="none" w="med" len="med"/>
            <a:tailEnd type="none" w="med" len="med"/>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sym typeface="+mn-ea"/>
              </a:rPr>
              <a:t>Luật thi </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sym typeface="+mn-ea"/>
              </a:rPr>
              <a:t>Cuộc thi gồm 3 vòng  </a:t>
            </a:r>
            <a:endParaRPr lang="en-US" altLang="en-US" sz="3200" b="1" dirty="0">
              <a:solidFill>
                <a:schemeClr val="tx1"/>
              </a:solidFill>
              <a:latin typeface="Calibri" panose="020F0502020204030204" pitchFamily="34" charset="0"/>
              <a:cs typeface="Calibri" panose="020F0502020204030204" pitchFamily="34" charset="0"/>
            </a:endParaRP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sym typeface="+mn-ea"/>
              </a:rPr>
              <a:t>Vòng 1 “Thiết kế giỏi”</a:t>
            </a:r>
            <a:endParaRPr lang="en-US" altLang="en-US" sz="3200" b="1" dirty="0">
              <a:solidFill>
                <a:schemeClr val="tx1"/>
              </a:solidFill>
              <a:latin typeface="Calibri" panose="020F0502020204030204" pitchFamily="34" charset="0"/>
              <a:cs typeface="Calibri" panose="020F0502020204030204" pitchFamily="34" charset="0"/>
            </a:endParaRP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sym typeface="+mn-ea"/>
              </a:rPr>
              <a:t>Vòng 2  “Giải đáp hay”</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sym typeface="+mn-ea"/>
              </a:rPr>
              <a:t>Vòng 3  “Xử lý đúng”</a:t>
            </a:r>
          </a:p>
          <a:p>
            <a:pPr marL="0" lvl="0" indent="457200">
              <a:lnSpc>
                <a:spcPct val="150000"/>
              </a:lnSpc>
              <a:spcBef>
                <a:spcPct val="0"/>
              </a:spcBef>
              <a:spcAft>
                <a:spcPts val="600"/>
              </a:spcAft>
              <a:buFontTx/>
              <a:buNone/>
            </a:pPr>
            <a:r>
              <a:rPr lang="en-US" altLang="en-US" sz="3200" b="1" dirty="0">
                <a:solidFill>
                  <a:schemeClr val="tx1"/>
                </a:solidFill>
                <a:latin typeface="Calibri" panose="020F0502020204030204" pitchFamily="34" charset="0"/>
                <a:cs typeface="Calibri" panose="020F0502020204030204" pitchFamily="34" charset="0"/>
              </a:rPr>
              <a:t>Đội có điểm tổng cộng của 3 vòng cao nhất là đội chiến thắng</a:t>
            </a:r>
            <a:r>
              <a:rPr lang="en-US" altLang="en-US" sz="3200" dirty="0">
                <a:solidFill>
                  <a:srgbClr val="00206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5</a:t>
            </a:fld>
            <a:endParaRPr lang="en-US" altLang="en-US" dirty="0">
              <a:latin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35" y="902335"/>
            <a:ext cx="12191365" cy="62236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3200" b="1" dirty="0">
                <a:solidFill>
                  <a:srgbClr val="00B050"/>
                </a:solidFill>
                <a:latin typeface="Calibri" panose="020F0502020204030204" pitchFamily="34" charset="0"/>
                <a:cs typeface="Calibri" panose="020F0502020204030204" pitchFamily="34" charset="0"/>
              </a:rPr>
              <a:t>Vòng 1 “Thiết kế giỏi”</a:t>
            </a:r>
          </a:p>
          <a:p>
            <a:pPr marL="0" lvl="0" indent="0">
              <a:lnSpc>
                <a:spcPct val="150000"/>
              </a:lnSpc>
              <a:spcBef>
                <a:spcPct val="0"/>
              </a:spcBef>
              <a:spcAft>
                <a:spcPts val="600"/>
              </a:spcAft>
              <a:buFontTx/>
              <a:buNone/>
            </a:pPr>
            <a:r>
              <a:rPr lang="en-US" altLang="en-US" sz="3200" b="1" dirty="0">
                <a:solidFill>
                  <a:srgbClr val="002060"/>
                </a:solidFill>
                <a:latin typeface="Calibri" panose="020F0502020204030204" pitchFamily="34" charset="0"/>
                <a:cs typeface="Calibri" panose="020F0502020204030204" pitchFamily="34" charset="0"/>
              </a:rPr>
              <a:t>+ Mỗi đội sẽ thiết kế một áp phích trên một mặt giấy A0 hoặc trên máy tính về chủ đề “Một số bệnh dịch ở người và cách phòng chống”, nội dung là kiến thức trọng tâm của chuyên đề 2.</a:t>
            </a:r>
          </a:p>
          <a:p>
            <a:pPr marL="0" lvl="0" indent="0">
              <a:lnSpc>
                <a:spcPct val="150000"/>
              </a:lnSpc>
              <a:spcBef>
                <a:spcPct val="0"/>
              </a:spcBef>
              <a:spcAft>
                <a:spcPts val="600"/>
              </a:spcAft>
              <a:buFontTx/>
              <a:buNone/>
            </a:pPr>
            <a:r>
              <a:rPr lang="en-US" altLang="en-US" sz="3200" b="1" dirty="0">
                <a:solidFill>
                  <a:srgbClr val="002060"/>
                </a:solidFill>
                <a:latin typeface="Calibri" panose="020F0502020204030204" pitchFamily="34" charset="0"/>
                <a:cs typeface="Calibri" panose="020F0502020204030204" pitchFamily="34" charset="0"/>
              </a:rPr>
              <a:t>+ Thời gian nộp SP: Gửi lên padlet trước ngày có tiết học một ngày.</a:t>
            </a:r>
          </a:p>
          <a:p>
            <a:pPr marL="0" lvl="0" indent="0">
              <a:lnSpc>
                <a:spcPct val="150000"/>
              </a:lnSpc>
              <a:spcBef>
                <a:spcPct val="0"/>
              </a:spcBef>
              <a:spcAft>
                <a:spcPts val="600"/>
              </a:spcAft>
              <a:buFontTx/>
              <a:buNone/>
            </a:pPr>
            <a:r>
              <a:rPr lang="en-US" altLang="en-US" sz="3200" b="1" dirty="0">
                <a:solidFill>
                  <a:srgbClr val="002060"/>
                </a:solidFill>
                <a:latin typeface="Calibri" panose="020F0502020204030204" pitchFamily="34" charset="0"/>
                <a:cs typeface="Calibri" panose="020F0502020204030204" pitchFamily="34" charset="0"/>
              </a:rPr>
              <a:t>+ Thời gian trình bày: Tối đa 2 phút.</a:t>
            </a:r>
          </a:p>
          <a:p>
            <a:pPr marL="0" lvl="0" indent="0">
              <a:lnSpc>
                <a:spcPct val="150000"/>
              </a:lnSpc>
              <a:spcBef>
                <a:spcPct val="0"/>
              </a:spcBef>
              <a:spcAft>
                <a:spcPts val="600"/>
              </a:spcAft>
              <a:buFontTx/>
              <a:buNone/>
            </a:pPr>
            <a:r>
              <a:rPr lang="en-US" altLang="en-US" sz="3200" b="1" dirty="0">
                <a:solidFill>
                  <a:srgbClr val="002060"/>
                </a:solidFill>
                <a:latin typeface="Calibri" panose="020F0502020204030204" pitchFamily="34" charset="0"/>
                <a:cs typeface="Calibri" panose="020F0502020204030204" pitchFamily="34" charset="0"/>
              </a:rPr>
              <a:t>+ Hình thức trình bày: Bố cục rõ ràng, khoa học, có tính thẩm mỹ.</a:t>
            </a:r>
            <a:r>
              <a:rPr lang="en-US" altLang="en-US" sz="2500" b="1" dirty="0">
                <a:solidFill>
                  <a:srgbClr val="002060"/>
                </a:solidFill>
                <a:latin typeface="UtM Seagll"/>
              </a:rPr>
              <a:t> </a:t>
            </a:r>
          </a:p>
          <a:p>
            <a:pPr marL="0" lvl="0" indent="0">
              <a:lnSpc>
                <a:spcPct val="150000"/>
              </a:lnSpc>
              <a:spcBef>
                <a:spcPct val="0"/>
              </a:spcBef>
              <a:spcAft>
                <a:spcPts val="600"/>
              </a:spcAft>
              <a:buFontTx/>
              <a:buNone/>
            </a:pPr>
            <a:endParaRPr lang="en-US" altLang="en-US" sz="2500" b="1" dirty="0">
              <a:solidFill>
                <a:srgbClr val="002060"/>
              </a:solidFill>
              <a:latin typeface="UtM Seagll"/>
            </a:endParaRPr>
          </a:p>
        </p:txBody>
      </p:sp>
      <p:sp>
        <p:nvSpPr>
          <p:cNvPr id="2" name="Text Box 1"/>
          <p:cNvSpPr txBox="1"/>
          <p:nvPr/>
        </p:nvSpPr>
        <p:spPr>
          <a:xfrm>
            <a:off x="774065" y="168275"/>
            <a:ext cx="10799445" cy="829945"/>
          </a:xfrm>
          <a:prstGeom prst="rect">
            <a:avLst/>
          </a:prstGeom>
          <a:noFill/>
        </p:spPr>
        <p:txBody>
          <a:bodyPr wrap="square" rtlCol="0" anchor="t">
            <a:spAutoFit/>
          </a:bodyPr>
          <a:lstStyle/>
          <a:p>
            <a:pPr algn="ctr"/>
            <a:r>
              <a:rPr lang="en-US" sz="4800" b="1" noProof="0" dirty="0">
                <a:solidFill>
                  <a:srgbClr val="FF0000"/>
                </a:solidFill>
                <a:effectLst>
                  <a:glow rad="139700">
                    <a:schemeClr val="accent4">
                      <a:satMod val="175000"/>
                      <a:alpha val="40000"/>
                    </a:schemeClr>
                  </a:glow>
                </a:effectLst>
                <a:cs typeface="Calibri" panose="020F0502020204030204" pitchFamily="34" charset="0"/>
                <a:sym typeface="+mn-ea"/>
              </a:rPr>
              <a:t>CUỘC THI: HIỂU BIẾT, SỐNG KHỎE</a:t>
            </a: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6</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5"/>
            <a:ext cx="12065000" cy="1485900"/>
          </a:xfrm>
          <a:prstGeom prst="rect">
            <a:avLst/>
          </a:prstGeom>
        </p:spPr>
        <p:txBody>
          <a:bodyPr wrap="square">
            <a:noAutofit/>
          </a:bodyPr>
          <a:lstStyle/>
          <a:p>
            <a:pPr algn="ctr"/>
            <a:r>
              <a:rPr lang="vi-VN" sz="3200" b="1" dirty="0">
                <a:solidFill>
                  <a:srgbClr val="FF0000"/>
                </a:solidFill>
                <a:cs typeface="Calibri" panose="020F0502020204030204" pitchFamily="34" charset="0"/>
              </a:rPr>
              <a:t>Thang đo đánh giá </a:t>
            </a:r>
            <a:r>
              <a:rPr lang="en-US" sz="3200" b="1" dirty="0" err="1" smtClean="0">
                <a:solidFill>
                  <a:srgbClr val="FF0000"/>
                </a:solidFill>
                <a:cs typeface="Calibri" panose="020F0502020204030204" pitchFamily="34" charset="0"/>
              </a:rPr>
              <a:t>phần</a:t>
            </a:r>
            <a:r>
              <a:rPr lang="en-US" sz="3200" b="1" dirty="0" smtClean="0">
                <a:solidFill>
                  <a:srgbClr val="FF0000"/>
                </a:solidFill>
                <a:cs typeface="Calibri" panose="020F0502020204030204" pitchFamily="34" charset="0"/>
              </a:rPr>
              <a:t> </a:t>
            </a:r>
            <a:r>
              <a:rPr lang="en-US" sz="3200" b="1" dirty="0" err="1" smtClean="0">
                <a:solidFill>
                  <a:srgbClr val="FF0000"/>
                </a:solidFill>
                <a:cs typeface="Calibri" panose="020F0502020204030204" pitchFamily="34" charset="0"/>
              </a:rPr>
              <a:t>trình</a:t>
            </a:r>
            <a:r>
              <a:rPr lang="en-US" sz="3200" b="1" dirty="0" smtClean="0">
                <a:solidFill>
                  <a:srgbClr val="FF0000"/>
                </a:solidFill>
                <a:cs typeface="Calibri" panose="020F0502020204030204" pitchFamily="34" charset="0"/>
              </a:rPr>
              <a:t> </a:t>
            </a:r>
            <a:r>
              <a:rPr lang="en-US" sz="3200" b="1" dirty="0" err="1" smtClean="0">
                <a:solidFill>
                  <a:srgbClr val="FF0000"/>
                </a:solidFill>
                <a:cs typeface="Calibri" panose="020F0502020204030204" pitchFamily="34" charset="0"/>
              </a:rPr>
              <a:t>bày</a:t>
            </a:r>
            <a:r>
              <a:rPr lang="en-US" sz="3200" b="1" dirty="0" smtClean="0">
                <a:solidFill>
                  <a:srgbClr val="FF0000"/>
                </a:solidFill>
                <a:cs typeface="Calibri" panose="020F0502020204030204" pitchFamily="34" charset="0"/>
              </a:rPr>
              <a:t> </a:t>
            </a:r>
            <a:r>
              <a:rPr lang="en-US" sz="3200" b="1" dirty="0" err="1" smtClean="0">
                <a:solidFill>
                  <a:srgbClr val="FF0000"/>
                </a:solidFill>
                <a:cs typeface="Calibri" panose="020F0502020204030204" pitchFamily="34" charset="0"/>
              </a:rPr>
              <a:t>áp</a:t>
            </a:r>
            <a:r>
              <a:rPr lang="en-US" sz="3200" b="1" dirty="0" smtClean="0">
                <a:solidFill>
                  <a:srgbClr val="FF0000"/>
                </a:solidFill>
                <a:cs typeface="Calibri" panose="020F0502020204030204" pitchFamily="34" charset="0"/>
              </a:rPr>
              <a:t> </a:t>
            </a:r>
            <a:r>
              <a:rPr lang="en-US" sz="3200" b="1" dirty="0" err="1" smtClean="0">
                <a:solidFill>
                  <a:srgbClr val="FF0000"/>
                </a:solidFill>
                <a:cs typeface="Calibri" panose="020F0502020204030204" pitchFamily="34" charset="0"/>
              </a:rPr>
              <a:t>phích</a:t>
            </a:r>
            <a:r>
              <a:rPr lang="vi-VN" sz="3200" b="1" dirty="0" smtClean="0">
                <a:solidFill>
                  <a:srgbClr val="FF0000"/>
                </a:solidFill>
                <a:cs typeface="Calibri" panose="020F0502020204030204" pitchFamily="34" charset="0"/>
              </a:rPr>
              <a:t> </a:t>
            </a:r>
            <a:r>
              <a:rPr lang="vi-VN" sz="3200" b="1" dirty="0">
                <a:solidFill>
                  <a:srgbClr val="FF0000"/>
                </a:solidFill>
                <a:cs typeface="Calibri" panose="020F0502020204030204" pitchFamily="34" charset="0"/>
              </a:rPr>
              <a:t>của các nhóm</a:t>
            </a:r>
          </a:p>
        </p:txBody>
      </p:sp>
      <p:graphicFrame>
        <p:nvGraphicFramePr>
          <p:cNvPr id="7" name="Table 6"/>
          <p:cNvGraphicFramePr>
            <a:graphicFrameLocks noGrp="1"/>
          </p:cNvGraphicFramePr>
          <p:nvPr>
            <p:custDataLst>
              <p:tags r:id="rId1"/>
            </p:custDataLst>
          </p:nvPr>
        </p:nvGraphicFramePr>
        <p:xfrm>
          <a:off x="161290" y="746760"/>
          <a:ext cx="11903710" cy="6005195"/>
        </p:xfrm>
        <a:graphic>
          <a:graphicData uri="http://schemas.openxmlformats.org/drawingml/2006/table">
            <a:tbl>
              <a:tblPr firstRow="1" firstCol="1" bandRow="1">
                <a:tableStyleId>{5940675A-B579-460E-94D1-54222C63F5DA}</a:tableStyleId>
              </a:tblPr>
              <a:tblGrid>
                <a:gridCol w="3087370">
                  <a:extLst>
                    <a:ext uri="{9D8B030D-6E8A-4147-A177-3AD203B41FA5}">
                      <a16:colId xmlns:a16="http://schemas.microsoft.com/office/drawing/2014/main" val="20000"/>
                    </a:ext>
                  </a:extLst>
                </a:gridCol>
                <a:gridCol w="7695565">
                  <a:extLst>
                    <a:ext uri="{9D8B030D-6E8A-4147-A177-3AD203B41FA5}">
                      <a16:colId xmlns:a16="http://schemas.microsoft.com/office/drawing/2014/main" val="20001"/>
                    </a:ext>
                  </a:extLst>
                </a:gridCol>
                <a:gridCol w="1120775">
                  <a:extLst>
                    <a:ext uri="{9D8B030D-6E8A-4147-A177-3AD203B41FA5}">
                      <a16:colId xmlns:a16="http://schemas.microsoft.com/office/drawing/2014/main" val="20002"/>
                    </a:ext>
                  </a:extLst>
                </a:gridCol>
              </a:tblGrid>
              <a:tr h="668020">
                <a:tc>
                  <a:txBody>
                    <a:bodyPr/>
                    <a:lstStyle/>
                    <a:p>
                      <a:pPr marL="0" marR="0" algn="ctr">
                        <a:lnSpc>
                          <a:spcPct val="107000"/>
                        </a:lnSpc>
                        <a:spcBef>
                          <a:spcPts val="0"/>
                        </a:spcBef>
                        <a:spcAft>
                          <a:spcPts val="0"/>
                        </a:spcAft>
                      </a:pPr>
                      <a:r>
                        <a:rPr lang="en-US" sz="2800" b="1" dirty="0" err="1">
                          <a:effectLst/>
                        </a:rPr>
                        <a:t>Nội</a:t>
                      </a:r>
                      <a:r>
                        <a:rPr lang="en-US" sz="2800" b="1" dirty="0">
                          <a:effectLst/>
                        </a:rPr>
                        <a:t> dung</a:t>
                      </a:r>
                    </a:p>
                  </a:txBody>
                  <a:tcPr marL="68580" marR="68580" marT="0" marB="0"/>
                </a:tc>
                <a:tc>
                  <a:txBody>
                    <a:bodyPr/>
                    <a:lstStyle/>
                    <a:p>
                      <a:pPr marL="0" marR="0" algn="ctr">
                        <a:lnSpc>
                          <a:spcPct val="107000"/>
                        </a:lnSpc>
                        <a:spcBef>
                          <a:spcPts val="0"/>
                        </a:spcBef>
                        <a:spcAft>
                          <a:spcPts val="0"/>
                        </a:spcAft>
                      </a:pPr>
                      <a:r>
                        <a:rPr lang="en-US" sz="2800" b="1">
                          <a:effectLst/>
                        </a:rPr>
                        <a:t>Tiêu chí</a:t>
                      </a:r>
                    </a:p>
                  </a:txBody>
                  <a:tcPr marL="68580" marR="68580" marT="0" marB="0"/>
                </a:tc>
                <a:tc>
                  <a:txBody>
                    <a:bodyPr/>
                    <a:lstStyle/>
                    <a:p>
                      <a:pPr marL="0" marR="0" algn="ctr">
                        <a:lnSpc>
                          <a:spcPct val="107000"/>
                        </a:lnSpc>
                        <a:spcBef>
                          <a:spcPts val="0"/>
                        </a:spcBef>
                        <a:spcAft>
                          <a:spcPts val="0"/>
                        </a:spcAft>
                      </a:pPr>
                      <a:r>
                        <a:rPr lang="en-US" sz="2800" b="1">
                          <a:effectLst/>
                        </a:rPr>
                        <a:t>Điểm</a:t>
                      </a:r>
                    </a:p>
                  </a:txBody>
                  <a:tcPr marL="68580" marR="68580" marT="0" marB="0"/>
                </a:tc>
                <a:extLst>
                  <a:ext uri="{0D108BD9-81ED-4DB2-BD59-A6C34878D82A}">
                    <a16:rowId xmlns:a16="http://schemas.microsoft.com/office/drawing/2014/main" val="10000"/>
                  </a:ext>
                </a:extLst>
              </a:tr>
              <a:tr h="915670">
                <a:tc>
                  <a:txBody>
                    <a:bodyPr/>
                    <a:lstStyle/>
                    <a:p>
                      <a:pPr marL="0" marR="0" algn="ctr">
                        <a:lnSpc>
                          <a:spcPct val="107000"/>
                        </a:lnSpc>
                        <a:spcBef>
                          <a:spcPts val="0"/>
                        </a:spcBef>
                        <a:spcAft>
                          <a:spcPts val="0"/>
                        </a:spcAft>
                      </a:pPr>
                      <a:r>
                        <a:rPr lang="en-US" sz="2800" b="1" dirty="0" err="1">
                          <a:effectLst/>
                        </a:rPr>
                        <a:t>Làm</a:t>
                      </a:r>
                      <a:r>
                        <a:rPr lang="en-US" sz="2800" b="1" dirty="0">
                          <a:effectLst/>
                        </a:rPr>
                        <a:t> </a:t>
                      </a:r>
                      <a:r>
                        <a:rPr lang="en-US" sz="2800" b="1" dirty="0" err="1">
                          <a:effectLst/>
                        </a:rPr>
                        <a:t>việc</a:t>
                      </a:r>
                      <a:r>
                        <a:rPr lang="en-US" sz="2800" b="1" dirty="0">
                          <a:effectLst/>
                        </a:rPr>
                        <a:t> </a:t>
                      </a:r>
                      <a:r>
                        <a:rPr lang="en-US" sz="2800" b="1" dirty="0" err="1">
                          <a:effectLst/>
                        </a:rPr>
                        <a:t>nhóm</a:t>
                      </a:r>
                    </a:p>
                  </a:txBody>
                  <a:tcPr marL="68580" marR="68580" marT="0" marB="0"/>
                </a:tc>
                <a:tc>
                  <a:txBody>
                    <a:bodyPr/>
                    <a:lstStyle/>
                    <a:p>
                      <a:pPr marL="0" marR="0">
                        <a:lnSpc>
                          <a:spcPct val="107000"/>
                        </a:lnSpc>
                        <a:spcBef>
                          <a:spcPts val="0"/>
                        </a:spcBef>
                        <a:spcAft>
                          <a:spcPts val="0"/>
                        </a:spcAft>
                      </a:pPr>
                      <a:r>
                        <a:rPr lang="en-US" sz="2800" b="1" i="1" dirty="0" err="1">
                          <a:effectLst/>
                        </a:rPr>
                        <a:t>Phân</a:t>
                      </a:r>
                      <a:r>
                        <a:rPr lang="en-US" sz="2800" b="1" i="1" dirty="0">
                          <a:effectLst/>
                        </a:rPr>
                        <a:t> </a:t>
                      </a:r>
                      <a:r>
                        <a:rPr lang="en-US" sz="2800" b="1" i="1" dirty="0" err="1">
                          <a:effectLst/>
                        </a:rPr>
                        <a:t>công</a:t>
                      </a:r>
                      <a:r>
                        <a:rPr lang="en-US" sz="2800" b="1" i="1" dirty="0">
                          <a:effectLst/>
                        </a:rPr>
                        <a:t> </a:t>
                      </a:r>
                      <a:r>
                        <a:rPr lang="en-US" sz="2800" b="1" i="1" dirty="0" err="1">
                          <a:effectLst/>
                        </a:rPr>
                        <a:t>nhiệm</a:t>
                      </a:r>
                      <a:r>
                        <a:rPr lang="en-US" sz="2800" b="1" i="1" dirty="0">
                          <a:effectLst/>
                        </a:rPr>
                        <a:t> </a:t>
                      </a:r>
                      <a:r>
                        <a:rPr lang="en-US" sz="2800" b="1" i="1" dirty="0" err="1">
                          <a:effectLst/>
                        </a:rPr>
                        <a:t>vụ</a:t>
                      </a:r>
                      <a:r>
                        <a:rPr lang="en-US" sz="2800" b="1" i="1" dirty="0">
                          <a:effectLst/>
                        </a:rPr>
                        <a:t> </a:t>
                      </a:r>
                      <a:r>
                        <a:rPr lang="en-US" sz="2800" b="1" i="1" dirty="0" err="1">
                          <a:effectLst/>
                        </a:rPr>
                        <a:t>rõ</a:t>
                      </a:r>
                      <a:r>
                        <a:rPr lang="en-US" sz="2800" b="1" i="1" dirty="0">
                          <a:effectLst/>
                        </a:rPr>
                        <a:t> r</a:t>
                      </a:r>
                      <a:r>
                        <a:rPr lang="vi-VN" sz="2800" b="1" i="1" dirty="0">
                          <a:effectLst/>
                        </a:rPr>
                        <a:t>à</a:t>
                      </a:r>
                      <a:r>
                        <a:rPr lang="en-US" sz="2800" b="1" i="1" dirty="0" err="1">
                          <a:effectLst/>
                        </a:rPr>
                        <a:t>ng</a:t>
                      </a:r>
                      <a:r>
                        <a:rPr lang="en-US" sz="2800" b="1" i="1" dirty="0">
                          <a:effectLst/>
                        </a:rPr>
                        <a:t>, </a:t>
                      </a:r>
                      <a:r>
                        <a:rPr lang="en-US" sz="2800" b="1" i="1" dirty="0" err="1">
                          <a:effectLst/>
                        </a:rPr>
                        <a:t>công</a:t>
                      </a:r>
                      <a:r>
                        <a:rPr lang="en-US" sz="2800" b="1" i="1" dirty="0">
                          <a:effectLst/>
                        </a:rPr>
                        <a:t> </a:t>
                      </a:r>
                      <a:r>
                        <a:rPr lang="en-US" sz="2800" b="1" i="1" dirty="0" err="1">
                          <a:effectLst/>
                        </a:rPr>
                        <a:t>bằng</a:t>
                      </a:r>
                      <a:r>
                        <a:rPr lang="en-US" sz="2800" b="1" i="1" dirty="0">
                          <a:effectLst/>
                        </a:rPr>
                        <a:t>.</a:t>
                      </a:r>
                    </a:p>
                    <a:p>
                      <a:pPr marL="0" marR="0">
                        <a:lnSpc>
                          <a:spcPct val="107000"/>
                        </a:lnSpc>
                        <a:spcBef>
                          <a:spcPts val="0"/>
                        </a:spcBef>
                        <a:spcAft>
                          <a:spcPts val="0"/>
                        </a:spcAft>
                      </a:pPr>
                      <a:r>
                        <a:rPr lang="en-US" sz="2800" b="1" i="1" dirty="0" err="1">
                          <a:effectLst/>
                        </a:rPr>
                        <a:t>Hoàn</a:t>
                      </a:r>
                      <a:r>
                        <a:rPr lang="en-US" sz="2800" b="1" i="1" dirty="0">
                          <a:effectLst/>
                        </a:rPr>
                        <a:t> </a:t>
                      </a:r>
                      <a:r>
                        <a:rPr lang="en-US" sz="2800" b="1" i="1" dirty="0" err="1">
                          <a:effectLst/>
                        </a:rPr>
                        <a:t>thành</a:t>
                      </a:r>
                      <a:r>
                        <a:rPr lang="en-US" sz="2800" b="1" i="1" dirty="0">
                          <a:effectLst/>
                        </a:rPr>
                        <a:t> </a:t>
                      </a:r>
                      <a:r>
                        <a:rPr lang="en-US" sz="2800" b="1" i="1" dirty="0" err="1">
                          <a:effectLst/>
                        </a:rPr>
                        <a:t>nhiệ</a:t>
                      </a:r>
                      <a:r>
                        <a:rPr lang="vi-VN" sz="2800" b="1" i="1" dirty="0">
                          <a:effectLst/>
                        </a:rPr>
                        <a:t>m</a:t>
                      </a:r>
                      <a:r>
                        <a:rPr lang="en-US" sz="2800" b="1" i="1" dirty="0">
                          <a:effectLst/>
                        </a:rPr>
                        <a:t> </a:t>
                      </a:r>
                      <a:r>
                        <a:rPr lang="en-US" sz="2800" b="1" i="1" dirty="0" err="1">
                          <a:effectLst/>
                        </a:rPr>
                        <a:t>vụ</a:t>
                      </a:r>
                      <a:r>
                        <a:rPr lang="en-US" sz="2800" b="1" i="1" dirty="0">
                          <a:effectLst/>
                        </a:rPr>
                        <a:t> </a:t>
                      </a:r>
                      <a:r>
                        <a:rPr lang="en-US" sz="2800" b="1" i="1" dirty="0" err="1">
                          <a:effectLst/>
                        </a:rPr>
                        <a:t>của</a:t>
                      </a:r>
                      <a:r>
                        <a:rPr lang="en-US" sz="2800" b="1" i="1" dirty="0">
                          <a:effectLst/>
                        </a:rPr>
                        <a:t> </a:t>
                      </a:r>
                      <a:r>
                        <a:rPr lang="en-US" sz="2800" b="1" i="1" dirty="0" err="1">
                          <a:effectLst/>
                        </a:rPr>
                        <a:t>nhóm</a:t>
                      </a:r>
                    </a:p>
                  </a:txBody>
                  <a:tcPr marL="68580" marR="68580" marT="0" marB="0"/>
                </a:tc>
                <a:tc>
                  <a:txBody>
                    <a:bodyPr/>
                    <a:lstStyle/>
                    <a:p>
                      <a:pPr marL="0" marR="0" algn="ctr">
                        <a:lnSpc>
                          <a:spcPct val="107000"/>
                        </a:lnSpc>
                        <a:spcBef>
                          <a:spcPts val="0"/>
                        </a:spcBef>
                        <a:spcAft>
                          <a:spcPts val="0"/>
                        </a:spcAft>
                      </a:pPr>
                      <a:r>
                        <a:rPr lang="vi-VN" sz="2800" b="1">
                          <a:effectLst/>
                        </a:rPr>
                        <a:t>3</a:t>
                      </a:r>
                    </a:p>
                  </a:txBody>
                  <a:tcPr marL="68580" marR="68580" marT="0" marB="0"/>
                </a:tc>
                <a:extLst>
                  <a:ext uri="{0D108BD9-81ED-4DB2-BD59-A6C34878D82A}">
                    <a16:rowId xmlns:a16="http://schemas.microsoft.com/office/drawing/2014/main" val="10001"/>
                  </a:ext>
                </a:extLst>
              </a:tr>
              <a:tr h="1124585">
                <a:tc rowSpan="2">
                  <a:txBody>
                    <a:bodyPr/>
                    <a:lstStyle/>
                    <a:p>
                      <a:pPr marL="0" marR="0" algn="ctr">
                        <a:lnSpc>
                          <a:spcPct val="107000"/>
                        </a:lnSpc>
                        <a:spcBef>
                          <a:spcPts val="0"/>
                        </a:spcBef>
                        <a:spcAft>
                          <a:spcPts val="0"/>
                        </a:spcAft>
                      </a:pPr>
                      <a:r>
                        <a:rPr lang="vi-VN" sz="2800" b="1">
                          <a:effectLst/>
                        </a:rPr>
                        <a:t>Sản phẩm áp phích</a:t>
                      </a:r>
                    </a:p>
                  </a:txBody>
                  <a:tcPr marL="68580" marR="68580" marT="0" marB="0"/>
                </a:tc>
                <a:tc>
                  <a:txBody>
                    <a:bodyPr/>
                    <a:lstStyle/>
                    <a:p>
                      <a:pPr marL="0" marR="0">
                        <a:lnSpc>
                          <a:spcPct val="107000"/>
                        </a:lnSpc>
                        <a:spcBef>
                          <a:spcPts val="0"/>
                        </a:spcBef>
                        <a:spcAft>
                          <a:spcPts val="0"/>
                        </a:spcAft>
                      </a:pPr>
                      <a:r>
                        <a:rPr lang="en-US" sz="2800" b="1" i="1" dirty="0" err="1">
                          <a:effectLst/>
                        </a:rPr>
                        <a:t>Nội</a:t>
                      </a:r>
                      <a:r>
                        <a:rPr lang="en-US" sz="2800" b="1" i="1" dirty="0">
                          <a:effectLst/>
                        </a:rPr>
                        <a:t> dung: </a:t>
                      </a:r>
                      <a:r>
                        <a:rPr lang="en-US" sz="2800" b="1" i="1" dirty="0" err="1">
                          <a:effectLst/>
                        </a:rPr>
                        <a:t>rõ</a:t>
                      </a:r>
                      <a:r>
                        <a:rPr lang="en-US" sz="2800" b="1" i="1" dirty="0">
                          <a:effectLst/>
                        </a:rPr>
                        <a:t> </a:t>
                      </a:r>
                      <a:r>
                        <a:rPr lang="en-US" sz="2800" b="1" i="1" dirty="0" err="1">
                          <a:effectLst/>
                        </a:rPr>
                        <a:t>ràng</a:t>
                      </a:r>
                      <a:r>
                        <a:rPr lang="en-US" sz="2800" b="1" i="1" dirty="0">
                          <a:effectLst/>
                        </a:rPr>
                        <a:t>, </a:t>
                      </a:r>
                      <a:r>
                        <a:rPr lang="en-US" sz="2800" b="1" i="1" dirty="0" err="1">
                          <a:effectLst/>
                        </a:rPr>
                        <a:t>đầy</a:t>
                      </a:r>
                      <a:r>
                        <a:rPr lang="en-US" sz="2800" b="1" i="1" dirty="0">
                          <a:effectLst/>
                        </a:rPr>
                        <a:t> </a:t>
                      </a:r>
                      <a:r>
                        <a:rPr lang="en-US" sz="2800" b="1" i="1" dirty="0" err="1">
                          <a:effectLst/>
                        </a:rPr>
                        <a:t>đủ</a:t>
                      </a:r>
                      <a:r>
                        <a:rPr lang="en-US" sz="2800" b="1" i="1" dirty="0">
                          <a:effectLst/>
                        </a:rPr>
                        <a:t>, </a:t>
                      </a:r>
                      <a:r>
                        <a:rPr lang="en-US" sz="2800" b="1" i="1" dirty="0" err="1">
                          <a:effectLst/>
                        </a:rPr>
                        <a:t>súc</a:t>
                      </a:r>
                      <a:r>
                        <a:rPr lang="en-US" sz="2800" b="1" i="1" dirty="0">
                          <a:effectLst/>
                        </a:rPr>
                        <a:t> </a:t>
                      </a:r>
                      <a:r>
                        <a:rPr lang="en-US" sz="2800" b="1" i="1" dirty="0" err="1">
                          <a:effectLst/>
                        </a:rPr>
                        <a:t>tích</a:t>
                      </a:r>
                      <a:r>
                        <a:rPr lang="vi-VN" sz="2800" b="1" i="1" dirty="0">
                          <a:effectLst/>
                        </a:rPr>
                        <a:t>, thể hiện trọng tâm </a:t>
                      </a:r>
                    </a:p>
                  </a:txBody>
                  <a:tcPr marL="68580" marR="68580" marT="0" marB="0"/>
                </a:tc>
                <a:tc>
                  <a:txBody>
                    <a:bodyPr/>
                    <a:lstStyle/>
                    <a:p>
                      <a:pPr marL="0" marR="0" algn="ctr">
                        <a:lnSpc>
                          <a:spcPct val="107000"/>
                        </a:lnSpc>
                        <a:spcBef>
                          <a:spcPts val="0"/>
                        </a:spcBef>
                        <a:spcAft>
                          <a:spcPts val="0"/>
                        </a:spcAft>
                      </a:pPr>
                      <a:r>
                        <a:rPr lang="vi-VN" sz="2800" b="1">
                          <a:effectLst/>
                        </a:rPr>
                        <a:t>5</a:t>
                      </a:r>
                    </a:p>
                  </a:txBody>
                  <a:tcPr marL="68580" marR="68580" marT="0" marB="0"/>
                </a:tc>
                <a:extLst>
                  <a:ext uri="{0D108BD9-81ED-4DB2-BD59-A6C34878D82A}">
                    <a16:rowId xmlns:a16="http://schemas.microsoft.com/office/drawing/2014/main" val="10002"/>
                  </a:ext>
                </a:extLst>
              </a:tr>
              <a:tr h="1125220">
                <a:tc vMerge="1">
                  <a:txBody>
                    <a:bodyPr/>
                    <a:lstStyle/>
                    <a:p>
                      <a:endParaRPr lang="en-US"/>
                    </a:p>
                  </a:txBody>
                  <a:tcPr/>
                </a:tc>
                <a:tc>
                  <a:txBody>
                    <a:bodyPr/>
                    <a:lstStyle/>
                    <a:p>
                      <a:pPr marL="0" marR="0">
                        <a:lnSpc>
                          <a:spcPct val="107000"/>
                        </a:lnSpc>
                        <a:spcBef>
                          <a:spcPts val="0"/>
                        </a:spcBef>
                        <a:spcAft>
                          <a:spcPts val="0"/>
                        </a:spcAft>
                      </a:pPr>
                      <a:r>
                        <a:rPr lang="en-US" sz="2800" b="1" i="1" dirty="0" err="1">
                          <a:effectLst/>
                        </a:rPr>
                        <a:t>Hình</a:t>
                      </a:r>
                      <a:r>
                        <a:rPr lang="en-US" sz="2800" b="1" i="1" dirty="0">
                          <a:effectLst/>
                        </a:rPr>
                        <a:t> </a:t>
                      </a:r>
                      <a:r>
                        <a:rPr lang="en-US" sz="2800" b="1" i="1" dirty="0" err="1">
                          <a:effectLst/>
                        </a:rPr>
                        <a:t>thức</a:t>
                      </a:r>
                      <a:r>
                        <a:rPr lang="en-US" sz="2800" b="1" i="1" dirty="0">
                          <a:effectLst/>
                        </a:rPr>
                        <a:t>: </a:t>
                      </a:r>
                      <a:r>
                        <a:rPr lang="en-US" sz="2800" b="1" i="1" dirty="0" err="1">
                          <a:effectLst/>
                        </a:rPr>
                        <a:t>sạch</a:t>
                      </a:r>
                      <a:r>
                        <a:rPr lang="en-US" sz="2800" b="1" i="1" dirty="0">
                          <a:effectLst/>
                        </a:rPr>
                        <a:t>, </a:t>
                      </a:r>
                      <a:r>
                        <a:rPr lang="en-US" sz="2800" b="1" i="1" dirty="0" err="1">
                          <a:effectLst/>
                        </a:rPr>
                        <a:t>đẹp</a:t>
                      </a:r>
                      <a:r>
                        <a:rPr lang="en-US" sz="2800" b="1" i="1" dirty="0">
                          <a:effectLst/>
                        </a:rPr>
                        <a:t>, </a:t>
                      </a:r>
                      <a:r>
                        <a:rPr lang="en-US" sz="2800" b="1" i="1" dirty="0" err="1">
                          <a:effectLst/>
                        </a:rPr>
                        <a:t>chữ</a:t>
                      </a:r>
                      <a:r>
                        <a:rPr lang="en-US" sz="2800" b="1" i="1" dirty="0">
                          <a:effectLst/>
                        </a:rPr>
                        <a:t> </a:t>
                      </a:r>
                      <a:r>
                        <a:rPr lang="en-US" sz="2800" b="1" i="1" dirty="0" err="1">
                          <a:effectLst/>
                        </a:rPr>
                        <a:t>viết</a:t>
                      </a:r>
                      <a:r>
                        <a:rPr lang="en-US" sz="2800" b="1" i="1" dirty="0">
                          <a:effectLst/>
                        </a:rPr>
                        <a:t> </a:t>
                      </a:r>
                      <a:r>
                        <a:rPr lang="en-US" sz="2800" b="1" i="1" dirty="0" err="1">
                          <a:effectLst/>
                        </a:rPr>
                        <a:t>ngay</a:t>
                      </a:r>
                      <a:r>
                        <a:rPr lang="en-US" sz="2800" b="1" i="1" dirty="0">
                          <a:effectLst/>
                        </a:rPr>
                        <a:t> </a:t>
                      </a:r>
                      <a:r>
                        <a:rPr lang="en-US" sz="2800" b="1" i="1" dirty="0" err="1">
                          <a:effectLst/>
                        </a:rPr>
                        <a:t>ngắn</a:t>
                      </a:r>
                      <a:r>
                        <a:rPr lang="en-US" sz="2800" b="1" i="1" dirty="0">
                          <a:effectLst/>
                        </a:rPr>
                        <a:t>, </a:t>
                      </a:r>
                      <a:r>
                        <a:rPr lang="vi-VN" sz="2800" b="1" i="1" dirty="0">
                          <a:effectLst/>
                        </a:rPr>
                        <a:t>trình bày khoa học, logic.</a:t>
                      </a:r>
                    </a:p>
                  </a:txBody>
                  <a:tcPr marL="68580" marR="68580" marT="0" marB="0"/>
                </a:tc>
                <a:tc>
                  <a:txBody>
                    <a:bodyPr/>
                    <a:lstStyle/>
                    <a:p>
                      <a:pPr marL="0" marR="0" algn="ctr">
                        <a:lnSpc>
                          <a:spcPct val="107000"/>
                        </a:lnSpc>
                        <a:spcBef>
                          <a:spcPts val="0"/>
                        </a:spcBef>
                        <a:spcAft>
                          <a:spcPts val="0"/>
                        </a:spcAft>
                      </a:pPr>
                      <a:r>
                        <a:rPr lang="vi-VN" sz="2800" b="1">
                          <a:effectLst/>
                        </a:rPr>
                        <a:t>4</a:t>
                      </a:r>
                    </a:p>
                  </a:txBody>
                  <a:tcPr marL="68580" marR="68580" marT="0" marB="0"/>
                </a:tc>
                <a:extLst>
                  <a:ext uri="{0D108BD9-81ED-4DB2-BD59-A6C34878D82A}">
                    <a16:rowId xmlns:a16="http://schemas.microsoft.com/office/drawing/2014/main" val="10003"/>
                  </a:ext>
                </a:extLst>
              </a:tr>
              <a:tr h="1019175">
                <a:tc>
                  <a:txBody>
                    <a:bodyPr/>
                    <a:lstStyle/>
                    <a:p>
                      <a:pPr marL="0" marR="0" algn="ctr">
                        <a:lnSpc>
                          <a:spcPct val="107000"/>
                        </a:lnSpc>
                        <a:spcBef>
                          <a:spcPts val="0"/>
                        </a:spcBef>
                        <a:spcAft>
                          <a:spcPts val="0"/>
                        </a:spcAft>
                      </a:pPr>
                      <a:r>
                        <a:rPr lang="en-US" sz="2800" b="1">
                          <a:effectLst/>
                        </a:rPr>
                        <a:t>Thuyết trình</a:t>
                      </a:r>
                    </a:p>
                  </a:txBody>
                  <a:tcPr marL="68580" marR="68580" marT="0" marB="0"/>
                </a:tc>
                <a:tc>
                  <a:txBody>
                    <a:bodyPr/>
                    <a:lstStyle/>
                    <a:p>
                      <a:pPr marL="0" marR="0">
                        <a:lnSpc>
                          <a:spcPct val="107000"/>
                        </a:lnSpc>
                        <a:spcBef>
                          <a:spcPts val="0"/>
                        </a:spcBef>
                        <a:spcAft>
                          <a:spcPts val="0"/>
                        </a:spcAft>
                      </a:pPr>
                      <a:r>
                        <a:rPr lang="en-US" sz="2800" b="1" i="1" dirty="0" err="1">
                          <a:effectLst/>
                        </a:rPr>
                        <a:t>Giọng</a:t>
                      </a:r>
                      <a:r>
                        <a:rPr lang="en-US" sz="2800" b="1" i="1" dirty="0">
                          <a:effectLst/>
                        </a:rPr>
                        <a:t> </a:t>
                      </a:r>
                      <a:r>
                        <a:rPr lang="en-US" sz="2800" b="1" i="1" dirty="0" err="1">
                          <a:effectLst/>
                        </a:rPr>
                        <a:t>nói</a:t>
                      </a:r>
                      <a:r>
                        <a:rPr lang="en-US" sz="2800" b="1" i="1" dirty="0">
                          <a:effectLst/>
                        </a:rPr>
                        <a:t> </a:t>
                      </a:r>
                      <a:r>
                        <a:rPr lang="en-US" sz="2800" b="1" i="1" dirty="0" err="1">
                          <a:effectLst/>
                        </a:rPr>
                        <a:t>rõ</a:t>
                      </a:r>
                      <a:r>
                        <a:rPr lang="en-US" sz="2800" b="1" i="1" dirty="0">
                          <a:effectLst/>
                        </a:rPr>
                        <a:t> </a:t>
                      </a:r>
                      <a:r>
                        <a:rPr lang="en-US" sz="2800" b="1" i="1" dirty="0" err="1">
                          <a:effectLst/>
                        </a:rPr>
                        <a:t>ràng</a:t>
                      </a:r>
                      <a:r>
                        <a:rPr lang="en-US" sz="2800" b="1" i="1" dirty="0">
                          <a:effectLst/>
                        </a:rPr>
                        <a:t>, </a:t>
                      </a:r>
                      <a:r>
                        <a:rPr lang="en-US" sz="2800" b="1" i="1" dirty="0" err="1">
                          <a:effectLst/>
                        </a:rPr>
                        <a:t>kết</a:t>
                      </a:r>
                      <a:r>
                        <a:rPr lang="en-US" sz="2800" b="1" i="1" dirty="0">
                          <a:effectLst/>
                        </a:rPr>
                        <a:t> </a:t>
                      </a:r>
                      <a:r>
                        <a:rPr lang="en-US" sz="2800" b="1" i="1" dirty="0" err="1">
                          <a:effectLst/>
                        </a:rPr>
                        <a:t>hợp</a:t>
                      </a:r>
                      <a:r>
                        <a:rPr lang="en-US" sz="2800" b="1" i="1" dirty="0">
                          <a:effectLst/>
                        </a:rPr>
                        <a:t> </a:t>
                      </a:r>
                      <a:r>
                        <a:rPr lang="en-US" sz="2800" b="1" i="1" dirty="0" err="1">
                          <a:effectLst/>
                        </a:rPr>
                        <a:t>ngôn</a:t>
                      </a:r>
                      <a:r>
                        <a:rPr lang="en-US" sz="2800" b="1" i="1" dirty="0">
                          <a:effectLst/>
                        </a:rPr>
                        <a:t> </a:t>
                      </a:r>
                      <a:r>
                        <a:rPr lang="en-US" sz="2800" b="1" i="1" dirty="0" err="1">
                          <a:effectLst/>
                        </a:rPr>
                        <a:t>ngữ</a:t>
                      </a:r>
                      <a:r>
                        <a:rPr lang="en-US" sz="2800" b="1" i="1" dirty="0">
                          <a:effectLst/>
                        </a:rPr>
                        <a:t> </a:t>
                      </a:r>
                      <a:r>
                        <a:rPr lang="en-US" sz="2800" b="1" i="1" dirty="0" err="1">
                          <a:effectLst/>
                        </a:rPr>
                        <a:t>hình</a:t>
                      </a:r>
                      <a:r>
                        <a:rPr lang="en-US" sz="2800" b="1" i="1" dirty="0">
                          <a:effectLst/>
                        </a:rPr>
                        <a:t> </a:t>
                      </a:r>
                      <a:r>
                        <a:rPr lang="en-US" sz="2800" b="1" i="1" dirty="0" err="1">
                          <a:effectLst/>
                        </a:rPr>
                        <a:t>thể</a:t>
                      </a:r>
                      <a:r>
                        <a:rPr lang="en-US" sz="2800" b="1" i="1" dirty="0">
                          <a:effectLst/>
                        </a:rPr>
                        <a:t>, </a:t>
                      </a:r>
                      <a:r>
                        <a:rPr lang="vi-VN" sz="2800" b="1" i="1" dirty="0">
                          <a:effectLst/>
                        </a:rPr>
                        <a:t>trình bày dễ hiểu, logic.</a:t>
                      </a:r>
                    </a:p>
                  </a:txBody>
                  <a:tcPr marL="68580" marR="68580" marT="0" marB="0"/>
                </a:tc>
                <a:tc>
                  <a:txBody>
                    <a:bodyPr/>
                    <a:lstStyle/>
                    <a:p>
                      <a:pPr marL="0" marR="0" algn="ctr">
                        <a:lnSpc>
                          <a:spcPct val="107000"/>
                        </a:lnSpc>
                        <a:spcBef>
                          <a:spcPts val="0"/>
                        </a:spcBef>
                        <a:spcAft>
                          <a:spcPts val="0"/>
                        </a:spcAft>
                      </a:pPr>
                      <a:r>
                        <a:rPr lang="vi-VN" sz="2800" b="1">
                          <a:effectLst/>
                        </a:rPr>
                        <a:t>4</a:t>
                      </a:r>
                    </a:p>
                  </a:txBody>
                  <a:tcPr marL="68580" marR="68580" marT="0" marB="0"/>
                </a:tc>
                <a:extLst>
                  <a:ext uri="{0D108BD9-81ED-4DB2-BD59-A6C34878D82A}">
                    <a16:rowId xmlns:a16="http://schemas.microsoft.com/office/drawing/2014/main" val="10004"/>
                  </a:ext>
                </a:extLst>
              </a:tr>
              <a:tr h="589915">
                <a:tc>
                  <a:txBody>
                    <a:bodyPr/>
                    <a:lstStyle/>
                    <a:p>
                      <a:pPr marL="0" marR="0" algn="ctr">
                        <a:lnSpc>
                          <a:spcPct val="107000"/>
                        </a:lnSpc>
                        <a:spcBef>
                          <a:spcPts val="0"/>
                        </a:spcBef>
                        <a:spcAft>
                          <a:spcPts val="0"/>
                        </a:spcAft>
                      </a:pPr>
                      <a:r>
                        <a:rPr lang="en-US" sz="2800" b="1">
                          <a:effectLst/>
                        </a:rPr>
                        <a:t>Giải đáp câu hỏi</a:t>
                      </a:r>
                    </a:p>
                  </a:txBody>
                  <a:tcPr marL="68580" marR="68580" marT="0" marB="0"/>
                </a:tc>
                <a:tc>
                  <a:txBody>
                    <a:bodyPr/>
                    <a:lstStyle/>
                    <a:p>
                      <a:pPr marL="0" marR="0">
                        <a:lnSpc>
                          <a:spcPct val="107000"/>
                        </a:lnSpc>
                        <a:spcBef>
                          <a:spcPts val="0"/>
                        </a:spcBef>
                        <a:spcAft>
                          <a:spcPts val="0"/>
                        </a:spcAft>
                      </a:pPr>
                      <a:r>
                        <a:rPr lang="en-US" sz="2800" b="1" i="1" dirty="0" err="1">
                          <a:effectLst/>
                        </a:rPr>
                        <a:t>Giải</a:t>
                      </a:r>
                      <a:r>
                        <a:rPr lang="en-US" sz="2800" b="1" i="1" dirty="0">
                          <a:effectLst/>
                        </a:rPr>
                        <a:t> </a:t>
                      </a:r>
                      <a:r>
                        <a:rPr lang="en-US" sz="2800" b="1" i="1" dirty="0" err="1">
                          <a:effectLst/>
                        </a:rPr>
                        <a:t>đáp</a:t>
                      </a:r>
                      <a:r>
                        <a:rPr lang="en-US" sz="2800" b="1" i="1" dirty="0">
                          <a:effectLst/>
                        </a:rPr>
                        <a:t> </a:t>
                      </a:r>
                      <a:r>
                        <a:rPr lang="en-US" sz="2800" b="1" i="1" dirty="0" err="1">
                          <a:effectLst/>
                        </a:rPr>
                        <a:t>được</a:t>
                      </a:r>
                      <a:r>
                        <a:rPr lang="en-US" sz="2800" b="1" i="1" dirty="0">
                          <a:effectLst/>
                        </a:rPr>
                        <a:t> </a:t>
                      </a:r>
                      <a:r>
                        <a:rPr lang="en-US" sz="2800" b="1" i="1" dirty="0" err="1">
                          <a:effectLst/>
                        </a:rPr>
                        <a:t>các</a:t>
                      </a:r>
                      <a:r>
                        <a:rPr lang="en-US" sz="2800" b="1" i="1" dirty="0">
                          <a:effectLst/>
                        </a:rPr>
                        <a:t> </a:t>
                      </a:r>
                      <a:r>
                        <a:rPr lang="en-US" sz="2800" b="1" i="1" dirty="0" err="1">
                          <a:effectLst/>
                        </a:rPr>
                        <a:t>câu</a:t>
                      </a:r>
                      <a:r>
                        <a:rPr lang="en-US" sz="2800" b="1" i="1" dirty="0">
                          <a:effectLst/>
                        </a:rPr>
                        <a:t> </a:t>
                      </a:r>
                      <a:r>
                        <a:rPr lang="en-US" sz="2800" b="1" i="1" dirty="0" err="1">
                          <a:effectLst/>
                        </a:rPr>
                        <a:t>hỏi</a:t>
                      </a:r>
                      <a:r>
                        <a:rPr lang="en-US" sz="2800" b="1" i="1" dirty="0">
                          <a:effectLst/>
                        </a:rPr>
                        <a:t> </a:t>
                      </a:r>
                      <a:r>
                        <a:rPr lang="en-US" sz="2800" b="1" i="1" dirty="0" err="1">
                          <a:effectLst/>
                        </a:rPr>
                        <a:t>của</a:t>
                      </a:r>
                      <a:r>
                        <a:rPr lang="en-US" sz="2800" b="1" i="1" dirty="0">
                          <a:effectLst/>
                        </a:rPr>
                        <a:t> </a:t>
                      </a:r>
                      <a:r>
                        <a:rPr lang="en-US" sz="2800" b="1" i="1" dirty="0" err="1">
                          <a:effectLst/>
                        </a:rPr>
                        <a:t>nhóm</a:t>
                      </a:r>
                      <a:r>
                        <a:rPr lang="en-US" sz="2800" b="1" i="1" dirty="0">
                          <a:effectLst/>
                        </a:rPr>
                        <a:t> </a:t>
                      </a:r>
                      <a:r>
                        <a:rPr lang="en-US" sz="2800" b="1" i="1" dirty="0" err="1">
                          <a:effectLst/>
                        </a:rPr>
                        <a:t>khác</a:t>
                      </a:r>
                    </a:p>
                  </a:txBody>
                  <a:tcPr marL="68580" marR="68580" marT="0" marB="0"/>
                </a:tc>
                <a:tc>
                  <a:txBody>
                    <a:bodyPr/>
                    <a:lstStyle/>
                    <a:p>
                      <a:pPr marL="0" marR="0" algn="ctr">
                        <a:lnSpc>
                          <a:spcPct val="107000"/>
                        </a:lnSpc>
                        <a:spcBef>
                          <a:spcPts val="0"/>
                        </a:spcBef>
                        <a:spcAft>
                          <a:spcPts val="0"/>
                        </a:spcAft>
                      </a:pPr>
                      <a:r>
                        <a:rPr lang="vi-VN" sz="2800" b="1">
                          <a:effectLst/>
                        </a:rPr>
                        <a:t>4</a:t>
                      </a:r>
                    </a:p>
                  </a:txBody>
                  <a:tcPr marL="68580" marR="68580" marT="0" marB="0"/>
                </a:tc>
                <a:extLst>
                  <a:ext uri="{0D108BD9-81ED-4DB2-BD59-A6C34878D82A}">
                    <a16:rowId xmlns:a16="http://schemas.microsoft.com/office/drawing/2014/main" val="10005"/>
                  </a:ext>
                </a:extLst>
              </a:tr>
              <a:tr h="562610">
                <a:tc gridSpan="2">
                  <a:txBody>
                    <a:bodyPr/>
                    <a:lstStyle/>
                    <a:p>
                      <a:pPr marL="0" marR="0">
                        <a:lnSpc>
                          <a:spcPct val="107000"/>
                        </a:lnSpc>
                        <a:spcBef>
                          <a:spcPts val="0"/>
                        </a:spcBef>
                        <a:spcAft>
                          <a:spcPts val="0"/>
                        </a:spcAft>
                      </a:pPr>
                      <a:r>
                        <a:rPr lang="vi-VN" sz="2800" dirty="0">
                          <a:effectLst/>
                        </a:rPr>
                        <a:t>Tổng cộng</a:t>
                      </a:r>
                    </a:p>
                  </a:txBody>
                  <a:tcPr marL="68580" marR="68580" marT="0" marB="0"/>
                </a:tc>
                <a:tc hMerge="1">
                  <a:txBody>
                    <a:bodyPr/>
                    <a:lstStyle/>
                    <a:p>
                      <a:endParaRPr lang="en-US"/>
                    </a:p>
                  </a:txBody>
                  <a:tcPr/>
                </a:tc>
                <a:tc>
                  <a:txBody>
                    <a:bodyPr/>
                    <a:lstStyle/>
                    <a:p>
                      <a:pPr marL="0" marR="0">
                        <a:lnSpc>
                          <a:spcPct val="107000"/>
                        </a:lnSpc>
                        <a:spcBef>
                          <a:spcPts val="0"/>
                        </a:spcBef>
                        <a:spcAft>
                          <a:spcPts val="0"/>
                        </a:spcAft>
                      </a:pPr>
                      <a:r>
                        <a:rPr lang="vi-VN" sz="2800" dirty="0">
                          <a:effectLst/>
                        </a:rPr>
                        <a:t>20</a:t>
                      </a: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3185" y="829945"/>
            <a:ext cx="12108815" cy="533908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3200" b="1" dirty="0">
                <a:solidFill>
                  <a:srgbClr val="00B050"/>
                </a:solidFill>
                <a:latin typeface="Calibri" panose="020F0502020204030204" pitchFamily="34" charset="0"/>
                <a:cs typeface="Calibri" panose="020F0502020204030204" pitchFamily="34" charset="0"/>
              </a:rPr>
              <a:t>Vòng 2  “Giải đáp hay”</a:t>
            </a:r>
          </a:p>
          <a:p>
            <a:pPr marL="0" lvl="0" indent="457200">
              <a:lnSpc>
                <a:spcPct val="150000"/>
              </a:lnSpc>
              <a:spcBef>
                <a:spcPct val="0"/>
              </a:spcBef>
              <a:spcAft>
                <a:spcPts val="600"/>
              </a:spcAft>
              <a:buFontTx/>
              <a:buNone/>
            </a:pPr>
            <a:r>
              <a:rPr lang="en-US" altLang="en-US" sz="3200" b="1" dirty="0">
                <a:solidFill>
                  <a:srgbClr val="002060"/>
                </a:solidFill>
                <a:latin typeface="Calibri" panose="020F0502020204030204" pitchFamily="34" charset="0"/>
                <a:cs typeface="Calibri" panose="020F0502020204030204" pitchFamily="34" charset="0"/>
              </a:rPr>
              <a:t>Đại diện mỗi nhóm sẽ lên bốc thăm 2 câu hỏi trong 8 câu hỏi ở phần bài tập, sau đó sẽ về thảo luận nhóm, thời gian tối đa là 5 phút. Sau đó các nhóm sẽ được gọi để trả lời câu hỏi của nhóm mình, điểm số sẽ được ghi tùy theo tỉ lệ % trả lời đúng câu hỏi, tối đa là 20 điểm, trả lời sai không bị trừ điểm. Các nhóm khác giành quyền trả lời bổ sung bằng cách giơ tay, có bổ sung đúng sẽ được cộng 1 ý đúng là 1 điểm.</a:t>
            </a:r>
          </a:p>
        </p:txBody>
      </p:sp>
      <p:sp>
        <p:nvSpPr>
          <p:cNvPr id="2" name="Text Box 1"/>
          <p:cNvSpPr txBox="1"/>
          <p:nvPr/>
        </p:nvSpPr>
        <p:spPr>
          <a:xfrm>
            <a:off x="774065" y="0"/>
            <a:ext cx="10799445" cy="829945"/>
          </a:xfrm>
          <a:prstGeom prst="rect">
            <a:avLst/>
          </a:prstGeom>
          <a:noFill/>
        </p:spPr>
        <p:txBody>
          <a:bodyPr wrap="square" rtlCol="0" anchor="t">
            <a:spAutoFit/>
          </a:bodyPr>
          <a:lstStyle/>
          <a:p>
            <a:pPr algn="ctr"/>
            <a:r>
              <a:rPr lang="en-US" sz="4800" b="1" noProof="0" dirty="0">
                <a:solidFill>
                  <a:srgbClr val="FF0000"/>
                </a:solidFill>
                <a:effectLst>
                  <a:glow rad="139700">
                    <a:schemeClr val="accent4">
                      <a:satMod val="175000"/>
                      <a:alpha val="40000"/>
                    </a:schemeClr>
                  </a:glow>
                </a:effectLst>
                <a:cs typeface="Calibri" panose="020F0502020204030204" pitchFamily="34" charset="0"/>
                <a:sym typeface="+mn-ea"/>
              </a:rPr>
              <a:t>CUỘC THI: HIỂU BIẾT, SỐNG KHỎE</a:t>
            </a:r>
          </a:p>
        </p:txBody>
      </p:sp>
      <p:sp>
        <p:nvSpPr>
          <p:cNvPr id="3" name="Slide Number Placeholder 2"/>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8</a:t>
            </a:fld>
            <a:endParaRPr lang="en-US" alt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952115" y="998220"/>
            <a:ext cx="5471795" cy="99867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50000"/>
              </a:lnSpc>
              <a:spcBef>
                <a:spcPct val="0"/>
              </a:spcBef>
              <a:spcAft>
                <a:spcPts val="600"/>
              </a:spcAft>
              <a:buFontTx/>
              <a:buNone/>
            </a:pPr>
            <a:r>
              <a:rPr lang="en-US" altLang="en-US" sz="4400" b="1" dirty="0">
                <a:solidFill>
                  <a:srgbClr val="00B050"/>
                </a:solidFill>
                <a:latin typeface="Calibri" panose="020F0502020204030204" pitchFamily="34" charset="0"/>
                <a:cs typeface="Calibri" panose="020F0502020204030204" pitchFamily="34" charset="0"/>
                <a:sym typeface="+mn-ea"/>
              </a:rPr>
              <a:t>Vòng 2  “Giải đáp hay”</a:t>
            </a:r>
            <a:endParaRPr lang="en-US" altLang="en-US" sz="4400" b="1" dirty="0">
              <a:solidFill>
                <a:srgbClr val="00B050"/>
              </a:solidFill>
              <a:latin typeface="UtM Seagll"/>
            </a:endParaRPr>
          </a:p>
        </p:txBody>
      </p:sp>
      <p:sp>
        <p:nvSpPr>
          <p:cNvPr id="2" name="TextBox 12">
            <a:hlinkClick r:id="rId3" action="ppaction://hlinksldjump"/>
          </p:cNvPr>
          <p:cNvSpPr txBox="1"/>
          <p:nvPr/>
        </p:nvSpPr>
        <p:spPr>
          <a:xfrm>
            <a:off x="2421254" y="4403181"/>
            <a:ext cx="1566545" cy="789305"/>
          </a:xfrm>
          <a:prstGeom prst="rect">
            <a:avLst/>
          </a:prstGeom>
          <a:noFill/>
        </p:spPr>
        <p:txBody>
          <a:bodyPr wrap="square">
            <a:noAutofit/>
          </a:bodyPr>
          <a:lstStyle/>
          <a:p>
            <a:pPr marR="0" defTabSz="914400">
              <a:buClrTx/>
              <a:buSzTx/>
              <a:buFontTx/>
              <a:buNone/>
              <a:defRPr/>
            </a:pP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4" action="ppaction://hlinksldjump"/>
              </a:rPr>
              <a:t>Câu</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 3</a:t>
            </a:r>
          </a:p>
        </p:txBody>
      </p:sp>
      <p:sp>
        <p:nvSpPr>
          <p:cNvPr id="3" name="Text Box 2"/>
          <p:cNvSpPr txBox="1"/>
          <p:nvPr/>
        </p:nvSpPr>
        <p:spPr>
          <a:xfrm>
            <a:off x="774065" y="168275"/>
            <a:ext cx="10799445" cy="829945"/>
          </a:xfrm>
          <a:prstGeom prst="rect">
            <a:avLst/>
          </a:prstGeom>
          <a:noFill/>
        </p:spPr>
        <p:txBody>
          <a:bodyPr wrap="square" rtlCol="0" anchor="t">
            <a:spAutoFit/>
          </a:bodyPr>
          <a:lstStyle/>
          <a:p>
            <a:pPr algn="ctr"/>
            <a:r>
              <a:rPr lang="en-US" sz="4800" b="1" noProof="0" dirty="0">
                <a:solidFill>
                  <a:srgbClr val="FF0000"/>
                </a:solidFill>
                <a:effectLst>
                  <a:glow rad="139700">
                    <a:schemeClr val="accent4">
                      <a:satMod val="175000"/>
                      <a:alpha val="40000"/>
                    </a:schemeClr>
                  </a:glow>
                </a:effectLst>
                <a:cs typeface="Calibri" panose="020F0502020204030204" pitchFamily="34" charset="0"/>
                <a:sym typeface="+mn-ea"/>
              </a:rPr>
              <a:t>CUỘC THI: HIỂU BIẾT, SỐNG KHỎE</a:t>
            </a:r>
          </a:p>
        </p:txBody>
      </p:sp>
      <p:sp>
        <p:nvSpPr>
          <p:cNvPr id="11" name="Slide Number Placeholder 10"/>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9</a:t>
            </a:fld>
            <a:endParaRPr lang="en-US" altLang="en-US" dirty="0">
              <a:latin typeface="Calibri" panose="020F0502020204030204" pitchFamily="34" charset="0"/>
            </a:endParaRPr>
          </a:p>
        </p:txBody>
      </p:sp>
      <p:sp>
        <p:nvSpPr>
          <p:cNvPr id="13" name="TextBox 12">
            <a:hlinkClick r:id="rId5" action="ppaction://hlinksldjump"/>
          </p:cNvPr>
          <p:cNvSpPr txBox="1"/>
          <p:nvPr/>
        </p:nvSpPr>
        <p:spPr>
          <a:xfrm>
            <a:off x="2421254" y="3158399"/>
            <a:ext cx="1566545" cy="789305"/>
          </a:xfrm>
          <a:prstGeom prst="rect">
            <a:avLst/>
          </a:prstGeom>
          <a:noFill/>
        </p:spPr>
        <p:txBody>
          <a:bodyPr wrap="square">
            <a:noAutofit/>
          </a:bodyPr>
          <a:lstStyle/>
          <a:p>
            <a:pPr marR="0" defTabSz="914400">
              <a:buClrTx/>
              <a:buSzTx/>
              <a:buFontTx/>
              <a:buNone/>
              <a:defRPr/>
            </a:pP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Câu </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5" action="ppaction://hlinksldjump"/>
              </a:rPr>
              <a:t>2</a:t>
            </a:r>
            <a:endPar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endParaRPr>
          </a:p>
        </p:txBody>
      </p:sp>
      <p:sp>
        <p:nvSpPr>
          <p:cNvPr id="14" name="TextBox 12">
            <a:hlinkClick r:id="rId6" action="ppaction://hlinksldjump"/>
          </p:cNvPr>
          <p:cNvSpPr txBox="1"/>
          <p:nvPr/>
        </p:nvSpPr>
        <p:spPr>
          <a:xfrm>
            <a:off x="8283668" y="4034903"/>
            <a:ext cx="1566545" cy="789305"/>
          </a:xfrm>
          <a:prstGeom prst="rect">
            <a:avLst/>
          </a:prstGeom>
          <a:noFill/>
        </p:spPr>
        <p:txBody>
          <a:bodyPr wrap="square">
            <a:noAutofit/>
          </a:bodyPr>
          <a:lstStyle/>
          <a:p>
            <a:pPr marR="0" defTabSz="914400">
              <a:buClrTx/>
              <a:buSzTx/>
              <a:buFontTx/>
              <a:buNone/>
              <a:defRPr/>
            </a:pP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6" action="ppaction://hlinksldjump"/>
              </a:rPr>
              <a:t>Câu</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 7</a:t>
            </a:r>
          </a:p>
        </p:txBody>
      </p:sp>
      <p:sp>
        <p:nvSpPr>
          <p:cNvPr id="15" name="TextBox 12">
            <a:hlinkClick r:id="rId7" action="ppaction://hlinksldjump"/>
          </p:cNvPr>
          <p:cNvSpPr txBox="1"/>
          <p:nvPr/>
        </p:nvSpPr>
        <p:spPr>
          <a:xfrm>
            <a:off x="2168842" y="5590540"/>
            <a:ext cx="1566545" cy="789305"/>
          </a:xfrm>
          <a:prstGeom prst="rect">
            <a:avLst/>
          </a:prstGeom>
          <a:noFill/>
        </p:spPr>
        <p:txBody>
          <a:bodyPr wrap="square">
            <a:noAutofit/>
          </a:bodyPr>
          <a:lstStyle/>
          <a:p>
            <a:pPr marR="0" defTabSz="914400">
              <a:buClrTx/>
              <a:buSzTx/>
              <a:buFontTx/>
              <a:buNone/>
              <a:defRPr/>
            </a:pP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7" action="ppaction://hlinksldjump"/>
              </a:rPr>
              <a:t>Câu</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 4</a:t>
            </a:r>
          </a:p>
        </p:txBody>
      </p:sp>
      <p:sp>
        <p:nvSpPr>
          <p:cNvPr id="16" name="TextBox 12">
            <a:hlinkClick r:id="rId8" action="ppaction://hlinksldjump"/>
          </p:cNvPr>
          <p:cNvSpPr txBox="1"/>
          <p:nvPr/>
        </p:nvSpPr>
        <p:spPr>
          <a:xfrm>
            <a:off x="8831718" y="1651318"/>
            <a:ext cx="1566545" cy="789305"/>
          </a:xfrm>
          <a:prstGeom prst="rect">
            <a:avLst/>
          </a:prstGeom>
          <a:noFill/>
        </p:spPr>
        <p:txBody>
          <a:bodyPr wrap="square">
            <a:noAutofit/>
          </a:bodyPr>
          <a:lstStyle/>
          <a:p>
            <a:pPr marR="0" defTabSz="914400">
              <a:buClrTx/>
              <a:buSzTx/>
              <a:buFontTx/>
              <a:buNone/>
              <a:defRPr/>
            </a:pP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9" action="ppaction://hlinksldjump"/>
              </a:rPr>
              <a:t>Câu</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 </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9" action="ppaction://hlinksldjump"/>
              </a:rPr>
              <a:t>5</a:t>
            </a:r>
            <a:endPar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endParaRPr>
          </a:p>
        </p:txBody>
      </p:sp>
      <p:sp>
        <p:nvSpPr>
          <p:cNvPr id="17" name="TextBox 12">
            <a:hlinkClick r:id="rId10" action="ppaction://hlinksldjump"/>
          </p:cNvPr>
          <p:cNvSpPr txBox="1"/>
          <p:nvPr/>
        </p:nvSpPr>
        <p:spPr>
          <a:xfrm>
            <a:off x="8610600" y="2699068"/>
            <a:ext cx="1566545" cy="789305"/>
          </a:xfrm>
          <a:prstGeom prst="rect">
            <a:avLst/>
          </a:prstGeom>
          <a:noFill/>
        </p:spPr>
        <p:txBody>
          <a:bodyPr wrap="square">
            <a:noAutofit/>
          </a:bodyPr>
          <a:lstStyle/>
          <a:p>
            <a:pPr marR="0" defTabSz="914400">
              <a:buClrTx/>
              <a:buSzTx/>
              <a:buFontTx/>
              <a:buNone/>
              <a:defRPr/>
            </a:pP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hlinkClick r:id="rId10" action="ppaction://hlinksldjump"/>
              </a:rPr>
              <a:t>Câu</a:t>
            </a:r>
            <a:r>
              <a:rPr kumimoji="0" lang="en-US" sz="4400" b="1"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 6</a:t>
            </a:r>
          </a:p>
        </p:txBody>
      </p:sp>
      <p:sp>
        <p:nvSpPr>
          <p:cNvPr id="18" name="TextBox 12">
            <a:hlinkClick r:id="rId3" action="ppaction://hlinksldjump"/>
          </p:cNvPr>
          <p:cNvSpPr txBox="1"/>
          <p:nvPr/>
        </p:nvSpPr>
        <p:spPr>
          <a:xfrm>
            <a:off x="2566669" y="1902459"/>
            <a:ext cx="1566545" cy="789305"/>
          </a:xfrm>
          <a:prstGeom prst="rect">
            <a:avLst/>
          </a:prstGeom>
          <a:noFill/>
        </p:spPr>
        <p:txBody>
          <a:bodyPr wrap="square">
            <a:noAutofit/>
          </a:bodyPr>
          <a:lstStyle/>
          <a:p>
            <a:pPr marR="0" defTabSz="914400">
              <a:buClrTx/>
              <a:buSzTx/>
              <a:buFontTx/>
              <a:buNone/>
              <a:defRPr/>
            </a:pPr>
            <a:r>
              <a:rPr kumimoji="0" lang="en-US" sz="4400" b="1" u="sng" kern="1200" cap="none" spc="0" normalizeH="0" baseline="0" noProof="0" dirty="0">
                <a:solidFill>
                  <a:srgbClr val="9900CC"/>
                </a:solidFill>
                <a:effectLst>
                  <a:glow rad="139700">
                    <a:schemeClr val="accent4">
                      <a:satMod val="175000"/>
                      <a:alpha val="40000"/>
                    </a:schemeClr>
                  </a:glow>
                </a:effectLst>
                <a:ea typeface="+mn-ea"/>
                <a:cs typeface="Calibri" panose="020F0502020204030204" pitchFamily="34" charset="0"/>
              </a:rPr>
              <a:t>Câu </a:t>
            </a:r>
            <a:r>
              <a:rPr kumimoji="0" lang="en-US" sz="4400" b="1" kern="1200" cap="none" spc="0" normalizeH="0" baseline="0" noProof="0" dirty="0">
                <a:solidFill>
                  <a:srgbClr val="9900CC"/>
                </a:solidFill>
                <a:effectLst>
                  <a:glow rad="139700">
                    <a:schemeClr val="accent4">
                      <a:satMod val="175000"/>
                      <a:alpha val="40000"/>
                    </a:schemeClr>
                  </a:glow>
                </a:effectLst>
                <a:ea typeface="+mn-ea"/>
                <a:cs typeface="Calibri" panose="020F0502020204030204" pitchFamily="34" charset="0"/>
              </a:rPr>
              <a:t>1</a:t>
            </a:r>
          </a:p>
        </p:txBody>
      </p:sp>
      <p:sp>
        <p:nvSpPr>
          <p:cNvPr id="19" name="TextBox 12">
            <a:hlinkClick r:id="rId11" action="ppaction://hlinksldjump"/>
          </p:cNvPr>
          <p:cNvSpPr txBox="1"/>
          <p:nvPr/>
        </p:nvSpPr>
        <p:spPr>
          <a:xfrm>
            <a:off x="8423910" y="5375592"/>
            <a:ext cx="1566545" cy="789305"/>
          </a:xfrm>
          <a:prstGeom prst="rect">
            <a:avLst/>
          </a:prstGeom>
          <a:noFill/>
        </p:spPr>
        <p:txBody>
          <a:bodyPr wrap="square">
            <a:noAutofit/>
          </a:bodyPr>
          <a:lstStyle/>
          <a:p>
            <a:pPr marR="0" defTabSz="914400">
              <a:buClrTx/>
              <a:buSzTx/>
              <a:buFontTx/>
              <a:buNone/>
              <a:defRPr/>
            </a:pPr>
            <a:r>
              <a:rPr kumimoji="0" lang="en-US" sz="4400" b="1" u="sng" kern="1200" cap="none" spc="0" normalizeH="0" baseline="0" noProof="0" dirty="0">
                <a:solidFill>
                  <a:srgbClr val="00B050"/>
                </a:solidFill>
                <a:effectLst>
                  <a:glow rad="139700">
                    <a:schemeClr val="accent4">
                      <a:satMod val="175000"/>
                      <a:alpha val="40000"/>
                    </a:schemeClr>
                  </a:glow>
                </a:effectLst>
                <a:ea typeface="+mn-ea"/>
                <a:cs typeface="Calibri" panose="020F0502020204030204" pitchFamily="34" charset="0"/>
              </a:rPr>
              <a:t>Câu 8</a:t>
            </a:r>
          </a:p>
        </p:txBody>
      </p:sp>
      <p:pic>
        <p:nvPicPr>
          <p:cNvPr id="21" name="Picture 20"/>
          <p:cNvPicPr/>
          <p:nvPr/>
        </p:nvPicPr>
        <p:blipFill>
          <a:blip r:embed="rId12"/>
        </p:blipFill>
        <p:spPr>
          <a:xfrm>
            <a:off x="0" y="1270000"/>
            <a:ext cx="1624330" cy="1219200"/>
          </a:xfrm>
          <a:prstGeom prst="rect">
            <a:avLst/>
          </a:prstGeom>
        </p:spPr>
      </p:pic>
      <p:pic>
        <p:nvPicPr>
          <p:cNvPr id="22" name="Picture 21"/>
          <p:cNvPicPr/>
          <p:nvPr/>
        </p:nvPicPr>
        <p:blipFill>
          <a:blip r:embed="rId12"/>
        </p:blipFill>
        <p:spPr>
          <a:xfrm>
            <a:off x="0" y="2626995"/>
            <a:ext cx="1624330" cy="1219200"/>
          </a:xfrm>
          <a:prstGeom prst="rect">
            <a:avLst/>
          </a:prstGeom>
        </p:spPr>
      </p:pic>
      <p:pic>
        <p:nvPicPr>
          <p:cNvPr id="23" name="Picture 22"/>
          <p:cNvPicPr/>
          <p:nvPr/>
        </p:nvPicPr>
        <p:blipFill>
          <a:blip r:embed="rId12"/>
        </p:blipFill>
        <p:spPr>
          <a:xfrm>
            <a:off x="0" y="3983990"/>
            <a:ext cx="1624330" cy="1219200"/>
          </a:xfrm>
          <a:prstGeom prst="rect">
            <a:avLst/>
          </a:prstGeom>
        </p:spPr>
      </p:pic>
      <p:pic>
        <p:nvPicPr>
          <p:cNvPr id="25" name="Picture 24"/>
          <p:cNvPicPr/>
          <p:nvPr/>
        </p:nvPicPr>
        <p:blipFill>
          <a:blip r:embed="rId12"/>
        </p:blipFill>
        <p:spPr>
          <a:xfrm>
            <a:off x="5715" y="5274945"/>
            <a:ext cx="1624330" cy="1219200"/>
          </a:xfrm>
          <a:prstGeom prst="rect">
            <a:avLst/>
          </a:prstGeom>
        </p:spPr>
      </p:pic>
      <p:pic>
        <p:nvPicPr>
          <p:cNvPr id="26" name="Picture 25"/>
          <p:cNvPicPr/>
          <p:nvPr/>
        </p:nvPicPr>
        <p:blipFill>
          <a:blip r:embed="rId12"/>
        </p:blipFill>
        <p:spPr>
          <a:xfrm>
            <a:off x="10567670" y="885825"/>
            <a:ext cx="1624330" cy="1219200"/>
          </a:xfrm>
          <a:prstGeom prst="rect">
            <a:avLst/>
          </a:prstGeom>
        </p:spPr>
      </p:pic>
      <p:pic>
        <p:nvPicPr>
          <p:cNvPr id="27" name="Picture 26"/>
          <p:cNvPicPr/>
          <p:nvPr/>
        </p:nvPicPr>
        <p:blipFill>
          <a:blip r:embed="rId12"/>
        </p:blipFill>
        <p:spPr>
          <a:xfrm>
            <a:off x="10646410" y="2351405"/>
            <a:ext cx="1624330" cy="1219200"/>
          </a:xfrm>
          <a:prstGeom prst="rect">
            <a:avLst/>
          </a:prstGeom>
        </p:spPr>
      </p:pic>
      <p:pic>
        <p:nvPicPr>
          <p:cNvPr id="28" name="Picture 27"/>
          <p:cNvPicPr/>
          <p:nvPr/>
        </p:nvPicPr>
        <p:blipFill>
          <a:blip r:embed="rId12"/>
        </p:blipFill>
        <p:spPr>
          <a:xfrm>
            <a:off x="10646410" y="3731895"/>
            <a:ext cx="1624330" cy="1219200"/>
          </a:xfrm>
          <a:prstGeom prst="rect">
            <a:avLst/>
          </a:prstGeom>
        </p:spPr>
      </p:pic>
      <p:pic>
        <p:nvPicPr>
          <p:cNvPr id="29" name="Picture 28"/>
          <p:cNvPicPr/>
          <p:nvPr/>
        </p:nvPicPr>
        <p:blipFill>
          <a:blip r:embed="rId12"/>
        </p:blipFill>
        <p:spPr>
          <a:xfrm>
            <a:off x="10646410" y="5160645"/>
            <a:ext cx="162433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7" presetClass="exit" presetSubtype="4" fill="hold" grpId="0" nodeType="clickEffect">
                                  <p:stCondLst>
                                    <p:cond delay="0"/>
                                  </p:stCondLst>
                                  <p:childTnLst>
                                    <p:anim calcmode="lin" valueType="num">
                                      <p:cBhvr additive="base">
                                        <p:cTn id="12" dur="5000"/>
                                        <p:tgtEl>
                                          <p:spTgt spid="18"/>
                                        </p:tgtEl>
                                        <p:attrNameLst>
                                          <p:attrName>ppt_x</p:attrName>
                                        </p:attrNameLst>
                                      </p:cBhvr>
                                      <p:tavLst>
                                        <p:tav tm="0">
                                          <p:val>
                                            <p:strVal val="ppt_x"/>
                                          </p:val>
                                        </p:tav>
                                        <p:tav tm="100000">
                                          <p:val>
                                            <p:strVal val="ppt_x"/>
                                          </p:val>
                                        </p:tav>
                                      </p:tavLst>
                                    </p:anim>
                                    <p:anim calcmode="lin" valueType="num">
                                      <p:cBhvr additive="base">
                                        <p:cTn id="13" dur="5000"/>
                                        <p:tgtEl>
                                          <p:spTgt spid="18"/>
                                        </p:tgtEl>
                                        <p:attrNameLst>
                                          <p:attrName>ppt_y</p:attrName>
                                        </p:attrNameLst>
                                      </p:cBhvr>
                                      <p:tavLst>
                                        <p:tav tm="0">
                                          <p:val>
                                            <p:strVal val="ppt_y"/>
                                          </p:val>
                                        </p:tav>
                                        <p:tav tm="100000">
                                          <p:val>
                                            <p:strVal val="1+ppt_h/2"/>
                                          </p:val>
                                        </p:tav>
                                      </p:tavLst>
                                    </p:anim>
                                    <p:set>
                                      <p:cBhvr>
                                        <p:cTn id="14" dur="1" fill="hold">
                                          <p:stCondLst>
                                            <p:cond delay="4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7" presetClass="exit" presetSubtype="4" fill="hold" grpId="0" nodeType="clickEffect">
                                  <p:stCondLst>
                                    <p:cond delay="0"/>
                                  </p:stCondLst>
                                  <p:childTnLst>
                                    <p:anim calcmode="lin" valueType="num">
                                      <p:cBhvr additive="base">
                                        <p:cTn id="19" dur="5000"/>
                                        <p:tgtEl>
                                          <p:spTgt spid="13"/>
                                        </p:tgtEl>
                                        <p:attrNameLst>
                                          <p:attrName>ppt_x</p:attrName>
                                        </p:attrNameLst>
                                      </p:cBhvr>
                                      <p:tavLst>
                                        <p:tav tm="0">
                                          <p:val>
                                            <p:strVal val="ppt_x"/>
                                          </p:val>
                                        </p:tav>
                                        <p:tav tm="100000">
                                          <p:val>
                                            <p:strVal val="ppt_x"/>
                                          </p:val>
                                        </p:tav>
                                      </p:tavLst>
                                    </p:anim>
                                    <p:anim calcmode="lin" valueType="num">
                                      <p:cBhvr additive="base">
                                        <p:cTn id="20" dur="5000"/>
                                        <p:tgtEl>
                                          <p:spTgt spid="13"/>
                                        </p:tgtEl>
                                        <p:attrNameLst>
                                          <p:attrName>ppt_y</p:attrName>
                                        </p:attrNameLst>
                                      </p:cBhvr>
                                      <p:tavLst>
                                        <p:tav tm="0">
                                          <p:val>
                                            <p:strVal val="ppt_y"/>
                                          </p:val>
                                        </p:tav>
                                        <p:tav tm="100000">
                                          <p:val>
                                            <p:strVal val="1+ppt_h/2"/>
                                          </p:val>
                                        </p:tav>
                                      </p:tavLst>
                                    </p:anim>
                                    <p:set>
                                      <p:cBhvr>
                                        <p:cTn id="21" dur="1" fill="hold">
                                          <p:stCondLst>
                                            <p:cond delay="4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7" presetClass="exit" presetSubtype="4" fill="hold" grpId="0" nodeType="clickEffect">
                                  <p:stCondLst>
                                    <p:cond delay="0"/>
                                  </p:stCondLst>
                                  <p:childTnLst>
                                    <p:anim calcmode="lin" valueType="num">
                                      <p:cBhvr additive="base">
                                        <p:cTn id="26" dur="5000"/>
                                        <p:tgtEl>
                                          <p:spTgt spid="15"/>
                                        </p:tgtEl>
                                        <p:attrNameLst>
                                          <p:attrName>ppt_x</p:attrName>
                                        </p:attrNameLst>
                                      </p:cBhvr>
                                      <p:tavLst>
                                        <p:tav tm="0">
                                          <p:val>
                                            <p:strVal val="ppt_x"/>
                                          </p:val>
                                        </p:tav>
                                        <p:tav tm="100000">
                                          <p:val>
                                            <p:strVal val="ppt_x"/>
                                          </p:val>
                                        </p:tav>
                                      </p:tavLst>
                                    </p:anim>
                                    <p:anim calcmode="lin" valueType="num">
                                      <p:cBhvr additive="base">
                                        <p:cTn id="27" dur="5000"/>
                                        <p:tgtEl>
                                          <p:spTgt spid="15"/>
                                        </p:tgtEl>
                                        <p:attrNameLst>
                                          <p:attrName>ppt_y</p:attrName>
                                        </p:attrNameLst>
                                      </p:cBhvr>
                                      <p:tavLst>
                                        <p:tav tm="0">
                                          <p:val>
                                            <p:strVal val="ppt_y"/>
                                          </p:val>
                                        </p:tav>
                                        <p:tav tm="100000">
                                          <p:val>
                                            <p:strVal val="1+ppt_h/2"/>
                                          </p:val>
                                        </p:tav>
                                      </p:tavLst>
                                    </p:anim>
                                    <p:set>
                                      <p:cBhvr>
                                        <p:cTn id="28" dur="1" fill="hold">
                                          <p:stCondLst>
                                            <p:cond delay="4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7" presetClass="exit" presetSubtype="4" fill="hold" grpId="0" nodeType="clickEffect">
                                  <p:stCondLst>
                                    <p:cond delay="0"/>
                                  </p:stCondLst>
                                  <p:childTnLst>
                                    <p:anim calcmode="lin" valueType="num">
                                      <p:cBhvr additive="base">
                                        <p:cTn id="33" dur="5000"/>
                                        <p:tgtEl>
                                          <p:spTgt spid="16"/>
                                        </p:tgtEl>
                                        <p:attrNameLst>
                                          <p:attrName>ppt_x</p:attrName>
                                        </p:attrNameLst>
                                      </p:cBhvr>
                                      <p:tavLst>
                                        <p:tav tm="0">
                                          <p:val>
                                            <p:strVal val="ppt_x"/>
                                          </p:val>
                                        </p:tav>
                                        <p:tav tm="100000">
                                          <p:val>
                                            <p:strVal val="ppt_x"/>
                                          </p:val>
                                        </p:tav>
                                      </p:tavLst>
                                    </p:anim>
                                    <p:anim calcmode="lin" valueType="num">
                                      <p:cBhvr additive="base">
                                        <p:cTn id="34" dur="5000"/>
                                        <p:tgtEl>
                                          <p:spTgt spid="16"/>
                                        </p:tgtEl>
                                        <p:attrNameLst>
                                          <p:attrName>ppt_y</p:attrName>
                                        </p:attrNameLst>
                                      </p:cBhvr>
                                      <p:tavLst>
                                        <p:tav tm="0">
                                          <p:val>
                                            <p:strVal val="ppt_y"/>
                                          </p:val>
                                        </p:tav>
                                        <p:tav tm="100000">
                                          <p:val>
                                            <p:strVal val="1+ppt_h/2"/>
                                          </p:val>
                                        </p:tav>
                                      </p:tavLst>
                                    </p:anim>
                                    <p:set>
                                      <p:cBhvr>
                                        <p:cTn id="35" dur="1" fill="hold">
                                          <p:stCondLst>
                                            <p:cond delay="4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6" restart="whenNotActive" fill="hold" evtFilter="cancelBubble" nodeType="interactiveSeq">
                <p:stCondLst>
                  <p:cond evt="onClick" delay="0">
                    <p:tgtEl>
                      <p:spTgt spid="27"/>
                    </p:tgtEl>
                  </p:cond>
                </p:stCondLst>
                <p:endSync evt="end" delay="0">
                  <p:rtn val="all"/>
                </p:endSync>
                <p:childTnLst>
                  <p:par>
                    <p:cTn id="37" fill="hold">
                      <p:stCondLst>
                        <p:cond delay="0"/>
                      </p:stCondLst>
                      <p:childTnLst>
                        <p:par>
                          <p:cTn id="38" fill="hold">
                            <p:stCondLst>
                              <p:cond delay="0"/>
                            </p:stCondLst>
                            <p:childTnLst>
                              <p:par>
                                <p:cTn id="39" presetID="7" presetClass="exit" presetSubtype="4" fill="hold" grpId="0" nodeType="clickEffect">
                                  <p:stCondLst>
                                    <p:cond delay="0"/>
                                  </p:stCondLst>
                                  <p:childTnLst>
                                    <p:anim calcmode="lin" valueType="num">
                                      <p:cBhvr additive="base">
                                        <p:cTn id="40" dur="5000"/>
                                        <p:tgtEl>
                                          <p:spTgt spid="17"/>
                                        </p:tgtEl>
                                        <p:attrNameLst>
                                          <p:attrName>ppt_x</p:attrName>
                                        </p:attrNameLst>
                                      </p:cBhvr>
                                      <p:tavLst>
                                        <p:tav tm="0">
                                          <p:val>
                                            <p:strVal val="ppt_x"/>
                                          </p:val>
                                        </p:tav>
                                        <p:tav tm="100000">
                                          <p:val>
                                            <p:strVal val="ppt_x"/>
                                          </p:val>
                                        </p:tav>
                                      </p:tavLst>
                                    </p:anim>
                                    <p:anim calcmode="lin" valueType="num">
                                      <p:cBhvr additive="base">
                                        <p:cTn id="41" dur="5000"/>
                                        <p:tgtEl>
                                          <p:spTgt spid="17"/>
                                        </p:tgtEl>
                                        <p:attrNameLst>
                                          <p:attrName>ppt_y</p:attrName>
                                        </p:attrNameLst>
                                      </p:cBhvr>
                                      <p:tavLst>
                                        <p:tav tm="0">
                                          <p:val>
                                            <p:strVal val="ppt_y"/>
                                          </p:val>
                                        </p:tav>
                                        <p:tav tm="100000">
                                          <p:val>
                                            <p:strVal val="1+ppt_h/2"/>
                                          </p:val>
                                        </p:tav>
                                      </p:tavLst>
                                    </p:anim>
                                    <p:set>
                                      <p:cBhvr>
                                        <p:cTn id="42" dur="1" fill="hold">
                                          <p:stCondLst>
                                            <p:cond delay="4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7" presetClass="exit" presetSubtype="4" fill="hold" grpId="0" nodeType="clickEffect">
                                  <p:stCondLst>
                                    <p:cond delay="0"/>
                                  </p:stCondLst>
                                  <p:childTnLst>
                                    <p:anim calcmode="lin" valueType="num">
                                      <p:cBhvr additive="base">
                                        <p:cTn id="47" dur="5000"/>
                                        <p:tgtEl>
                                          <p:spTgt spid="14"/>
                                        </p:tgtEl>
                                        <p:attrNameLst>
                                          <p:attrName>ppt_x</p:attrName>
                                        </p:attrNameLst>
                                      </p:cBhvr>
                                      <p:tavLst>
                                        <p:tav tm="0">
                                          <p:val>
                                            <p:strVal val="ppt_x"/>
                                          </p:val>
                                        </p:tav>
                                        <p:tav tm="100000">
                                          <p:val>
                                            <p:strVal val="ppt_x"/>
                                          </p:val>
                                        </p:tav>
                                      </p:tavLst>
                                    </p:anim>
                                    <p:anim calcmode="lin" valueType="num">
                                      <p:cBhvr additive="base">
                                        <p:cTn id="48" dur="5000"/>
                                        <p:tgtEl>
                                          <p:spTgt spid="14"/>
                                        </p:tgtEl>
                                        <p:attrNameLst>
                                          <p:attrName>ppt_y</p:attrName>
                                        </p:attrNameLst>
                                      </p:cBhvr>
                                      <p:tavLst>
                                        <p:tav tm="0">
                                          <p:val>
                                            <p:strVal val="ppt_y"/>
                                          </p:val>
                                        </p:tav>
                                        <p:tav tm="100000">
                                          <p:val>
                                            <p:strVal val="1+ppt_h/2"/>
                                          </p:val>
                                        </p:tav>
                                      </p:tavLst>
                                    </p:anim>
                                    <p:set>
                                      <p:cBhvr>
                                        <p:cTn id="49" dur="1" fill="hold">
                                          <p:stCondLst>
                                            <p:cond delay="4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7" presetClass="exit" presetSubtype="4" fill="hold" grpId="0" nodeType="clickEffect">
                                  <p:stCondLst>
                                    <p:cond delay="0"/>
                                  </p:stCondLst>
                                  <p:childTnLst>
                                    <p:anim calcmode="lin" valueType="num">
                                      <p:cBhvr additive="base">
                                        <p:cTn id="54" dur="5000"/>
                                        <p:tgtEl>
                                          <p:spTgt spid="19"/>
                                        </p:tgtEl>
                                        <p:attrNameLst>
                                          <p:attrName>ppt_x</p:attrName>
                                        </p:attrNameLst>
                                      </p:cBhvr>
                                      <p:tavLst>
                                        <p:tav tm="0">
                                          <p:val>
                                            <p:strVal val="ppt_x"/>
                                          </p:val>
                                        </p:tav>
                                        <p:tav tm="100000">
                                          <p:val>
                                            <p:strVal val="ppt_x"/>
                                          </p:val>
                                        </p:tav>
                                      </p:tavLst>
                                    </p:anim>
                                    <p:anim calcmode="lin" valueType="num">
                                      <p:cBhvr additive="base">
                                        <p:cTn id="55" dur="5000"/>
                                        <p:tgtEl>
                                          <p:spTgt spid="19"/>
                                        </p:tgtEl>
                                        <p:attrNameLst>
                                          <p:attrName>ppt_y</p:attrName>
                                        </p:attrNameLst>
                                      </p:cBhvr>
                                      <p:tavLst>
                                        <p:tav tm="0">
                                          <p:val>
                                            <p:strVal val="ppt_y"/>
                                          </p:val>
                                        </p:tav>
                                        <p:tav tm="100000">
                                          <p:val>
                                            <p:strVal val="1+ppt_h/2"/>
                                          </p:val>
                                        </p:tav>
                                      </p:tavLst>
                                    </p:anim>
                                    <p:set>
                                      <p:cBhvr>
                                        <p:cTn id="56" dur="1" fill="hold">
                                          <p:stCondLst>
                                            <p:cond delay="4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7" presetClass="exit" presetSubtype="4" fill="hold" grpId="0" nodeType="clickEffect">
                                  <p:stCondLst>
                                    <p:cond delay="0"/>
                                  </p:stCondLst>
                                  <p:childTnLst>
                                    <p:anim calcmode="lin" valueType="num">
                                      <p:cBhvr additive="base">
                                        <p:cTn id="61" dur="5000"/>
                                        <p:tgtEl>
                                          <p:spTgt spid="2"/>
                                        </p:tgtEl>
                                        <p:attrNameLst>
                                          <p:attrName>ppt_x</p:attrName>
                                        </p:attrNameLst>
                                      </p:cBhvr>
                                      <p:tavLst>
                                        <p:tav tm="0">
                                          <p:val>
                                            <p:strVal val="ppt_x"/>
                                          </p:val>
                                        </p:tav>
                                        <p:tav tm="100000">
                                          <p:val>
                                            <p:strVal val="ppt_x"/>
                                          </p:val>
                                        </p:tav>
                                      </p:tavLst>
                                    </p:anim>
                                    <p:anim calcmode="lin" valueType="num">
                                      <p:cBhvr additive="base">
                                        <p:cTn id="62" dur="5000"/>
                                        <p:tgtEl>
                                          <p:spTgt spid="2"/>
                                        </p:tgtEl>
                                        <p:attrNameLst>
                                          <p:attrName>ppt_y</p:attrName>
                                        </p:attrNameLst>
                                      </p:cBhvr>
                                      <p:tavLst>
                                        <p:tav tm="0">
                                          <p:val>
                                            <p:strVal val="ppt_y"/>
                                          </p:val>
                                        </p:tav>
                                        <p:tav tm="100000">
                                          <p:val>
                                            <p:strVal val="1+ppt_h/2"/>
                                          </p:val>
                                        </p:tav>
                                      </p:tavLst>
                                    </p:anim>
                                    <p:set>
                                      <p:cBhvr>
                                        <p:cTn id="63" dur="1" fill="hold">
                                          <p:stCondLst>
                                            <p:cond delay="4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p:bldP spid="2" grpId="0"/>
      <p:bldP spid="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937*481"/>
  <p:tag name="TABLE_ENDDRAG_RECT" val="12*58*937*4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2903</Words>
  <Application>Microsoft Office PowerPoint</Application>
  <PresentationFormat>Widescreen</PresentationFormat>
  <Paragraphs>238</Paragraphs>
  <Slides>32</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Aachen</vt:lpstr>
      <vt:lpstr>Arial</vt:lpstr>
      <vt:lpstr>Calibri</vt:lpstr>
      <vt:lpstr>Calibri Light</vt:lpstr>
      <vt:lpstr>Symbol</vt:lpstr>
      <vt:lpstr>Times New Roman</vt:lpstr>
      <vt:lpstr>UTM A&amp;S Graceland</vt:lpstr>
      <vt:lpstr>UtM Seagll</vt:lpstr>
      <vt:lpstr>Varela Round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313</cp:revision>
  <dcterms:created xsi:type="dcterms:W3CDTF">2022-08-22T02:17:00Z</dcterms:created>
  <dcterms:modified xsi:type="dcterms:W3CDTF">2024-08-23T13:24:04Z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314A6E5C956740989543737A6BF09D3C_12</vt:lpwstr>
  </property>
  <property fmtid="{D5CDD505-2E9C-101B-9397-08002B2CF9AE}" pid="3" name="KSOProductBuildVer">
    <vt:lpwstr>1033-12.2.0.17545</vt:lpwstr>
  </property>
</Properties>
</file>