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17"/>
  </p:notesMasterIdLst>
  <p:sldIdLst>
    <p:sldId id="271" r:id="rId2"/>
    <p:sldId id="275" r:id="rId3"/>
    <p:sldId id="276" r:id="rId4"/>
    <p:sldId id="277" r:id="rId5"/>
    <p:sldId id="28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8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C74"/>
    <a:srgbClr val="ADE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E9B15-5938-4172-ACBC-9F4B76460F06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3D42F-B996-46F9-BDB3-1B6D9843F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19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3D42F-B996-46F9-BDB3-1B6D9843F7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0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07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3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24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6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73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31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06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4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7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19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CAA41-7A2E-4FD8-A268-39B9DF3F59D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06FA-BE97-4AC9-9E9C-960CBD6F6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7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86603" y="110342"/>
            <a:ext cx="11436824" cy="126924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+mn-lt"/>
              </a:rPr>
              <a:t>TỔNG KẾT VÀ ĐÁNH GIÁ CHỦ ĐỀ: </a:t>
            </a:r>
            <a:br>
              <a:rPr lang="en-US" b="1" dirty="0" smtClean="0">
                <a:solidFill>
                  <a:srgbClr val="FF0000"/>
                </a:solidFill>
                <a:latin typeface="+mn-lt"/>
              </a:rPr>
            </a:br>
            <a:r>
              <a:rPr lang="en-US" b="1" i="1" dirty="0" smtClean="0">
                <a:solidFill>
                  <a:schemeClr val="accent5"/>
                </a:solidFill>
                <a:latin typeface="+mn-lt"/>
              </a:rPr>
              <a:t>CÁC THỂ CỦA CHẤT – OXYGEN VÀ KHÔNG KHÍ</a:t>
            </a:r>
            <a:endParaRPr lang="en-US" b="1" i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672" y="1951630"/>
            <a:ext cx="1124575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 </a:t>
            </a:r>
            <a:r>
              <a:rPr lang="en-US" sz="2800" dirty="0" err="1"/>
              <a:t>S</a:t>
            </a:r>
            <a:r>
              <a:rPr lang="en-US" sz="2800" dirty="0" err="1" smtClean="0"/>
              <a:t>ự</a:t>
            </a:r>
            <a:r>
              <a:rPr lang="en-US" sz="2800" dirty="0" smtClean="0"/>
              <a:t> </a:t>
            </a:r>
            <a:r>
              <a:rPr lang="en-US" sz="2800" dirty="0" err="1" smtClean="0"/>
              <a:t>đa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: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         	+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ở </a:t>
            </a:r>
            <a:r>
              <a:rPr lang="en-US" sz="2800" dirty="0" err="1" smtClean="0"/>
              <a:t>xung</a:t>
            </a:r>
            <a:r>
              <a:rPr lang="en-US" sz="2800" dirty="0" smtClean="0"/>
              <a:t> </a:t>
            </a:r>
            <a:r>
              <a:rPr lang="en-US" sz="2800" dirty="0" err="1" smtClean="0"/>
              <a:t>quanh</a:t>
            </a:r>
            <a:r>
              <a:rPr lang="en-US" sz="2800" dirty="0" smtClean="0"/>
              <a:t> ta</a:t>
            </a:r>
          </a:p>
          <a:p>
            <a:r>
              <a:rPr lang="en-US" sz="2800" dirty="0"/>
              <a:t>		</a:t>
            </a:r>
            <a:r>
              <a:rPr lang="en-US" sz="2800" dirty="0" smtClean="0"/>
              <a:t>+ Ba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đặc</a:t>
            </a:r>
            <a:r>
              <a:rPr lang="en-US" sz="2800" dirty="0" smtClean="0"/>
              <a:t>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chúng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en-US" sz="2800" dirty="0" err="1" smtClean="0">
                <a:solidFill>
                  <a:srgbClr val="FF0000"/>
                </a:solidFill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và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sự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chuyển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2800" dirty="0">
                <a:solidFill>
                  <a:srgbClr val="FF0000"/>
                </a:solidFill>
              </a:rPr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	+ </a:t>
            </a:r>
            <a:r>
              <a:rPr lang="en-US" sz="2800" dirty="0" err="1" smtClean="0">
                <a:solidFill>
                  <a:srgbClr val="FF0000"/>
                </a:solidFill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2800" dirty="0">
                <a:solidFill>
                  <a:srgbClr val="FF0000"/>
                </a:solidFill>
              </a:rPr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	+ </a:t>
            </a:r>
            <a:r>
              <a:rPr lang="en-US" sz="2800" dirty="0" err="1" smtClean="0">
                <a:solidFill>
                  <a:srgbClr val="FF0000"/>
                </a:solidFill>
              </a:rPr>
              <a:t>Sự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chuyển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dirty="0" smtClean="0"/>
              <a:t>Oxygen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.</a:t>
            </a:r>
          </a:p>
          <a:p>
            <a:pPr lvl="3"/>
            <a:r>
              <a:rPr lang="en-US" sz="2800" dirty="0"/>
              <a:t>	</a:t>
            </a:r>
            <a:r>
              <a:rPr lang="en-US" sz="2800" dirty="0" smtClean="0"/>
              <a:t>+ Oxygen: </a:t>
            </a:r>
            <a:r>
              <a:rPr lang="en-US" sz="2800" dirty="0" err="1"/>
              <a:t>T</a:t>
            </a:r>
            <a:r>
              <a:rPr lang="en-US" sz="2800" dirty="0" err="1" smtClean="0"/>
              <a:t>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, </a:t>
            </a:r>
            <a:r>
              <a:rPr lang="en-US" sz="2800" dirty="0" err="1" smtClean="0"/>
              <a:t>tầm</a:t>
            </a:r>
            <a:r>
              <a:rPr lang="en-US" sz="2800" dirty="0" smtClean="0"/>
              <a:t> </a:t>
            </a:r>
            <a:r>
              <a:rPr lang="en-US" sz="2800" dirty="0" err="1" smtClean="0"/>
              <a:t>quan</a:t>
            </a:r>
            <a:r>
              <a:rPr lang="en-US" sz="2800" dirty="0" smtClean="0"/>
              <a:t> </a:t>
            </a:r>
            <a:r>
              <a:rPr lang="en-US" sz="2800" dirty="0" err="1" smtClean="0"/>
              <a:t>trọng</a:t>
            </a:r>
            <a:r>
              <a:rPr lang="en-US" sz="2800" dirty="0" smtClean="0"/>
              <a:t>.</a:t>
            </a:r>
          </a:p>
          <a:p>
            <a:pPr lvl="3"/>
            <a:r>
              <a:rPr lang="en-US" sz="2800" dirty="0"/>
              <a:t>	</a:t>
            </a:r>
            <a:r>
              <a:rPr lang="en-US" sz="2800" dirty="0" smtClean="0"/>
              <a:t>+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: </a:t>
            </a:r>
            <a:r>
              <a:rPr lang="en-US" sz="2800" dirty="0" err="1"/>
              <a:t>T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, </a:t>
            </a:r>
            <a:r>
              <a:rPr lang="en-US" sz="2800" dirty="0" err="1" smtClean="0"/>
              <a:t>vai</a:t>
            </a:r>
            <a:r>
              <a:rPr lang="en-US" sz="2800" dirty="0" smtClean="0"/>
              <a:t> </a:t>
            </a:r>
            <a:r>
              <a:rPr lang="en-US" sz="2800" dirty="0" err="1" smtClean="0"/>
              <a:t>trò</a:t>
            </a:r>
            <a:r>
              <a:rPr lang="en-US" sz="2800" dirty="0" smtClean="0"/>
              <a:t>, </a:t>
            </a:r>
            <a:r>
              <a:rPr lang="en-US" sz="2800" dirty="0" err="1" smtClean="0"/>
              <a:t>sự</a:t>
            </a:r>
            <a:r>
              <a:rPr lang="en-US" sz="2800" dirty="0" smtClean="0"/>
              <a:t> ô </a:t>
            </a:r>
            <a:r>
              <a:rPr lang="en-US" sz="2800" dirty="0" err="1" smtClean="0"/>
              <a:t>nhiễm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biện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 </a:t>
            </a:r>
            <a:r>
              <a:rPr lang="en-US" sz="2800" dirty="0" err="1" smtClean="0"/>
              <a:t>bảo</a:t>
            </a:r>
            <a:r>
              <a:rPr lang="en-US" sz="2800" dirty="0" smtClean="0"/>
              <a:t> </a:t>
            </a:r>
            <a:r>
              <a:rPr lang="en-US" sz="2800" dirty="0" err="1" smtClean="0"/>
              <a:t>vệ</a:t>
            </a:r>
            <a:r>
              <a:rPr lang="en-US" sz="2800" dirty="0" smtClean="0"/>
              <a:t> </a:t>
            </a:r>
            <a:r>
              <a:rPr lang="en-US" sz="2800" dirty="0" err="1" smtClean="0"/>
              <a:t>môi</a:t>
            </a:r>
            <a:r>
              <a:rPr lang="en-US" sz="2800" dirty="0" smtClean="0"/>
              <a:t> </a:t>
            </a:r>
            <a:r>
              <a:rPr lang="en-US" sz="2800" dirty="0" err="1" smtClean="0"/>
              <a:t>trường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212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ập lử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75" y="0"/>
            <a:ext cx="12160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7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úc nồ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1763"/>
            <a:ext cx="12192000" cy="659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4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ết xuất tinh dầu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75" y="0"/>
            <a:ext cx="12160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3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áy sục ox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75" y="0"/>
            <a:ext cx="12160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7605" y="0"/>
            <a:ext cx="8652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CÁC HIỆN TƯỢNG VẬT LÝ TRONG VIDEO</a:t>
            </a:r>
            <a:endParaRPr 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276425"/>
              </p:ext>
            </p:extLst>
          </p:nvPr>
        </p:nvGraphicFramePr>
        <p:xfrm>
          <a:off x="0" y="781762"/>
          <a:ext cx="12192000" cy="6038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9242"/>
                <a:gridCol w="3234519"/>
                <a:gridCol w="7688239"/>
              </a:tblGrid>
              <a:tr h="2913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Video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Hượng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tượng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vật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lý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Giải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thích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42763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</a:rPr>
                        <a:t>  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44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9162" marR="49162" marT="0" marB="0"/>
                </a:tc>
              </a:tr>
              <a:tr h="498547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582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6670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54606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</a:rPr>
                        <a:t>  </a:t>
                      </a: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582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582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510604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  <a:tr h="6985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62" marR="49162" marT="0" marB="0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51379" y="1323833"/>
            <a:ext cx="2238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Dập</a:t>
            </a:r>
            <a:r>
              <a:rPr lang="en-US" sz="2800" dirty="0" smtClean="0"/>
              <a:t> </a:t>
            </a:r>
            <a:r>
              <a:rPr lang="en-US" sz="2800" dirty="0" err="1" smtClean="0"/>
              <a:t>lửa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667534" y="1214651"/>
            <a:ext cx="7306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Ngăn</a:t>
            </a:r>
            <a:r>
              <a:rPr lang="en-US" sz="2800" dirty="0" smtClean="0"/>
              <a:t> </a:t>
            </a:r>
            <a:r>
              <a:rPr lang="en-US" sz="2800" dirty="0" err="1" smtClean="0"/>
              <a:t>cản</a:t>
            </a:r>
            <a:r>
              <a:rPr lang="en-US" sz="2800" dirty="0" smtClean="0"/>
              <a:t>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trình</a:t>
            </a:r>
            <a:r>
              <a:rPr lang="en-US" sz="2800" dirty="0" smtClean="0"/>
              <a:t> </a:t>
            </a:r>
            <a:r>
              <a:rPr lang="en-US" sz="2800" dirty="0" err="1" smtClean="0"/>
              <a:t>truyền</a:t>
            </a:r>
            <a:r>
              <a:rPr lang="en-US" sz="2800" dirty="0" smtClean="0"/>
              <a:t> oxy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lửa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lửa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tắt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12543" y="2107372"/>
            <a:ext cx="2913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Nóng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chảy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nhôm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0615" y="3042370"/>
            <a:ext cx="2913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Đông</a:t>
            </a:r>
            <a:r>
              <a:rPr lang="en-US" sz="2800" dirty="0" smtClean="0"/>
              <a:t> </a:t>
            </a:r>
            <a:r>
              <a:rPr lang="en-US" sz="2800" dirty="0" err="1" smtClean="0"/>
              <a:t>đặc</a:t>
            </a:r>
            <a:r>
              <a:rPr lang="en-US" sz="2800" dirty="0" smtClean="0"/>
              <a:t> </a:t>
            </a:r>
            <a:r>
              <a:rPr lang="en-US" sz="2800" dirty="0" err="1" smtClean="0"/>
              <a:t>nhôm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487605" y="3915798"/>
            <a:ext cx="2238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bốc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hơi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7008" y="4723354"/>
            <a:ext cx="3009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Hơi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ngưng</a:t>
            </a:r>
            <a:r>
              <a:rPr lang="en-US" sz="2800" dirty="0" smtClean="0"/>
              <a:t> </a:t>
            </a:r>
            <a:r>
              <a:rPr lang="en-US" sz="2800" dirty="0" err="1" smtClean="0"/>
              <a:t>tụ</a:t>
            </a:r>
            <a:r>
              <a:rPr lang="en-US" sz="2800" dirty="0" smtClean="0"/>
              <a:t> ở </a:t>
            </a:r>
            <a:r>
              <a:rPr lang="en-US" sz="2800" dirty="0" err="1" smtClean="0"/>
              <a:t>nắp</a:t>
            </a:r>
            <a:r>
              <a:rPr lang="en-US" sz="2800" dirty="0" smtClean="0"/>
              <a:t> </a:t>
            </a:r>
            <a:r>
              <a:rPr lang="en-US" sz="2800" dirty="0" err="1" smtClean="0"/>
              <a:t>vung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412543" y="5961797"/>
            <a:ext cx="3132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Bọt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khí</a:t>
            </a:r>
            <a:r>
              <a:rPr lang="en-US" sz="2800" dirty="0" smtClean="0">
                <a:solidFill>
                  <a:srgbClr val="FF0000"/>
                </a:solidFill>
              </a:rPr>
              <a:t> oxy </a:t>
            </a:r>
            <a:r>
              <a:rPr lang="en-US" sz="2800" dirty="0" err="1" smtClean="0">
                <a:solidFill>
                  <a:srgbClr val="FF0000"/>
                </a:solidFill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bể</a:t>
            </a:r>
            <a:r>
              <a:rPr lang="en-US" sz="2800" dirty="0" smtClean="0"/>
              <a:t> </a:t>
            </a:r>
            <a:r>
              <a:rPr lang="en-US" sz="2800" dirty="0" err="1" smtClean="0"/>
              <a:t>cá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667534" y="2106137"/>
            <a:ext cx="7306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Nhôm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nhận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nhiệt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chuyển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từ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rắn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lỏng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4701" y="2895767"/>
            <a:ext cx="7306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Nhôm</a:t>
            </a:r>
            <a:r>
              <a:rPr lang="en-US" sz="2800" dirty="0" smtClean="0"/>
              <a:t> </a:t>
            </a:r>
            <a:r>
              <a:rPr lang="en-US" sz="2800" dirty="0" err="1" smtClean="0"/>
              <a:t>tỏa</a:t>
            </a:r>
            <a:r>
              <a:rPr lang="en-US" sz="2800" dirty="0" smtClean="0"/>
              <a:t>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môi</a:t>
            </a:r>
            <a:r>
              <a:rPr lang="en-US" sz="2800" dirty="0" smtClean="0"/>
              <a:t> </a:t>
            </a:r>
            <a:r>
              <a:rPr lang="en-US" sz="2800" dirty="0" err="1" smtClean="0"/>
              <a:t>trường</a:t>
            </a:r>
            <a:r>
              <a:rPr lang="en-US" sz="2800" dirty="0" smtClean="0"/>
              <a:t>, </a:t>
            </a:r>
            <a:r>
              <a:rPr lang="en-US" sz="2800" dirty="0" err="1" smtClean="0"/>
              <a:t>chuyển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rắn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426423" y="3923449"/>
            <a:ext cx="7765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nhận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nhiệt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làm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quá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bốc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hơi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mạnh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hơn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6423" y="4672505"/>
            <a:ext cx="7306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Hơi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gặp</a:t>
            </a:r>
            <a:r>
              <a:rPr lang="en-US" sz="2800" dirty="0" smtClean="0"/>
              <a:t> </a:t>
            </a:r>
            <a:r>
              <a:rPr lang="en-US" sz="2800" dirty="0" err="1" smtClean="0"/>
              <a:t>lạnh</a:t>
            </a:r>
            <a:r>
              <a:rPr lang="en-US" sz="2800" dirty="0" smtClean="0"/>
              <a:t> ở </a:t>
            </a:r>
            <a:r>
              <a:rPr lang="en-US" sz="2800" dirty="0" err="1" smtClean="0"/>
              <a:t>nắp</a:t>
            </a:r>
            <a:r>
              <a:rPr lang="en-US" sz="2800" dirty="0" smtClean="0"/>
              <a:t> </a:t>
            </a:r>
            <a:r>
              <a:rPr lang="en-US" sz="2800" dirty="0" err="1" smtClean="0"/>
              <a:t>vung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ngưng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tụ</a:t>
            </a:r>
            <a:r>
              <a:rPr lang="en-US" sz="2800" dirty="0" smtClean="0">
                <a:sym typeface="Wingdings" panose="05000000000000000000" pitchFamily="2" charset="2"/>
              </a:rPr>
              <a:t> ở </a:t>
            </a:r>
            <a:r>
              <a:rPr lang="en-US" sz="2800" dirty="0" err="1" smtClean="0">
                <a:sym typeface="Wingdings" panose="05000000000000000000" pitchFamily="2" charset="2"/>
              </a:rPr>
              <a:t>nắp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vung</a:t>
            </a:r>
            <a:r>
              <a:rPr lang="en-US" sz="2800" dirty="0" smtClean="0">
                <a:sym typeface="Wingdings" panose="05000000000000000000" pitchFamily="2" charset="2"/>
              </a:rPr>
              <a:t>  </a:t>
            </a:r>
            <a:r>
              <a:rPr lang="en-US" sz="2800" dirty="0" err="1" smtClean="0">
                <a:sym typeface="Wingdings" panose="05000000000000000000" pitchFamily="2" charset="2"/>
              </a:rPr>
              <a:t>chảy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xuống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bát</a:t>
            </a:r>
            <a:r>
              <a:rPr lang="en-US" sz="2800" dirty="0" smtClean="0">
                <a:sym typeface="Wingdings" panose="05000000000000000000" pitchFamily="2" charset="2"/>
              </a:rPr>
              <a:t> ở </a:t>
            </a:r>
            <a:r>
              <a:rPr lang="en-US" sz="2800" dirty="0" err="1" smtClean="0">
                <a:sym typeface="Wingdings" panose="05000000000000000000" pitchFamily="2" charset="2"/>
              </a:rPr>
              <a:t>dưới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nồi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544700" y="5683812"/>
            <a:ext cx="7306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Bọt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khí</a:t>
            </a:r>
            <a:r>
              <a:rPr lang="en-US" sz="2800" dirty="0" smtClean="0">
                <a:solidFill>
                  <a:srgbClr val="FF0000"/>
                </a:solidFill>
              </a:rPr>
              <a:t> oxygen </a:t>
            </a:r>
            <a:r>
              <a:rPr lang="en-US" sz="2800" dirty="0" err="1" smtClean="0">
                <a:solidFill>
                  <a:srgbClr val="FF0000"/>
                </a:solidFill>
              </a:rPr>
              <a:t>nhẹ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hơn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nổi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từ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dưới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khuếch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tán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1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phần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oxy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0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4954" y="201352"/>
            <a:ext cx="3220873" cy="64480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NHẮC NHỞ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*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btvn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sbt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* </a:t>
            </a:r>
            <a:r>
              <a:rPr lang="en-US" dirty="0" err="1" smtClean="0"/>
              <a:t>Nghiên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6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626591" y="2634018"/>
            <a:ext cx="3725839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Thể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tích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xác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định</a:t>
            </a:r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Hình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dạng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không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khác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định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865445" y="2609242"/>
            <a:ext cx="2813539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Thể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tích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và</a:t>
            </a:r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Hình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dạng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không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khác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định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71557" y="5929952"/>
            <a:ext cx="1001151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Màu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sắc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19711" y="5929951"/>
            <a:ext cx="1001151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Mùi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vị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67865" y="5929950"/>
            <a:ext cx="1001151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…….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281108" y="5929953"/>
            <a:ext cx="1504124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Khả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năng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cháy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902462" y="5929949"/>
            <a:ext cx="1406768" cy="928047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………</a:t>
            </a:r>
          </a:p>
        </p:txBody>
      </p:sp>
    </p:spTree>
    <p:extLst>
      <p:ext uri="{BB962C8B-B14F-4D97-AF65-F5344CB8AC3E}">
        <p14:creationId xmlns:p14="http://schemas.microsoft.com/office/powerpoint/2010/main" val="343939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024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90151" y="4250028"/>
            <a:ext cx="1107584" cy="2607971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Nitơ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Cung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cấp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một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phần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dưỡng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chất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cho</a:t>
            </a:r>
            <a:r>
              <a:rPr lang="en-US" sz="2000" dirty="0" smtClean="0">
                <a:solidFill>
                  <a:srgbClr val="FF0000"/>
                </a:solidFill>
              </a:rPr>
              <a:t> SV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65161" y="4250028"/>
            <a:ext cx="1056067" cy="2607971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Quang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hợp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-</a:t>
            </a:r>
            <a:r>
              <a:rPr lang="en-US" sz="2000" dirty="0" err="1" smtClean="0">
                <a:solidFill>
                  <a:srgbClr val="FF0000"/>
                </a:solidFill>
              </a:rPr>
              <a:t>Ổn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định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nhiệt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độ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….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756092" y="4688513"/>
            <a:ext cx="1406768" cy="1213532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Carbon dioxide,……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79737" y="4704310"/>
            <a:ext cx="1406768" cy="1535504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Tự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nhiên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và</a:t>
            </a:r>
            <a:r>
              <a:rPr lang="en-US" sz="2400" dirty="0" smtClean="0">
                <a:solidFill>
                  <a:srgbClr val="FF0000"/>
                </a:solidFill>
              </a:rPr>
              <a:t> do con </a:t>
            </a:r>
            <a:r>
              <a:rPr lang="en-US" sz="2400" dirty="0" err="1" smtClean="0">
                <a:solidFill>
                  <a:srgbClr val="FF0000"/>
                </a:solidFill>
              </a:rPr>
              <a:t>người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578433" y="4704310"/>
            <a:ext cx="2197994" cy="1850521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Ảnh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hưởng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sức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khỏe</a:t>
            </a:r>
            <a:r>
              <a:rPr lang="en-US" sz="2400" dirty="0" smtClean="0">
                <a:solidFill>
                  <a:srgbClr val="FF0000"/>
                </a:solidFill>
              </a:rPr>
              <a:t> con </a:t>
            </a:r>
            <a:r>
              <a:rPr lang="en-US" sz="2400" dirty="0" err="1" smtClean="0">
                <a:solidFill>
                  <a:srgbClr val="FF0000"/>
                </a:solidFill>
              </a:rPr>
              <a:t>người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và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môi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trường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351478" y="3245028"/>
            <a:ext cx="1406768" cy="1268213"/>
          </a:xfrm>
          <a:prstGeom prst="roundRect">
            <a:avLst/>
          </a:prstGeom>
          <a:solidFill>
            <a:srgbClr val="ADEFE4"/>
          </a:solidFill>
          <a:ln>
            <a:solidFill>
              <a:srgbClr val="ADEF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Kiểm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soát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khí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thải</a:t>
            </a:r>
            <a:r>
              <a:rPr lang="en-US" sz="2400" dirty="0" smtClean="0">
                <a:solidFill>
                  <a:srgbClr val="FF0000"/>
                </a:solidFill>
              </a:rPr>
              <a:t>,….</a:t>
            </a:r>
          </a:p>
        </p:txBody>
      </p:sp>
    </p:spTree>
    <p:extLst>
      <p:ext uri="{BB962C8B-B14F-4D97-AF65-F5344CB8AC3E}">
        <p14:creationId xmlns:p14="http://schemas.microsoft.com/office/powerpoint/2010/main" val="355728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367"/>
            <a:ext cx="10515600" cy="64480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BÀI TẬP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9821" y="541747"/>
            <a:ext cx="11532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1</a:t>
            </a:r>
            <a:r>
              <a:rPr lang="en-US" sz="2800" dirty="0" smtClean="0"/>
              <a:t>: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câu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, </a:t>
            </a:r>
            <a:r>
              <a:rPr lang="en-US" sz="2800" dirty="0" err="1" smtClean="0"/>
              <a:t>từ</a:t>
            </a:r>
            <a:r>
              <a:rPr lang="en-US" sz="2800" dirty="0" smtClean="0"/>
              <a:t> (</a:t>
            </a:r>
            <a:r>
              <a:rPr lang="en-US" sz="2800" dirty="0" err="1" smtClean="0"/>
              <a:t>cụm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) in </a:t>
            </a:r>
            <a:r>
              <a:rPr lang="en-US" sz="2800" dirty="0" err="1" smtClean="0"/>
              <a:t>nghiêng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vật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thể</a:t>
            </a:r>
            <a:r>
              <a:rPr lang="en-US" sz="2800" i="1" dirty="0" smtClean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/>
              <a:t>? </a:t>
            </a:r>
            <a:r>
              <a:rPr lang="en-US" sz="2800" dirty="0" err="1" smtClean="0"/>
              <a:t>Chỉ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vật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thể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tự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nhiên</a:t>
            </a:r>
            <a:r>
              <a:rPr lang="en-US" sz="2800" i="1" dirty="0" smtClean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vật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thể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nhân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tạo</a:t>
            </a:r>
            <a:r>
              <a:rPr lang="en-US" sz="2800" i="1" dirty="0" smtClean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vật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sống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và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vật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không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sống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9820" y="1505319"/>
            <a:ext cx="8884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a)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không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khí</a:t>
            </a:r>
            <a:r>
              <a:rPr lang="en-US" sz="2800" i="1" dirty="0" smtClean="0">
                <a:solidFill>
                  <a:srgbClr val="FF0000"/>
                </a:solidFill>
              </a:rPr>
              <a:t>, oxygen </a:t>
            </a:r>
            <a:r>
              <a:rPr lang="en-US" sz="2800" dirty="0" err="1" smtClean="0"/>
              <a:t>chiếm</a:t>
            </a:r>
            <a:r>
              <a:rPr lang="en-US" sz="2800" dirty="0" smtClean="0"/>
              <a:t> </a:t>
            </a:r>
            <a:r>
              <a:rPr lang="en-US" sz="2800" dirty="0" err="1" smtClean="0"/>
              <a:t>khoảng</a:t>
            </a:r>
            <a:r>
              <a:rPr lang="en-US" sz="2800" dirty="0" smtClean="0"/>
              <a:t> 1/5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tích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29820" y="2089706"/>
            <a:ext cx="8884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) </a:t>
            </a:r>
            <a:r>
              <a:rPr lang="en-US" sz="2800" i="1" dirty="0" err="1" smtClean="0">
                <a:solidFill>
                  <a:srgbClr val="FF0000"/>
                </a:solidFill>
              </a:rPr>
              <a:t>Hạt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thóc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củ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khoai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quả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chuối</a:t>
            </a:r>
            <a:r>
              <a:rPr lang="en-US" sz="2800" i="1" dirty="0" smtClean="0">
                <a:solidFill>
                  <a:srgbClr val="FF0000"/>
                </a:solidFill>
              </a:rPr>
              <a:t>  </a:t>
            </a:r>
            <a:r>
              <a:rPr lang="en-US" sz="2800" dirty="0" err="1" smtClean="0"/>
              <a:t>đều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chứa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tinh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bột</a:t>
            </a:r>
            <a:r>
              <a:rPr lang="en-US" sz="2800" i="1" dirty="0" smtClean="0">
                <a:solidFill>
                  <a:srgbClr val="FF0000"/>
                </a:solidFill>
              </a:rPr>
              <a:t>.</a:t>
            </a:r>
            <a:endParaRPr lang="en-US" sz="28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9820" y="2616037"/>
            <a:ext cx="11420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c)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ăn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quả</a:t>
            </a:r>
            <a:r>
              <a:rPr lang="en-US" sz="2800" i="1" dirty="0" smtClean="0">
                <a:solidFill>
                  <a:srgbClr val="FF0000"/>
                </a:solidFill>
              </a:rPr>
              <a:t> cam,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chúng</a:t>
            </a:r>
            <a:r>
              <a:rPr lang="en-US" sz="2800" dirty="0" smtClean="0"/>
              <a:t> ta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bổ</a:t>
            </a:r>
            <a:r>
              <a:rPr lang="en-US" sz="2800" dirty="0" smtClean="0"/>
              <a:t> sung </a:t>
            </a:r>
            <a:r>
              <a:rPr lang="en-US" sz="2800" i="1" dirty="0" err="1" smtClean="0">
                <a:solidFill>
                  <a:srgbClr val="FF0000"/>
                </a:solidFill>
              </a:rPr>
              <a:t>nước</a:t>
            </a:r>
            <a:r>
              <a:rPr lang="en-US" sz="2800" i="1" dirty="0" smtClean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chất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xơ</a:t>
            </a:r>
            <a:r>
              <a:rPr lang="en-US" sz="2800" i="1" dirty="0" smtClean="0">
                <a:solidFill>
                  <a:srgbClr val="FF0000"/>
                </a:solidFill>
              </a:rPr>
              <a:t>, vitamin C </a:t>
            </a:r>
            <a:r>
              <a:rPr lang="en-US" sz="2800" dirty="0" err="1" smtClean="0"/>
              <a:t>và</a:t>
            </a:r>
            <a:r>
              <a:rPr lang="en-US" sz="2800" i="1" dirty="0" smtClean="0">
                <a:solidFill>
                  <a:srgbClr val="FF0000"/>
                </a:solidFill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</a:rPr>
              <a:t>đường</a:t>
            </a:r>
            <a:r>
              <a:rPr lang="en-US" sz="2800" i="1" dirty="0" smtClean="0">
                <a:solidFill>
                  <a:srgbClr val="FF0000"/>
                </a:solidFill>
              </a:rPr>
              <a:t> glucose</a:t>
            </a:r>
            <a:endParaRPr lang="en-US" sz="2800" i="1" dirty="0">
              <a:solidFill>
                <a:srgbClr val="FF0000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003791"/>
              </p:ext>
            </p:extLst>
          </p:nvPr>
        </p:nvGraphicFramePr>
        <p:xfrm>
          <a:off x="0" y="3811735"/>
          <a:ext cx="12191999" cy="284596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05218"/>
                <a:gridCol w="2606722"/>
                <a:gridCol w="8780059"/>
              </a:tblGrid>
              <a:tr h="472440">
                <a:tc rowSpan="4">
                  <a:txBody>
                    <a:bodyPr/>
                    <a:lstStyle/>
                    <a:p>
                      <a:endParaRPr lang="en-US" sz="2800" b="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sz="2800" b="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Vật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thể</a:t>
                      </a:r>
                      <a:endParaRPr lang="en-US" sz="2800" b="0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sz="28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Vật</a:t>
                      </a:r>
                      <a:r>
                        <a:rPr lang="en-US" sz="2800" b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sống</a:t>
                      </a:r>
                      <a:endParaRPr lang="en-US" sz="2800" b="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</a:tr>
              <a:tr h="5469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Vật</a:t>
                      </a:r>
                      <a:r>
                        <a:rPr lang="en-US" sz="2800" b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không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sống</a:t>
                      </a:r>
                      <a:endParaRPr lang="en-US" sz="2800" b="0" baseline="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</a:tr>
              <a:tr h="665038">
                <a:tc vMerge="1">
                  <a:txBody>
                    <a:bodyPr/>
                    <a:lstStyle/>
                    <a:p>
                      <a:endParaRPr lang="en-US" sz="28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Vật</a:t>
                      </a:r>
                      <a:r>
                        <a:rPr lang="en-US" sz="2800" b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thể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tự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nhiên</a:t>
                      </a:r>
                      <a:endParaRPr lang="en-US" sz="2800" b="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AC74"/>
                    </a:solidFill>
                  </a:tcPr>
                </a:tc>
              </a:tr>
              <a:tr h="597705">
                <a:tc vMerge="1">
                  <a:txBody>
                    <a:bodyPr/>
                    <a:lstStyle/>
                    <a:p>
                      <a:endParaRPr lang="en-US" sz="28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Vật</a:t>
                      </a:r>
                      <a:r>
                        <a:rPr lang="en-US" sz="2800" b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thể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nhân</a:t>
                      </a:r>
                      <a:r>
                        <a:rPr lang="en-US" sz="2800" b="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2800" b="0" baseline="0" dirty="0" err="1" smtClean="0">
                          <a:solidFill>
                            <a:srgbClr val="C00000"/>
                          </a:solidFill>
                        </a:rPr>
                        <a:t>tạo</a:t>
                      </a:r>
                      <a:endParaRPr lang="en-US" sz="2800" b="0" dirty="0" smtClean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BAC7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b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BAC74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sz="2800" b="0" dirty="0" err="1" smtClean="0">
                          <a:solidFill>
                            <a:srgbClr val="C00000"/>
                          </a:solidFill>
                        </a:rPr>
                        <a:t>Chất</a:t>
                      </a:r>
                      <a:endParaRPr lang="en-US" sz="2800" b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ABAC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0" dirty="0"/>
                    </a:p>
                  </a:txBody>
                  <a:tcPr>
                    <a:solidFill>
                      <a:srgbClr val="ABAC74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86432" y="4895230"/>
            <a:ext cx="1774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khí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04547" y="4895230"/>
            <a:ext cx="1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Củ</a:t>
            </a:r>
            <a:r>
              <a:rPr lang="en-US" sz="2800" dirty="0" smtClean="0"/>
              <a:t> </a:t>
            </a:r>
            <a:r>
              <a:rPr lang="en-US" sz="2800" dirty="0" err="1" smtClean="0"/>
              <a:t>khoai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8327409" y="4895230"/>
            <a:ext cx="1730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Quả</a:t>
            </a:r>
            <a:r>
              <a:rPr lang="en-US" sz="2800" dirty="0" smtClean="0"/>
              <a:t> </a:t>
            </a:r>
            <a:r>
              <a:rPr lang="en-US" sz="2800" dirty="0" err="1" smtClean="0"/>
              <a:t>chuối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0294959" y="4887738"/>
            <a:ext cx="1774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Quả</a:t>
            </a:r>
            <a:r>
              <a:rPr lang="en-US" sz="2800" dirty="0" smtClean="0"/>
              <a:t> cam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281685" y="4907577"/>
            <a:ext cx="1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Hạt</a:t>
            </a:r>
            <a:r>
              <a:rPr lang="en-US" sz="2800" dirty="0" smtClean="0"/>
              <a:t> </a:t>
            </a:r>
            <a:r>
              <a:rPr lang="en-US" sz="2800" dirty="0" err="1" smtClean="0"/>
              <a:t>thóc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378958" y="6124501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smtClean="0"/>
              <a:t>Oxygen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6124501"/>
            <a:ext cx="1468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Tinh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bột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4738" y="6110650"/>
            <a:ext cx="1056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Nước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871077" y="6124501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xơ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67614" y="6148453"/>
            <a:ext cx="166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smtClean="0"/>
              <a:t>Vitamin C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9809320" y="6110650"/>
            <a:ext cx="2383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Đường</a:t>
            </a:r>
            <a:r>
              <a:rPr lang="en-US" sz="2800" dirty="0" smtClean="0">
                <a:solidFill>
                  <a:srgbClr val="FF0000"/>
                </a:solidFill>
              </a:rPr>
              <a:t> glucose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85859" y="4333867"/>
            <a:ext cx="1774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khí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5246993" y="3818140"/>
            <a:ext cx="1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Hạt</a:t>
            </a:r>
            <a:r>
              <a:rPr lang="en-US" sz="2800" dirty="0" smtClean="0"/>
              <a:t> </a:t>
            </a:r>
            <a:r>
              <a:rPr lang="en-US" sz="2800" dirty="0" err="1" smtClean="0"/>
              <a:t>thóc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6906902" y="3776927"/>
            <a:ext cx="1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Củ</a:t>
            </a:r>
            <a:r>
              <a:rPr lang="en-US" sz="2800" dirty="0" smtClean="0"/>
              <a:t> </a:t>
            </a:r>
            <a:r>
              <a:rPr lang="en-US" sz="2800" dirty="0" err="1" smtClean="0"/>
              <a:t>khoai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409858" y="3776927"/>
            <a:ext cx="1730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Quả</a:t>
            </a:r>
            <a:r>
              <a:rPr lang="en-US" sz="2800" dirty="0" smtClean="0"/>
              <a:t> </a:t>
            </a:r>
            <a:r>
              <a:rPr lang="en-US" sz="2800" dirty="0" err="1" smtClean="0"/>
              <a:t>chuối</a:t>
            </a:r>
            <a:endParaRPr 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10417791" y="3794986"/>
            <a:ext cx="1774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Quả</a:t>
            </a:r>
            <a:r>
              <a:rPr lang="en-US" sz="2800" dirty="0" smtClean="0"/>
              <a:t> cam</a:t>
            </a:r>
            <a:endParaRPr lang="en-US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858" y="4300147"/>
            <a:ext cx="1730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 err="1" smtClean="0"/>
              <a:t>Quả</a:t>
            </a:r>
            <a:r>
              <a:rPr lang="en-US" sz="2800" dirty="0" smtClean="0"/>
              <a:t> </a:t>
            </a:r>
            <a:r>
              <a:rPr lang="en-US" sz="2800" dirty="0" err="1" smtClean="0"/>
              <a:t>chuối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2508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395" y="582208"/>
            <a:ext cx="115323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2</a:t>
            </a:r>
            <a:r>
              <a:rPr lang="en-US" sz="2800" dirty="0" smtClean="0"/>
              <a:t>: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sinh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</a:t>
            </a:r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.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nhưng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. Theo </a:t>
            </a:r>
            <a:r>
              <a:rPr lang="en-US" sz="2800" dirty="0" err="1" smtClean="0"/>
              <a:t>em</a:t>
            </a:r>
            <a:r>
              <a:rPr lang="en-US" sz="2800" dirty="0" smtClean="0"/>
              <a:t>,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đó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ở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1395" y="3276006"/>
            <a:ext cx="115323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3</a:t>
            </a:r>
            <a:r>
              <a:rPr lang="en-US" sz="2800" dirty="0" smtClean="0"/>
              <a:t>: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ta </a:t>
            </a:r>
            <a:r>
              <a:rPr lang="en-US" sz="2800" dirty="0" err="1" smtClean="0"/>
              <a:t>bơm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săm</a:t>
            </a:r>
            <a:r>
              <a:rPr lang="en-US" sz="2800" dirty="0" smtClean="0"/>
              <a:t>, </a:t>
            </a:r>
            <a:r>
              <a:rPr lang="en-US" sz="2800" dirty="0" err="1" smtClean="0"/>
              <a:t>lốp</a:t>
            </a:r>
            <a:r>
              <a:rPr lang="en-US" sz="2800" dirty="0" smtClean="0"/>
              <a:t> ô </a:t>
            </a:r>
            <a:r>
              <a:rPr lang="en-US" sz="2800" dirty="0" err="1" smtClean="0"/>
              <a:t>tô</a:t>
            </a:r>
            <a:r>
              <a:rPr lang="en-US" sz="2800" dirty="0" smtClean="0"/>
              <a:t> (</a:t>
            </a:r>
            <a:r>
              <a:rPr lang="en-US" sz="2800" dirty="0" err="1" smtClean="0"/>
              <a:t>vỏ</a:t>
            </a:r>
            <a:r>
              <a:rPr lang="en-US" sz="2800" dirty="0" smtClean="0"/>
              <a:t> ô </a:t>
            </a:r>
            <a:r>
              <a:rPr lang="en-US" sz="2800" dirty="0" err="1" smtClean="0"/>
              <a:t>tô</a:t>
            </a:r>
            <a:r>
              <a:rPr lang="en-US" sz="2800" dirty="0" smtClean="0"/>
              <a:t>), </a:t>
            </a:r>
            <a:r>
              <a:rPr lang="en-US" sz="2800" dirty="0" err="1" smtClean="0"/>
              <a:t>xe</a:t>
            </a:r>
            <a:r>
              <a:rPr lang="en-US" sz="2800" dirty="0" smtClean="0"/>
              <a:t> </a:t>
            </a:r>
            <a:r>
              <a:rPr lang="en-US" sz="2800" dirty="0" err="1" smtClean="0"/>
              <a:t>máy</a:t>
            </a:r>
            <a:r>
              <a:rPr lang="en-US" sz="2800" dirty="0" smtClean="0"/>
              <a:t>, </a:t>
            </a:r>
            <a:r>
              <a:rPr lang="en-US" sz="2800" dirty="0" err="1" smtClean="0"/>
              <a:t>xe</a:t>
            </a:r>
            <a:r>
              <a:rPr lang="en-US" sz="2800" dirty="0" smtClean="0"/>
              <a:t> </a:t>
            </a:r>
            <a:r>
              <a:rPr lang="en-US" sz="2800" dirty="0" err="1" smtClean="0"/>
              <a:t>đạp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giảm</a:t>
            </a:r>
            <a:r>
              <a:rPr lang="en-US" sz="2800" dirty="0" smtClean="0"/>
              <a:t> </a:t>
            </a:r>
            <a:r>
              <a:rPr lang="en-US" sz="2800" dirty="0" err="1" smtClean="0"/>
              <a:t>xóc</a:t>
            </a:r>
            <a:r>
              <a:rPr lang="en-US" sz="2800" dirty="0" smtClean="0"/>
              <a:t> </a:t>
            </a:r>
            <a:r>
              <a:rPr lang="en-US" sz="2800" dirty="0" err="1" smtClean="0"/>
              <a:t>khi</a:t>
            </a:r>
            <a:r>
              <a:rPr lang="en-US" sz="2800" dirty="0" smtClean="0"/>
              <a:t> di </a:t>
            </a:r>
            <a:r>
              <a:rPr lang="en-US" sz="2800" dirty="0" err="1" smtClean="0"/>
              <a:t>chuyển</a:t>
            </a:r>
            <a:r>
              <a:rPr lang="en-US" sz="2800" dirty="0" smtClean="0"/>
              <a:t>, </a:t>
            </a:r>
            <a:r>
              <a:rPr lang="en-US" sz="2800" dirty="0" err="1" smtClean="0"/>
              <a:t>chống</a:t>
            </a:r>
            <a:r>
              <a:rPr lang="en-US" sz="2800" dirty="0" smtClean="0"/>
              <a:t> </a:t>
            </a:r>
            <a:r>
              <a:rPr lang="en-US" sz="2800" dirty="0" err="1" smtClean="0"/>
              <a:t>mòn</a:t>
            </a:r>
            <a:r>
              <a:rPr lang="en-US" sz="2800" dirty="0" smtClean="0"/>
              <a:t> </a:t>
            </a:r>
            <a:r>
              <a:rPr lang="en-US" sz="2800" dirty="0" err="1" smtClean="0"/>
              <a:t>lốp</a:t>
            </a:r>
            <a:r>
              <a:rPr lang="en-US" sz="2800" dirty="0" smtClean="0"/>
              <a:t>, </a:t>
            </a:r>
            <a:r>
              <a:rPr lang="en-US" sz="2800" dirty="0" err="1" smtClean="0"/>
              <a:t>chống</a:t>
            </a:r>
            <a:r>
              <a:rPr lang="en-US" sz="2800" dirty="0" smtClean="0"/>
              <a:t> </a:t>
            </a:r>
            <a:r>
              <a:rPr lang="en-US" sz="2800" dirty="0" err="1" smtClean="0"/>
              <a:t>hỏng</a:t>
            </a:r>
            <a:r>
              <a:rPr lang="en-US" sz="2800" dirty="0" smtClean="0"/>
              <a:t> </a:t>
            </a:r>
            <a:r>
              <a:rPr lang="en-US" sz="2800" dirty="0" err="1" smtClean="0"/>
              <a:t>vành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giảm</a:t>
            </a:r>
            <a:r>
              <a:rPr lang="en-US" sz="2800" dirty="0" smtClean="0"/>
              <a:t> ma </a:t>
            </a:r>
            <a:r>
              <a:rPr lang="en-US" sz="2800" dirty="0" err="1" smtClean="0"/>
              <a:t>sát</a:t>
            </a:r>
            <a:r>
              <a:rPr lang="en-US" sz="2800" dirty="0" smtClean="0"/>
              <a:t>.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bằng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 </a:t>
            </a:r>
            <a:r>
              <a:rPr lang="en-US" sz="2800" dirty="0" err="1" smtClean="0"/>
              <a:t>hoặc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rắn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? </a:t>
            </a:r>
            <a:r>
              <a:rPr lang="en-US" sz="2800" dirty="0" err="1" smtClean="0"/>
              <a:t>Vì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45994" y="2062663"/>
            <a:ext cx="11532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Trả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lời</a:t>
            </a:r>
            <a:r>
              <a:rPr lang="en-US" sz="2800" dirty="0" smtClean="0"/>
              <a:t>: </a:t>
            </a:r>
          </a:p>
          <a:p>
            <a:r>
              <a:rPr lang="en-US" sz="2800" dirty="0" smtClean="0"/>
              <a:t>Theo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. </a:t>
            </a:r>
            <a:r>
              <a:rPr lang="en-US" sz="2800" dirty="0" err="1" smtClean="0"/>
              <a:t>Mẫu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</a:t>
            </a:r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ở </a:t>
            </a:r>
            <a:r>
              <a:rPr lang="en-US" sz="2800" dirty="0" err="1" smtClean="0">
                <a:solidFill>
                  <a:srgbClr val="FF0000"/>
                </a:solidFill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lỏng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93672" y="4920781"/>
            <a:ext cx="115323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u="sng" dirty="0" err="1" smtClean="0">
                <a:solidFill>
                  <a:srgbClr val="FF0000"/>
                </a:solidFill>
              </a:rPr>
              <a:t>Trả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lời</a:t>
            </a:r>
            <a:r>
              <a:rPr lang="en-US" sz="2800" dirty="0" smtClean="0"/>
              <a:t>: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nên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đổi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err="1" smtClean="0"/>
              <a:t>Vì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, </a:t>
            </a:r>
            <a:r>
              <a:rPr lang="en-US" sz="2800" dirty="0" err="1" smtClean="0"/>
              <a:t>dễ</a:t>
            </a:r>
            <a:r>
              <a:rPr lang="en-US" sz="2800" dirty="0" smtClean="0"/>
              <a:t> </a:t>
            </a:r>
            <a:r>
              <a:rPr lang="en-US" sz="2800" dirty="0" err="1" smtClean="0"/>
              <a:t>dàng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đổi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lốp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err="1" smtClean="0"/>
              <a:t>Còn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rắn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linh</a:t>
            </a:r>
            <a:r>
              <a:rPr lang="en-US" sz="2800" dirty="0" smtClean="0"/>
              <a:t>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nên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tốt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9454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126" y="304799"/>
            <a:ext cx="11532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4</a:t>
            </a:r>
            <a:r>
              <a:rPr lang="en-US" sz="2800" dirty="0" smtClean="0"/>
              <a:t>: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câu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đây</a:t>
            </a:r>
            <a:r>
              <a:rPr lang="en-US" sz="2800" dirty="0" smtClean="0"/>
              <a:t> </a:t>
            </a:r>
            <a:r>
              <a:rPr lang="en-US" sz="2800" dirty="0" err="1" smtClean="0"/>
              <a:t>môt</a:t>
            </a:r>
            <a:r>
              <a:rPr lang="en-US" sz="2800" dirty="0" smtClean="0"/>
              <a:t> </a:t>
            </a:r>
            <a:r>
              <a:rPr lang="en-US" sz="2800" dirty="0" err="1" smtClean="0"/>
              <a:t>tả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lí</a:t>
            </a:r>
            <a:r>
              <a:rPr lang="en-US" sz="2800" dirty="0" smtClean="0"/>
              <a:t>,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68489" y="2219265"/>
            <a:ext cx="5977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r>
              <a:rPr lang="en-US" sz="2800" dirty="0" smtClean="0"/>
              <a:t>) </a:t>
            </a:r>
            <a:r>
              <a:rPr lang="en-US" sz="2800" dirty="0" err="1" smtClean="0"/>
              <a:t>Lưu</a:t>
            </a:r>
            <a:r>
              <a:rPr lang="en-US" sz="2800" dirty="0" smtClean="0"/>
              <a:t> </a:t>
            </a:r>
            <a:r>
              <a:rPr lang="en-US" sz="2800" dirty="0" err="1" smtClean="0"/>
              <a:t>huỳnh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rắn</a:t>
            </a:r>
            <a:r>
              <a:rPr lang="en-US" sz="2800" dirty="0" smtClean="0"/>
              <a:t>,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màu</a:t>
            </a:r>
            <a:r>
              <a:rPr lang="en-US" sz="2800" dirty="0" smtClean="0"/>
              <a:t> </a:t>
            </a:r>
            <a:r>
              <a:rPr lang="en-US" sz="2800" dirty="0" err="1" smtClean="0"/>
              <a:t>vàng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68489" y="1029150"/>
            <a:ext cx="483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a) </a:t>
            </a:r>
            <a:r>
              <a:rPr lang="en-US" sz="2800" dirty="0" err="1"/>
              <a:t>N</a:t>
            </a:r>
            <a:r>
              <a:rPr lang="en-US" sz="2800" dirty="0" err="1" smtClean="0"/>
              <a:t>ước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ở 100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C.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68490" y="1614609"/>
            <a:ext cx="597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) </a:t>
            </a:r>
            <a:r>
              <a:rPr lang="en-US" sz="2800" dirty="0" err="1" smtClean="0"/>
              <a:t>Xăng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xe</a:t>
            </a:r>
            <a:r>
              <a:rPr lang="en-US" sz="2800" dirty="0" smtClean="0"/>
              <a:t> </a:t>
            </a:r>
            <a:r>
              <a:rPr lang="en-US" sz="2800" dirty="0" err="1" smtClean="0"/>
              <a:t>máy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68489" y="3899956"/>
            <a:ext cx="10631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</a:t>
            </a:r>
            <a:r>
              <a:rPr lang="en-US" sz="2800" dirty="0" smtClean="0"/>
              <a:t>) Ở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 </a:t>
            </a:r>
            <a:r>
              <a:rPr lang="en-US" sz="2800" dirty="0" err="1" smtClean="0"/>
              <a:t>độ</a:t>
            </a:r>
            <a:r>
              <a:rPr lang="en-US" sz="2800" dirty="0" smtClean="0"/>
              <a:t> </a:t>
            </a:r>
            <a:r>
              <a:rPr lang="en-US" sz="2800" dirty="0" err="1" smtClean="0"/>
              <a:t>phòng</a:t>
            </a:r>
            <a:r>
              <a:rPr lang="en-US" sz="2800" dirty="0" smtClean="0"/>
              <a:t>, </a:t>
            </a:r>
            <a:r>
              <a:rPr lang="en-US" sz="2800" dirty="0" err="1" smtClean="0"/>
              <a:t>nitơ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màu</a:t>
            </a:r>
            <a:r>
              <a:rPr lang="en-US" sz="2800" dirty="0" smtClean="0"/>
              <a:t>,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mùi</a:t>
            </a:r>
            <a:r>
              <a:rPr lang="en-US" sz="2800" dirty="0" smtClean="0"/>
              <a:t>,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68489" y="2823921"/>
            <a:ext cx="11668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r>
              <a:rPr lang="en-US" sz="2800" dirty="0" smtClean="0"/>
              <a:t>) Con </a:t>
            </a:r>
            <a:r>
              <a:rPr lang="en-US" sz="2800" dirty="0" err="1" smtClean="0"/>
              <a:t>dao</a:t>
            </a:r>
            <a:r>
              <a:rPr lang="en-US" sz="2800" dirty="0" smtClean="0"/>
              <a:t> </a:t>
            </a:r>
            <a:r>
              <a:rPr lang="en-US" sz="2800" dirty="0" err="1" smtClean="0"/>
              <a:t>sắt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gỉ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r>
              <a:rPr lang="en-US" sz="2800" dirty="0" smtClean="0"/>
              <a:t> </a:t>
            </a:r>
            <a:r>
              <a:rPr lang="en-US" sz="2800" dirty="0" err="1" smtClean="0"/>
              <a:t>tiếp</a:t>
            </a:r>
            <a:r>
              <a:rPr lang="en-US" sz="2800" dirty="0" smtClean="0"/>
              <a:t> </a:t>
            </a:r>
            <a:r>
              <a:rPr lang="en-US" sz="2800" dirty="0" err="1" smtClean="0"/>
              <a:t>xúc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oxygen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hơi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72955" y="4738387"/>
            <a:ext cx="2265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Trả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lời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489" y="5250710"/>
            <a:ext cx="2838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*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: 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68489" y="5895858"/>
            <a:ext cx="3179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*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: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022978" y="5255178"/>
            <a:ext cx="3179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a, c, e. 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548418" y="5895858"/>
            <a:ext cx="3179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, d.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4349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251" y="302188"/>
            <a:ext cx="11532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5</a:t>
            </a:r>
            <a:r>
              <a:rPr lang="en-US" sz="2800" dirty="0" smtClean="0"/>
              <a:t>: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trình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dưới</a:t>
            </a:r>
            <a:r>
              <a:rPr lang="en-US" sz="2800" dirty="0" smtClean="0"/>
              <a:t> </a:t>
            </a:r>
            <a:r>
              <a:rPr lang="en-US" sz="2800" dirty="0" err="1" smtClean="0"/>
              <a:t>đây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giảm</a:t>
            </a:r>
            <a:r>
              <a:rPr lang="en-US" sz="2800" dirty="0" smtClean="0"/>
              <a:t> </a:t>
            </a:r>
            <a:r>
              <a:rPr lang="en-US" sz="2800" dirty="0" err="1" smtClean="0"/>
              <a:t>lượng</a:t>
            </a:r>
            <a:r>
              <a:rPr lang="en-US" sz="2800" dirty="0" smtClean="0"/>
              <a:t> oxygen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36477" y="5156758"/>
            <a:ext cx="10112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Đưa</a:t>
            </a:r>
            <a:r>
              <a:rPr lang="en-US" sz="2800" dirty="0" smtClean="0"/>
              <a:t> </a:t>
            </a:r>
            <a:r>
              <a:rPr lang="en-US" sz="2800" dirty="0" err="1" smtClean="0"/>
              <a:t>tàn</a:t>
            </a:r>
            <a:r>
              <a:rPr lang="en-US" sz="2800" dirty="0" smtClean="0"/>
              <a:t> </a:t>
            </a:r>
            <a:r>
              <a:rPr lang="en-US" sz="2800" dirty="0" err="1" smtClean="0"/>
              <a:t>lửa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chứa</a:t>
            </a:r>
            <a:r>
              <a:rPr lang="en-US" sz="2800" dirty="0" smtClean="0"/>
              <a:t> oxygen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lửa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cháy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mạnh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lên</a:t>
            </a:r>
            <a:r>
              <a:rPr lang="en-US" sz="2800" dirty="0" smtClean="0">
                <a:sym typeface="Wingdings" panose="05000000000000000000" pitchFamily="2" charset="2"/>
              </a:rPr>
              <a:t>.</a:t>
            </a:r>
          </a:p>
          <a:p>
            <a:r>
              <a:rPr lang="en-US" sz="2800" dirty="0" err="1" smtClean="0">
                <a:sym typeface="Wingdings" panose="05000000000000000000" pitchFamily="2" charset="2"/>
              </a:rPr>
              <a:t>Đưa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tàn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lửa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vào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bình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Nitơ</a:t>
            </a:r>
            <a:r>
              <a:rPr lang="en-US" sz="2800" dirty="0" smtClean="0">
                <a:sym typeface="Wingdings" panose="05000000000000000000" pitchFamily="2" charset="2"/>
              </a:rPr>
              <a:t>   </a:t>
            </a:r>
            <a:r>
              <a:rPr lang="en-US" sz="2800" dirty="0" err="1" smtClean="0">
                <a:sym typeface="Wingdings" panose="05000000000000000000" pitchFamily="2" charset="2"/>
              </a:rPr>
              <a:t>tàn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lửa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tắt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luôn</a:t>
            </a:r>
            <a:r>
              <a:rPr lang="en-US" sz="2800" dirty="0" smtClean="0">
                <a:sym typeface="Wingdings" panose="05000000000000000000" pitchFamily="2" charset="2"/>
              </a:rPr>
              <a:t>!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00251" y="1400571"/>
            <a:ext cx="3971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than, </a:t>
            </a:r>
            <a:r>
              <a:rPr lang="en-US" sz="2800" dirty="0" err="1" smtClean="0"/>
              <a:t>củi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36478" y="3530839"/>
            <a:ext cx="11532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6</a:t>
            </a:r>
            <a:r>
              <a:rPr lang="en-US" sz="2800" dirty="0" smtClean="0"/>
              <a:t>: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hãy</a:t>
            </a:r>
            <a:r>
              <a:rPr lang="en-US" sz="2800" dirty="0" smtClean="0"/>
              <a:t> </a:t>
            </a:r>
            <a:r>
              <a:rPr lang="en-US" sz="2800" dirty="0" err="1" smtClean="0"/>
              <a:t>đề</a:t>
            </a:r>
            <a:r>
              <a:rPr lang="en-US" sz="2800" dirty="0" smtClean="0"/>
              <a:t> </a:t>
            </a:r>
            <a:r>
              <a:rPr lang="en-US" sz="2800" dirty="0" err="1" smtClean="0"/>
              <a:t>xuất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thí</a:t>
            </a:r>
            <a:r>
              <a:rPr lang="en-US" sz="2800" dirty="0" smtClean="0"/>
              <a:t> </a:t>
            </a:r>
            <a:r>
              <a:rPr lang="en-US" sz="2800" dirty="0" err="1" smtClean="0"/>
              <a:t>nghiệm</a:t>
            </a:r>
            <a:r>
              <a:rPr lang="en-US" sz="2800" dirty="0" smtClean="0"/>
              <a:t> </a:t>
            </a:r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giản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biệt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chứa</a:t>
            </a:r>
            <a:r>
              <a:rPr lang="en-US" sz="2800" dirty="0" smtClean="0"/>
              <a:t> oxygen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bình</a:t>
            </a:r>
            <a:r>
              <a:rPr lang="en-US" sz="2800" dirty="0" smtClean="0"/>
              <a:t> </a:t>
            </a:r>
            <a:r>
              <a:rPr lang="en-US" sz="2800" dirty="0" err="1" smtClean="0"/>
              <a:t>chứa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nitơ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00251" y="1923791"/>
            <a:ext cx="408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r>
              <a:rPr lang="en-US" sz="2800" dirty="0" smtClean="0"/>
              <a:t>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hô</a:t>
            </a:r>
            <a:r>
              <a:rPr lang="en-US" sz="2800" dirty="0" smtClean="0"/>
              <a:t> </a:t>
            </a:r>
            <a:r>
              <a:rPr lang="en-US" sz="2800" dirty="0" err="1" smtClean="0"/>
              <a:t>hấp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00251" y="2442622"/>
            <a:ext cx="4722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quang</a:t>
            </a:r>
            <a:r>
              <a:rPr lang="en-US" sz="2800" dirty="0" smtClean="0"/>
              <a:t> </a:t>
            </a:r>
            <a:r>
              <a:rPr lang="en-US" sz="2800" dirty="0" err="1" smtClean="0"/>
              <a:t>hợp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xanh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36478" y="4572890"/>
            <a:ext cx="1323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Trả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lời</a:t>
            </a:r>
            <a:r>
              <a:rPr lang="en-US" sz="2800" b="1" dirty="0" smtClean="0"/>
              <a:t>: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0251" y="913352"/>
            <a:ext cx="6045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gỉ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bằng</a:t>
            </a:r>
            <a:r>
              <a:rPr lang="en-US" sz="2800" dirty="0" smtClean="0"/>
              <a:t> </a:t>
            </a:r>
            <a:r>
              <a:rPr lang="en-US" sz="2800" dirty="0" err="1" smtClean="0"/>
              <a:t>sắt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140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20" y="4015804"/>
            <a:ext cx="11532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8</a:t>
            </a:r>
            <a:r>
              <a:rPr lang="en-US" sz="2800" dirty="0" smtClean="0"/>
              <a:t>: </a:t>
            </a:r>
            <a:r>
              <a:rPr lang="en-US" sz="2800" dirty="0" err="1" smtClean="0"/>
              <a:t>Hãy</a:t>
            </a:r>
            <a:r>
              <a:rPr lang="en-US" sz="2800" dirty="0" smtClean="0"/>
              <a:t> </a:t>
            </a:r>
            <a:r>
              <a:rPr lang="en-US" sz="2800" dirty="0" err="1" smtClean="0"/>
              <a:t>giải</a:t>
            </a:r>
            <a:r>
              <a:rPr lang="en-US" sz="2800" dirty="0" smtClean="0"/>
              <a:t> </a:t>
            </a:r>
            <a:r>
              <a:rPr lang="en-US" sz="2800" dirty="0" err="1" smtClean="0"/>
              <a:t>thích</a:t>
            </a:r>
            <a:r>
              <a:rPr lang="en-US" sz="2800" dirty="0" smtClean="0"/>
              <a:t> </a:t>
            </a:r>
            <a:r>
              <a:rPr lang="en-US" sz="2800" dirty="0" err="1" smtClean="0"/>
              <a:t>vì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dung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dập</a:t>
            </a:r>
            <a:r>
              <a:rPr lang="en-US" sz="2800" dirty="0" smtClean="0"/>
              <a:t> </a:t>
            </a:r>
            <a:r>
              <a:rPr lang="en-US" sz="2800" dirty="0" err="1" smtClean="0"/>
              <a:t>đám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gây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34371" y="423077"/>
            <a:ext cx="10338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7</a:t>
            </a:r>
            <a:r>
              <a:rPr lang="en-US" sz="2800" dirty="0" smtClean="0"/>
              <a:t>: </a:t>
            </a:r>
            <a:r>
              <a:rPr lang="en-US" sz="2800" dirty="0" err="1"/>
              <a:t>C</a:t>
            </a:r>
            <a:r>
              <a:rPr lang="en-US" sz="2800" dirty="0" err="1" smtClean="0"/>
              <a:t>âu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dưới</a:t>
            </a:r>
            <a:r>
              <a:rPr lang="en-US" sz="2800" dirty="0" smtClean="0"/>
              <a:t> </a:t>
            </a:r>
            <a:r>
              <a:rPr lang="en-US" sz="2800" dirty="0" err="1" smtClean="0"/>
              <a:t>đây</a:t>
            </a:r>
            <a:r>
              <a:rPr lang="en-US" sz="2800" dirty="0" smtClean="0"/>
              <a:t> </a:t>
            </a:r>
            <a:r>
              <a:rPr lang="en-US" sz="2800" b="1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đúng</a:t>
            </a:r>
            <a:r>
              <a:rPr lang="en-US" sz="2800" dirty="0" smtClean="0"/>
              <a:t>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nói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34371" y="1069224"/>
            <a:ext cx="876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bay </a:t>
            </a:r>
            <a:r>
              <a:rPr lang="en-US" sz="2800" dirty="0" err="1" smtClean="0"/>
              <a:t>hơi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ở </a:t>
            </a:r>
            <a:r>
              <a:rPr lang="en-US" sz="2800" dirty="0" err="1" smtClean="0"/>
              <a:t>trên</a:t>
            </a:r>
            <a:r>
              <a:rPr lang="en-US" sz="2800" dirty="0" smtClean="0"/>
              <a:t> </a:t>
            </a:r>
            <a:r>
              <a:rPr lang="en-US" sz="2800" dirty="0" err="1" smtClean="0"/>
              <a:t>bề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34371" y="1682118"/>
            <a:ext cx="8250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ở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 </a:t>
            </a:r>
            <a:r>
              <a:rPr lang="en-US" sz="2800" dirty="0" err="1" smtClean="0"/>
              <a:t>độ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34371" y="2295012"/>
            <a:ext cx="115323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r>
              <a:rPr lang="en-US" sz="2800" dirty="0" smtClean="0"/>
              <a:t>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trình</a:t>
            </a:r>
            <a:r>
              <a:rPr lang="en-US" sz="2800" dirty="0" smtClean="0"/>
              <a:t> </a:t>
            </a:r>
            <a:r>
              <a:rPr lang="en-US" sz="2800" dirty="0" err="1" smtClean="0"/>
              <a:t>chuyển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 sang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ở </a:t>
            </a:r>
            <a:r>
              <a:rPr lang="en-US" sz="2800" dirty="0" err="1" smtClean="0"/>
              <a:t>cả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trên</a:t>
            </a:r>
            <a:r>
              <a:rPr lang="en-US" sz="2800" dirty="0" smtClean="0"/>
              <a:t> </a:t>
            </a:r>
            <a:r>
              <a:rPr lang="en-US" sz="2800" dirty="0" err="1" smtClean="0"/>
              <a:t>bề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34371" y="3334865"/>
            <a:ext cx="6475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r>
              <a:rPr lang="en-US" sz="2800" dirty="0" smtClean="0"/>
              <a:t>)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sôi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lỏng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ở </a:t>
            </a:r>
            <a:r>
              <a:rPr lang="en-US" sz="2800" dirty="0" err="1" smtClean="0"/>
              <a:t>mọi</a:t>
            </a:r>
            <a:r>
              <a:rPr lang="en-US" sz="2800" dirty="0" smtClean="0"/>
              <a:t> </a:t>
            </a:r>
            <a:r>
              <a:rPr lang="en-US" sz="2800" dirty="0" err="1" smtClean="0"/>
              <a:t>lúc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34370" y="4539024"/>
            <a:ext cx="279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a) do </a:t>
            </a:r>
            <a:r>
              <a:rPr lang="en-US" sz="2800" dirty="0" err="1" smtClean="0"/>
              <a:t>xăng</a:t>
            </a:r>
            <a:r>
              <a:rPr lang="en-US" sz="2800" dirty="0" smtClean="0"/>
              <a:t>, </a:t>
            </a:r>
            <a:r>
              <a:rPr lang="en-US" sz="2800" dirty="0" err="1" smtClean="0"/>
              <a:t>dầu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707574" y="4530782"/>
            <a:ext cx="279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) do </a:t>
            </a:r>
            <a:r>
              <a:rPr lang="en-US" sz="2800" dirty="0" err="1" smtClean="0"/>
              <a:t>điện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53536" y="4966845"/>
            <a:ext cx="1576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Trả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lời</a:t>
            </a:r>
            <a:r>
              <a:rPr lang="en-US" sz="2800" b="1" dirty="0" smtClean="0">
                <a:solidFill>
                  <a:srgbClr val="FF0000"/>
                </a:solidFill>
              </a:rPr>
              <a:t>: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20" y="5424111"/>
            <a:ext cx="6424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a. </a:t>
            </a:r>
            <a:r>
              <a:rPr lang="en-US" sz="2800" dirty="0" err="1" smtClean="0"/>
              <a:t>xăng</a:t>
            </a:r>
            <a:r>
              <a:rPr lang="en-US" sz="2800" dirty="0" smtClean="0"/>
              <a:t>, </a:t>
            </a:r>
            <a:r>
              <a:rPr lang="en-US" sz="2800" dirty="0" err="1" smtClean="0"/>
              <a:t>dầu</a:t>
            </a:r>
            <a:r>
              <a:rPr lang="en-US" sz="2800" dirty="0" smtClean="0"/>
              <a:t> </a:t>
            </a:r>
            <a:r>
              <a:rPr lang="en-US" sz="2800" dirty="0" err="1" smtClean="0"/>
              <a:t>nhẹ</a:t>
            </a:r>
            <a:r>
              <a:rPr lang="en-US" sz="2800" dirty="0" smtClean="0"/>
              <a:t> </a:t>
            </a:r>
            <a:r>
              <a:rPr lang="en-US" sz="2800" dirty="0" err="1" smtClean="0"/>
              <a:t>hơn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, </a:t>
            </a:r>
            <a:r>
              <a:rPr lang="en-US" sz="2800" dirty="0" err="1" smtClean="0"/>
              <a:t>nổi</a:t>
            </a:r>
            <a:r>
              <a:rPr lang="en-US" sz="2800" dirty="0" smtClean="0"/>
              <a:t> </a:t>
            </a:r>
            <a:r>
              <a:rPr lang="en-US" sz="2800" dirty="0" err="1" smtClean="0"/>
              <a:t>trên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62720" y="5947331"/>
            <a:ext cx="11829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dirty="0" smtClean="0"/>
              <a:t>. </a:t>
            </a:r>
            <a:r>
              <a:rPr lang="en-US" sz="2800" dirty="0" err="1" smtClean="0"/>
              <a:t>Thông</a:t>
            </a:r>
            <a:r>
              <a:rPr lang="en-US" sz="2800" dirty="0" smtClean="0"/>
              <a:t> </a:t>
            </a:r>
            <a:r>
              <a:rPr lang="en-US" sz="2800" dirty="0" err="1" smtClean="0"/>
              <a:t>thường</a:t>
            </a:r>
            <a:r>
              <a:rPr lang="en-US" sz="2800" dirty="0" smtClean="0"/>
              <a:t>,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dẫn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.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tắt</a:t>
            </a:r>
            <a:r>
              <a:rPr lang="en-US" sz="2800" dirty="0" smtClean="0"/>
              <a:t> </a:t>
            </a:r>
            <a:r>
              <a:rPr lang="en-US" sz="2800" dirty="0" err="1" smtClean="0"/>
              <a:t>nguồn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mà</a:t>
            </a:r>
            <a:r>
              <a:rPr lang="en-US" sz="2800" dirty="0" smtClean="0"/>
              <a:t> </a:t>
            </a:r>
            <a:r>
              <a:rPr lang="en-US" sz="2800" dirty="0" err="1" smtClean="0"/>
              <a:t>dùng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thì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chập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to </a:t>
            </a:r>
            <a:r>
              <a:rPr lang="en-US" sz="2800" smtClean="0"/>
              <a:t>hơn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746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132" y="382136"/>
            <a:ext cx="115323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9</a:t>
            </a:r>
            <a:r>
              <a:rPr lang="en-US" sz="2800" dirty="0" smtClean="0"/>
              <a:t>: </a:t>
            </a:r>
            <a:r>
              <a:rPr lang="en-US" sz="2800" dirty="0" err="1" smtClean="0"/>
              <a:t>Hỏa</a:t>
            </a:r>
            <a:r>
              <a:rPr lang="en-US" sz="2800" dirty="0" smtClean="0"/>
              <a:t> </a:t>
            </a:r>
            <a:r>
              <a:rPr lang="en-US" sz="2800" dirty="0" err="1" smtClean="0"/>
              <a:t>hoạn</a:t>
            </a:r>
            <a:r>
              <a:rPr lang="en-US" sz="2800" dirty="0" smtClean="0"/>
              <a:t> (</a:t>
            </a:r>
            <a:r>
              <a:rPr lang="en-US" sz="2800" dirty="0" err="1" smtClean="0"/>
              <a:t>cháy</a:t>
            </a:r>
            <a:r>
              <a:rPr lang="en-US" sz="2800" dirty="0" smtClean="0"/>
              <a:t>) </a:t>
            </a:r>
            <a:r>
              <a:rPr lang="en-US" sz="2800" dirty="0" err="1" smtClean="0"/>
              <a:t>thường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gây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hại</a:t>
            </a:r>
            <a:r>
              <a:rPr lang="en-US" sz="2800" dirty="0" smtClean="0"/>
              <a:t> </a:t>
            </a:r>
            <a:r>
              <a:rPr lang="en-US" sz="2800" dirty="0" err="1" smtClean="0"/>
              <a:t>nghiêm</a:t>
            </a:r>
            <a:r>
              <a:rPr lang="en-US" sz="2800" dirty="0" smtClean="0"/>
              <a:t> </a:t>
            </a:r>
            <a:r>
              <a:rPr lang="en-US" sz="2800" dirty="0" err="1" smtClean="0"/>
              <a:t>trọng</a:t>
            </a:r>
            <a:r>
              <a:rPr lang="en-US" sz="2800" dirty="0" smtClean="0"/>
              <a:t> </a:t>
            </a:r>
            <a:r>
              <a:rPr lang="en-US" sz="2800" dirty="0" err="1" smtClean="0"/>
              <a:t>tới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mạng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con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. Theo </a:t>
            </a:r>
            <a:r>
              <a:rPr lang="en-US" sz="2800" dirty="0" err="1" smtClean="0"/>
              <a:t>em</a:t>
            </a:r>
            <a:r>
              <a:rPr lang="en-US" sz="2800" dirty="0" smtClean="0"/>
              <a:t>, </a:t>
            </a:r>
            <a:r>
              <a:rPr lang="en-US" sz="2800" dirty="0" err="1" smtClean="0"/>
              <a:t>phải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biện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phòng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gia</a:t>
            </a:r>
            <a:r>
              <a:rPr lang="en-US" sz="2800" dirty="0" smtClean="0"/>
              <a:t> </a:t>
            </a:r>
            <a:r>
              <a:rPr lang="en-US" sz="2800" dirty="0" err="1" smtClean="0"/>
              <a:t>đình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6006" y="4587921"/>
            <a:ext cx="11532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Bài</a:t>
            </a:r>
            <a:r>
              <a:rPr lang="en-US" sz="2800" b="1" u="sng" dirty="0" smtClean="0">
                <a:solidFill>
                  <a:srgbClr val="FF0000"/>
                </a:solidFill>
              </a:rPr>
              <a:t> 10</a:t>
            </a:r>
            <a:r>
              <a:rPr lang="en-US" sz="2800" dirty="0" smtClean="0"/>
              <a:t>: </a:t>
            </a:r>
            <a:r>
              <a:rPr lang="en-US" sz="2800" dirty="0" err="1" smtClean="0"/>
              <a:t>Nêu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con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gây</a:t>
            </a:r>
            <a:r>
              <a:rPr lang="en-US" sz="2800" dirty="0" smtClean="0"/>
              <a:t> ô </a:t>
            </a:r>
            <a:r>
              <a:rPr lang="en-US" sz="2800" dirty="0" err="1" smtClean="0"/>
              <a:t>nhiễm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6132" y="1767131"/>
            <a:ext cx="1357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Trả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lời</a:t>
            </a:r>
            <a:r>
              <a:rPr lang="en-US" sz="2800" b="1" u="sng" dirty="0" smtClean="0">
                <a:solidFill>
                  <a:srgbClr val="FF0000"/>
                </a:solidFill>
              </a:rPr>
              <a:t>:</a:t>
            </a:r>
            <a:endParaRPr lang="en-US" sz="2800" b="1" u="sng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4084" y="1767131"/>
            <a:ext cx="98946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Thông</a:t>
            </a:r>
            <a:r>
              <a:rPr lang="en-US" sz="2800" dirty="0" smtClean="0"/>
              <a:t> </a:t>
            </a:r>
            <a:r>
              <a:rPr lang="en-US" sz="2800" dirty="0" err="1" smtClean="0"/>
              <a:t>thường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muốn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gồm</a:t>
            </a:r>
            <a:r>
              <a:rPr lang="en-US" sz="2800" dirty="0" smtClean="0"/>
              <a:t>: </a:t>
            </a:r>
            <a:r>
              <a:rPr lang="en-US" sz="2800" dirty="0" err="1" smtClean="0"/>
              <a:t>Nhiên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,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, oxygen.</a:t>
            </a:r>
          </a:p>
          <a:p>
            <a:r>
              <a:rPr lang="en-US" sz="2800" dirty="0" smtClean="0"/>
              <a:t>Theo </a:t>
            </a:r>
            <a:r>
              <a:rPr lang="en-US" sz="2800" dirty="0" err="1" smtClean="0"/>
              <a:t>em</a:t>
            </a:r>
            <a:r>
              <a:rPr lang="en-US" sz="2800" dirty="0" smtClean="0"/>
              <a:t>,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phòng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nên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Kiểm</a:t>
            </a:r>
            <a:r>
              <a:rPr lang="en-US" sz="2800" dirty="0" smtClean="0"/>
              <a:t> </a:t>
            </a:r>
            <a:r>
              <a:rPr lang="en-US" sz="2800" dirty="0" err="1" smtClean="0"/>
              <a:t>soát</a:t>
            </a:r>
            <a:r>
              <a:rPr lang="en-US" sz="2800" dirty="0" smtClean="0"/>
              <a:t> </a:t>
            </a:r>
            <a:r>
              <a:rPr lang="en-US" sz="2800" dirty="0" err="1" smtClean="0"/>
              <a:t>nguồn</a:t>
            </a:r>
            <a:r>
              <a:rPr lang="en-US" sz="2800" dirty="0" smtClean="0"/>
              <a:t>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: </a:t>
            </a:r>
            <a:r>
              <a:rPr lang="en-US" sz="2800" dirty="0" err="1" smtClean="0"/>
              <a:t>Bật</a:t>
            </a:r>
            <a:r>
              <a:rPr lang="en-US" sz="2800" dirty="0" smtClean="0"/>
              <a:t> </a:t>
            </a:r>
            <a:r>
              <a:rPr lang="en-US" sz="2800" dirty="0" err="1" smtClean="0"/>
              <a:t>lửa</a:t>
            </a:r>
            <a:r>
              <a:rPr lang="en-US" sz="2800" dirty="0" smtClean="0"/>
              <a:t>, </a:t>
            </a:r>
            <a:r>
              <a:rPr lang="en-US" sz="2800" dirty="0" err="1" smtClean="0"/>
              <a:t>thắp</a:t>
            </a:r>
            <a:r>
              <a:rPr lang="en-US" sz="2800" dirty="0" smtClean="0"/>
              <a:t> </a:t>
            </a:r>
            <a:r>
              <a:rPr lang="en-US" sz="2800" dirty="0" err="1" smtClean="0"/>
              <a:t>nến</a:t>
            </a:r>
            <a:r>
              <a:rPr lang="en-US" sz="2800" dirty="0" smtClean="0"/>
              <a:t>, </a:t>
            </a:r>
            <a:r>
              <a:rPr lang="en-US" sz="2800" dirty="0" err="1" smtClean="0"/>
              <a:t>bếp</a:t>
            </a:r>
            <a:r>
              <a:rPr lang="en-US" sz="2800" dirty="0" smtClean="0"/>
              <a:t> </a:t>
            </a:r>
            <a:r>
              <a:rPr lang="en-US" sz="2800" dirty="0" err="1" smtClean="0"/>
              <a:t>ga</a:t>
            </a:r>
            <a:r>
              <a:rPr lang="en-US" sz="2800" dirty="0" smtClean="0"/>
              <a:t>, </a:t>
            </a:r>
            <a:r>
              <a:rPr lang="en-US" sz="2800" dirty="0" err="1" smtClean="0"/>
              <a:t>bếp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Kiểm</a:t>
            </a:r>
            <a:r>
              <a:rPr lang="en-US" sz="2800" dirty="0" smtClean="0"/>
              <a:t> </a:t>
            </a:r>
            <a:r>
              <a:rPr lang="en-US" sz="2800" dirty="0" err="1" smtClean="0"/>
              <a:t>soát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dễ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: </a:t>
            </a:r>
            <a:r>
              <a:rPr lang="en-US" sz="2800" dirty="0" err="1" smtClean="0"/>
              <a:t>ga</a:t>
            </a:r>
            <a:r>
              <a:rPr lang="en-US" sz="2800" dirty="0" smtClean="0"/>
              <a:t>,….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nguồn</a:t>
            </a:r>
            <a:r>
              <a:rPr lang="en-US" sz="2800" dirty="0" smtClean="0"/>
              <a:t> </a:t>
            </a:r>
            <a:r>
              <a:rPr lang="en-US" sz="2800" dirty="0" err="1" smtClean="0"/>
              <a:t>nhiệt</a:t>
            </a:r>
            <a:r>
              <a:rPr lang="en-US" sz="2800" dirty="0" smtClean="0"/>
              <a:t> </a:t>
            </a:r>
            <a:r>
              <a:rPr lang="en-US" sz="2800" dirty="0" err="1" smtClean="0"/>
              <a:t>gần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dễ</a:t>
            </a:r>
            <a:r>
              <a:rPr lang="en-US" sz="2800" dirty="0" smtClean="0"/>
              <a:t> </a:t>
            </a:r>
            <a:r>
              <a:rPr lang="en-US" sz="2800" dirty="0" err="1" smtClean="0"/>
              <a:t>cháy</a:t>
            </a:r>
            <a:r>
              <a:rPr lang="en-US" sz="2800" dirty="0" smtClean="0"/>
              <a:t>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sử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r>
              <a:rPr lang="en-US" sz="2800" dirty="0" smtClean="0"/>
              <a:t> </a:t>
            </a:r>
            <a:r>
              <a:rPr lang="en-US" sz="2800" dirty="0" err="1" smtClean="0"/>
              <a:t>dài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ngắt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nguồn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điện</a:t>
            </a:r>
            <a:r>
              <a:rPr lang="en-US" sz="2800" dirty="0" smtClean="0">
                <a:sym typeface="Wingdings" panose="05000000000000000000" pitchFamily="2" charset="2"/>
              </a:rPr>
              <a:t>.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1883" y="5083845"/>
            <a:ext cx="1357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FF0000"/>
                </a:solidFill>
              </a:rPr>
              <a:t>Trả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lời</a:t>
            </a:r>
            <a:r>
              <a:rPr lang="en-US" sz="2800" b="1" u="sng" dirty="0" smtClean="0">
                <a:solidFill>
                  <a:srgbClr val="FF0000"/>
                </a:solidFill>
              </a:rPr>
              <a:t>:</a:t>
            </a:r>
            <a:endParaRPr lang="en-US" sz="2800" b="1" u="sng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9834" y="5137284"/>
            <a:ext cx="107521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con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gây</a:t>
            </a:r>
            <a:r>
              <a:rPr lang="en-US" sz="2800" dirty="0" smtClean="0"/>
              <a:t> ô </a:t>
            </a:r>
            <a:r>
              <a:rPr lang="en-US" sz="2800" dirty="0" err="1" smtClean="0"/>
              <a:t>nhiễm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r>
              <a:rPr lang="en-US" sz="2800" dirty="0" smtClean="0"/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nhà</a:t>
            </a:r>
            <a:r>
              <a:rPr lang="en-US" sz="2800" dirty="0" smtClean="0"/>
              <a:t> </a:t>
            </a:r>
            <a:r>
              <a:rPr lang="en-US" sz="2800" dirty="0" err="1" smtClean="0"/>
              <a:t>máy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xuất</a:t>
            </a:r>
            <a:r>
              <a:rPr lang="en-US" sz="2800" dirty="0" smtClean="0"/>
              <a:t>                        -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nông</a:t>
            </a:r>
            <a:r>
              <a:rPr lang="en-US" sz="2800" dirty="0" smtClean="0"/>
              <a:t> </a:t>
            </a:r>
            <a:r>
              <a:rPr lang="en-US" sz="2800" dirty="0" err="1" smtClean="0"/>
              <a:t>nghiệp</a:t>
            </a:r>
            <a:endParaRPr lang="en-US" sz="2800" dirty="0" smtClean="0"/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tiện</a:t>
            </a:r>
            <a:r>
              <a:rPr lang="en-US" sz="2800" dirty="0" smtClean="0"/>
              <a:t> </a:t>
            </a:r>
            <a:r>
              <a:rPr lang="en-US" sz="2800" dirty="0" err="1" smtClean="0"/>
              <a:t>giao</a:t>
            </a:r>
            <a:r>
              <a:rPr lang="en-US" sz="2800" dirty="0" smtClean="0"/>
              <a:t> </a:t>
            </a:r>
            <a:r>
              <a:rPr lang="en-US" sz="2800" dirty="0" err="1" smtClean="0"/>
              <a:t>thông</a:t>
            </a:r>
            <a:r>
              <a:rPr lang="en-US" sz="2800" dirty="0" smtClean="0"/>
              <a:t>             - </a:t>
            </a:r>
            <a:r>
              <a:rPr lang="en-US" sz="2800" dirty="0" err="1" smtClean="0"/>
              <a:t>hoạt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r>
              <a:rPr lang="en-US" sz="2800" dirty="0" err="1" smtClean="0"/>
              <a:t>phục</a:t>
            </a:r>
            <a:r>
              <a:rPr lang="en-US" sz="2800" dirty="0" smtClean="0"/>
              <a:t> </a:t>
            </a:r>
            <a:r>
              <a:rPr lang="en-US" sz="2800" dirty="0" err="1" smtClean="0"/>
              <a:t>vụ</a:t>
            </a:r>
            <a:r>
              <a:rPr lang="en-US" sz="2800" dirty="0" smtClean="0"/>
              <a:t> </a:t>
            </a:r>
            <a:r>
              <a:rPr lang="en-US" sz="2800" dirty="0" err="1" smtClean="0"/>
              <a:t>đời</a:t>
            </a:r>
            <a:r>
              <a:rPr lang="en-US" sz="2800" dirty="0" smtClean="0"/>
              <a:t> </a:t>
            </a:r>
            <a:r>
              <a:rPr lang="en-US" sz="2800" dirty="0" err="1" smtClean="0"/>
              <a:t>sống</a:t>
            </a:r>
            <a:r>
              <a:rPr lang="en-US" sz="2800" dirty="0" smtClean="0"/>
              <a:t>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/>
              <a:t>Chặt</a:t>
            </a:r>
            <a:r>
              <a:rPr lang="en-US" sz="2800" dirty="0" smtClean="0"/>
              <a:t>, </a:t>
            </a:r>
            <a:r>
              <a:rPr lang="en-US" sz="2800" dirty="0" err="1" smtClean="0"/>
              <a:t>phá</a:t>
            </a:r>
            <a:r>
              <a:rPr lang="en-US" sz="2800" dirty="0" smtClean="0"/>
              <a:t> </a:t>
            </a:r>
            <a:r>
              <a:rPr lang="en-US" sz="2800" dirty="0" err="1" smtClean="0"/>
              <a:t>rừng</a:t>
            </a:r>
            <a:r>
              <a:rPr lang="en-US" sz="2800" dirty="0" smtClean="0"/>
              <a:t>                                    - …….</a:t>
            </a:r>
          </a:p>
        </p:txBody>
      </p:sp>
    </p:spTree>
    <p:extLst>
      <p:ext uri="{BB962C8B-B14F-4D97-AF65-F5344CB8AC3E}">
        <p14:creationId xmlns:p14="http://schemas.microsoft.com/office/powerpoint/2010/main" val="307713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1714</TotalTime>
  <Words>1118</Words>
  <Application>Microsoft Office PowerPoint</Application>
  <PresentationFormat>Widescreen</PresentationFormat>
  <Paragraphs>159</Paragraphs>
  <Slides>15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Office Theme</vt:lpstr>
      <vt:lpstr>TỔNG KẾT VÀ ĐÁNH GIÁ CHỦ ĐỀ:  CÁC THỂ CỦA CHẤT – OXYGEN VÀ KHÔNG KHÍ</vt:lpstr>
      <vt:lpstr>PowerPoint Presentation</vt:lpstr>
      <vt:lpstr>PowerPoint Presentation</vt:lpstr>
      <vt:lpstr>BÀI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NHẮC NHỞ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ThangLai</cp:lastModifiedBy>
  <cp:revision>143</cp:revision>
  <dcterms:created xsi:type="dcterms:W3CDTF">2021-04-23T02:39:45Z</dcterms:created>
  <dcterms:modified xsi:type="dcterms:W3CDTF">2021-05-31T01:32:45Z</dcterms:modified>
</cp:coreProperties>
</file>