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3" r:id="rId6"/>
    <p:sldId id="260" r:id="rId7"/>
    <p:sldId id="261" r:id="rId8"/>
    <p:sldId id="262" r:id="rId9"/>
    <p:sldId id="263" r:id="rId10"/>
    <p:sldId id="264" r:id="rId11"/>
    <p:sldId id="266" r:id="rId12"/>
    <p:sldId id="267" r:id="rId13"/>
    <p:sldId id="265" r:id="rId14"/>
    <p:sldId id="272" r:id="rId15"/>
    <p:sldId id="268" r:id="rId16"/>
  </p:sldIdLst>
  <p:sldSz cx="18288000" cy="10287000"/>
  <p:notesSz cx="6858000" cy="9144000"/>
  <p:embeddedFontLs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1" d="100"/>
          <a:sy n="21" d="100"/>
        </p:scale>
        <p:origin x="-2196" y="-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5.svg"/><Relationship Id="rId4" Type="http://schemas.openxmlformats.org/officeDocument/2006/relationships/image" Target="../media/image27.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1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68603" y="1477524"/>
            <a:ext cx="14350795" cy="7331951"/>
          </a:xfrm>
          <a:prstGeom prst="rect">
            <a:avLst/>
          </a:prstGeom>
        </p:spPr>
      </p:pic>
      <p:pic>
        <p:nvPicPr>
          <p:cNvPr id="1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80202" y="5026801"/>
            <a:ext cx="3278390" cy="8085716"/>
          </a:xfrm>
          <a:prstGeom prst="rect">
            <a:avLst/>
          </a:prstGeom>
        </p:spPr>
      </p:pic>
      <p:grpSp>
        <p:nvGrpSpPr>
          <p:cNvPr id="12" name="Group 4"/>
          <p:cNvGrpSpPr/>
          <p:nvPr/>
        </p:nvGrpSpPr>
        <p:grpSpPr>
          <a:xfrm>
            <a:off x="4495799" y="2727838"/>
            <a:ext cx="9448801" cy="4487035"/>
            <a:chOff x="1045627" y="-69497"/>
            <a:chExt cx="12598401" cy="5982715"/>
          </a:xfrm>
        </p:grpSpPr>
        <p:sp>
          <p:nvSpPr>
            <p:cNvPr id="13" name="TextBox 5"/>
            <p:cNvSpPr txBox="1"/>
            <p:nvPr/>
          </p:nvSpPr>
          <p:spPr>
            <a:xfrm>
              <a:off x="1045627" y="1303511"/>
              <a:ext cx="12598401" cy="3453938"/>
            </a:xfrm>
            <a:prstGeom prst="rect">
              <a:avLst/>
            </a:prstGeom>
          </p:spPr>
          <p:txBody>
            <a:bodyPr wrap="square" lIns="0" tIns="0" rIns="0" bIns="0" rtlCol="0" anchor="t">
              <a:spAutoFit/>
            </a:bodyPr>
            <a:lstStyle/>
            <a:p>
              <a:pPr algn="ctr">
                <a:lnSpc>
                  <a:spcPts val="10080"/>
                </a:lnSpc>
              </a:pPr>
              <a:r>
                <a:rPr lang="en-US" sz="7200" smtClean="0">
                  <a:solidFill>
                    <a:srgbClr val="FFFFFF"/>
                  </a:solidFill>
                  <a:latin typeface="Arial" pitchFamily="34" charset="0"/>
                  <a:cs typeface="Arial" pitchFamily="34" charset="0"/>
                </a:rPr>
                <a:t>CHÀO MỪNG THẦY CÔ VÀ CÁC EM</a:t>
              </a:r>
              <a:endParaRPr lang="en-US" sz="7200">
                <a:solidFill>
                  <a:srgbClr val="FFFFFF"/>
                </a:solidFill>
                <a:latin typeface="Arial" pitchFamily="34" charset="0"/>
                <a:cs typeface="Arial" pitchFamily="34" charset="0"/>
              </a:endParaRPr>
            </a:p>
          </p:txBody>
        </p:sp>
        <p:sp>
          <p:nvSpPr>
            <p:cNvPr id="14" name="TextBox 6"/>
            <p:cNvSpPr txBox="1"/>
            <p:nvPr/>
          </p:nvSpPr>
          <p:spPr>
            <a:xfrm>
              <a:off x="2010497" y="5195073"/>
              <a:ext cx="10465463" cy="718145"/>
            </a:xfrm>
            <a:prstGeom prst="rect">
              <a:avLst/>
            </a:prstGeom>
          </p:spPr>
          <p:txBody>
            <a:bodyPr lIns="0" tIns="0" rIns="0" bIns="0" rtlCol="0" anchor="t">
              <a:spAutoFit/>
            </a:bodyPr>
            <a:lstStyle/>
            <a:p>
              <a:pPr algn="ctr">
                <a:lnSpc>
                  <a:spcPts val="4200"/>
                </a:lnSpc>
              </a:pPr>
              <a:r>
                <a:rPr lang="en-US" sz="3000">
                  <a:solidFill>
                    <a:srgbClr val="FFFFFF"/>
                  </a:solidFill>
                  <a:latin typeface="Arial" pitchFamily="34" charset="0"/>
                  <a:cs typeface="Arial" pitchFamily="34" charset="0"/>
                </a:rPr>
                <a:t>Giáo viên:</a:t>
              </a:r>
            </a:p>
          </p:txBody>
        </p:sp>
        <p:sp>
          <p:nvSpPr>
            <p:cNvPr id="15" name="TextBox 7"/>
            <p:cNvSpPr txBox="1"/>
            <p:nvPr/>
          </p:nvSpPr>
          <p:spPr>
            <a:xfrm>
              <a:off x="1436279" y="-69497"/>
              <a:ext cx="11613899" cy="718146"/>
            </a:xfrm>
            <a:prstGeom prst="rect">
              <a:avLst/>
            </a:prstGeom>
          </p:spPr>
          <p:txBody>
            <a:bodyPr lIns="0" tIns="0" rIns="0" bIns="0" rtlCol="0" anchor="t">
              <a:spAutoFit/>
            </a:bodyPr>
            <a:lstStyle/>
            <a:p>
              <a:pPr algn="ctr">
                <a:lnSpc>
                  <a:spcPts val="4200"/>
                </a:lnSpc>
              </a:pPr>
              <a:r>
                <a:rPr lang="en-US" sz="3000">
                  <a:solidFill>
                    <a:srgbClr val="FFFFFF"/>
                  </a:solidFill>
                  <a:latin typeface="Arial" pitchFamily="34" charset="0"/>
                  <a:cs typeface="Arial" pitchFamily="34" charset="0"/>
                </a:rPr>
                <a:t>Trường</a:t>
              </a:r>
            </a:p>
          </p:txBody>
        </p:sp>
      </p:grpSp>
      <p:pic>
        <p:nvPicPr>
          <p:cNvPr id="16"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5450" y="4777248"/>
            <a:ext cx="2933052" cy="8962103"/>
          </a:xfrm>
          <a:prstGeom prst="rect">
            <a:avLst/>
          </a:prstGeom>
        </p:spPr>
      </p:pic>
      <p:pic>
        <p:nvPicPr>
          <p:cNvPr id="17"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03024" y="-1197272"/>
            <a:ext cx="2437194" cy="23945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48506" y="2951470"/>
            <a:ext cx="2929551" cy="7391070"/>
          </a:xfrm>
          <a:prstGeom prst="rect">
            <a:avLst/>
          </a:prstGeom>
        </p:spPr>
      </p:pic>
      <p:sp>
        <p:nvSpPr>
          <p:cNvPr id="3" name="AutoShape 3"/>
          <p:cNvSpPr/>
          <p:nvPr/>
        </p:nvSpPr>
        <p:spPr>
          <a:xfrm>
            <a:off x="0" y="9007368"/>
            <a:ext cx="18288000" cy="1478932"/>
          </a:xfrm>
          <a:prstGeom prst="rect">
            <a:avLst/>
          </a:prstGeom>
          <a:solidFill>
            <a:srgbClr val="84653C"/>
          </a:solidFill>
        </p:spPr>
      </p:sp>
      <p:grpSp>
        <p:nvGrpSpPr>
          <p:cNvPr id="4" name="Group 4"/>
          <p:cNvGrpSpPr/>
          <p:nvPr/>
        </p:nvGrpSpPr>
        <p:grpSpPr>
          <a:xfrm>
            <a:off x="1163102" y="1889878"/>
            <a:ext cx="12005570" cy="1171967"/>
            <a:chOff x="0" y="0"/>
            <a:chExt cx="7114599" cy="660400"/>
          </a:xfrm>
        </p:grpSpPr>
        <p:sp>
          <p:nvSpPr>
            <p:cNvPr id="5" name="Freeform 5"/>
            <p:cNvSpPr/>
            <p:nvPr/>
          </p:nvSpPr>
          <p:spPr>
            <a:xfrm>
              <a:off x="0" y="0"/>
              <a:ext cx="7114599" cy="660400"/>
            </a:xfrm>
            <a:custGeom>
              <a:avLst/>
              <a:gdLst/>
              <a:ahLst/>
              <a:cxnLst/>
              <a:rect l="l" t="t" r="r" b="b"/>
              <a:pathLst>
                <a:path w="7114599" h="660400">
                  <a:moveTo>
                    <a:pt x="6990138" y="660400"/>
                  </a:moveTo>
                  <a:lnTo>
                    <a:pt x="124460" y="660400"/>
                  </a:lnTo>
                  <a:cubicBezTo>
                    <a:pt x="55880" y="660400"/>
                    <a:pt x="0" y="604520"/>
                    <a:pt x="0" y="535940"/>
                  </a:cubicBezTo>
                  <a:lnTo>
                    <a:pt x="0" y="124460"/>
                  </a:lnTo>
                  <a:cubicBezTo>
                    <a:pt x="0" y="55880"/>
                    <a:pt x="55880" y="0"/>
                    <a:pt x="124460" y="0"/>
                  </a:cubicBezTo>
                  <a:lnTo>
                    <a:pt x="6990139" y="0"/>
                  </a:lnTo>
                  <a:cubicBezTo>
                    <a:pt x="7058719" y="0"/>
                    <a:pt x="7114599" y="55880"/>
                    <a:pt x="7114599" y="124460"/>
                  </a:cubicBezTo>
                  <a:lnTo>
                    <a:pt x="7114599" y="535940"/>
                  </a:lnTo>
                  <a:cubicBezTo>
                    <a:pt x="7114599" y="604520"/>
                    <a:pt x="7058719" y="660400"/>
                    <a:pt x="6990139" y="660400"/>
                  </a:cubicBezTo>
                  <a:close/>
                </a:path>
              </a:pathLst>
            </a:custGeom>
            <a:solidFill>
              <a:srgbClr val="AAC95B"/>
            </a:solidFill>
          </p:spPr>
        </p:sp>
      </p:grpSp>
      <p:sp>
        <p:nvSpPr>
          <p:cNvPr id="6" name="TextBox 6"/>
          <p:cNvSpPr txBox="1"/>
          <p:nvPr/>
        </p:nvSpPr>
        <p:spPr>
          <a:xfrm>
            <a:off x="1326553" y="2150568"/>
            <a:ext cx="12462339" cy="602729"/>
          </a:xfrm>
          <a:prstGeom prst="rect">
            <a:avLst/>
          </a:prstGeom>
        </p:spPr>
        <p:txBody>
          <a:bodyPr lIns="0" tIns="0" rIns="0" bIns="0" rtlCol="0" anchor="t">
            <a:spAutoFit/>
          </a:bodyPr>
          <a:lstStyle/>
          <a:p>
            <a:pPr algn="just">
              <a:lnSpc>
                <a:spcPts val="4680"/>
              </a:lnSpc>
            </a:pPr>
            <a:r>
              <a:rPr lang="en-US" sz="3600" smtClean="0">
                <a:solidFill>
                  <a:srgbClr val="000000"/>
                </a:solidFill>
                <a:latin typeface="Arial" pitchFamily="34" charset="0"/>
                <a:cs typeface="Arial" pitchFamily="34" charset="0"/>
              </a:rPr>
              <a:t>Xác  </a:t>
            </a:r>
            <a:r>
              <a:rPr lang="en-US" sz="3600">
                <a:solidFill>
                  <a:srgbClr val="000000"/>
                </a:solidFill>
                <a:latin typeface="Arial" pitchFamily="34" charset="0"/>
                <a:cs typeface="Arial" pitchFamily="34" charset="0"/>
              </a:rPr>
              <a:t>định hình thức làm sản phẩm (cá nhân hoặc nhóm);</a:t>
            </a:r>
          </a:p>
        </p:txBody>
      </p:sp>
      <p:sp>
        <p:nvSpPr>
          <p:cNvPr id="7" name="TextBox 7"/>
          <p:cNvSpPr txBox="1"/>
          <p:nvPr/>
        </p:nvSpPr>
        <p:spPr>
          <a:xfrm>
            <a:off x="1133475" y="528788"/>
            <a:ext cx="15414208" cy="684226"/>
          </a:xfrm>
          <a:prstGeom prst="rect">
            <a:avLst/>
          </a:prstGeom>
        </p:spPr>
        <p:txBody>
          <a:bodyPr lIns="0" tIns="0" rIns="0" bIns="0" rtlCol="0" anchor="t">
            <a:spAutoFit/>
          </a:bodyPr>
          <a:lstStyle/>
          <a:p>
            <a:pPr algn="just">
              <a:lnSpc>
                <a:spcPts val="5880"/>
              </a:lnSpc>
            </a:pPr>
            <a:r>
              <a:rPr lang="en-US" sz="4000" b="1">
                <a:solidFill>
                  <a:srgbClr val="000000"/>
                </a:solidFill>
                <a:latin typeface="Arial" pitchFamily="34" charset="0"/>
                <a:cs typeface="Arial" pitchFamily="34" charset="0"/>
              </a:rPr>
              <a:t>L</a:t>
            </a:r>
            <a:r>
              <a:rPr lang="en-US" sz="4000" b="1" smtClean="0">
                <a:solidFill>
                  <a:srgbClr val="000000"/>
                </a:solidFill>
                <a:latin typeface="Arial" pitchFamily="34" charset="0"/>
                <a:cs typeface="Arial" pitchFamily="34" charset="0"/>
              </a:rPr>
              <a:t>àm </a:t>
            </a:r>
            <a:r>
              <a:rPr lang="en-US" sz="4000" b="1">
                <a:solidFill>
                  <a:srgbClr val="000000"/>
                </a:solidFill>
                <a:latin typeface="Arial" pitchFamily="34" charset="0"/>
                <a:cs typeface="Arial" pitchFamily="34" charset="0"/>
              </a:rPr>
              <a:t>sản phẩm của nghề truyền thống theo trình tự:</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168671" y="5554947"/>
            <a:ext cx="5940942" cy="4493513"/>
          </a:xfrm>
          <a:prstGeom prst="rect">
            <a:avLst/>
          </a:prstGeom>
        </p:spPr>
      </p:pic>
      <p:grpSp>
        <p:nvGrpSpPr>
          <p:cNvPr id="9" name="Group 9"/>
          <p:cNvGrpSpPr/>
          <p:nvPr/>
        </p:nvGrpSpPr>
        <p:grpSpPr>
          <a:xfrm>
            <a:off x="1163100" y="3670922"/>
            <a:ext cx="12005571" cy="1049730"/>
            <a:chOff x="0" y="0"/>
            <a:chExt cx="7114599" cy="660400"/>
          </a:xfrm>
        </p:grpSpPr>
        <p:sp>
          <p:nvSpPr>
            <p:cNvPr id="10" name="Freeform 10"/>
            <p:cNvSpPr/>
            <p:nvPr/>
          </p:nvSpPr>
          <p:spPr>
            <a:xfrm>
              <a:off x="0" y="0"/>
              <a:ext cx="7114599" cy="660400"/>
            </a:xfrm>
            <a:custGeom>
              <a:avLst/>
              <a:gdLst/>
              <a:ahLst/>
              <a:cxnLst/>
              <a:rect l="l" t="t" r="r" b="b"/>
              <a:pathLst>
                <a:path w="7114599" h="660400">
                  <a:moveTo>
                    <a:pt x="6990138" y="660400"/>
                  </a:moveTo>
                  <a:lnTo>
                    <a:pt x="124460" y="660400"/>
                  </a:lnTo>
                  <a:cubicBezTo>
                    <a:pt x="55880" y="660400"/>
                    <a:pt x="0" y="604520"/>
                    <a:pt x="0" y="535940"/>
                  </a:cubicBezTo>
                  <a:lnTo>
                    <a:pt x="0" y="124460"/>
                  </a:lnTo>
                  <a:cubicBezTo>
                    <a:pt x="0" y="55880"/>
                    <a:pt x="55880" y="0"/>
                    <a:pt x="124460" y="0"/>
                  </a:cubicBezTo>
                  <a:lnTo>
                    <a:pt x="6990139" y="0"/>
                  </a:lnTo>
                  <a:cubicBezTo>
                    <a:pt x="7058719" y="0"/>
                    <a:pt x="7114599" y="55880"/>
                    <a:pt x="7114599" y="124460"/>
                  </a:cubicBezTo>
                  <a:lnTo>
                    <a:pt x="7114599" y="535940"/>
                  </a:lnTo>
                  <a:cubicBezTo>
                    <a:pt x="7114599" y="604520"/>
                    <a:pt x="7058719" y="660400"/>
                    <a:pt x="6990139" y="660400"/>
                  </a:cubicBezTo>
                  <a:close/>
                </a:path>
              </a:pathLst>
            </a:custGeom>
            <a:solidFill>
              <a:srgbClr val="AAC95B"/>
            </a:solidFill>
          </p:spPr>
        </p:sp>
      </p:grpSp>
      <p:sp>
        <p:nvSpPr>
          <p:cNvPr id="11" name="TextBox 11"/>
          <p:cNvSpPr txBox="1"/>
          <p:nvPr/>
        </p:nvSpPr>
        <p:spPr>
          <a:xfrm>
            <a:off x="1326553" y="3931613"/>
            <a:ext cx="12462339" cy="557140"/>
          </a:xfrm>
          <a:prstGeom prst="rect">
            <a:avLst/>
          </a:prstGeom>
        </p:spPr>
        <p:txBody>
          <a:bodyPr lIns="0" tIns="0" rIns="0" bIns="0" rtlCol="0" anchor="t">
            <a:spAutoFit/>
          </a:bodyPr>
          <a:lstStyle/>
          <a:p>
            <a:pPr algn="just">
              <a:lnSpc>
                <a:spcPts val="4680"/>
              </a:lnSpc>
            </a:pPr>
            <a:r>
              <a:rPr lang="en-US" sz="3600">
                <a:solidFill>
                  <a:srgbClr val="000000"/>
                </a:solidFill>
                <a:latin typeface="Arial" pitchFamily="34" charset="0"/>
                <a:cs typeface="Arial" pitchFamily="34" charset="0"/>
              </a:rPr>
              <a:t>Làm sản phẩm theo ý tưởng và hình thức đã chọn</a:t>
            </a:r>
          </a:p>
        </p:txBody>
      </p:sp>
      <p:grpSp>
        <p:nvGrpSpPr>
          <p:cNvPr id="12" name="Group 12"/>
          <p:cNvGrpSpPr/>
          <p:nvPr/>
        </p:nvGrpSpPr>
        <p:grpSpPr>
          <a:xfrm>
            <a:off x="1133475" y="5561109"/>
            <a:ext cx="12035196" cy="1085895"/>
            <a:chOff x="0" y="0"/>
            <a:chExt cx="7114599" cy="660400"/>
          </a:xfrm>
        </p:grpSpPr>
        <p:sp>
          <p:nvSpPr>
            <p:cNvPr id="13" name="Freeform 13"/>
            <p:cNvSpPr/>
            <p:nvPr/>
          </p:nvSpPr>
          <p:spPr>
            <a:xfrm>
              <a:off x="0" y="0"/>
              <a:ext cx="7114599" cy="660400"/>
            </a:xfrm>
            <a:custGeom>
              <a:avLst/>
              <a:gdLst/>
              <a:ahLst/>
              <a:cxnLst/>
              <a:rect l="l" t="t" r="r" b="b"/>
              <a:pathLst>
                <a:path w="7114599" h="660400">
                  <a:moveTo>
                    <a:pt x="6990138" y="660400"/>
                  </a:moveTo>
                  <a:lnTo>
                    <a:pt x="124460" y="660400"/>
                  </a:lnTo>
                  <a:cubicBezTo>
                    <a:pt x="55880" y="660400"/>
                    <a:pt x="0" y="604520"/>
                    <a:pt x="0" y="535940"/>
                  </a:cubicBezTo>
                  <a:lnTo>
                    <a:pt x="0" y="124460"/>
                  </a:lnTo>
                  <a:cubicBezTo>
                    <a:pt x="0" y="55880"/>
                    <a:pt x="55880" y="0"/>
                    <a:pt x="124460" y="0"/>
                  </a:cubicBezTo>
                  <a:lnTo>
                    <a:pt x="6990139" y="0"/>
                  </a:lnTo>
                  <a:cubicBezTo>
                    <a:pt x="7058719" y="0"/>
                    <a:pt x="7114599" y="55880"/>
                    <a:pt x="7114599" y="124460"/>
                  </a:cubicBezTo>
                  <a:lnTo>
                    <a:pt x="7114599" y="535940"/>
                  </a:lnTo>
                  <a:cubicBezTo>
                    <a:pt x="7114599" y="604520"/>
                    <a:pt x="7058719" y="660400"/>
                    <a:pt x="6990139" y="660400"/>
                  </a:cubicBezTo>
                  <a:close/>
                </a:path>
              </a:pathLst>
            </a:custGeom>
            <a:solidFill>
              <a:srgbClr val="AAC95B"/>
            </a:solidFill>
          </p:spPr>
        </p:sp>
      </p:grpSp>
      <p:sp>
        <p:nvSpPr>
          <p:cNvPr id="14" name="TextBox 14"/>
          <p:cNvSpPr txBox="1"/>
          <p:nvPr/>
        </p:nvSpPr>
        <p:spPr>
          <a:xfrm>
            <a:off x="1296927" y="5821801"/>
            <a:ext cx="12462339" cy="557140"/>
          </a:xfrm>
          <a:prstGeom prst="rect">
            <a:avLst/>
          </a:prstGeom>
        </p:spPr>
        <p:txBody>
          <a:bodyPr lIns="0" tIns="0" rIns="0" bIns="0" rtlCol="0" anchor="t">
            <a:spAutoFit/>
          </a:bodyPr>
          <a:lstStyle/>
          <a:p>
            <a:pPr algn="just">
              <a:lnSpc>
                <a:spcPts val="4680"/>
              </a:lnSpc>
            </a:pPr>
            <a:r>
              <a:rPr lang="en-US" sz="3600">
                <a:solidFill>
                  <a:srgbClr val="000000"/>
                </a:solidFill>
                <a:latin typeface="Arial" pitchFamily="34" charset="0"/>
                <a:cs typeface="Arial" pitchFamily="34" charset="0"/>
              </a:rPr>
              <a:t>Trang trí, trình bày sản phẩm</a:t>
            </a:r>
          </a:p>
        </p:txBody>
      </p:sp>
      <p:grpSp>
        <p:nvGrpSpPr>
          <p:cNvPr id="15" name="Group 15"/>
          <p:cNvGrpSpPr/>
          <p:nvPr/>
        </p:nvGrpSpPr>
        <p:grpSpPr>
          <a:xfrm>
            <a:off x="1133474" y="7301790"/>
            <a:ext cx="12035198" cy="1194509"/>
            <a:chOff x="0" y="0"/>
            <a:chExt cx="7114599" cy="660400"/>
          </a:xfrm>
        </p:grpSpPr>
        <p:sp>
          <p:nvSpPr>
            <p:cNvPr id="16" name="Freeform 16"/>
            <p:cNvSpPr/>
            <p:nvPr/>
          </p:nvSpPr>
          <p:spPr>
            <a:xfrm>
              <a:off x="0" y="0"/>
              <a:ext cx="7114599" cy="660400"/>
            </a:xfrm>
            <a:custGeom>
              <a:avLst/>
              <a:gdLst/>
              <a:ahLst/>
              <a:cxnLst/>
              <a:rect l="l" t="t" r="r" b="b"/>
              <a:pathLst>
                <a:path w="7114599" h="660400">
                  <a:moveTo>
                    <a:pt x="6990138" y="660400"/>
                  </a:moveTo>
                  <a:lnTo>
                    <a:pt x="124460" y="660400"/>
                  </a:lnTo>
                  <a:cubicBezTo>
                    <a:pt x="55880" y="660400"/>
                    <a:pt x="0" y="604520"/>
                    <a:pt x="0" y="535940"/>
                  </a:cubicBezTo>
                  <a:lnTo>
                    <a:pt x="0" y="124460"/>
                  </a:lnTo>
                  <a:cubicBezTo>
                    <a:pt x="0" y="55880"/>
                    <a:pt x="55880" y="0"/>
                    <a:pt x="124460" y="0"/>
                  </a:cubicBezTo>
                  <a:lnTo>
                    <a:pt x="6990139" y="0"/>
                  </a:lnTo>
                  <a:cubicBezTo>
                    <a:pt x="7058719" y="0"/>
                    <a:pt x="7114599" y="55880"/>
                    <a:pt x="7114599" y="124460"/>
                  </a:cubicBezTo>
                  <a:lnTo>
                    <a:pt x="7114599" y="535940"/>
                  </a:lnTo>
                  <a:cubicBezTo>
                    <a:pt x="7114599" y="604520"/>
                    <a:pt x="7058719" y="660400"/>
                    <a:pt x="6990139" y="660400"/>
                  </a:cubicBezTo>
                  <a:close/>
                </a:path>
              </a:pathLst>
            </a:custGeom>
            <a:solidFill>
              <a:srgbClr val="AAC95B"/>
            </a:solidFill>
          </p:spPr>
        </p:sp>
      </p:grpSp>
      <p:sp>
        <p:nvSpPr>
          <p:cNvPr id="17" name="TextBox 17"/>
          <p:cNvSpPr txBox="1"/>
          <p:nvPr/>
        </p:nvSpPr>
        <p:spPr>
          <a:xfrm>
            <a:off x="1296927" y="7562482"/>
            <a:ext cx="12462339" cy="557140"/>
          </a:xfrm>
          <a:prstGeom prst="rect">
            <a:avLst/>
          </a:prstGeom>
        </p:spPr>
        <p:txBody>
          <a:bodyPr lIns="0" tIns="0" rIns="0" bIns="0" rtlCol="0" anchor="t">
            <a:spAutoFit/>
          </a:bodyPr>
          <a:lstStyle/>
          <a:p>
            <a:pPr algn="just">
              <a:lnSpc>
                <a:spcPts val="4680"/>
              </a:lnSpc>
            </a:pPr>
            <a:r>
              <a:rPr lang="en-US" sz="3600">
                <a:solidFill>
                  <a:srgbClr val="000000"/>
                </a:solidFill>
                <a:latin typeface="Arial" pitchFamily="34" charset="0"/>
                <a:cs typeface="Arial" pitchFamily="34" charset="0"/>
              </a:rPr>
              <a:t>Chuẩn bị nội dung, cách thức giới thiệu sản phẩm.</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sp>
        <p:nvSpPr>
          <p:cNvPr id="4" name="TextBox 4"/>
          <p:cNvSpPr txBox="1"/>
          <p:nvPr/>
        </p:nvSpPr>
        <p:spPr>
          <a:xfrm>
            <a:off x="334167" y="1028700"/>
            <a:ext cx="5729290" cy="890180"/>
          </a:xfrm>
          <a:prstGeom prst="rect">
            <a:avLst/>
          </a:prstGeom>
        </p:spPr>
        <p:txBody>
          <a:bodyPr lIns="0" tIns="0" rIns="0" bIns="0" rtlCol="0" anchor="t">
            <a:spAutoFit/>
          </a:bodyPr>
          <a:lstStyle/>
          <a:p>
            <a:pPr algn="ctr">
              <a:lnSpc>
                <a:spcPct val="150000"/>
              </a:lnSpc>
            </a:pPr>
            <a:r>
              <a:rPr lang="en-US" sz="4400" b="1">
                <a:solidFill>
                  <a:srgbClr val="000000"/>
                </a:solidFill>
                <a:latin typeface="Arial" pitchFamily="34" charset="0"/>
                <a:cs typeface="Arial" pitchFamily="34" charset="0"/>
              </a:rPr>
              <a:t>VẬN DỤNG</a:t>
            </a:r>
          </a:p>
        </p:txBody>
      </p:sp>
      <p:sp>
        <p:nvSpPr>
          <p:cNvPr id="5" name="TextBox 5"/>
          <p:cNvSpPr txBox="1"/>
          <p:nvPr/>
        </p:nvSpPr>
        <p:spPr>
          <a:xfrm>
            <a:off x="762000" y="2196200"/>
            <a:ext cx="5034757" cy="4883325"/>
          </a:xfrm>
          <a:prstGeom prst="rect">
            <a:avLst/>
          </a:prstGeom>
        </p:spPr>
        <p:txBody>
          <a:bodyPr wrap="square"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 Tiếp tục hoàn thiện sản phẩm hoặc làm thêm sản phẩm (nếu đã làm được sản phẩm ở lớp).</a:t>
            </a:r>
          </a:p>
          <a:p>
            <a:pPr algn="just">
              <a:lnSpc>
                <a:spcPct val="150000"/>
              </a:lnSpc>
            </a:pPr>
            <a:r>
              <a:rPr lang="en-US" sz="3600">
                <a:solidFill>
                  <a:srgbClr val="000000"/>
                </a:solidFill>
                <a:latin typeface="Arial" pitchFamily="34" charset="0"/>
                <a:cs typeface="Arial" pitchFamily="34" charset="0"/>
              </a:rPr>
              <a:t>- Viết bài giới thiệu sản phẩm theo yêu cầu</a:t>
            </a:r>
          </a:p>
        </p:txBody>
      </p:sp>
      <p:grpSp>
        <p:nvGrpSpPr>
          <p:cNvPr id="6" name="Group 6"/>
          <p:cNvGrpSpPr/>
          <p:nvPr/>
        </p:nvGrpSpPr>
        <p:grpSpPr>
          <a:xfrm>
            <a:off x="7610753" y="846127"/>
            <a:ext cx="10195964" cy="7674464"/>
            <a:chOff x="0" y="0"/>
            <a:chExt cx="13594619" cy="10232619"/>
          </a:xfrm>
        </p:grpSpPr>
        <p:pic>
          <p:nvPicPr>
            <p:cNvPr id="7" name="Picture 7"/>
            <p:cNvPicPr>
              <a:picLocks noChangeAspect="1"/>
            </p:cNvPicPr>
            <p:nvPr/>
          </p:nvPicPr>
          <p:blipFill>
            <a:blip r:embed="rId2"/>
            <a:srcRect t="13131" b="13131"/>
            <a:stretch>
              <a:fillRect/>
            </a:stretch>
          </p:blipFill>
          <p:spPr>
            <a:xfrm>
              <a:off x="0" y="0"/>
              <a:ext cx="13594619" cy="4982959"/>
            </a:xfrm>
            <a:prstGeom prst="rect">
              <a:avLst/>
            </a:prstGeom>
          </p:spPr>
        </p:pic>
        <p:pic>
          <p:nvPicPr>
            <p:cNvPr id="8" name="Picture 8"/>
            <p:cNvPicPr>
              <a:picLocks noChangeAspect="1"/>
            </p:cNvPicPr>
            <p:nvPr/>
          </p:nvPicPr>
          <p:blipFill>
            <a:blip r:embed="rId3"/>
            <a:srcRect t="25075" b="25075"/>
            <a:stretch>
              <a:fillRect/>
            </a:stretch>
          </p:blipFill>
          <p:spPr>
            <a:xfrm>
              <a:off x="0" y="5249659"/>
              <a:ext cx="6663960" cy="4982959"/>
            </a:xfrm>
            <a:prstGeom prst="rect">
              <a:avLst/>
            </a:prstGeom>
          </p:spPr>
        </p:pic>
        <p:pic>
          <p:nvPicPr>
            <p:cNvPr id="9" name="Picture 9"/>
            <p:cNvPicPr>
              <a:picLocks noChangeAspect="1"/>
            </p:cNvPicPr>
            <p:nvPr/>
          </p:nvPicPr>
          <p:blipFill>
            <a:blip r:embed="rId4"/>
            <a:srcRect l="6452" r="6452"/>
            <a:stretch>
              <a:fillRect/>
            </a:stretch>
          </p:blipFill>
          <p:spPr>
            <a:xfrm>
              <a:off x="6930660" y="5249659"/>
              <a:ext cx="6663960" cy="4982959"/>
            </a:xfrm>
            <a:prstGeom prst="rect">
              <a:avLst/>
            </a:prstGeom>
          </p:spPr>
        </p:pic>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6063457" y="3750319"/>
            <a:ext cx="1973371" cy="62376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34" name="Group 33"/>
          <p:cNvGrpSpPr/>
          <p:nvPr/>
        </p:nvGrpSpPr>
        <p:grpSpPr>
          <a:xfrm>
            <a:off x="13492600" y="2051992"/>
            <a:ext cx="1406452" cy="1406452"/>
            <a:chOff x="9774190" y="2728647"/>
            <a:chExt cx="1406452" cy="1406452"/>
          </a:xfrm>
        </p:grpSpPr>
        <p:grpSp>
          <p:nvGrpSpPr>
            <p:cNvPr id="16" name="Group 16"/>
            <p:cNvGrpSpPr/>
            <p:nvPr/>
          </p:nvGrpSpPr>
          <p:grpSpPr>
            <a:xfrm>
              <a:off x="9774190" y="2728647"/>
              <a:ext cx="1406452" cy="140645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30442" y="3061749"/>
              <a:ext cx="493948" cy="740248"/>
            </a:xfrm>
            <a:prstGeom prst="rect">
              <a:avLst/>
            </a:prstGeom>
          </p:spPr>
        </p:pic>
      </p:grpSp>
      <p:grpSp>
        <p:nvGrpSpPr>
          <p:cNvPr id="10" name="Group 10"/>
          <p:cNvGrpSpPr/>
          <p:nvPr/>
        </p:nvGrpSpPr>
        <p:grpSpPr>
          <a:xfrm>
            <a:off x="1170361" y="2934698"/>
            <a:ext cx="4865278" cy="4952002"/>
            <a:chOff x="0" y="0"/>
            <a:chExt cx="5251553" cy="5027079"/>
          </a:xfrm>
        </p:grpSpPr>
        <p:grpSp>
          <p:nvGrpSpPr>
            <p:cNvPr id="11" name="Group 11"/>
            <p:cNvGrpSpPr/>
            <p:nvPr/>
          </p:nvGrpSpPr>
          <p:grpSpPr>
            <a:xfrm>
              <a:off x="0" y="0"/>
              <a:ext cx="5251553" cy="5027079"/>
              <a:chOff x="0" y="0"/>
              <a:chExt cx="1600293" cy="1531890"/>
            </a:xfrm>
          </p:grpSpPr>
          <p:sp>
            <p:nvSpPr>
              <p:cNvPr id="12" name="Freeform 12"/>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13" name="TextBox 13"/>
            <p:cNvSpPr txBox="1"/>
            <p:nvPr/>
          </p:nvSpPr>
          <p:spPr>
            <a:xfrm>
              <a:off x="365548" y="1068175"/>
              <a:ext cx="4520452" cy="2696186"/>
            </a:xfrm>
            <a:prstGeom prst="rect">
              <a:avLst/>
            </a:prstGeom>
          </p:spPr>
          <p:txBody>
            <a:bodyPr lIns="0" tIns="0" rIns="0" bIns="0" rtlCol="0" anchor="t">
              <a:spAutoFit/>
            </a:bodyPr>
            <a:lstStyle/>
            <a:p>
              <a:pPr algn="just">
                <a:lnSpc>
                  <a:spcPct val="150000"/>
                </a:lnSpc>
              </a:pPr>
              <a:r>
                <a:rPr lang="en-US" sz="4000" smtClean="0">
                  <a:solidFill>
                    <a:srgbClr val="000000"/>
                  </a:solidFill>
                  <a:latin typeface="Arial" pitchFamily="34" charset="0"/>
                  <a:cs typeface="Arial" pitchFamily="34" charset="0"/>
                </a:rPr>
                <a:t>Là sản phẩm của nghề truyền thống nào?</a:t>
              </a:r>
              <a:endParaRPr lang="en-US" sz="4000">
                <a:solidFill>
                  <a:srgbClr val="000000"/>
                </a:solidFill>
                <a:latin typeface="Arial" pitchFamily="34" charset="0"/>
                <a:cs typeface="Arial" pitchFamily="34" charset="0"/>
              </a:endParaRPr>
            </a:p>
          </p:txBody>
        </p:sp>
      </p:grpSp>
      <p:sp>
        <p:nvSpPr>
          <p:cNvPr id="15" name="Freeform 15"/>
          <p:cNvSpPr/>
          <p:nvPr/>
        </p:nvSpPr>
        <p:spPr>
          <a:xfrm>
            <a:off x="2902909" y="2051992"/>
            <a:ext cx="1400176" cy="140645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nvGrpSpPr>
          <p:cNvPr id="33" name="Group 32"/>
          <p:cNvGrpSpPr/>
          <p:nvPr/>
        </p:nvGrpSpPr>
        <p:grpSpPr>
          <a:xfrm>
            <a:off x="8297408" y="2051992"/>
            <a:ext cx="1406452" cy="1406452"/>
            <a:chOff x="8079020" y="-2235762"/>
            <a:chExt cx="1406452" cy="1406452"/>
          </a:xfrm>
        </p:grpSpPr>
        <p:grpSp>
          <p:nvGrpSpPr>
            <p:cNvPr id="19" name="Group 19"/>
            <p:cNvGrpSpPr/>
            <p:nvPr/>
          </p:nvGrpSpPr>
          <p:grpSpPr>
            <a:xfrm>
              <a:off x="8079020" y="-2235762"/>
              <a:ext cx="1406452" cy="1406452"/>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3"/>
              </a:solidFill>
            </p:spPr>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18245" y="-1902660"/>
              <a:ext cx="670073" cy="656672"/>
            </a:xfrm>
            <a:prstGeom prst="rect">
              <a:avLst/>
            </a:prstGeom>
          </p:spPr>
        </p:pic>
      </p:grpSp>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340627" y="2385094"/>
            <a:ext cx="536691" cy="704488"/>
          </a:xfrm>
          <a:prstGeom prst="rect">
            <a:avLst/>
          </a:prstGeom>
        </p:spPr>
      </p:pic>
      <p:sp>
        <p:nvSpPr>
          <p:cNvPr id="23" name="TextBox 23"/>
          <p:cNvSpPr txBox="1"/>
          <p:nvPr/>
        </p:nvSpPr>
        <p:spPr>
          <a:xfrm>
            <a:off x="4076363" y="517052"/>
            <a:ext cx="9300396" cy="1023293"/>
          </a:xfrm>
          <a:prstGeom prst="rect">
            <a:avLst/>
          </a:prstGeom>
        </p:spPr>
        <p:txBody>
          <a:bodyPr lIns="0" tIns="0" rIns="0" bIns="0" rtlCol="0" anchor="t">
            <a:spAutoFit/>
          </a:bodyPr>
          <a:lstStyle/>
          <a:p>
            <a:pPr algn="ctr">
              <a:lnSpc>
                <a:spcPts val="8991"/>
              </a:lnSpc>
            </a:pPr>
            <a:r>
              <a:rPr lang="en-US" sz="5400" b="1">
                <a:solidFill>
                  <a:srgbClr val="000000"/>
                </a:solidFill>
                <a:latin typeface="Arial" pitchFamily="34" charset="0"/>
                <a:cs typeface="Arial" pitchFamily="34" charset="0"/>
              </a:rPr>
              <a:t>Yêu cầu bài viết</a:t>
            </a:r>
          </a:p>
        </p:txBody>
      </p:sp>
      <p:sp>
        <p:nvSpPr>
          <p:cNvPr id="24" name="AutoShape 24"/>
          <p:cNvSpPr/>
          <p:nvPr/>
        </p:nvSpPr>
        <p:spPr>
          <a:xfrm>
            <a:off x="0" y="8882275"/>
            <a:ext cx="18001271" cy="1455745"/>
          </a:xfrm>
          <a:prstGeom prst="rect">
            <a:avLst/>
          </a:prstGeom>
          <a:solidFill>
            <a:srgbClr val="84653C"/>
          </a:solidFill>
        </p:spPr>
      </p:sp>
      <p:grpSp>
        <p:nvGrpSpPr>
          <p:cNvPr id="36" name="Group 11"/>
          <p:cNvGrpSpPr/>
          <p:nvPr/>
        </p:nvGrpSpPr>
        <p:grpSpPr>
          <a:xfrm>
            <a:off x="6567996" y="2923908"/>
            <a:ext cx="4865278" cy="4962792"/>
            <a:chOff x="0" y="0"/>
            <a:chExt cx="1600293" cy="1531890"/>
          </a:xfrm>
        </p:grpSpPr>
        <p:sp>
          <p:nvSpPr>
            <p:cNvPr id="38" name="Freeform 12"/>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5" name="TextBox 5"/>
          <p:cNvSpPr txBox="1"/>
          <p:nvPr/>
        </p:nvSpPr>
        <p:spPr>
          <a:xfrm>
            <a:off x="6856604" y="3410665"/>
            <a:ext cx="4344796" cy="4154984"/>
          </a:xfrm>
          <a:prstGeom prst="rect">
            <a:avLst/>
          </a:prstGeom>
        </p:spPr>
        <p:txBody>
          <a:bodyPr wrap="square" lIns="0" tIns="0" rIns="0" bIns="0" rtlCol="0" anchor="t">
            <a:spAutoFit/>
          </a:bodyPr>
          <a:lstStyle/>
          <a:p>
            <a:pPr algn="just">
              <a:lnSpc>
                <a:spcPct val="150000"/>
              </a:lnSpc>
            </a:pPr>
            <a:r>
              <a:rPr lang="en-US" sz="3600" smtClean="0">
                <a:solidFill>
                  <a:srgbClr val="000000"/>
                </a:solidFill>
                <a:latin typeface="Arial" pitchFamily="34" charset="0"/>
                <a:cs typeface="Arial" pitchFamily="34" charset="0"/>
              </a:rPr>
              <a:t>Những trang thiết bị, dụng cụ lao động, nguyên vật liệu đ sử dụng để làm sản phẩm</a:t>
            </a:r>
            <a:endParaRPr lang="en-US" sz="3600">
              <a:solidFill>
                <a:srgbClr val="000000"/>
              </a:solidFill>
              <a:latin typeface="Arial" pitchFamily="34" charset="0"/>
              <a:cs typeface="Arial" pitchFamily="34" charset="0"/>
            </a:endParaRPr>
          </a:p>
        </p:txBody>
      </p:sp>
      <p:grpSp>
        <p:nvGrpSpPr>
          <p:cNvPr id="40" name="Group 11"/>
          <p:cNvGrpSpPr/>
          <p:nvPr/>
        </p:nvGrpSpPr>
        <p:grpSpPr>
          <a:xfrm>
            <a:off x="11846326" y="3076308"/>
            <a:ext cx="4865278" cy="4810392"/>
            <a:chOff x="0" y="0"/>
            <a:chExt cx="1600293" cy="1531890"/>
          </a:xfrm>
        </p:grpSpPr>
        <p:sp>
          <p:nvSpPr>
            <p:cNvPr id="42" name="Freeform 12"/>
            <p:cNvSpPr/>
            <p:nvPr/>
          </p:nvSpPr>
          <p:spPr>
            <a:xfrm>
              <a:off x="0" y="0"/>
              <a:ext cx="1600293" cy="1531890"/>
            </a:xfrm>
            <a:custGeom>
              <a:avLst/>
              <a:gdLst/>
              <a:ahLst/>
              <a:cxnLst/>
              <a:rect l="l" t="t" r="r" b="b"/>
              <a:pathLst>
                <a:path w="1600293" h="1531890">
                  <a:moveTo>
                    <a:pt x="1475833" y="1531890"/>
                  </a:moveTo>
                  <a:lnTo>
                    <a:pt x="124460" y="1531890"/>
                  </a:lnTo>
                  <a:cubicBezTo>
                    <a:pt x="55880" y="1531890"/>
                    <a:pt x="0" y="1476010"/>
                    <a:pt x="0" y="1407430"/>
                  </a:cubicBezTo>
                  <a:lnTo>
                    <a:pt x="0" y="124460"/>
                  </a:lnTo>
                  <a:cubicBezTo>
                    <a:pt x="0" y="55880"/>
                    <a:pt x="55880" y="0"/>
                    <a:pt x="124460" y="0"/>
                  </a:cubicBezTo>
                  <a:lnTo>
                    <a:pt x="1475833" y="0"/>
                  </a:lnTo>
                  <a:cubicBezTo>
                    <a:pt x="1544413" y="0"/>
                    <a:pt x="1600293" y="55880"/>
                    <a:pt x="1600293" y="124460"/>
                  </a:cubicBezTo>
                  <a:lnTo>
                    <a:pt x="1600293" y="1407430"/>
                  </a:lnTo>
                  <a:cubicBezTo>
                    <a:pt x="1600293" y="1476010"/>
                    <a:pt x="1544413" y="1531890"/>
                    <a:pt x="1475833" y="1531890"/>
                  </a:cubicBezTo>
                  <a:close/>
                </a:path>
              </a:pathLst>
            </a:custGeom>
            <a:solidFill>
              <a:srgbClr val="FFBAB3"/>
            </a:solidFill>
          </p:spPr>
        </p:sp>
      </p:grpSp>
      <p:sp>
        <p:nvSpPr>
          <p:cNvPr id="9" name="TextBox 9"/>
          <p:cNvSpPr txBox="1"/>
          <p:nvPr/>
        </p:nvSpPr>
        <p:spPr>
          <a:xfrm>
            <a:off x="12130054" y="3458444"/>
            <a:ext cx="4297822" cy="2655920"/>
          </a:xfrm>
          <a:prstGeom prst="rect">
            <a:avLst/>
          </a:prstGeom>
        </p:spPr>
        <p:txBody>
          <a:bodyPr lIns="0" tIns="0" rIns="0" bIns="0" rtlCol="0" anchor="t">
            <a:spAutoFit/>
          </a:bodyPr>
          <a:lstStyle/>
          <a:p>
            <a:pPr algn="just">
              <a:lnSpc>
                <a:spcPct val="150000"/>
              </a:lnSpc>
            </a:pPr>
            <a:r>
              <a:rPr lang="en-US" sz="4000" smtClean="0">
                <a:solidFill>
                  <a:srgbClr val="000000"/>
                </a:solidFill>
                <a:latin typeface="Arial" pitchFamily="34" charset="0"/>
                <a:cs typeface="Arial" pitchFamily="34" charset="0"/>
              </a:rPr>
              <a:t>Các hoạt động đã tiến hành để làm được sản phẩm</a:t>
            </a:r>
            <a:endParaRPr lang="en-US" sz="4000">
              <a:solidFill>
                <a:srgbClr val="000000"/>
              </a:solidFill>
              <a:latin typeface="Arial" pitchFamily="34" charset="0"/>
              <a:cs typeface="Arial" pitchFamily="34" charset="0"/>
            </a:endParaRPr>
          </a:p>
        </p:txBody>
      </p:sp>
      <p:pic>
        <p:nvPicPr>
          <p:cNvPr id="29" name="Picture 2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899052" y="5404312"/>
            <a:ext cx="2796101" cy="81368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AB3"/>
        </a:solidFill>
        <a:effectLst/>
      </p:bgPr>
    </p:bg>
    <p:spTree>
      <p:nvGrpSpPr>
        <p:cNvPr id="1" name=""/>
        <p:cNvGrpSpPr/>
        <p:nvPr/>
      </p:nvGrpSpPr>
      <p:grpSpPr>
        <a:xfrm>
          <a:off x="0" y="0"/>
          <a:ext cx="0" cy="0"/>
          <a:chOff x="0" y="0"/>
          <a:chExt cx="0" cy="0"/>
        </a:xfrm>
      </p:grpSpPr>
      <p:grpSp>
        <p:nvGrpSpPr>
          <p:cNvPr id="2" name="Group 2"/>
          <p:cNvGrpSpPr/>
          <p:nvPr/>
        </p:nvGrpSpPr>
        <p:grpSpPr>
          <a:xfrm>
            <a:off x="9172185" y="1735218"/>
            <a:ext cx="8115300" cy="3205429"/>
            <a:chOff x="0" y="0"/>
            <a:chExt cx="10820400" cy="4273906"/>
          </a:xfrm>
        </p:grpSpPr>
        <p:grpSp>
          <p:nvGrpSpPr>
            <p:cNvPr id="3" name="Group 3"/>
            <p:cNvGrpSpPr/>
            <p:nvPr/>
          </p:nvGrpSpPr>
          <p:grpSpPr>
            <a:xfrm>
              <a:off x="0" y="0"/>
              <a:ext cx="10820400" cy="4273906"/>
              <a:chOff x="0" y="0"/>
              <a:chExt cx="2745176" cy="1084306"/>
            </a:xfrm>
          </p:grpSpPr>
          <p:sp>
            <p:nvSpPr>
              <p:cNvPr id="4" name="Freeform 4"/>
              <p:cNvSpPr/>
              <p:nvPr/>
            </p:nvSpPr>
            <p:spPr>
              <a:xfrm>
                <a:off x="0" y="0"/>
                <a:ext cx="2745176" cy="1084306"/>
              </a:xfrm>
              <a:custGeom>
                <a:avLst/>
                <a:gdLst/>
                <a:ahLst/>
                <a:cxnLst/>
                <a:rect l="l" t="t" r="r" b="b"/>
                <a:pathLst>
                  <a:path w="2745176" h="746536">
                    <a:moveTo>
                      <a:pt x="2620715" y="746536"/>
                    </a:moveTo>
                    <a:lnTo>
                      <a:pt x="124460" y="746536"/>
                    </a:lnTo>
                    <a:cubicBezTo>
                      <a:pt x="55880" y="746536"/>
                      <a:pt x="0" y="690656"/>
                      <a:pt x="0" y="622076"/>
                    </a:cubicBezTo>
                    <a:lnTo>
                      <a:pt x="0" y="124460"/>
                    </a:lnTo>
                    <a:cubicBezTo>
                      <a:pt x="0" y="55880"/>
                      <a:pt x="55880" y="0"/>
                      <a:pt x="124460" y="0"/>
                    </a:cubicBezTo>
                    <a:lnTo>
                      <a:pt x="2620716" y="0"/>
                    </a:lnTo>
                    <a:cubicBezTo>
                      <a:pt x="2689296" y="0"/>
                      <a:pt x="2745176" y="55880"/>
                      <a:pt x="2745176" y="124460"/>
                    </a:cubicBezTo>
                    <a:lnTo>
                      <a:pt x="2745176" y="622076"/>
                    </a:lnTo>
                    <a:cubicBezTo>
                      <a:pt x="2745176" y="690656"/>
                      <a:pt x="2689296" y="746536"/>
                      <a:pt x="2620716" y="746536"/>
                    </a:cubicBezTo>
                    <a:close/>
                  </a:path>
                </a:pathLst>
              </a:custGeom>
              <a:solidFill>
                <a:srgbClr val="FDF9DE"/>
              </a:solidFill>
            </p:spPr>
          </p:sp>
        </p:grpSp>
        <p:sp>
          <p:nvSpPr>
            <p:cNvPr id="5" name="TextBox 5"/>
            <p:cNvSpPr txBox="1"/>
            <p:nvPr/>
          </p:nvSpPr>
          <p:spPr>
            <a:xfrm>
              <a:off x="581804" y="342827"/>
              <a:ext cx="9731952" cy="3693320"/>
            </a:xfrm>
            <a:prstGeom prst="rect">
              <a:avLst/>
            </a:prstGeom>
          </p:spPr>
          <p:txBody>
            <a:bodyPr lIns="0" tIns="0" rIns="0" bIns="0" rtlCol="0" anchor="t">
              <a:spAutoFit/>
            </a:bodyPr>
            <a:lstStyle/>
            <a:p>
              <a:pPr algn="just"/>
              <a:r>
                <a:rPr lang="en-US" sz="3600" smtClean="0">
                  <a:solidFill>
                    <a:srgbClr val="000000"/>
                  </a:solidFill>
                  <a:latin typeface="Arial" pitchFamily="34" charset="0"/>
                  <a:cs typeface="Arial" pitchFamily="34" charset="0"/>
                </a:rPr>
                <a:t>Những bài học rút ra qua trải nghiệm sản phẩm nghề truyền thống về: các đức tính cần có, khả năng, cách thức sử dụng dụng cụ lao động</a:t>
              </a:r>
              <a:endParaRPr lang="en-US" sz="3600">
                <a:solidFill>
                  <a:srgbClr val="000000"/>
                </a:solidFill>
                <a:latin typeface="Arial" pitchFamily="34" charset="0"/>
                <a:cs typeface="Arial" pitchFamily="34" charset="0"/>
              </a:endParaRPr>
            </a:p>
          </p:txBody>
        </p:sp>
      </p:grpSp>
      <p:sp>
        <p:nvSpPr>
          <p:cNvPr id="7" name="AutoShape 7"/>
          <p:cNvSpPr/>
          <p:nvPr/>
        </p:nvSpPr>
        <p:spPr>
          <a:xfrm>
            <a:off x="0" y="8808068"/>
            <a:ext cx="18288000" cy="1478932"/>
          </a:xfrm>
          <a:prstGeom prst="rect">
            <a:avLst/>
          </a:prstGeom>
          <a:solidFill>
            <a:srgbClr val="84653C"/>
          </a:solidFill>
        </p:spPr>
      </p:sp>
      <p:grpSp>
        <p:nvGrpSpPr>
          <p:cNvPr id="8" name="Group 8"/>
          <p:cNvGrpSpPr/>
          <p:nvPr/>
        </p:nvGrpSpPr>
        <p:grpSpPr>
          <a:xfrm>
            <a:off x="9144000" y="5892154"/>
            <a:ext cx="8115300" cy="1611308"/>
            <a:chOff x="0" y="0"/>
            <a:chExt cx="10820400" cy="2148411"/>
          </a:xfrm>
        </p:grpSpPr>
        <p:grpSp>
          <p:nvGrpSpPr>
            <p:cNvPr id="9" name="Group 9"/>
            <p:cNvGrpSpPr/>
            <p:nvPr/>
          </p:nvGrpSpPr>
          <p:grpSpPr>
            <a:xfrm>
              <a:off x="0" y="0"/>
              <a:ext cx="10820400" cy="2148411"/>
              <a:chOff x="0" y="0"/>
              <a:chExt cx="2745176" cy="545060"/>
            </a:xfrm>
          </p:grpSpPr>
          <p:sp>
            <p:nvSpPr>
              <p:cNvPr id="10" name="Freeform 10"/>
              <p:cNvSpPr/>
              <p:nvPr/>
            </p:nvSpPr>
            <p:spPr>
              <a:xfrm>
                <a:off x="0" y="0"/>
                <a:ext cx="2745176" cy="545060"/>
              </a:xfrm>
              <a:custGeom>
                <a:avLst/>
                <a:gdLst/>
                <a:ahLst/>
                <a:cxnLst/>
                <a:rect l="l" t="t" r="r" b="b"/>
                <a:pathLst>
                  <a:path w="2745176" h="746536">
                    <a:moveTo>
                      <a:pt x="2620715" y="746536"/>
                    </a:moveTo>
                    <a:lnTo>
                      <a:pt x="124460" y="746536"/>
                    </a:lnTo>
                    <a:cubicBezTo>
                      <a:pt x="55880" y="746536"/>
                      <a:pt x="0" y="690656"/>
                      <a:pt x="0" y="622076"/>
                    </a:cubicBezTo>
                    <a:lnTo>
                      <a:pt x="0" y="124460"/>
                    </a:lnTo>
                    <a:cubicBezTo>
                      <a:pt x="0" y="55880"/>
                      <a:pt x="55880" y="0"/>
                      <a:pt x="124460" y="0"/>
                    </a:cubicBezTo>
                    <a:lnTo>
                      <a:pt x="2620716" y="0"/>
                    </a:lnTo>
                    <a:cubicBezTo>
                      <a:pt x="2689296" y="0"/>
                      <a:pt x="2745176" y="55880"/>
                      <a:pt x="2745176" y="124460"/>
                    </a:cubicBezTo>
                    <a:lnTo>
                      <a:pt x="2745176" y="622076"/>
                    </a:lnTo>
                    <a:cubicBezTo>
                      <a:pt x="2745176" y="690656"/>
                      <a:pt x="2689296" y="746536"/>
                      <a:pt x="2620716" y="746536"/>
                    </a:cubicBezTo>
                    <a:close/>
                  </a:path>
                </a:pathLst>
              </a:custGeom>
              <a:solidFill>
                <a:srgbClr val="FDF9DE"/>
              </a:solidFill>
            </p:spPr>
          </p:sp>
        </p:grpSp>
        <p:sp>
          <p:nvSpPr>
            <p:cNvPr id="11" name="TextBox 11"/>
            <p:cNvSpPr txBox="1"/>
            <p:nvPr/>
          </p:nvSpPr>
          <p:spPr>
            <a:xfrm>
              <a:off x="581804" y="767307"/>
              <a:ext cx="9731952" cy="672888"/>
            </a:xfrm>
            <a:prstGeom prst="rect">
              <a:avLst/>
            </a:prstGeom>
          </p:spPr>
          <p:txBody>
            <a:bodyPr lIns="0" tIns="0" rIns="0" bIns="0" rtlCol="0" anchor="t">
              <a:spAutoFit/>
            </a:bodyPr>
            <a:lstStyle/>
            <a:p>
              <a:pPr>
                <a:lnSpc>
                  <a:spcPts val="4160"/>
                </a:lnSpc>
              </a:pPr>
              <a:r>
                <a:rPr lang="en-US" sz="3200" smtClean="0">
                  <a:solidFill>
                    <a:srgbClr val="000000"/>
                  </a:solidFill>
                  <a:latin typeface="Arial" pitchFamily="34" charset="0"/>
                  <a:cs typeface="Arial" pitchFamily="34" charset="0"/>
                </a:rPr>
                <a:t>Cảm nhận về nghề truyền thống</a:t>
              </a:r>
              <a:endParaRPr lang="en-US" sz="3200">
                <a:solidFill>
                  <a:srgbClr val="000000"/>
                </a:solidFill>
                <a:latin typeface="Arial" pitchFamily="34" charset="0"/>
                <a:cs typeface="Arial" pitchFamily="34" charset="0"/>
              </a:endParaRPr>
            </a:p>
          </p:txBody>
        </p:sp>
      </p:grpSp>
      <p:grpSp>
        <p:nvGrpSpPr>
          <p:cNvPr id="18" name="Group 18"/>
          <p:cNvGrpSpPr>
            <a:grpSpLocks noChangeAspect="1"/>
          </p:cNvGrpSpPr>
          <p:nvPr/>
        </p:nvGrpSpPr>
        <p:grpSpPr>
          <a:xfrm>
            <a:off x="1028700" y="3268685"/>
            <a:ext cx="5238668" cy="5238668"/>
            <a:chOff x="0" y="0"/>
            <a:chExt cx="6350000" cy="6350000"/>
          </a:xfrm>
        </p:grpSpPr>
        <p:sp>
          <p:nvSpPr>
            <p:cNvPr id="19" name="Freeform 19"/>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t="-24990" b="-25009"/>
              </a:stretch>
            </a:blipFill>
          </p:spPr>
        </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479641" y="5992931"/>
            <a:ext cx="4989741" cy="3021061"/>
          </a:xfrm>
          <a:prstGeom prst="rect">
            <a:avLst/>
          </a:prstGeom>
        </p:spPr>
      </p:pic>
      <p:sp>
        <p:nvSpPr>
          <p:cNvPr id="23" name="TextBox 23"/>
          <p:cNvSpPr txBox="1"/>
          <p:nvPr/>
        </p:nvSpPr>
        <p:spPr>
          <a:xfrm>
            <a:off x="1043940" y="1158137"/>
            <a:ext cx="6210087" cy="1154162"/>
          </a:xfrm>
          <a:prstGeom prst="rect">
            <a:avLst/>
          </a:prstGeom>
        </p:spPr>
        <p:txBody>
          <a:bodyPr wrap="square" lIns="0" tIns="0" rIns="0" bIns="0" rtlCol="0" anchor="t">
            <a:spAutoFit/>
          </a:bodyPr>
          <a:lstStyle/>
          <a:p>
            <a:pPr>
              <a:lnSpc>
                <a:spcPts val="8991"/>
              </a:lnSpc>
            </a:pPr>
            <a:r>
              <a:rPr lang="en-US" sz="5400" b="1">
                <a:solidFill>
                  <a:srgbClr val="000000"/>
                </a:solidFill>
                <a:latin typeface="Arial" pitchFamily="34" charset="0"/>
                <a:cs typeface="Arial" pitchFamily="34" charset="0"/>
              </a:rPr>
              <a:t>Yêu cầu bài viết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sp>
        <p:nvSpPr>
          <p:cNvPr id="3" name="TextBox 3"/>
          <p:cNvSpPr txBox="1"/>
          <p:nvPr/>
        </p:nvSpPr>
        <p:spPr>
          <a:xfrm>
            <a:off x="1028700" y="971550"/>
            <a:ext cx="7098513" cy="936347"/>
          </a:xfrm>
          <a:prstGeom prst="rect">
            <a:avLst/>
          </a:prstGeom>
        </p:spPr>
        <p:txBody>
          <a:bodyPr lIns="0" tIns="0" rIns="0" bIns="0" rtlCol="0" anchor="t">
            <a:spAutoFit/>
          </a:bodyPr>
          <a:lstStyle/>
          <a:p>
            <a:pPr>
              <a:lnSpc>
                <a:spcPts val="8385"/>
              </a:lnSpc>
            </a:pPr>
            <a:r>
              <a:rPr lang="en-US" sz="4400" b="1" smtClean="0">
                <a:solidFill>
                  <a:srgbClr val="000000"/>
                </a:solidFill>
                <a:latin typeface="Arial" pitchFamily="34" charset="0"/>
                <a:cs typeface="Arial" pitchFamily="34" charset="0"/>
              </a:rPr>
              <a:t>HƯỚNG DẪN VỀ NHÀ</a:t>
            </a:r>
            <a:endParaRPr lang="en-US" sz="4400" b="1">
              <a:solidFill>
                <a:srgbClr val="000000"/>
              </a:solidFill>
              <a:latin typeface="Arial" pitchFamily="34" charset="0"/>
              <a:cs typeface="Arial" pitchFamily="34" charset="0"/>
            </a:endParaRPr>
          </a:p>
        </p:txBody>
      </p:sp>
      <p:grpSp>
        <p:nvGrpSpPr>
          <p:cNvPr id="4" name="Group 4"/>
          <p:cNvGrpSpPr/>
          <p:nvPr/>
        </p:nvGrpSpPr>
        <p:grpSpPr>
          <a:xfrm>
            <a:off x="1049157" y="3343431"/>
            <a:ext cx="11343149" cy="414922"/>
            <a:chOff x="0" y="-28575"/>
            <a:chExt cx="15124199" cy="553229"/>
          </a:xfrm>
        </p:grpSpPr>
        <p:sp>
          <p:nvSpPr>
            <p:cNvPr id="5" name="TextBox 5"/>
            <p:cNvSpPr txBox="1"/>
            <p:nvPr/>
          </p:nvSpPr>
          <p:spPr>
            <a:xfrm>
              <a:off x="1484939" y="-28575"/>
              <a:ext cx="13639260" cy="553229"/>
            </a:xfrm>
            <a:prstGeom prst="rect">
              <a:avLst/>
            </a:prstGeom>
          </p:spPr>
          <p:txBody>
            <a:bodyPr lIns="0" tIns="0" rIns="0" bIns="0" rtlCol="0" anchor="t">
              <a:spAutoFit/>
            </a:bodyPr>
            <a:lstStyle/>
            <a:p>
              <a:pPr>
                <a:lnSpc>
                  <a:spcPts val="3120"/>
                </a:lnSpc>
              </a:pPr>
              <a:r>
                <a:rPr lang="en-US" sz="4000">
                  <a:solidFill>
                    <a:srgbClr val="000000"/>
                  </a:solidFill>
                  <a:latin typeface="Arial" pitchFamily="34" charset="0"/>
                  <a:cs typeface="Arial" pitchFamily="34" charset="0"/>
                </a:rPr>
                <a:t>Ôn tập lại bài cũ</a:t>
              </a:r>
            </a:p>
          </p:txBody>
        </p:sp>
        <p:sp>
          <p:nvSpPr>
            <p:cNvPr id="6" name="TextBox 6"/>
            <p:cNvSpPr txBox="1"/>
            <p:nvPr/>
          </p:nvSpPr>
          <p:spPr>
            <a:xfrm>
              <a:off x="0" y="-28575"/>
              <a:ext cx="802349" cy="553229"/>
            </a:xfrm>
            <a:prstGeom prst="rect">
              <a:avLst/>
            </a:prstGeom>
          </p:spPr>
          <p:txBody>
            <a:bodyPr lIns="0" tIns="0" rIns="0" bIns="0" rtlCol="0" anchor="t">
              <a:spAutoFit/>
            </a:bodyPr>
            <a:lstStyle/>
            <a:p>
              <a:pPr>
                <a:lnSpc>
                  <a:spcPts val="3120"/>
                </a:lnSpc>
              </a:pPr>
              <a:r>
                <a:rPr lang="en-US" sz="4000">
                  <a:solidFill>
                    <a:srgbClr val="000000"/>
                  </a:solidFill>
                  <a:latin typeface="Arial" pitchFamily="34" charset="0"/>
                  <a:cs typeface="Arial" pitchFamily="34" charset="0"/>
                </a:rPr>
                <a:t>01</a:t>
              </a:r>
            </a:p>
          </p:txBody>
        </p:sp>
      </p:grpSp>
      <p:grpSp>
        <p:nvGrpSpPr>
          <p:cNvPr id="7" name="Group 7"/>
          <p:cNvGrpSpPr/>
          <p:nvPr/>
        </p:nvGrpSpPr>
        <p:grpSpPr>
          <a:xfrm>
            <a:off x="1077451" y="5506641"/>
            <a:ext cx="11343149" cy="1846659"/>
            <a:chOff x="0" y="-413558"/>
            <a:chExt cx="15124199" cy="2462210"/>
          </a:xfrm>
        </p:grpSpPr>
        <p:sp>
          <p:nvSpPr>
            <p:cNvPr id="8" name="TextBox 8"/>
            <p:cNvSpPr txBox="1"/>
            <p:nvPr/>
          </p:nvSpPr>
          <p:spPr>
            <a:xfrm>
              <a:off x="0" y="-28575"/>
              <a:ext cx="802349" cy="553229"/>
            </a:xfrm>
            <a:prstGeom prst="rect">
              <a:avLst/>
            </a:prstGeom>
          </p:spPr>
          <p:txBody>
            <a:bodyPr lIns="0" tIns="0" rIns="0" bIns="0" rtlCol="0" anchor="t">
              <a:spAutoFit/>
            </a:bodyPr>
            <a:lstStyle/>
            <a:p>
              <a:pPr>
                <a:lnSpc>
                  <a:spcPts val="3120"/>
                </a:lnSpc>
              </a:pPr>
              <a:r>
                <a:rPr lang="en-US" sz="4000">
                  <a:solidFill>
                    <a:srgbClr val="000000"/>
                  </a:solidFill>
                  <a:latin typeface="Arial" pitchFamily="34" charset="0"/>
                  <a:cs typeface="Arial" pitchFamily="34" charset="0"/>
                </a:rPr>
                <a:t>03</a:t>
              </a:r>
            </a:p>
          </p:txBody>
        </p:sp>
        <p:sp>
          <p:nvSpPr>
            <p:cNvPr id="9" name="TextBox 9"/>
            <p:cNvSpPr txBox="1"/>
            <p:nvPr/>
          </p:nvSpPr>
          <p:spPr>
            <a:xfrm>
              <a:off x="1484939" y="-413558"/>
              <a:ext cx="13639260" cy="2462210"/>
            </a:xfrm>
            <a:prstGeom prst="rect">
              <a:avLst/>
            </a:prstGeom>
          </p:spPr>
          <p:txBody>
            <a:bodyPr lIns="0" tIns="0" rIns="0" bIns="0" rtlCol="0" anchor="t">
              <a:spAutoFit/>
            </a:bodyPr>
            <a:lstStyle/>
            <a:p>
              <a:pPr>
                <a:lnSpc>
                  <a:spcPct val="150000"/>
                </a:lnSpc>
              </a:pPr>
              <a:r>
                <a:rPr lang="en-US" sz="4000" smtClean="0">
                  <a:solidFill>
                    <a:srgbClr val="000000"/>
                  </a:solidFill>
                  <a:latin typeface="Arial" pitchFamily="34" charset="0"/>
                  <a:cs typeface="Arial" pitchFamily="34" charset="0"/>
                </a:rPr>
                <a:t>Chuẩn bị tiết học sau: Trổ tài chế biến món ăn truyền thống</a:t>
              </a:r>
              <a:endParaRPr lang="en-US" sz="4000">
                <a:solidFill>
                  <a:srgbClr val="000000"/>
                </a:solidFill>
                <a:latin typeface="Arial" pitchFamily="34" charset="0"/>
                <a:cs typeface="Arial" pitchFamily="34" charset="0"/>
              </a:endParaRPr>
            </a:p>
          </p:txBody>
        </p:sp>
      </p:grpSp>
      <p:grpSp>
        <p:nvGrpSpPr>
          <p:cNvPr id="10" name="Group 10"/>
          <p:cNvGrpSpPr/>
          <p:nvPr/>
        </p:nvGrpSpPr>
        <p:grpSpPr>
          <a:xfrm>
            <a:off x="1049157" y="4606889"/>
            <a:ext cx="11343149" cy="414922"/>
            <a:chOff x="0" y="-28575"/>
            <a:chExt cx="15124199" cy="553229"/>
          </a:xfrm>
        </p:grpSpPr>
        <p:sp>
          <p:nvSpPr>
            <p:cNvPr id="11" name="TextBox 11"/>
            <p:cNvSpPr txBox="1"/>
            <p:nvPr/>
          </p:nvSpPr>
          <p:spPr>
            <a:xfrm>
              <a:off x="0" y="-28575"/>
              <a:ext cx="802349" cy="553229"/>
            </a:xfrm>
            <a:prstGeom prst="rect">
              <a:avLst/>
            </a:prstGeom>
          </p:spPr>
          <p:txBody>
            <a:bodyPr lIns="0" tIns="0" rIns="0" bIns="0" rtlCol="0" anchor="t">
              <a:spAutoFit/>
            </a:bodyPr>
            <a:lstStyle/>
            <a:p>
              <a:pPr>
                <a:lnSpc>
                  <a:spcPts val="3120"/>
                </a:lnSpc>
              </a:pPr>
              <a:r>
                <a:rPr lang="en-US" sz="4000">
                  <a:solidFill>
                    <a:srgbClr val="000000"/>
                  </a:solidFill>
                  <a:latin typeface="Arial" pitchFamily="34" charset="0"/>
                  <a:cs typeface="Arial" pitchFamily="34" charset="0"/>
                </a:rPr>
                <a:t>02</a:t>
              </a:r>
            </a:p>
          </p:txBody>
        </p:sp>
        <p:sp>
          <p:nvSpPr>
            <p:cNvPr id="12" name="TextBox 12"/>
            <p:cNvSpPr txBox="1"/>
            <p:nvPr/>
          </p:nvSpPr>
          <p:spPr>
            <a:xfrm>
              <a:off x="1484939" y="-28575"/>
              <a:ext cx="13639260" cy="553229"/>
            </a:xfrm>
            <a:prstGeom prst="rect">
              <a:avLst/>
            </a:prstGeom>
          </p:spPr>
          <p:txBody>
            <a:bodyPr lIns="0" tIns="0" rIns="0" bIns="0" rtlCol="0" anchor="t">
              <a:spAutoFit/>
            </a:bodyPr>
            <a:lstStyle/>
            <a:p>
              <a:pPr>
                <a:lnSpc>
                  <a:spcPts val="3120"/>
                </a:lnSpc>
              </a:pPr>
              <a:r>
                <a:rPr lang="en-US" sz="4000" smtClean="0">
                  <a:solidFill>
                    <a:srgbClr val="000000"/>
                  </a:solidFill>
                  <a:latin typeface="Arial" pitchFamily="34" charset="0"/>
                  <a:cs typeface="Arial" pitchFamily="34" charset="0"/>
                </a:rPr>
                <a:t>Chia sẻ lại bài học cho gia đình, bạn bè</a:t>
              </a:r>
              <a:endParaRPr lang="en-US" sz="4000">
                <a:solidFill>
                  <a:srgbClr val="000000"/>
                </a:solidFill>
                <a:latin typeface="Arial" pitchFamily="34" charset="0"/>
                <a:cs typeface="Arial" pitchFamily="34" charset="0"/>
              </a:endParaRPr>
            </a:p>
          </p:txBody>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53478" y="2396067"/>
            <a:ext cx="5089405" cy="7648012"/>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09012" y="970319"/>
            <a:ext cx="2437194" cy="2394543"/>
          </a:xfrm>
          <a:prstGeom prst="rect">
            <a:avLst/>
          </a:prstGeom>
        </p:spPr>
      </p:pic>
    </p:spTree>
    <p:extLst>
      <p:ext uri="{BB962C8B-B14F-4D97-AF65-F5344CB8AC3E}">
        <p14:creationId xmlns:p14="http://schemas.microsoft.com/office/powerpoint/2010/main" val="414141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7461" y="1396984"/>
            <a:ext cx="14893079" cy="7493032"/>
          </a:xfrm>
          <a:prstGeom prst="rect">
            <a:avLst/>
          </a:prstGeom>
        </p:spPr>
      </p:pic>
      <p:sp>
        <p:nvSpPr>
          <p:cNvPr id="4" name="TextBox 4"/>
          <p:cNvSpPr txBox="1"/>
          <p:nvPr/>
        </p:nvSpPr>
        <p:spPr>
          <a:xfrm>
            <a:off x="4648200" y="3086100"/>
            <a:ext cx="8673632" cy="4495077"/>
          </a:xfrm>
          <a:prstGeom prst="rect">
            <a:avLst/>
          </a:prstGeom>
        </p:spPr>
        <p:txBody>
          <a:bodyPr lIns="0" tIns="0" rIns="0" bIns="0" rtlCol="0" anchor="t">
            <a:spAutoFit/>
          </a:bodyPr>
          <a:lstStyle/>
          <a:p>
            <a:pPr algn="ctr">
              <a:lnSpc>
                <a:spcPts val="12000"/>
              </a:lnSpc>
            </a:pPr>
            <a:r>
              <a:rPr lang="en-US" sz="6000" b="1" smtClean="0">
                <a:solidFill>
                  <a:srgbClr val="000000"/>
                </a:solidFill>
                <a:latin typeface="Arial" pitchFamily="34" charset="0"/>
                <a:cs typeface="Arial" pitchFamily="34" charset="0"/>
              </a:rPr>
              <a:t>CẢM ƠN THẦY CÔ VÀ CÁC EM ĐÃ CHÚ Ý LẮNG NGHE</a:t>
            </a:r>
            <a:endParaRPr lang="en-US" sz="6000" b="1">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9525"/>
            <a:ext cx="18288000" cy="10296525"/>
          </a:xfrm>
          <a:prstGeom prst="rect">
            <a:avLst/>
          </a:prstGeom>
        </p:spPr>
      </p:pic>
      <p:grpSp>
        <p:nvGrpSpPr>
          <p:cNvPr id="3" name="Group 3"/>
          <p:cNvGrpSpPr>
            <a:grpSpLocks noChangeAspect="1"/>
          </p:cNvGrpSpPr>
          <p:nvPr/>
        </p:nvGrpSpPr>
        <p:grpSpPr>
          <a:xfrm>
            <a:off x="1028700" y="3604618"/>
            <a:ext cx="3523127" cy="3523127"/>
            <a:chOff x="0" y="0"/>
            <a:chExt cx="6350000" cy="6350000"/>
          </a:xfrm>
        </p:grpSpPr>
        <p:sp>
          <p:nvSpPr>
            <p:cNvPr id="4" name="Freeform 4"/>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2055" r="-2055" b="-20"/>
              </a:stretch>
            </a:blipFill>
          </p:spPr>
        </p:sp>
      </p:grpSp>
      <p:grpSp>
        <p:nvGrpSpPr>
          <p:cNvPr id="5" name="Group 5"/>
          <p:cNvGrpSpPr>
            <a:grpSpLocks noChangeAspect="1"/>
          </p:cNvGrpSpPr>
          <p:nvPr/>
        </p:nvGrpSpPr>
        <p:grpSpPr>
          <a:xfrm>
            <a:off x="5176380" y="3604618"/>
            <a:ext cx="3523127" cy="3523127"/>
            <a:chOff x="0" y="0"/>
            <a:chExt cx="6350000" cy="6350000"/>
          </a:xfrm>
        </p:grpSpPr>
        <p:sp>
          <p:nvSpPr>
            <p:cNvPr id="6" name="Freeform 6"/>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39104" r="-39104" b="-20"/>
              </a:stretch>
            </a:blipFill>
          </p:spPr>
        </p:sp>
      </p:grpSp>
      <p:grpSp>
        <p:nvGrpSpPr>
          <p:cNvPr id="7" name="Group 7"/>
          <p:cNvGrpSpPr>
            <a:grpSpLocks noChangeAspect="1"/>
          </p:cNvGrpSpPr>
          <p:nvPr/>
        </p:nvGrpSpPr>
        <p:grpSpPr>
          <a:xfrm>
            <a:off x="13518315" y="3604618"/>
            <a:ext cx="3523127" cy="3523127"/>
            <a:chOff x="0" y="0"/>
            <a:chExt cx="6350000" cy="6350000"/>
          </a:xfrm>
        </p:grpSpPr>
        <p:sp>
          <p:nvSpPr>
            <p:cNvPr id="8" name="Freeform 8"/>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19579" r="-19579" b="-20"/>
              </a:stretch>
            </a:blipFill>
          </p:spPr>
        </p:sp>
      </p:grpSp>
      <p:grpSp>
        <p:nvGrpSpPr>
          <p:cNvPr id="9" name="Group 9"/>
          <p:cNvGrpSpPr>
            <a:grpSpLocks noChangeAspect="1"/>
          </p:cNvGrpSpPr>
          <p:nvPr/>
        </p:nvGrpSpPr>
        <p:grpSpPr>
          <a:xfrm>
            <a:off x="9450794" y="3604618"/>
            <a:ext cx="3523127" cy="3523127"/>
            <a:chOff x="0" y="0"/>
            <a:chExt cx="6350000" cy="6350000"/>
          </a:xfrm>
        </p:grpSpPr>
        <p:sp>
          <p:nvSpPr>
            <p:cNvPr id="10" name="Freeform 10"/>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34384" r="-34384" b="-20"/>
              </a:stretch>
            </a:blipFill>
          </p:spPr>
        </p:sp>
      </p:grpSp>
      <p:sp>
        <p:nvSpPr>
          <p:cNvPr id="11" name="TextBox 11"/>
          <p:cNvSpPr txBox="1"/>
          <p:nvPr/>
        </p:nvSpPr>
        <p:spPr>
          <a:xfrm>
            <a:off x="903331" y="7922103"/>
            <a:ext cx="3804345" cy="738664"/>
          </a:xfrm>
          <a:prstGeom prst="rect">
            <a:avLst/>
          </a:prstGeom>
        </p:spPr>
        <p:txBody>
          <a:bodyPr lIns="0" tIns="0" rIns="0" bIns="0" rtlCol="0" anchor="t">
            <a:spAutoFit/>
          </a:bodyPr>
          <a:lstStyle/>
          <a:p>
            <a:pPr algn="ctr">
              <a:lnSpc>
                <a:spcPct val="150000"/>
              </a:lnSpc>
            </a:pPr>
            <a:r>
              <a:rPr lang="en-US" sz="3600">
                <a:solidFill>
                  <a:srgbClr val="000000"/>
                </a:solidFill>
                <a:latin typeface="Arial" pitchFamily="34" charset="0"/>
                <a:cs typeface="Arial" pitchFamily="34" charset="0"/>
              </a:rPr>
              <a:t>Nghề làm nón lá</a:t>
            </a:r>
          </a:p>
        </p:txBody>
      </p:sp>
      <p:sp>
        <p:nvSpPr>
          <p:cNvPr id="12" name="TextBox 12"/>
          <p:cNvSpPr txBox="1"/>
          <p:nvPr/>
        </p:nvSpPr>
        <p:spPr>
          <a:xfrm>
            <a:off x="5550479" y="7927394"/>
            <a:ext cx="3054316" cy="738664"/>
          </a:xfrm>
          <a:prstGeom prst="rect">
            <a:avLst/>
          </a:prstGeom>
        </p:spPr>
        <p:txBody>
          <a:bodyPr lIns="0" tIns="0" rIns="0" bIns="0" rtlCol="0" anchor="t">
            <a:spAutoFit/>
          </a:bodyPr>
          <a:lstStyle/>
          <a:p>
            <a:pPr algn="ctr">
              <a:lnSpc>
                <a:spcPct val="150000"/>
              </a:lnSpc>
            </a:pPr>
            <a:r>
              <a:rPr lang="en-US" sz="3600">
                <a:solidFill>
                  <a:srgbClr val="000000"/>
                </a:solidFill>
                <a:latin typeface="Arial" pitchFamily="34" charset="0"/>
                <a:cs typeface="Arial" pitchFamily="34" charset="0"/>
              </a:rPr>
              <a:t>Nghề dệt</a:t>
            </a:r>
          </a:p>
        </p:txBody>
      </p:sp>
      <p:sp>
        <p:nvSpPr>
          <p:cNvPr id="13" name="TextBox 13"/>
          <p:cNvSpPr txBox="1"/>
          <p:nvPr/>
        </p:nvSpPr>
        <p:spPr>
          <a:xfrm>
            <a:off x="13876889" y="7927562"/>
            <a:ext cx="3054316" cy="1559338"/>
          </a:xfrm>
          <a:prstGeom prst="rect">
            <a:avLst/>
          </a:prstGeom>
        </p:spPr>
        <p:txBody>
          <a:bodyPr lIns="0" tIns="0" rIns="0" bIns="0" rtlCol="0" anchor="t">
            <a:spAutoFit/>
          </a:bodyPr>
          <a:lstStyle/>
          <a:p>
            <a:pPr algn="ctr">
              <a:lnSpc>
                <a:spcPct val="150000"/>
              </a:lnSpc>
            </a:pPr>
            <a:r>
              <a:rPr lang="en-US" sz="3600">
                <a:solidFill>
                  <a:srgbClr val="000000"/>
                </a:solidFill>
                <a:latin typeface="Arial" pitchFamily="34" charset="0"/>
                <a:cs typeface="Arial" pitchFamily="34" charset="0"/>
              </a:rPr>
              <a:t>Làm mây tre đan</a:t>
            </a:r>
          </a:p>
        </p:txBody>
      </p:sp>
      <p:sp>
        <p:nvSpPr>
          <p:cNvPr id="14" name="TextBox 14"/>
          <p:cNvSpPr txBox="1"/>
          <p:nvPr/>
        </p:nvSpPr>
        <p:spPr>
          <a:xfrm>
            <a:off x="2232274" y="1349906"/>
            <a:ext cx="14437041" cy="1098314"/>
          </a:xfrm>
          <a:prstGeom prst="rect">
            <a:avLst/>
          </a:prstGeom>
        </p:spPr>
        <p:txBody>
          <a:bodyPr lIns="0" tIns="0" rIns="0" bIns="0" rtlCol="0" anchor="t">
            <a:spAutoFit/>
          </a:bodyPr>
          <a:lstStyle/>
          <a:p>
            <a:pPr algn="ctr">
              <a:lnSpc>
                <a:spcPct val="150000"/>
              </a:lnSpc>
            </a:pPr>
            <a:r>
              <a:rPr lang="en-US" sz="4758">
                <a:solidFill>
                  <a:srgbClr val="000000"/>
                </a:solidFill>
                <a:latin typeface="Arial" pitchFamily="34" charset="0"/>
                <a:cs typeface="Arial" pitchFamily="34" charset="0"/>
              </a:rPr>
              <a:t>Quan sát và cho biết đây là những làng nghề nào</a:t>
            </a:r>
          </a:p>
        </p:txBody>
      </p:sp>
      <p:sp>
        <p:nvSpPr>
          <p:cNvPr id="15" name="TextBox 15"/>
          <p:cNvSpPr txBox="1"/>
          <p:nvPr/>
        </p:nvSpPr>
        <p:spPr>
          <a:xfrm>
            <a:off x="9824894" y="7927394"/>
            <a:ext cx="3054316" cy="1559338"/>
          </a:xfrm>
          <a:prstGeom prst="rect">
            <a:avLst/>
          </a:prstGeom>
        </p:spPr>
        <p:txBody>
          <a:bodyPr lIns="0" tIns="0" rIns="0" bIns="0" rtlCol="0" anchor="t">
            <a:spAutoFit/>
          </a:bodyPr>
          <a:lstStyle/>
          <a:p>
            <a:pPr algn="ctr">
              <a:lnSpc>
                <a:spcPct val="150000"/>
              </a:lnSpc>
            </a:pPr>
            <a:r>
              <a:rPr lang="en-US" sz="3600">
                <a:solidFill>
                  <a:srgbClr val="000000"/>
                </a:solidFill>
                <a:latin typeface="Arial" pitchFamily="34" charset="0"/>
                <a:cs typeface="Arial" pitchFamily="34" charset="0"/>
              </a:rPr>
              <a:t>Nghề làm nhang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32209" y="6181208"/>
            <a:ext cx="8223582" cy="530794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81388" y="5143500"/>
            <a:ext cx="3525224" cy="7154513"/>
          </a:xfrm>
          <a:prstGeom prst="rect">
            <a:avLst/>
          </a:prstGeom>
        </p:spPr>
      </p:pic>
      <p:sp>
        <p:nvSpPr>
          <p:cNvPr id="6" name="TextBox 6"/>
          <p:cNvSpPr txBox="1"/>
          <p:nvPr/>
        </p:nvSpPr>
        <p:spPr>
          <a:xfrm>
            <a:off x="2843371" y="2019300"/>
            <a:ext cx="12601258" cy="3739485"/>
          </a:xfrm>
          <a:prstGeom prst="rect">
            <a:avLst/>
          </a:prstGeom>
        </p:spPr>
        <p:txBody>
          <a:bodyPr wrap="square" lIns="0" tIns="0" rIns="0" bIns="0" rtlCol="0" anchor="t">
            <a:spAutoFit/>
          </a:bodyPr>
          <a:lstStyle/>
          <a:p>
            <a:pPr algn="ctr">
              <a:lnSpc>
                <a:spcPct val="150000"/>
              </a:lnSpc>
            </a:pPr>
            <a:r>
              <a:rPr lang="en-US" sz="5400" b="1">
                <a:solidFill>
                  <a:srgbClr val="000000"/>
                </a:solidFill>
                <a:latin typeface="Arial" pitchFamily="34" charset="0"/>
                <a:cs typeface="Arial" pitchFamily="34" charset="0"/>
              </a:rPr>
              <a:t>TUẦN 34 - TIẾT 2: </a:t>
            </a:r>
          </a:p>
          <a:p>
            <a:pPr algn="ctr">
              <a:lnSpc>
                <a:spcPct val="150000"/>
              </a:lnSpc>
            </a:pPr>
            <a:r>
              <a:rPr lang="en-US" sz="5400" b="1">
                <a:solidFill>
                  <a:srgbClr val="000000"/>
                </a:solidFill>
                <a:latin typeface="Arial" pitchFamily="34" charset="0"/>
                <a:cs typeface="Arial" pitchFamily="34" charset="0"/>
              </a:rPr>
              <a:t>EM TẬP LÀM NGHỀ TRUYỀN THỐNG</a:t>
            </a:r>
          </a:p>
          <a:p>
            <a:pPr algn="ctr">
              <a:lnSpc>
                <a:spcPct val="150000"/>
              </a:lnSpc>
            </a:pPr>
            <a:endParaRPr lang="en-US" sz="5400" b="1">
              <a:solidFill>
                <a:srgbClr val="000000"/>
              </a:solidFill>
              <a:latin typeface="Arial" pitchFamily="34" charset="0"/>
              <a:cs typeface="Arial" pitchFamily="34"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25403" y="-882519"/>
            <a:ext cx="2437194" cy="2394543"/>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4176169" y="3491979"/>
            <a:ext cx="6407522" cy="4080679"/>
            <a:chOff x="0" y="0"/>
            <a:chExt cx="8543362" cy="5440908"/>
          </a:xfrm>
        </p:grpSpPr>
        <p:grpSp>
          <p:nvGrpSpPr>
            <p:cNvPr id="3" name="Group 3"/>
            <p:cNvGrpSpPr/>
            <p:nvPr/>
          </p:nvGrpSpPr>
          <p:grpSpPr>
            <a:xfrm>
              <a:off x="0" y="0"/>
              <a:ext cx="8543362" cy="5440908"/>
              <a:chOff x="0" y="0"/>
              <a:chExt cx="2167483" cy="1380378"/>
            </a:xfrm>
          </p:grpSpPr>
          <p:sp>
            <p:nvSpPr>
              <p:cNvPr id="4" name="Freeform 4"/>
              <p:cNvSpPr/>
              <p:nvPr/>
            </p:nvSpPr>
            <p:spPr>
              <a:xfrm>
                <a:off x="0" y="0"/>
                <a:ext cx="2167483" cy="1380378"/>
              </a:xfrm>
              <a:custGeom>
                <a:avLst/>
                <a:gdLst/>
                <a:ahLst/>
                <a:cxnLst/>
                <a:rect l="l" t="t" r="r" b="b"/>
                <a:pathLst>
                  <a:path w="2167483" h="1030093">
                    <a:moveTo>
                      <a:pt x="2043023" y="1030093"/>
                    </a:moveTo>
                    <a:lnTo>
                      <a:pt x="124460" y="1030093"/>
                    </a:lnTo>
                    <a:cubicBezTo>
                      <a:pt x="55880" y="1030093"/>
                      <a:pt x="0" y="974213"/>
                      <a:pt x="0" y="905633"/>
                    </a:cubicBezTo>
                    <a:lnTo>
                      <a:pt x="0" y="124460"/>
                    </a:lnTo>
                    <a:cubicBezTo>
                      <a:pt x="0" y="55880"/>
                      <a:pt x="55880" y="0"/>
                      <a:pt x="124460" y="0"/>
                    </a:cubicBezTo>
                    <a:lnTo>
                      <a:pt x="2043023" y="0"/>
                    </a:lnTo>
                    <a:cubicBezTo>
                      <a:pt x="2111603" y="0"/>
                      <a:pt x="2167483" y="55880"/>
                      <a:pt x="2167483" y="124460"/>
                    </a:cubicBezTo>
                    <a:lnTo>
                      <a:pt x="2167483" y="905633"/>
                    </a:lnTo>
                    <a:cubicBezTo>
                      <a:pt x="2167483" y="974213"/>
                      <a:pt x="2111603" y="1030093"/>
                      <a:pt x="2043023" y="1030093"/>
                    </a:cubicBezTo>
                    <a:close/>
                  </a:path>
                </a:pathLst>
              </a:custGeom>
              <a:solidFill>
                <a:srgbClr val="FFBAB3"/>
              </a:solidFill>
            </p:spPr>
          </p:sp>
        </p:grpSp>
        <p:sp>
          <p:nvSpPr>
            <p:cNvPr id="5" name="TextBox 5"/>
            <p:cNvSpPr txBox="1"/>
            <p:nvPr/>
          </p:nvSpPr>
          <p:spPr>
            <a:xfrm>
              <a:off x="511443" y="263451"/>
              <a:ext cx="7238002" cy="1079015"/>
            </a:xfrm>
            <a:prstGeom prst="rect">
              <a:avLst/>
            </a:prstGeom>
          </p:spPr>
          <p:txBody>
            <a:bodyPr lIns="0" tIns="0" rIns="0" bIns="0" rtlCol="0" anchor="t">
              <a:spAutoFit/>
            </a:bodyPr>
            <a:lstStyle/>
            <a:p>
              <a:pPr algn="just">
                <a:lnSpc>
                  <a:spcPct val="150000"/>
                </a:lnSpc>
              </a:pPr>
              <a:r>
                <a:rPr lang="en-US" sz="4000" b="1">
                  <a:solidFill>
                    <a:srgbClr val="000000"/>
                  </a:solidFill>
                  <a:latin typeface="Arial" pitchFamily="34" charset="0"/>
                  <a:cs typeface="Arial" pitchFamily="34" charset="0"/>
                </a:rPr>
                <a:t>HOẠT ĐỘNG 1</a:t>
              </a:r>
            </a:p>
          </p:txBody>
        </p:sp>
        <p:sp>
          <p:nvSpPr>
            <p:cNvPr id="6" name="TextBox 6"/>
            <p:cNvSpPr txBox="1"/>
            <p:nvPr/>
          </p:nvSpPr>
          <p:spPr>
            <a:xfrm>
              <a:off x="511443" y="1505602"/>
              <a:ext cx="7646607" cy="3541228"/>
            </a:xfrm>
            <a:prstGeom prst="rect">
              <a:avLst/>
            </a:prstGeom>
          </p:spPr>
          <p:txBody>
            <a:bodyPr lIns="0" tIns="0" rIns="0" bIns="0" rtlCol="0" anchor="t">
              <a:spAutoFit/>
            </a:bodyPr>
            <a:lstStyle/>
            <a:p>
              <a:pPr algn="just">
                <a:lnSpc>
                  <a:spcPct val="150000"/>
                </a:lnSpc>
              </a:pPr>
              <a:r>
                <a:rPr lang="en-US" sz="4000">
                  <a:solidFill>
                    <a:srgbClr val="000000"/>
                  </a:solidFill>
                  <a:latin typeface="Arial" pitchFamily="34" charset="0"/>
                  <a:cs typeface="Arial" pitchFamily="34" charset="0"/>
                </a:rPr>
                <a:t>Chia sẻ ý tưởng làm sản phẩm của nghề truyền thống</a:t>
              </a:r>
            </a:p>
          </p:txBody>
        </p:sp>
      </p:grpSp>
      <p:grpSp>
        <p:nvGrpSpPr>
          <p:cNvPr id="7" name="Group 7"/>
          <p:cNvGrpSpPr/>
          <p:nvPr/>
        </p:nvGrpSpPr>
        <p:grpSpPr>
          <a:xfrm>
            <a:off x="11052111" y="3491979"/>
            <a:ext cx="6407522" cy="4080679"/>
            <a:chOff x="0" y="0"/>
            <a:chExt cx="8543362" cy="4043486"/>
          </a:xfrm>
        </p:grpSpPr>
        <p:grpSp>
          <p:nvGrpSpPr>
            <p:cNvPr id="8" name="Group 8"/>
            <p:cNvGrpSpPr/>
            <p:nvPr/>
          </p:nvGrpSpPr>
          <p:grpSpPr>
            <a:xfrm>
              <a:off x="0" y="0"/>
              <a:ext cx="8543362" cy="4043486"/>
              <a:chOff x="0" y="0"/>
              <a:chExt cx="2167483" cy="1025847"/>
            </a:xfrm>
          </p:grpSpPr>
          <p:sp>
            <p:nvSpPr>
              <p:cNvPr id="9" name="Freeform 9"/>
              <p:cNvSpPr/>
              <p:nvPr/>
            </p:nvSpPr>
            <p:spPr>
              <a:xfrm>
                <a:off x="0" y="0"/>
                <a:ext cx="2167483" cy="1025847"/>
              </a:xfrm>
              <a:custGeom>
                <a:avLst/>
                <a:gdLst/>
                <a:ahLst/>
                <a:cxnLst/>
                <a:rect l="l" t="t" r="r" b="b"/>
                <a:pathLst>
                  <a:path w="2167483" h="765528">
                    <a:moveTo>
                      <a:pt x="2043023" y="765528"/>
                    </a:moveTo>
                    <a:lnTo>
                      <a:pt x="124460" y="765528"/>
                    </a:lnTo>
                    <a:cubicBezTo>
                      <a:pt x="55880" y="765528"/>
                      <a:pt x="0" y="709648"/>
                      <a:pt x="0" y="641068"/>
                    </a:cubicBezTo>
                    <a:lnTo>
                      <a:pt x="0" y="124460"/>
                    </a:lnTo>
                    <a:cubicBezTo>
                      <a:pt x="0" y="55880"/>
                      <a:pt x="55880" y="0"/>
                      <a:pt x="124460" y="0"/>
                    </a:cubicBezTo>
                    <a:lnTo>
                      <a:pt x="2043023" y="0"/>
                    </a:lnTo>
                    <a:cubicBezTo>
                      <a:pt x="2111603" y="0"/>
                      <a:pt x="2167483" y="55880"/>
                      <a:pt x="2167483" y="124460"/>
                    </a:cubicBezTo>
                    <a:lnTo>
                      <a:pt x="2167483" y="641068"/>
                    </a:lnTo>
                    <a:cubicBezTo>
                      <a:pt x="2167483" y="709648"/>
                      <a:pt x="2111603" y="765528"/>
                      <a:pt x="2043023" y="765528"/>
                    </a:cubicBezTo>
                    <a:close/>
                  </a:path>
                </a:pathLst>
              </a:custGeom>
              <a:solidFill>
                <a:srgbClr val="FFBAB3"/>
              </a:solidFill>
            </p:spPr>
          </p:sp>
        </p:grpSp>
        <p:sp>
          <p:nvSpPr>
            <p:cNvPr id="10" name="TextBox 10"/>
            <p:cNvSpPr txBox="1"/>
            <p:nvPr/>
          </p:nvSpPr>
          <p:spPr>
            <a:xfrm>
              <a:off x="511443" y="352875"/>
              <a:ext cx="7238002" cy="801885"/>
            </a:xfrm>
            <a:prstGeom prst="rect">
              <a:avLst/>
            </a:prstGeom>
          </p:spPr>
          <p:txBody>
            <a:bodyPr lIns="0" tIns="0" rIns="0" bIns="0" rtlCol="0" anchor="t">
              <a:spAutoFit/>
            </a:bodyPr>
            <a:lstStyle/>
            <a:p>
              <a:pPr algn="just">
                <a:lnSpc>
                  <a:spcPct val="150000"/>
                </a:lnSpc>
              </a:pPr>
              <a:r>
                <a:rPr lang="en-US" sz="4000" b="1">
                  <a:solidFill>
                    <a:srgbClr val="000000"/>
                  </a:solidFill>
                  <a:latin typeface="Arial" pitchFamily="34" charset="0"/>
                  <a:cs typeface="Arial" pitchFamily="34" charset="0"/>
                </a:rPr>
                <a:t>HOẠT ĐỘNG 2</a:t>
              </a:r>
            </a:p>
          </p:txBody>
        </p:sp>
        <p:sp>
          <p:nvSpPr>
            <p:cNvPr id="11" name="TextBox 11"/>
            <p:cNvSpPr txBox="1"/>
            <p:nvPr/>
          </p:nvSpPr>
          <p:spPr>
            <a:xfrm>
              <a:off x="511443" y="1580790"/>
              <a:ext cx="7646607" cy="1716799"/>
            </a:xfrm>
            <a:prstGeom prst="rect">
              <a:avLst/>
            </a:prstGeom>
          </p:spPr>
          <p:txBody>
            <a:bodyPr lIns="0" tIns="0" rIns="0" bIns="0" rtlCol="0" anchor="t">
              <a:spAutoFit/>
            </a:bodyPr>
            <a:lstStyle/>
            <a:p>
              <a:pPr algn="just">
                <a:lnSpc>
                  <a:spcPct val="150000"/>
                </a:lnSpc>
              </a:pPr>
              <a:r>
                <a:rPr lang="en-US" sz="4000">
                  <a:solidFill>
                    <a:srgbClr val="000000"/>
                  </a:solidFill>
                  <a:latin typeface="Arial" pitchFamily="34" charset="0"/>
                  <a:cs typeface="Arial" pitchFamily="34" charset="0"/>
                </a:rPr>
                <a:t>Làm sản phẩm của nghề truyền thống</a:t>
              </a:r>
            </a:p>
          </p:txBody>
        </p:sp>
      </p:grpSp>
      <p:sp>
        <p:nvSpPr>
          <p:cNvPr id="12" name="TextBox 12"/>
          <p:cNvSpPr txBox="1"/>
          <p:nvPr/>
        </p:nvSpPr>
        <p:spPr>
          <a:xfrm>
            <a:off x="2617221" y="865594"/>
            <a:ext cx="11463844" cy="1335237"/>
          </a:xfrm>
          <a:prstGeom prst="rect">
            <a:avLst/>
          </a:prstGeom>
        </p:spPr>
        <p:txBody>
          <a:bodyPr lIns="0" tIns="0" rIns="0" bIns="0" rtlCol="0" anchor="t">
            <a:spAutoFit/>
          </a:bodyPr>
          <a:lstStyle/>
          <a:p>
            <a:pPr algn="just">
              <a:lnSpc>
                <a:spcPct val="150000"/>
              </a:lnSpc>
            </a:pPr>
            <a:r>
              <a:rPr lang="en-US" sz="6600" b="1">
                <a:solidFill>
                  <a:srgbClr val="000000"/>
                </a:solidFill>
                <a:latin typeface="Arial" pitchFamily="34" charset="0"/>
                <a:cs typeface="Arial" pitchFamily="34" charset="0"/>
              </a:rPr>
              <a:t>NỘI DUNG BÀI HỌC</a:t>
            </a:r>
          </a:p>
        </p:txBody>
      </p:sp>
      <p:sp>
        <p:nvSpPr>
          <p:cNvPr id="13" name="AutoShape 13"/>
          <p:cNvSpPr/>
          <p:nvPr/>
        </p:nvSpPr>
        <p:spPr>
          <a:xfrm>
            <a:off x="0" y="8808068"/>
            <a:ext cx="18288000" cy="1478932"/>
          </a:xfrm>
          <a:prstGeom prst="rect">
            <a:avLst/>
          </a:prstGeom>
          <a:solidFill>
            <a:srgbClr val="84653C"/>
          </a:solidFill>
        </p:spPr>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9074" y="3674866"/>
            <a:ext cx="3338121" cy="77466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alpha val="77000"/>
          </a:srgbClr>
        </a:solidFill>
        <a:effectLst/>
      </p:bgPr>
    </p:bg>
    <p:spTree>
      <p:nvGrpSpPr>
        <p:cNvPr id="1" name=""/>
        <p:cNvGrpSpPr/>
        <p:nvPr/>
      </p:nvGrpSpPr>
      <p:grpSpPr>
        <a:xfrm>
          <a:off x="0" y="0"/>
          <a:ext cx="0" cy="0"/>
          <a:chOff x="0" y="0"/>
          <a:chExt cx="0" cy="0"/>
        </a:xfrm>
      </p:grpSpPr>
      <p:grpSp>
        <p:nvGrpSpPr>
          <p:cNvPr id="3" name="Group 4"/>
          <p:cNvGrpSpPr/>
          <p:nvPr/>
        </p:nvGrpSpPr>
        <p:grpSpPr>
          <a:xfrm>
            <a:off x="757557" y="607452"/>
            <a:ext cx="17021290" cy="2937399"/>
            <a:chOff x="-1329383" y="-9525"/>
            <a:chExt cx="22695053" cy="3916531"/>
          </a:xfrm>
        </p:grpSpPr>
        <p:sp>
          <p:nvSpPr>
            <p:cNvPr id="4" name="TextBox 5"/>
            <p:cNvSpPr txBox="1"/>
            <p:nvPr/>
          </p:nvSpPr>
          <p:spPr>
            <a:xfrm>
              <a:off x="0" y="-9525"/>
              <a:ext cx="19705082" cy="2031325"/>
            </a:xfrm>
            <a:prstGeom prst="rect">
              <a:avLst/>
            </a:prstGeom>
          </p:spPr>
          <p:txBody>
            <a:bodyPr lIns="0" tIns="0" rIns="0" bIns="0" rtlCol="0" anchor="t">
              <a:spAutoFit/>
            </a:bodyPr>
            <a:lstStyle/>
            <a:p>
              <a:pPr algn="ctr">
                <a:lnSpc>
                  <a:spcPct val="150000"/>
                </a:lnSpc>
              </a:pPr>
              <a:r>
                <a:rPr lang="en-US" sz="6600" b="1">
                  <a:solidFill>
                    <a:srgbClr val="000000"/>
                  </a:solidFill>
                  <a:latin typeface="Arial" pitchFamily="34" charset="0"/>
                  <a:cs typeface="Arial" pitchFamily="34" charset="0"/>
                </a:rPr>
                <a:t>HOẠT ĐỘNG </a:t>
              </a:r>
              <a:r>
                <a:rPr lang="en-US" sz="6600" b="1" smtClean="0">
                  <a:solidFill>
                    <a:srgbClr val="000000"/>
                  </a:solidFill>
                  <a:latin typeface="Arial" pitchFamily="34" charset="0"/>
                  <a:cs typeface="Arial" pitchFamily="34" charset="0"/>
                </a:rPr>
                <a:t>1</a:t>
              </a:r>
              <a:endParaRPr lang="en-US" sz="6600" b="1">
                <a:solidFill>
                  <a:srgbClr val="000000"/>
                </a:solidFill>
                <a:latin typeface="Arial" pitchFamily="34" charset="0"/>
                <a:cs typeface="Arial" pitchFamily="34" charset="0"/>
              </a:endParaRPr>
            </a:p>
          </p:txBody>
        </p:sp>
        <p:sp>
          <p:nvSpPr>
            <p:cNvPr id="5" name="TextBox 6"/>
            <p:cNvSpPr txBox="1"/>
            <p:nvPr/>
          </p:nvSpPr>
          <p:spPr>
            <a:xfrm>
              <a:off x="-1329383" y="2245013"/>
              <a:ext cx="22695053" cy="1661993"/>
            </a:xfrm>
            <a:prstGeom prst="rect">
              <a:avLst/>
            </a:prstGeom>
          </p:spPr>
          <p:txBody>
            <a:bodyPr wrap="square" lIns="0" tIns="0" rIns="0" bIns="0" rtlCol="0" anchor="t">
              <a:spAutoFit/>
            </a:bodyPr>
            <a:lstStyle/>
            <a:p>
              <a:pPr algn="just">
                <a:lnSpc>
                  <a:spcPct val="150000"/>
                </a:lnSpc>
              </a:pPr>
              <a:r>
                <a:rPr lang="en-US" sz="5400">
                  <a:solidFill>
                    <a:srgbClr val="000000"/>
                  </a:solidFill>
                  <a:latin typeface="Arial" pitchFamily="34" charset="0"/>
                  <a:cs typeface="Arial" pitchFamily="34" charset="0"/>
                </a:rPr>
                <a:t>Chia sẻ ý tưởng làm sản phẩm của nghề truyền thống</a:t>
              </a:r>
              <a:endParaRPr lang="en-US" sz="5400">
                <a:solidFill>
                  <a:srgbClr val="000000"/>
                </a:solidFill>
                <a:latin typeface="Arial" pitchFamily="34" charset="0"/>
                <a:cs typeface="Arial" pitchFamily="34" charset="0"/>
              </a:endParaRPr>
            </a:p>
          </p:txBody>
        </p:sp>
      </p:grpSp>
      <p:pic>
        <p:nvPicPr>
          <p:cNvPr id="1026" name="Picture 2" descr="Các tỉnh miền Trung đầu tư phát triển công nghiệp, làng nghề, nông thôn mới  - Thông tin địa p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361" y="4305300"/>
            <a:ext cx="8193321" cy="5593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12 thương hiệu Gốm sứ làm Quà tặng nổi tiếng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4282440"/>
            <a:ext cx="6398806"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793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3" name="TextBox 3"/>
          <p:cNvSpPr txBox="1"/>
          <p:nvPr/>
        </p:nvSpPr>
        <p:spPr>
          <a:xfrm>
            <a:off x="1091618" y="3061682"/>
            <a:ext cx="11611792" cy="2921505"/>
          </a:xfrm>
          <a:prstGeom prst="rect">
            <a:avLst/>
          </a:prstGeom>
        </p:spPr>
        <p:txBody>
          <a:bodyPr wrap="square" lIns="0" tIns="0" rIns="0" bIns="0" rtlCol="0" anchor="t">
            <a:spAutoFit/>
          </a:bodyPr>
          <a:lstStyle/>
          <a:p>
            <a:pPr algn="just">
              <a:lnSpc>
                <a:spcPct val="150000"/>
              </a:lnSpc>
            </a:pPr>
            <a:r>
              <a:rPr lang="en-US" sz="4400">
                <a:solidFill>
                  <a:srgbClr val="000000"/>
                </a:solidFill>
                <a:latin typeface="Arial" pitchFamily="34" charset="0"/>
                <a:cs typeface="Arial" pitchFamily="34" charset="0"/>
              </a:rPr>
              <a:t>Thảo luận với những bạn  cùng chọn loại sản phẩm nghề truyền thống với mình để chuẩn bị trình bày trước lớp những vấn đề sau:</a:t>
            </a:r>
          </a:p>
        </p:txBody>
      </p:sp>
      <p:sp>
        <p:nvSpPr>
          <p:cNvPr id="4" name="TextBox 4"/>
          <p:cNvSpPr txBox="1"/>
          <p:nvPr/>
        </p:nvSpPr>
        <p:spPr>
          <a:xfrm>
            <a:off x="1028700" y="1021556"/>
            <a:ext cx="12310867" cy="1213922"/>
          </a:xfrm>
          <a:prstGeom prst="rect">
            <a:avLst/>
          </a:prstGeom>
        </p:spPr>
        <p:txBody>
          <a:bodyPr lIns="0" tIns="0" rIns="0" bIns="0" rtlCol="0" anchor="t">
            <a:spAutoFit/>
          </a:bodyPr>
          <a:lstStyle/>
          <a:p>
            <a:pPr algn="just">
              <a:lnSpc>
                <a:spcPct val="150000"/>
              </a:lnSpc>
            </a:pPr>
            <a:r>
              <a:rPr lang="en-US" sz="6000" b="1">
                <a:solidFill>
                  <a:srgbClr val="000000"/>
                </a:solidFill>
                <a:latin typeface="Arial" pitchFamily="34" charset="0"/>
                <a:cs typeface="Arial" pitchFamily="34" charset="0"/>
              </a:rPr>
              <a:t>THẢO LUẬN NHÓM</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03410" y="5046233"/>
            <a:ext cx="5779355" cy="3761835"/>
          </a:xfrm>
          <a:prstGeom prst="rect">
            <a:avLst/>
          </a:prstGeom>
        </p:spPr>
      </p:pic>
      <p:sp>
        <p:nvSpPr>
          <p:cNvPr id="6" name="AutoShape 6"/>
          <p:cNvSpPr/>
          <p:nvPr/>
        </p:nvSpPr>
        <p:spPr>
          <a:xfrm>
            <a:off x="0" y="8808068"/>
            <a:ext cx="18288000" cy="1478932"/>
          </a:xfrm>
          <a:prstGeom prst="rect">
            <a:avLst/>
          </a:prstGeom>
          <a:solidFill>
            <a:srgbClr val="84653C"/>
          </a:solidFill>
        </p:spPr>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grpSp>
        <p:nvGrpSpPr>
          <p:cNvPr id="3" name="Group 3"/>
          <p:cNvGrpSpPr/>
          <p:nvPr/>
        </p:nvGrpSpPr>
        <p:grpSpPr>
          <a:xfrm>
            <a:off x="1049157" y="825630"/>
            <a:ext cx="11343149" cy="830997"/>
            <a:chOff x="0" y="-28575"/>
            <a:chExt cx="15124199" cy="1107997"/>
          </a:xfrm>
        </p:grpSpPr>
        <p:sp>
          <p:nvSpPr>
            <p:cNvPr id="4" name="TextBox 4"/>
            <p:cNvSpPr txBox="1"/>
            <p:nvPr/>
          </p:nvSpPr>
          <p:spPr>
            <a:xfrm>
              <a:off x="1484939" y="-28575"/>
              <a:ext cx="13639260" cy="1107997"/>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Sản phẩm sẽ làm là gì?</a:t>
              </a:r>
            </a:p>
          </p:txBody>
        </p:sp>
        <p:sp>
          <p:nvSpPr>
            <p:cNvPr id="5" name="TextBox 5"/>
            <p:cNvSpPr txBox="1"/>
            <p:nvPr/>
          </p:nvSpPr>
          <p:spPr>
            <a:xfrm>
              <a:off x="0" y="-28575"/>
              <a:ext cx="802349" cy="1107997"/>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01</a:t>
              </a:r>
            </a:p>
          </p:txBody>
        </p:sp>
      </p:grpSp>
      <p:grpSp>
        <p:nvGrpSpPr>
          <p:cNvPr id="6" name="Group 6"/>
          <p:cNvGrpSpPr/>
          <p:nvPr/>
        </p:nvGrpSpPr>
        <p:grpSpPr>
          <a:xfrm>
            <a:off x="1049157" y="4140820"/>
            <a:ext cx="11343149" cy="1661993"/>
            <a:chOff x="0" y="-28575"/>
            <a:chExt cx="15124199" cy="2215991"/>
          </a:xfrm>
        </p:grpSpPr>
        <p:sp>
          <p:nvSpPr>
            <p:cNvPr id="7" name="TextBox 7"/>
            <p:cNvSpPr txBox="1"/>
            <p:nvPr/>
          </p:nvSpPr>
          <p:spPr>
            <a:xfrm>
              <a:off x="0" y="-28575"/>
              <a:ext cx="802349"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03</a:t>
              </a:r>
            </a:p>
          </p:txBody>
        </p:sp>
        <p:sp>
          <p:nvSpPr>
            <p:cNvPr id="8" name="TextBox 8"/>
            <p:cNvSpPr txBox="1"/>
            <p:nvPr/>
          </p:nvSpPr>
          <p:spPr>
            <a:xfrm>
              <a:off x="1484939" y="-28575"/>
              <a:ext cx="13639260" cy="2215991"/>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Đã chuẩn bị những dụng cụ lao động, nguyên vật liệu nào để làm sản phẩm?</a:t>
              </a:r>
            </a:p>
          </p:txBody>
        </p:sp>
      </p:grpSp>
      <p:grpSp>
        <p:nvGrpSpPr>
          <p:cNvPr id="9" name="Group 9"/>
          <p:cNvGrpSpPr/>
          <p:nvPr/>
        </p:nvGrpSpPr>
        <p:grpSpPr>
          <a:xfrm>
            <a:off x="1049157" y="2108985"/>
            <a:ext cx="11343149" cy="1661993"/>
            <a:chOff x="0" y="-28575"/>
            <a:chExt cx="15124199" cy="2215991"/>
          </a:xfrm>
        </p:grpSpPr>
        <p:sp>
          <p:nvSpPr>
            <p:cNvPr id="10" name="TextBox 10"/>
            <p:cNvSpPr txBox="1"/>
            <p:nvPr/>
          </p:nvSpPr>
          <p:spPr>
            <a:xfrm>
              <a:off x="0" y="-28575"/>
              <a:ext cx="802349"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02</a:t>
              </a:r>
            </a:p>
          </p:txBody>
        </p:sp>
        <p:sp>
          <p:nvSpPr>
            <p:cNvPr id="11" name="TextBox 11"/>
            <p:cNvSpPr txBox="1"/>
            <p:nvPr/>
          </p:nvSpPr>
          <p:spPr>
            <a:xfrm>
              <a:off x="1484939" y="-28575"/>
              <a:ext cx="13639260" cy="2215991"/>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Vì sao chọn loại sản phẩm này? Sử dụng sản phẩm này như thế nào?</a:t>
              </a:r>
            </a:p>
          </p:txBody>
        </p:sp>
      </p:grpSp>
      <p:grpSp>
        <p:nvGrpSpPr>
          <p:cNvPr id="12" name="Group 12"/>
          <p:cNvGrpSpPr/>
          <p:nvPr/>
        </p:nvGrpSpPr>
        <p:grpSpPr>
          <a:xfrm>
            <a:off x="1049157" y="6158838"/>
            <a:ext cx="11343149" cy="830997"/>
            <a:chOff x="0" y="-28575"/>
            <a:chExt cx="15124199" cy="1107996"/>
          </a:xfrm>
        </p:grpSpPr>
        <p:sp>
          <p:nvSpPr>
            <p:cNvPr id="13" name="TextBox 13"/>
            <p:cNvSpPr txBox="1"/>
            <p:nvPr/>
          </p:nvSpPr>
          <p:spPr>
            <a:xfrm>
              <a:off x="0" y="-28575"/>
              <a:ext cx="802349"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04</a:t>
              </a:r>
            </a:p>
          </p:txBody>
        </p:sp>
        <p:sp>
          <p:nvSpPr>
            <p:cNvPr id="14" name="TextBox 14"/>
            <p:cNvSpPr txBox="1"/>
            <p:nvPr/>
          </p:nvSpPr>
          <p:spPr>
            <a:xfrm>
              <a:off x="1484939" y="-28575"/>
              <a:ext cx="13639260"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Các hoạt động sẽ thực hiện để làm sản phẩm.</a:t>
              </a:r>
            </a:p>
          </p:txBody>
        </p:sp>
      </p:grpSp>
      <p:grpSp>
        <p:nvGrpSpPr>
          <p:cNvPr id="15" name="Group 15"/>
          <p:cNvGrpSpPr/>
          <p:nvPr/>
        </p:nvGrpSpPr>
        <p:grpSpPr>
          <a:xfrm>
            <a:off x="1049157" y="7284303"/>
            <a:ext cx="11343149" cy="830997"/>
            <a:chOff x="0" y="-28575"/>
            <a:chExt cx="15124199" cy="1107996"/>
          </a:xfrm>
        </p:grpSpPr>
        <p:sp>
          <p:nvSpPr>
            <p:cNvPr id="16" name="TextBox 16"/>
            <p:cNvSpPr txBox="1"/>
            <p:nvPr/>
          </p:nvSpPr>
          <p:spPr>
            <a:xfrm>
              <a:off x="0" y="-28575"/>
              <a:ext cx="802349"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05</a:t>
              </a:r>
            </a:p>
          </p:txBody>
        </p:sp>
        <p:sp>
          <p:nvSpPr>
            <p:cNvPr id="17" name="TextBox 17"/>
            <p:cNvSpPr txBox="1"/>
            <p:nvPr/>
          </p:nvSpPr>
          <p:spPr>
            <a:xfrm>
              <a:off x="1484939" y="-28575"/>
              <a:ext cx="13639260" cy="1107996"/>
            </a:xfrm>
            <a:prstGeom prst="rect">
              <a:avLst/>
            </a:prstGeom>
          </p:spPr>
          <p:txBody>
            <a:bodyPr lIns="0" tIns="0" rIns="0" bIns="0" rtlCol="0" anchor="t">
              <a:spAutoFit/>
            </a:bodyPr>
            <a:lstStyle/>
            <a:p>
              <a:pPr algn="just">
                <a:lnSpc>
                  <a:spcPct val="150000"/>
                </a:lnSpc>
              </a:pPr>
              <a:r>
                <a:rPr lang="en-US" sz="3600">
                  <a:solidFill>
                    <a:srgbClr val="000000"/>
                  </a:solidFill>
                  <a:latin typeface="Arial" pitchFamily="34" charset="0"/>
                  <a:cs typeface="Arial" pitchFamily="34" charset="0"/>
                </a:rPr>
                <a:t>Kết quả dự kiến.</a:t>
              </a: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53478" y="2396067"/>
            <a:ext cx="5089405" cy="7648012"/>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05167" y="468736"/>
            <a:ext cx="2437194" cy="23945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TextBox 2"/>
          <p:cNvSpPr txBox="1"/>
          <p:nvPr/>
        </p:nvSpPr>
        <p:spPr>
          <a:xfrm>
            <a:off x="12929239" y="849182"/>
            <a:ext cx="4330061" cy="1231363"/>
          </a:xfrm>
          <a:prstGeom prst="rect">
            <a:avLst/>
          </a:prstGeom>
        </p:spPr>
        <p:txBody>
          <a:bodyPr lIns="0" tIns="0" rIns="0" bIns="0" rtlCol="0" anchor="t">
            <a:spAutoFit/>
          </a:bodyPr>
          <a:lstStyle/>
          <a:p>
            <a:pPr algn="r">
              <a:lnSpc>
                <a:spcPts val="10800"/>
              </a:lnSpc>
            </a:pPr>
            <a:r>
              <a:rPr lang="en-US" sz="6000" b="1" smtClean="0">
                <a:solidFill>
                  <a:srgbClr val="000000"/>
                </a:solidFill>
                <a:latin typeface="Arial" pitchFamily="34" charset="0"/>
                <a:cs typeface="Arial" pitchFamily="34" charset="0"/>
              </a:rPr>
              <a:t>KẾT LUẬN</a:t>
            </a:r>
            <a:endParaRPr lang="en-US" sz="6000" b="1">
              <a:solidFill>
                <a:srgbClr val="000000"/>
              </a:solidFill>
              <a:latin typeface="Arial" pitchFamily="34" charset="0"/>
              <a:cs typeface="Arial" pitchFamily="34" charset="0"/>
            </a:endParaRPr>
          </a:p>
        </p:txBody>
      </p:sp>
      <p:grpSp>
        <p:nvGrpSpPr>
          <p:cNvPr id="3" name="Group 3"/>
          <p:cNvGrpSpPr/>
          <p:nvPr/>
        </p:nvGrpSpPr>
        <p:grpSpPr>
          <a:xfrm>
            <a:off x="1028700" y="738914"/>
            <a:ext cx="11332410" cy="7590169"/>
            <a:chOff x="0" y="0"/>
            <a:chExt cx="3094450" cy="2037488"/>
          </a:xfrm>
        </p:grpSpPr>
        <p:sp>
          <p:nvSpPr>
            <p:cNvPr id="4" name="Freeform 4"/>
            <p:cNvSpPr/>
            <p:nvPr/>
          </p:nvSpPr>
          <p:spPr>
            <a:xfrm>
              <a:off x="0" y="0"/>
              <a:ext cx="3094450" cy="2037488"/>
            </a:xfrm>
            <a:custGeom>
              <a:avLst/>
              <a:gdLst/>
              <a:ahLst/>
              <a:cxnLst/>
              <a:rect l="l" t="t" r="r" b="b"/>
              <a:pathLst>
                <a:path w="3094450" h="2037488">
                  <a:moveTo>
                    <a:pt x="2969990" y="2037488"/>
                  </a:moveTo>
                  <a:lnTo>
                    <a:pt x="124460" y="2037488"/>
                  </a:lnTo>
                  <a:cubicBezTo>
                    <a:pt x="55880" y="2037488"/>
                    <a:pt x="0" y="1981608"/>
                    <a:pt x="0" y="1913028"/>
                  </a:cubicBezTo>
                  <a:lnTo>
                    <a:pt x="0" y="124460"/>
                  </a:lnTo>
                  <a:cubicBezTo>
                    <a:pt x="0" y="55880"/>
                    <a:pt x="55880" y="0"/>
                    <a:pt x="124460" y="0"/>
                  </a:cubicBezTo>
                  <a:lnTo>
                    <a:pt x="2969990" y="0"/>
                  </a:lnTo>
                  <a:cubicBezTo>
                    <a:pt x="3038570" y="0"/>
                    <a:pt x="3094450" y="55880"/>
                    <a:pt x="3094450" y="124460"/>
                  </a:cubicBezTo>
                  <a:lnTo>
                    <a:pt x="3094450" y="1913028"/>
                  </a:lnTo>
                  <a:cubicBezTo>
                    <a:pt x="3094450" y="1981608"/>
                    <a:pt x="3038570" y="2037488"/>
                    <a:pt x="2969990" y="2037488"/>
                  </a:cubicBezTo>
                  <a:close/>
                </a:path>
              </a:pathLst>
            </a:custGeom>
            <a:solidFill>
              <a:srgbClr val="AAC95B"/>
            </a:solidFill>
          </p:spPr>
        </p:sp>
      </p:grpSp>
      <p:sp>
        <p:nvSpPr>
          <p:cNvPr id="5" name="TextBox 5"/>
          <p:cNvSpPr txBox="1"/>
          <p:nvPr/>
        </p:nvSpPr>
        <p:spPr>
          <a:xfrm>
            <a:off x="1471246" y="942445"/>
            <a:ext cx="10339754" cy="7386638"/>
          </a:xfrm>
          <a:prstGeom prst="rect">
            <a:avLst/>
          </a:prstGeom>
        </p:spPr>
        <p:txBody>
          <a:bodyPr wrap="square" lIns="0" tIns="0" rIns="0" bIns="0" rtlCol="0" anchor="t">
            <a:spAutoFit/>
          </a:bodyPr>
          <a:lstStyle/>
          <a:p>
            <a:pPr algn="just">
              <a:lnSpc>
                <a:spcPct val="150000"/>
              </a:lnSpc>
            </a:pPr>
            <a:r>
              <a:rPr lang="en-US" sz="4000">
                <a:solidFill>
                  <a:srgbClr val="000000"/>
                </a:solidFill>
                <a:latin typeface="Arial" pitchFamily="34" charset="0"/>
                <a:cs typeface="Arial" pitchFamily="34" charset="0"/>
              </a:rPr>
              <a:t>Mỗi em có sở thích, khả năng nghề nghiệp khác nhau nên việc chọn sản phẩm của nghề truyền thống cũng khác nhau. Kết quả làm sản phẩm của nghề truyền thống sẽ giúp các em hiểu rõ hơn về sở thích, khả năng của bản thân đối với nghề truyền thống và chắc chắn sẽ đem lại cho các em những trải nghiệm thú vị đối với nghề truyền thống.</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61110" y="7152536"/>
            <a:ext cx="5926890" cy="382553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83623" y="4789651"/>
            <a:ext cx="2881865" cy="7013389"/>
          </a:xfrm>
          <a:prstGeom prst="rect">
            <a:avLst/>
          </a:prstGeom>
        </p:spPr>
      </p:pic>
      <p:sp>
        <p:nvSpPr>
          <p:cNvPr id="8" name="AutoShape 8"/>
          <p:cNvSpPr/>
          <p:nvPr/>
        </p:nvSpPr>
        <p:spPr>
          <a:xfrm>
            <a:off x="0" y="8918133"/>
            <a:ext cx="18288000" cy="1368867"/>
          </a:xfrm>
          <a:prstGeom prst="rect">
            <a:avLst/>
          </a:prstGeom>
          <a:solidFill>
            <a:srgbClr val="84653C"/>
          </a:solidFill>
        </p:spPr>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t="26195" b="26195"/>
          <a:stretch>
            <a:fillRect/>
          </a:stretch>
        </p:blipFill>
        <p:spPr>
          <a:xfrm>
            <a:off x="757557" y="4413813"/>
            <a:ext cx="17021290" cy="5402525"/>
          </a:xfrm>
          <a:prstGeom prst="rect">
            <a:avLst/>
          </a:prstGeom>
        </p:spPr>
      </p:pic>
      <p:grpSp>
        <p:nvGrpSpPr>
          <p:cNvPr id="4" name="Group 4"/>
          <p:cNvGrpSpPr/>
          <p:nvPr/>
        </p:nvGrpSpPr>
        <p:grpSpPr>
          <a:xfrm>
            <a:off x="1754594" y="607452"/>
            <a:ext cx="14778812" cy="2783448"/>
            <a:chOff x="0" y="-9525"/>
            <a:chExt cx="19705082" cy="3711263"/>
          </a:xfrm>
        </p:grpSpPr>
        <p:sp>
          <p:nvSpPr>
            <p:cNvPr id="5" name="TextBox 5"/>
            <p:cNvSpPr txBox="1"/>
            <p:nvPr/>
          </p:nvSpPr>
          <p:spPr>
            <a:xfrm>
              <a:off x="0" y="-9525"/>
              <a:ext cx="19705082" cy="1780316"/>
            </a:xfrm>
            <a:prstGeom prst="rect">
              <a:avLst/>
            </a:prstGeom>
          </p:spPr>
          <p:txBody>
            <a:bodyPr lIns="0" tIns="0" rIns="0" bIns="0" rtlCol="0" anchor="t">
              <a:spAutoFit/>
            </a:bodyPr>
            <a:lstStyle/>
            <a:p>
              <a:pPr algn="ctr">
                <a:lnSpc>
                  <a:spcPct val="150000"/>
                </a:lnSpc>
              </a:pPr>
              <a:r>
                <a:rPr lang="en-US" sz="6600" b="1">
                  <a:solidFill>
                    <a:srgbClr val="000000"/>
                  </a:solidFill>
                  <a:latin typeface="Arial" pitchFamily="34" charset="0"/>
                  <a:cs typeface="Arial" pitchFamily="34" charset="0"/>
                </a:rPr>
                <a:t>HOẠT ĐỘNG 2</a:t>
              </a:r>
            </a:p>
          </p:txBody>
        </p:sp>
        <p:sp>
          <p:nvSpPr>
            <p:cNvPr id="6" name="TextBox 6"/>
            <p:cNvSpPr txBox="1"/>
            <p:nvPr/>
          </p:nvSpPr>
          <p:spPr>
            <a:xfrm>
              <a:off x="1520995" y="2245015"/>
              <a:ext cx="16663095" cy="1456723"/>
            </a:xfrm>
            <a:prstGeom prst="rect">
              <a:avLst/>
            </a:prstGeom>
          </p:spPr>
          <p:txBody>
            <a:bodyPr lIns="0" tIns="0" rIns="0" bIns="0" rtlCol="0" anchor="t">
              <a:spAutoFit/>
            </a:bodyPr>
            <a:lstStyle/>
            <a:p>
              <a:pPr algn="ctr">
                <a:lnSpc>
                  <a:spcPct val="150000"/>
                </a:lnSpc>
              </a:pPr>
              <a:r>
                <a:rPr lang="en-US" sz="5400">
                  <a:latin typeface="Arial" pitchFamily="34" charset="0"/>
                  <a:cs typeface="Arial" pitchFamily="34" charset="0"/>
                </a:rPr>
                <a:t>Làm sản phẩm của nghề truyền thống</a:t>
              </a: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492</Words>
  <PresentationFormat>Custom</PresentationFormat>
  <Paragraphs>56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2021-09-25T09:04:54Z</dcterms:modified>
  <dc:identifier>DAErAPceF9I</dc:identifier>
</cp:coreProperties>
</file>