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61" r:id="rId4"/>
    <p:sldId id="455" r:id="rId5"/>
    <p:sldId id="456" r:id="rId6"/>
    <p:sldId id="457" r:id="rId7"/>
    <p:sldId id="458" r:id="rId8"/>
    <p:sldId id="459" r:id="rId9"/>
    <p:sldId id="452" r:id="rId10"/>
    <p:sldId id="453" r:id="rId11"/>
    <p:sldId id="4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CHƯƠNG </a:t>
            </a:r>
            <a:r>
              <a:rPr lang="en-US" sz="2800" b="1" smtClean="0">
                <a:solidFill>
                  <a:srgbClr val="FF0000"/>
                </a:solidFill>
                <a:latin typeface="Times New Roman" panose="02020603050405020304" pitchFamily="18" charset="0"/>
                <a:cs typeface="Times New Roman" panose="02020603050405020304" pitchFamily="18" charset="0"/>
              </a:rPr>
              <a:t>3</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9312" y="657255"/>
            <a:ext cx="6018733" cy="2937499"/>
          </a:xfrm>
          <a:prstGeom prst="rect">
            <a:avLst/>
          </a:prstGeom>
        </p:spPr>
      </p:pic>
      <p:pic>
        <p:nvPicPr>
          <p:cNvPr id="6" name="Picture 5"/>
          <p:cNvPicPr>
            <a:picLocks noChangeAspect="1"/>
          </p:cNvPicPr>
          <p:nvPr/>
        </p:nvPicPr>
        <p:blipFill>
          <a:blip r:embed="rId4"/>
          <a:stretch>
            <a:fillRect/>
          </a:stretch>
        </p:blipFill>
        <p:spPr>
          <a:xfrm>
            <a:off x="6543127" y="657255"/>
            <a:ext cx="5339735" cy="2771742"/>
          </a:xfrm>
          <a:prstGeom prst="rect">
            <a:avLst/>
          </a:prstGeom>
        </p:spPr>
      </p:pic>
      <p:pic>
        <p:nvPicPr>
          <p:cNvPr id="7" name="Picture 6"/>
          <p:cNvPicPr>
            <a:picLocks noChangeAspect="1"/>
          </p:cNvPicPr>
          <p:nvPr/>
        </p:nvPicPr>
        <p:blipFill>
          <a:blip r:embed="rId5"/>
          <a:stretch>
            <a:fillRect/>
          </a:stretch>
        </p:blipFill>
        <p:spPr>
          <a:xfrm>
            <a:off x="329311" y="3816078"/>
            <a:ext cx="6018733" cy="3041922"/>
          </a:xfrm>
          <a:prstGeom prst="rect">
            <a:avLst/>
          </a:prstGeom>
        </p:spPr>
      </p:pic>
      <p:pic>
        <p:nvPicPr>
          <p:cNvPr id="8" name="Picture 7"/>
          <p:cNvPicPr>
            <a:picLocks noChangeAspect="1"/>
          </p:cNvPicPr>
          <p:nvPr/>
        </p:nvPicPr>
        <p:blipFill>
          <a:blip r:embed="rId6"/>
          <a:stretch>
            <a:fillRect/>
          </a:stretch>
        </p:blipFill>
        <p:spPr>
          <a:xfrm>
            <a:off x="6481338" y="3594753"/>
            <a:ext cx="5401524" cy="31137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1.Kể tên một số ngành nghề phổ biến trong lĩnh vực kĩ thuật điện.</a:t>
            </a:r>
          </a:p>
          <a:p>
            <a:r>
              <a:rPr lang="en-US" sz="2800" b="1">
                <a:latin typeface="Times New Roman" panose="02020603050405020304" pitchFamily="18" charset="0"/>
                <a:cs typeface="Times New Roman" panose="02020603050405020304" pitchFamily="18" charset="0"/>
              </a:rPr>
              <a:t>2. Em sẽ chọn ngành nghề nào ở trường đại học, cao đẳng hoặc trung cấp để học sau này? Vì sao?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1.Kể tên một số ngành nghề phổ biến trong lĩnh vực kĩ thuật điện.</a:t>
            </a:r>
          </a:p>
          <a:p>
            <a:r>
              <a:rPr lang="en-US" sz="2800" b="1">
                <a:latin typeface="Times New Roman" panose="02020603050405020304" pitchFamily="18" charset="0"/>
                <a:cs typeface="Times New Roman" panose="02020603050405020304" pitchFamily="18" charset="0"/>
              </a:rPr>
              <a:t>2. Em sẽ chọn ngành nghề nào ở trường đại học, cao đẳng hoặc trung cấp để học sau này? Vì sao?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0618" y="1908215"/>
            <a:ext cx="11357728" cy="3170099"/>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Một số ngành nghề phổ biến trong lĩnh vực kĩ thuật điện có đặc điểm cơ bản sau:</a:t>
            </a:r>
          </a:p>
          <a:p>
            <a:r>
              <a:rPr lang="vi-VN" sz="2000">
                <a:solidFill>
                  <a:srgbClr val="FF0000"/>
                </a:solidFill>
                <a:latin typeface="Times New Roman" panose="02020603050405020304" pitchFamily="18" charset="0"/>
                <a:cs typeface="Times New Roman" panose="02020603050405020304" pitchFamily="18" charset="0"/>
              </a:rPr>
              <a:t>- Kĩ sư điện: thực hiện nhiệm vụ nghiên cứu, thiết kế, chỉ đạo việc xây dựng, vận hành, bảo trì và sửa chữa hệ thống, linh kiện, động cơ và thiết bị điện.</a:t>
            </a:r>
          </a:p>
          <a:p>
            <a:r>
              <a:rPr lang="vi-VN" sz="2000">
                <a:solidFill>
                  <a:srgbClr val="FF0000"/>
                </a:solidFill>
                <a:latin typeface="Times New Roman" panose="02020603050405020304" pitchFamily="18" charset="0"/>
                <a:cs typeface="Times New Roman" panose="02020603050405020304" pitchFamily="18" charset="0"/>
              </a:rPr>
              <a:t>- Kĩ sư điện tử: thực hiện nhiệm vụ nghiên cứu, thiết kế, chỉ đạo việc xây dựng, vận hành, bảo trì và sửa chữa linh kiện, thiết bị điện tử.</a:t>
            </a:r>
          </a:p>
          <a:p>
            <a:r>
              <a:rPr lang="vi-VN" sz="2000">
                <a:solidFill>
                  <a:srgbClr val="FF0000"/>
                </a:solidFill>
                <a:latin typeface="Times New Roman" panose="02020603050405020304" pitchFamily="18" charset="0"/>
                <a:cs typeface="Times New Roman" panose="02020603050405020304" pitchFamily="18" charset="0"/>
              </a:rPr>
              <a:t>- Kĩ thuật viên kĩ thuật điện: thực hiện nhiệm vụ hỗ trợ kĩ thuật để nghiên cứu, thiết kế, sản xuất, lắp ráp, vận hành, bảo trì, sửa chữa thiết bị điện và hệ thống phân phối điện.</a:t>
            </a:r>
          </a:p>
          <a:p>
            <a:r>
              <a:rPr lang="vi-VN" sz="2000">
                <a:solidFill>
                  <a:srgbClr val="FF0000"/>
                </a:solidFill>
                <a:latin typeface="Times New Roman" panose="02020603050405020304" pitchFamily="18" charset="0"/>
                <a:cs typeface="Times New Roman" panose="02020603050405020304" pitchFamily="18" charset="0"/>
              </a:rPr>
              <a:t>- Thợ điện: là người trực tiếp lắp đặt, bảo trì, sửa chữa hệ thống điện, đường dây truyền tải điện, máy móc và thiết bị điện.</a:t>
            </a:r>
          </a:p>
          <a:p>
            <a:r>
              <a:rPr lang="vi-VN" sz="2000">
                <a:solidFill>
                  <a:srgbClr val="FF0000"/>
                </a:solidFill>
                <a:latin typeface="Times New Roman" panose="02020603050405020304" pitchFamily="18" charset="0"/>
                <a:cs typeface="Times New Roman" panose="02020603050405020304" pitchFamily="18" charset="0"/>
              </a:rPr>
              <a:t>2. HS tự xem xét bản thân và trả lời câu hỏi.</a:t>
            </a:r>
          </a:p>
        </p:txBody>
      </p:sp>
    </p:spTree>
    <p:extLst>
      <p:ext uri="{BB962C8B-B14F-4D97-AF65-F5344CB8AC3E}">
        <p14:creationId xmlns:p14="http://schemas.microsoft.com/office/powerpoint/2010/main" val="9517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Mai dây diện bị hỏng. Em hãy đề xuất biện pháp giúp bạn Mai phát hiện và biện pháp khắc phục tình trạng nguy hiểm về điện trên?</a:t>
            </a:r>
          </a:p>
        </p:txBody>
      </p:sp>
      <p:pic>
        <p:nvPicPr>
          <p:cNvPr id="4" name="Picture 3"/>
          <p:cNvPicPr>
            <a:picLocks noChangeAspect="1"/>
          </p:cNvPicPr>
          <p:nvPr/>
        </p:nvPicPr>
        <p:blipFill>
          <a:blip r:embed="rId2"/>
          <a:stretch>
            <a:fillRect/>
          </a:stretch>
        </p:blipFill>
        <p:spPr>
          <a:xfrm>
            <a:off x="593480" y="397118"/>
            <a:ext cx="6308481" cy="5194789"/>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480" y="397118"/>
            <a:ext cx="5345407" cy="6091605"/>
          </a:xfrm>
          <a:prstGeom prst="rect">
            <a:avLst/>
          </a:prstGeom>
        </p:spPr>
      </p:pic>
      <p:sp>
        <p:nvSpPr>
          <p:cNvPr id="3" name="Rectangle 2"/>
          <p:cNvSpPr/>
          <p:nvPr/>
        </p:nvSpPr>
        <p:spPr>
          <a:xfrm>
            <a:off x="6146276" y="259686"/>
            <a:ext cx="5816338" cy="5632311"/>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Những nguyên nhân chính gây tai nạn điện bao gồm: tiếp xúc trực tiếp với vật mang điện; tiếp xúc gián tiếp với vật nhiễm điện; vi phạm an toàn lưới điện cao thế.</a:t>
            </a:r>
          </a:p>
          <a:p>
            <a:r>
              <a:rPr lang="vi-VN" sz="2400">
                <a:solidFill>
                  <a:srgbClr val="FF0000"/>
                </a:solidFill>
                <a:latin typeface="Times New Roman" panose="02020603050405020304" pitchFamily="18" charset="0"/>
                <a:cs typeface="Times New Roman" panose="02020603050405020304" pitchFamily="18" charset="0"/>
              </a:rPr>
              <a:t>- Các biện pháp bảo vệ an toàn điện bao gồm: ngắt nguồn điện khi sửa chữa đồ dùng thiết bị điện; thường xuyên kiểm tra để phát hiện và sửa chữa kịp thời những tình huồng gây mất an toàn điện; sử dụng các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 Khi có người bị tai nạn điện cần nhanh chóng ngắt nguồn điện; tách nạn nhân ra khỏi nguồn điện; kiểm tra hô hấp và sơ cứu; đưa nạn nhân đến trạm y tế gần nhất hoặc liên hệ nhân viên y tế.</a:t>
            </a:r>
          </a:p>
        </p:txBody>
      </p:sp>
    </p:spTree>
    <p:extLst>
      <p:ext uri="{BB962C8B-B14F-4D97-AF65-F5344CB8AC3E}">
        <p14:creationId xmlns:p14="http://schemas.microsoft.com/office/powerpoint/2010/main" val="13899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257" y="0"/>
            <a:ext cx="5816338" cy="1631216"/>
          </a:xfrm>
          <a:prstGeom prst="rect">
            <a:avLst/>
          </a:prstGeom>
        </p:spPr>
        <p:txBody>
          <a:bodyPr wrap="square">
            <a:spAutoFit/>
          </a:bodyPr>
          <a:lstStyle/>
          <a:p>
            <a:r>
              <a:rPr lang="en-US" sz="2000" b="1" smtClean="0">
                <a:latin typeface="Times New Roman" panose="02020603050405020304" pitchFamily="18" charset="0"/>
                <a:cs typeface="Times New Roman" panose="02020603050405020304" pitchFamily="18" charset="0"/>
              </a:rPr>
              <a:t>Nhóm 1</a:t>
            </a:r>
          </a:p>
          <a:p>
            <a:r>
              <a:rPr lang="vi-VN" sz="2000" b="1" smtClean="0">
                <a:latin typeface="Times New Roman" panose="02020603050405020304" pitchFamily="18" charset="0"/>
                <a:cs typeface="Times New Roman" panose="02020603050405020304" pitchFamily="18" charset="0"/>
              </a:rPr>
              <a:t>1</a:t>
            </a:r>
            <a:r>
              <a:rPr lang="vi-VN" sz="2000" b="1">
                <a:latin typeface="Times New Roman" panose="02020603050405020304" pitchFamily="18" charset="0"/>
                <a:cs typeface="Times New Roman" panose="02020603050405020304" pitchFamily="18" charset="0"/>
              </a:rPr>
              <a:t>.  Nêu nguyên nhân gây tai nạn điện và một số biện pháp an toàn điện.</a:t>
            </a:r>
          </a:p>
          <a:p>
            <a:r>
              <a:rPr lang="vi-VN" sz="2000" b="1">
                <a:latin typeface="Times New Roman" panose="02020603050405020304" pitchFamily="18" charset="0"/>
                <a:cs typeface="Times New Roman" panose="02020603050405020304" pitchFamily="18" charset="0"/>
              </a:rPr>
              <a:t>2. Hãy nêu tên và chức năng các bộ phận chính của bút thử điện như Hình O3.1.</a:t>
            </a:r>
          </a:p>
        </p:txBody>
      </p:sp>
      <p:pic>
        <p:nvPicPr>
          <p:cNvPr id="6" name="Picture 5"/>
          <p:cNvPicPr>
            <a:picLocks noChangeAspect="1"/>
          </p:cNvPicPr>
          <p:nvPr/>
        </p:nvPicPr>
        <p:blipFill>
          <a:blip r:embed="rId2"/>
          <a:stretch>
            <a:fillRect/>
          </a:stretch>
        </p:blipFill>
        <p:spPr>
          <a:xfrm>
            <a:off x="160256" y="1631216"/>
            <a:ext cx="5164156" cy="1591429"/>
          </a:xfrm>
          <a:prstGeom prst="rect">
            <a:avLst/>
          </a:prstGeom>
        </p:spPr>
      </p:pic>
      <p:sp>
        <p:nvSpPr>
          <p:cNvPr id="7" name="Rectangle 6"/>
          <p:cNvSpPr/>
          <p:nvPr/>
        </p:nvSpPr>
        <p:spPr>
          <a:xfrm>
            <a:off x="160256" y="3222645"/>
            <a:ext cx="5618375" cy="1631216"/>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Nhóm 2:</a:t>
            </a:r>
          </a:p>
          <a:p>
            <a:r>
              <a:rPr lang="en-US" sz="2000" b="1">
                <a:latin typeface="Times New Roman" panose="02020603050405020304" pitchFamily="18" charset="0"/>
                <a:cs typeface="Times New Roman" panose="02020603050405020304" pitchFamily="18" charset="0"/>
              </a:rPr>
              <a:t>3. Mạch điện là gì? Hãy nêu tên và chức năng của các bộ phận chính trên mạch điện.</a:t>
            </a:r>
          </a:p>
          <a:p>
            <a:r>
              <a:rPr lang="en-US" sz="2000" b="1">
                <a:latin typeface="Times New Roman" panose="02020603050405020304" pitchFamily="18" charset="0"/>
                <a:cs typeface="Times New Roman" panose="02020603050405020304" pitchFamily="18" charset="0"/>
              </a:rPr>
              <a:t>4. Hãy chọn những chức năng chính của cầu chì có trong Bảng O3.1.</a:t>
            </a:r>
          </a:p>
        </p:txBody>
      </p:sp>
      <p:graphicFrame>
        <p:nvGraphicFramePr>
          <p:cNvPr id="9" name="Table 8"/>
          <p:cNvGraphicFramePr>
            <a:graphicFrameLocks noGrp="1"/>
          </p:cNvGraphicFramePr>
          <p:nvPr>
            <p:extLst>
              <p:ext uri="{D42A27DB-BD31-4B8C-83A1-F6EECF244321}">
                <p14:modId xmlns:p14="http://schemas.microsoft.com/office/powerpoint/2010/main" val="3670321252"/>
              </p:ext>
            </p:extLst>
          </p:nvPr>
        </p:nvGraphicFramePr>
        <p:xfrm>
          <a:off x="160256" y="4853861"/>
          <a:ext cx="5164156" cy="1920240"/>
        </p:xfrm>
        <a:graphic>
          <a:graphicData uri="http://schemas.openxmlformats.org/drawingml/2006/table">
            <a:tbl>
              <a:tblPr firstRow="1" firstCol="1" bandRow="1"/>
              <a:tblGrid>
                <a:gridCol w="722528">
                  <a:extLst>
                    <a:ext uri="{9D8B030D-6E8A-4147-A177-3AD203B41FA5}">
                      <a16:colId xmlns:a16="http://schemas.microsoft.com/office/drawing/2014/main" val="4051099174"/>
                    </a:ext>
                  </a:extLst>
                </a:gridCol>
                <a:gridCol w="3612640">
                  <a:extLst>
                    <a:ext uri="{9D8B030D-6E8A-4147-A177-3AD203B41FA5}">
                      <a16:colId xmlns:a16="http://schemas.microsoft.com/office/drawing/2014/main" val="2120039577"/>
                    </a:ext>
                  </a:extLst>
                </a:gridCol>
                <a:gridCol w="828988">
                  <a:extLst>
                    <a:ext uri="{9D8B030D-6E8A-4147-A177-3AD203B41FA5}">
                      <a16:colId xmlns:a16="http://schemas.microsoft.com/office/drawing/2014/main" val="580345963"/>
                    </a:ext>
                  </a:extLst>
                </a:gridCol>
              </a:tblGrid>
              <a:tr h="0">
                <a:tc>
                  <a:txBody>
                    <a:bodyPr/>
                    <a:lstStyle/>
                    <a:p>
                      <a:pPr marL="0" marR="0">
                        <a:spcBef>
                          <a:spcPts val="0"/>
                        </a:spcBef>
                        <a:spcAft>
                          <a:spcPts val="0"/>
                        </a:spcAft>
                      </a:pPr>
                      <a:r>
                        <a:rPr lang="nl-NL" sz="1400" b="1">
                          <a:effectLst/>
                          <a:latin typeface="Times New Roman" panose="02020603050405020304" pitchFamily="18" charset="0"/>
                          <a:ea typeface="Times New Roman" panose="02020603050405020304" pitchFamily="18" charset="0"/>
                        </a:rPr>
                        <a:t>STT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b="1">
                          <a:effectLst/>
                          <a:latin typeface="Times New Roman" panose="02020603050405020304" pitchFamily="18" charset="0"/>
                          <a:ea typeface="Times New Roman" panose="02020603050405020304" pitchFamily="18" charset="0"/>
                        </a:rPr>
                        <a:t>Chức năng</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b="1">
                          <a:effectLst/>
                          <a:latin typeface="Times New Roman" panose="02020603050405020304" pitchFamily="18" charset="0"/>
                          <a:ea typeface="Times New Roman" panose="02020603050405020304" pitchFamily="18" charset="0"/>
                        </a:rPr>
                        <a:t>Chọn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097777"/>
                  </a:ext>
                </a:extLst>
              </a:tr>
              <a:tr h="0">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333333"/>
                          </a:solidFill>
                          <a:effectLst/>
                          <a:latin typeface="Times New Roman" panose="02020603050405020304" pitchFamily="18" charset="0"/>
                          <a:ea typeface="Times New Roman" panose="02020603050405020304" pitchFamily="18" charset="0"/>
                        </a:rPr>
                        <a:t>Đóng, cắt nguồn điện cho mạch điện bằng tay.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670666"/>
                  </a:ext>
                </a:extLst>
              </a:tr>
              <a:tr h="0">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333333"/>
                          </a:solidFill>
                          <a:effectLst/>
                          <a:latin typeface="Times New Roman" panose="02020603050405020304" pitchFamily="18" charset="0"/>
                          <a:ea typeface="Times New Roman" panose="02020603050405020304" pitchFamily="18" charset="0"/>
                        </a:rPr>
                        <a:t>Bảo vệ sự cố ngắn mạch và quá tải cho mạch điện.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671426"/>
                  </a:ext>
                </a:extLst>
              </a:tr>
              <a:tr h="0">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333333"/>
                          </a:solidFill>
                          <a:effectLst/>
                          <a:latin typeface="Times New Roman" panose="02020603050405020304" pitchFamily="18" charset="0"/>
                          <a:ea typeface="Times New Roman" panose="02020603050405020304" pitchFamily="18" charset="0"/>
                        </a:rPr>
                        <a:t>Đóng, cắt mạch điện bằng tay và có khả năng ngắt tự động khi có sự cố ngắn mạch và quá tải để bảo vệ mạch điện.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949674"/>
                  </a:ext>
                </a:extLst>
              </a:tr>
              <a:tr h="0">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333333"/>
                          </a:solidFill>
                          <a:effectLst/>
                          <a:latin typeface="Times New Roman" panose="02020603050405020304" pitchFamily="18" charset="0"/>
                          <a:ea typeface="Times New Roman" panose="02020603050405020304" pitchFamily="18" charset="0"/>
                        </a:rPr>
                        <a:t>Bảo vệ sự cố quá tải, ngắn mạch và dòng điện rò chạy qua cơ thể người.</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63200"/>
                  </a:ext>
                </a:extLst>
              </a:tr>
            </a:tbl>
          </a:graphicData>
        </a:graphic>
      </p:graphicFrame>
      <p:sp>
        <p:nvSpPr>
          <p:cNvPr id="10" name="Rectangle 9"/>
          <p:cNvSpPr/>
          <p:nvPr/>
        </p:nvSpPr>
        <p:spPr>
          <a:xfrm>
            <a:off x="6096000" y="451124"/>
            <a:ext cx="6096000" cy="5262979"/>
          </a:xfrm>
          <a:prstGeom prst="rect">
            <a:avLst/>
          </a:prstGeom>
        </p:spPr>
        <p:txBody>
          <a:bodyPr>
            <a:spAutoFit/>
          </a:bodyPr>
          <a:lstStyle/>
          <a:p>
            <a:r>
              <a:rPr lang="vi-VN" sz="2400" b="1">
                <a:latin typeface="Times New Roman" panose="02020603050405020304" pitchFamily="18" charset="0"/>
                <a:cs typeface="Times New Roman" panose="02020603050405020304" pitchFamily="18" charset="0"/>
              </a:rPr>
              <a:t>Nhóm 3:</a:t>
            </a:r>
          </a:p>
          <a:p>
            <a:r>
              <a:rPr lang="vi-VN" sz="2400" b="1">
                <a:latin typeface="Times New Roman" panose="02020603050405020304" pitchFamily="18" charset="0"/>
                <a:cs typeface="Times New Roman" panose="02020603050405020304" pitchFamily="18" charset="0"/>
              </a:rPr>
              <a:t>5. Hãy cho biết chức năng của các bộ phận điều khiển mạch điện dưới đây.</a:t>
            </a:r>
          </a:p>
          <a:p>
            <a:r>
              <a:rPr lang="vi-VN" sz="2400" b="1">
                <a:latin typeface="Times New Roman" panose="02020603050405020304" pitchFamily="18" charset="0"/>
                <a:cs typeface="Times New Roman" panose="02020603050405020304" pitchFamily="18" charset="0"/>
              </a:rPr>
              <a:t>a) Công tắc nổi và công tắc âm tường.</a:t>
            </a:r>
          </a:p>
          <a:p>
            <a:r>
              <a:rPr lang="vi-VN" sz="2400" b="1">
                <a:latin typeface="Times New Roman" panose="02020603050405020304" pitchFamily="18" charset="0"/>
                <a:cs typeface="Times New Roman" panose="02020603050405020304" pitchFamily="18" charset="0"/>
              </a:rPr>
              <a:t>b) Công tắc điện từ (rơ le điện từ).</a:t>
            </a:r>
          </a:p>
          <a:p>
            <a:r>
              <a:rPr lang="vi-VN" sz="2400" b="1">
                <a:latin typeface="Times New Roman" panose="02020603050405020304" pitchFamily="18" charset="0"/>
                <a:cs typeface="Times New Roman" panose="02020603050405020304" pitchFamily="18" charset="0"/>
              </a:rPr>
              <a:t>c) Mô đun điều khiển.</a:t>
            </a:r>
          </a:p>
          <a:p>
            <a:r>
              <a:rPr lang="vi-VN" sz="2400" b="1">
                <a:latin typeface="Times New Roman" panose="02020603050405020304" pitchFamily="18" charset="0"/>
                <a:cs typeface="Times New Roman" panose="02020603050405020304" pitchFamily="18" charset="0"/>
              </a:rPr>
              <a:t>6. Mạch điện điều khiển là gì? Hãy phân biệt mạch điện điều khiển theo sơ đồ khối đơn giản.</a:t>
            </a:r>
          </a:p>
          <a:p>
            <a:r>
              <a:rPr lang="vi-VN" sz="2400" b="1">
                <a:latin typeface="Times New Roman" panose="02020603050405020304" pitchFamily="18" charset="0"/>
                <a:cs typeface="Times New Roman" panose="02020603050405020304" pitchFamily="18" charset="0"/>
              </a:rPr>
              <a:t>Nhóm 4:</a:t>
            </a:r>
          </a:p>
          <a:p>
            <a:r>
              <a:rPr lang="vi-VN" sz="2400" b="1">
                <a:latin typeface="Times New Roman" panose="02020603050405020304" pitchFamily="18" charset="0"/>
                <a:cs typeface="Times New Roman" panose="02020603050405020304" pitchFamily="18" charset="0"/>
              </a:rPr>
              <a:t>7. Mô đun cảm biến là gì? Hãy cho biết chức năng của mô đun cảm biến.</a:t>
            </a:r>
          </a:p>
          <a:p>
            <a:r>
              <a:rPr lang="vi-VN" sz="2400" b="1">
                <a:latin typeface="Times New Roman" panose="02020603050405020304" pitchFamily="18" charset="0"/>
                <a:cs typeface="Times New Roman" panose="02020603050405020304" pitchFamily="18" charset="0"/>
              </a:rPr>
              <a:t>8. Hãy kể tên một số mô đun cảm biến và ứng dụng của chúng.</a:t>
            </a:r>
          </a:p>
        </p:txBody>
      </p:sp>
    </p:spTree>
    <p:extLst>
      <p:ext uri="{BB962C8B-B14F-4D97-AF65-F5344CB8AC3E}">
        <p14:creationId xmlns:p14="http://schemas.microsoft.com/office/powerpoint/2010/main" val="2918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84" y="96276"/>
            <a:ext cx="11740661" cy="5632311"/>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 - Những nguyên nhân chính gây tai nạn điện bao gồm: tiếp xúc trực tiếp với vật mang điện; tiếp xúc gián tiếp với vật nhiễm điện; vi phạm an toàn lưới điện cao thế.</a:t>
            </a:r>
          </a:p>
          <a:p>
            <a:r>
              <a:rPr lang="en-US" sz="2400">
                <a:solidFill>
                  <a:srgbClr val="FF0000"/>
                </a:solidFill>
                <a:latin typeface="Times New Roman" panose="02020603050405020304" pitchFamily="18" charset="0"/>
                <a:cs typeface="Times New Roman" panose="02020603050405020304" pitchFamily="18" charset="0"/>
              </a:rPr>
              <a:t>- Các biện pháp bảo vệ an toàn điện bao gồm: ngắt nguồn điện khi sửa chữa đồ dùng thiết bị điện; thường xuyên kiểm tra để phát hiện và sửa chữa kịp thời những tình huồng gây mất an toàn điện; sử dụng các dụng cụ bảo vệ an toàn điện.</a:t>
            </a:r>
          </a:p>
          <a:p>
            <a:r>
              <a:rPr lang="en-US" sz="2400">
                <a:solidFill>
                  <a:srgbClr val="FF0000"/>
                </a:solidFill>
                <a:latin typeface="Times New Roman" panose="02020603050405020304" pitchFamily="18" charset="0"/>
                <a:cs typeface="Times New Roman" panose="02020603050405020304" pitchFamily="18" charset="0"/>
              </a:rPr>
              <a:t>- Khi có người bị tai nạn điện cần nhanh chóng ngắt nguồn điện; tách nạn nhân ra khỏi nguồn điện; kiểm tra hô hấp và sơ cứu; đưa nạn nhân đến trạm y tế gần nhất hoặc liên hệ nhân viên y tế.</a:t>
            </a:r>
          </a:p>
          <a:p>
            <a:r>
              <a:rPr lang="en-US" sz="2400">
                <a:solidFill>
                  <a:srgbClr val="FF0000"/>
                </a:solidFill>
                <a:latin typeface="Times New Roman" panose="02020603050405020304" pitchFamily="18" charset="0"/>
                <a:cs typeface="Times New Roman" panose="02020603050405020304" pitchFamily="18" charset="0"/>
              </a:rPr>
              <a:t> 2. </a:t>
            </a:r>
            <a:r>
              <a:rPr lang="en-US" sz="2400" b="1">
                <a:solidFill>
                  <a:srgbClr val="FF0000"/>
                </a:solidFill>
                <a:latin typeface="Times New Roman" panose="02020603050405020304" pitchFamily="18" charset="0"/>
                <a:cs typeface="Times New Roman" panose="02020603050405020304" pitchFamily="18" charset="0"/>
              </a:rPr>
              <a:t>*</a:t>
            </a:r>
            <a:r>
              <a:rPr lang="en-US" sz="2400">
                <a:solidFill>
                  <a:srgbClr val="FF0000"/>
                </a:solidFill>
                <a:latin typeface="Times New Roman" panose="02020603050405020304" pitchFamily="18" charset="0"/>
                <a:cs typeface="Times New Roman" panose="02020603050405020304" pitchFamily="18" charset="0"/>
              </a:rPr>
              <a:t>1. Đầu bút thử điện: được làm bằng kim loại dễ dàng hút điện và tích điện áp.</a:t>
            </a:r>
          </a:p>
          <a:p>
            <a:r>
              <a:rPr lang="en-US" sz="2400">
                <a:solidFill>
                  <a:srgbClr val="FF0000"/>
                </a:solidFill>
                <a:latin typeface="Times New Roman" panose="02020603050405020304" pitchFamily="18" charset="0"/>
                <a:cs typeface="Times New Roman" panose="02020603050405020304" pitchFamily="18" charset="0"/>
              </a:rPr>
              <a:t>2. Điện trở:  thu điện (cản trở dòng điện).</a:t>
            </a:r>
          </a:p>
          <a:p>
            <a:r>
              <a:rPr lang="en-US" sz="2400">
                <a:solidFill>
                  <a:srgbClr val="FF0000"/>
                </a:solidFill>
                <a:latin typeface="Times New Roman" panose="02020603050405020304" pitchFamily="18" charset="0"/>
                <a:cs typeface="Times New Roman" panose="02020603050405020304" pitchFamily="18" charset="0"/>
              </a:rPr>
              <a:t>3. Thân bút: Cầm nắm, cách điện.</a:t>
            </a:r>
          </a:p>
          <a:p>
            <a:r>
              <a:rPr lang="en-US" sz="2400">
                <a:solidFill>
                  <a:srgbClr val="FF0000"/>
                </a:solidFill>
                <a:latin typeface="Times New Roman" panose="02020603050405020304" pitchFamily="18" charset="0"/>
                <a:cs typeface="Times New Roman" panose="02020603050405020304" pitchFamily="18" charset="0"/>
              </a:rPr>
              <a:t>4. Kẹp kim loại: Giúp truyền điện qua cơ thể người để hình thành mạch kín.</a:t>
            </a:r>
          </a:p>
          <a:p>
            <a:r>
              <a:rPr lang="en-US" sz="2400">
                <a:solidFill>
                  <a:srgbClr val="FF0000"/>
                </a:solidFill>
                <a:latin typeface="Times New Roman" panose="02020603050405020304" pitchFamily="18" charset="0"/>
                <a:cs typeface="Times New Roman" panose="02020603050405020304" pitchFamily="18" charset="0"/>
              </a:rPr>
              <a:t>5. Nắp bút</a:t>
            </a:r>
          </a:p>
          <a:p>
            <a:r>
              <a:rPr lang="en-US" sz="2400">
                <a:solidFill>
                  <a:srgbClr val="FF0000"/>
                </a:solidFill>
                <a:latin typeface="Times New Roman" panose="02020603050405020304" pitchFamily="18" charset="0"/>
                <a:cs typeface="Times New Roman" panose="02020603050405020304" pitchFamily="18" charset="0"/>
              </a:rPr>
              <a:t>6. Lò xo: nằm phần thân với nắp giúp truyền điện.</a:t>
            </a:r>
          </a:p>
          <a:p>
            <a:r>
              <a:rPr lang="en-US" sz="2400">
                <a:solidFill>
                  <a:srgbClr val="FF0000"/>
                </a:solidFill>
                <a:latin typeface="Times New Roman" panose="02020603050405020304" pitchFamily="18" charset="0"/>
                <a:cs typeface="Times New Roman" panose="02020603050405020304" pitchFamily="18" charset="0"/>
              </a:rPr>
              <a:t>7. Đèn báo: bộ phận báo hiệu khi có nguồn điện đèn phát sáng.</a:t>
            </a:r>
          </a:p>
        </p:txBody>
      </p:sp>
    </p:spTree>
    <p:extLst>
      <p:ext uri="{BB962C8B-B14F-4D97-AF65-F5344CB8AC3E}">
        <p14:creationId xmlns:p14="http://schemas.microsoft.com/office/powerpoint/2010/main" val="2020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4154984"/>
          </a:xfrm>
          <a:prstGeom prst="rect">
            <a:avLst/>
          </a:prstGeom>
        </p:spPr>
        <p:txBody>
          <a:bodyPr wrap="square">
            <a:spAutoFit/>
          </a:bodyPr>
          <a:lstStyle/>
          <a:p>
            <a:r>
              <a:rPr lang="en-US"/>
              <a:t>3</a:t>
            </a:r>
            <a:r>
              <a:rPr lang="en-US" sz="2400">
                <a:solidFill>
                  <a:srgbClr val="FF0000"/>
                </a:solidFill>
                <a:latin typeface="Times New Roman" panose="02020603050405020304" pitchFamily="18" charset="0"/>
                <a:cs typeface="Times New Roman" panose="02020603050405020304" pitchFamily="18" charset="0"/>
              </a:rPr>
              <a:t>. - Mạch điện là một tập hợp các phần tử điện được kết nối với nhau bằng dây dẫn điện để tạo thành mạch kín cho phép dòng điện chạy qua.</a:t>
            </a:r>
          </a:p>
          <a:p>
            <a:r>
              <a:rPr lang="en-US" sz="2400">
                <a:solidFill>
                  <a:srgbClr val="FF0000"/>
                </a:solidFill>
                <a:latin typeface="Times New Roman" panose="02020603050405020304" pitchFamily="18" charset="0"/>
                <a:cs typeface="Times New Roman" panose="02020603050405020304" pitchFamily="18" charset="0"/>
              </a:rPr>
              <a:t>- Các phần tử chính của mạch điện bao gồm: nguồn điện; tải tiêu thụ điện; bộ phận đóng, cắt, điều khiển và bảo vệ; dây dẫn.</a:t>
            </a:r>
          </a:p>
          <a:p>
            <a:r>
              <a:rPr lang="en-US" sz="2400">
                <a:solidFill>
                  <a:srgbClr val="FF0000"/>
                </a:solidFill>
                <a:latin typeface="Times New Roman" panose="02020603050405020304" pitchFamily="18" charset="0"/>
                <a:cs typeface="Times New Roman" panose="02020603050405020304" pitchFamily="18" charset="0"/>
              </a:rPr>
              <a:t>- Các bộ phận chính của mạch điện có chức năng sau:</a:t>
            </a:r>
          </a:p>
          <a:p>
            <a:r>
              <a:rPr lang="en-US" sz="2400">
                <a:solidFill>
                  <a:srgbClr val="FF0000"/>
                </a:solidFill>
                <a:latin typeface="Times New Roman" panose="02020603050405020304" pitchFamily="18" charset="0"/>
                <a:cs typeface="Times New Roman" panose="02020603050405020304" pitchFamily="18" charset="0"/>
              </a:rPr>
              <a:t>+ Nguồn điện: cung cấp năng lượng điện cho mạch điện.</a:t>
            </a:r>
          </a:p>
          <a:p>
            <a:r>
              <a:rPr lang="en-US" sz="2400">
                <a:solidFill>
                  <a:srgbClr val="FF0000"/>
                </a:solidFill>
                <a:latin typeface="Times New Roman" panose="02020603050405020304" pitchFamily="18" charset="0"/>
                <a:cs typeface="Times New Roman" panose="02020603050405020304" pitchFamily="18" charset="0"/>
              </a:rPr>
              <a:t>+ Tải: tiêu thụ năng lượng điện.</a:t>
            </a:r>
          </a:p>
          <a:p>
            <a:r>
              <a:rPr lang="en-US" sz="2400">
                <a:solidFill>
                  <a:srgbClr val="FF0000"/>
                </a:solidFill>
                <a:latin typeface="Times New Roman" panose="02020603050405020304" pitchFamily="18" charset="0"/>
                <a:cs typeface="Times New Roman" panose="02020603050405020304" pitchFamily="18" charset="0"/>
              </a:rPr>
              <a:t>+ Bộ phận đóng cắt, điều khiển và bảo vệ mạch điện: đóng, ngắt nguồn điện; điều khiển hoạt động của tải và bảo vệ an toàn cho mạch điện.</a:t>
            </a:r>
          </a:p>
          <a:p>
            <a:r>
              <a:rPr lang="en-US" sz="2400">
                <a:solidFill>
                  <a:srgbClr val="FF0000"/>
                </a:solidFill>
                <a:latin typeface="Times New Roman" panose="02020603050405020304" pitchFamily="18" charset="0"/>
                <a:cs typeface="Times New Roman" panose="02020603050405020304" pitchFamily="18" charset="0"/>
              </a:rPr>
              <a:t>+ Dây dẫn: kết nối các bộ phận của mạch </a:t>
            </a:r>
            <a:r>
              <a:rPr lang="en-US" sz="2400">
                <a:solidFill>
                  <a:srgbClr val="FF0000"/>
                </a:solidFill>
                <a:latin typeface="Times New Roman" panose="02020603050405020304" pitchFamily="18" charset="0"/>
                <a:cs typeface="Times New Roman" panose="02020603050405020304" pitchFamily="18" charset="0"/>
              </a:rPr>
              <a:t>điện</a:t>
            </a:r>
            <a:r>
              <a:rPr lang="en-US" sz="2400" smtClean="0">
                <a:solidFill>
                  <a:srgbClr val="FF0000"/>
                </a:solidFill>
                <a:latin typeface="Times New Roman" panose="02020603050405020304" pitchFamily="18" charset="0"/>
                <a:cs typeface="Times New Roman" panose="02020603050405020304" pitchFamily="18" charset="0"/>
              </a:rPr>
              <a:t>.</a:t>
            </a:r>
          </a:p>
          <a:p>
            <a:r>
              <a:rPr lang="en-US" sz="2400" smtClean="0">
                <a:solidFill>
                  <a:srgbClr val="FF0000"/>
                </a:solidFill>
                <a:latin typeface="Times New Roman" panose="02020603050405020304" pitchFamily="18" charset="0"/>
                <a:cs typeface="Times New Roman" panose="02020603050405020304" pitchFamily="18" charset="0"/>
              </a:rPr>
              <a:t>4.</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85285976"/>
              </p:ext>
            </p:extLst>
          </p:nvPr>
        </p:nvGraphicFramePr>
        <p:xfrm>
          <a:off x="313142" y="4201134"/>
          <a:ext cx="7954164" cy="2438400"/>
        </p:xfrm>
        <a:graphic>
          <a:graphicData uri="http://schemas.openxmlformats.org/drawingml/2006/table">
            <a:tbl>
              <a:tblPr firstRow="1" firstCol="1" bandRow="1"/>
              <a:tblGrid>
                <a:gridCol w="1112884">
                  <a:extLst>
                    <a:ext uri="{9D8B030D-6E8A-4147-A177-3AD203B41FA5}">
                      <a16:colId xmlns:a16="http://schemas.microsoft.com/office/drawing/2014/main" val="2770258625"/>
                    </a:ext>
                  </a:extLst>
                </a:gridCol>
                <a:gridCol w="5564420">
                  <a:extLst>
                    <a:ext uri="{9D8B030D-6E8A-4147-A177-3AD203B41FA5}">
                      <a16:colId xmlns:a16="http://schemas.microsoft.com/office/drawing/2014/main" val="4283867541"/>
                    </a:ext>
                  </a:extLst>
                </a:gridCol>
                <a:gridCol w="1276860">
                  <a:extLst>
                    <a:ext uri="{9D8B030D-6E8A-4147-A177-3AD203B41FA5}">
                      <a16:colId xmlns:a16="http://schemas.microsoft.com/office/drawing/2014/main" val="3043507024"/>
                    </a:ext>
                  </a:extLst>
                </a:gridCol>
              </a:tblGrid>
              <a:tr h="0">
                <a:tc>
                  <a:txBody>
                    <a:bodyPr/>
                    <a:lstStyle/>
                    <a:p>
                      <a:pPr marL="0" marR="0">
                        <a:spcBef>
                          <a:spcPts val="0"/>
                        </a:spcBef>
                        <a:spcAft>
                          <a:spcPts val="0"/>
                        </a:spcAft>
                      </a:pPr>
                      <a:r>
                        <a:rPr lang="nl-NL" sz="2000" b="1">
                          <a:effectLst/>
                          <a:latin typeface="Times New Roman" panose="02020603050405020304" pitchFamily="18" charset="0"/>
                          <a:ea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b="1">
                          <a:effectLst/>
                          <a:latin typeface="Times New Roman" panose="02020603050405020304" pitchFamily="18" charset="0"/>
                          <a:ea typeface="Times New Roman" panose="02020603050405020304" pitchFamily="18" charset="0"/>
                        </a:rPr>
                        <a:t>Chức năng</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b="1">
                          <a:effectLst/>
                          <a:latin typeface="Times New Roman" panose="02020603050405020304" pitchFamily="18" charset="0"/>
                          <a:ea typeface="Times New Roman" panose="02020603050405020304" pitchFamily="18" charset="0"/>
                        </a:rPr>
                        <a:t>Chọn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224919"/>
                  </a:ext>
                </a:extLst>
              </a:tr>
              <a:tr h="0">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Đóng, cắt nguồn điện cho mạch điện bằng tay.</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765371"/>
                  </a:ext>
                </a:extLst>
              </a:tr>
              <a:tr h="0">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Bảo vệ sự cố ngắn mạch và quá tải cho mạch điện.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804065"/>
                  </a:ext>
                </a:extLst>
              </a:tr>
              <a:tr h="0">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Đóng, cắt mạch điện bằng tay và có khả năng ngắt tự động khi có sự cố ngắn mạch và quá tải để bảo vệ mạch điện.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904121"/>
                  </a:ext>
                </a:extLst>
              </a:tr>
              <a:tr h="0">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Bảo vệ sự cố quá tải, ngắn mạch và dòng điện rò chạy qua cơ thể người.</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25580"/>
                  </a:ext>
                </a:extLst>
              </a:tr>
            </a:tbl>
          </a:graphicData>
        </a:graphic>
      </p:graphicFrame>
    </p:spTree>
    <p:extLst>
      <p:ext uri="{BB962C8B-B14F-4D97-AF65-F5344CB8AC3E}">
        <p14:creationId xmlns:p14="http://schemas.microsoft.com/office/powerpoint/2010/main" val="11951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2308324"/>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5. a) Công tắc nổi và công tắc âm tường: sử dụng để đóng, ngắt mạch điện trực tiếp bằng tay.</a:t>
            </a:r>
          </a:p>
          <a:p>
            <a:r>
              <a:rPr lang="en-US" sz="2400">
                <a:solidFill>
                  <a:srgbClr val="FF0000"/>
                </a:solidFill>
                <a:latin typeface="Times New Roman" panose="02020603050405020304" pitchFamily="18" charset="0"/>
                <a:cs typeface="Times New Roman" panose="02020603050405020304" pitchFamily="18" charset="0"/>
              </a:rPr>
              <a:t>b) Công tắc điện từ (rơ le điện từ): sử dụng đề đóng, ngắt mạch điện tự động.</a:t>
            </a:r>
          </a:p>
          <a:p>
            <a:r>
              <a:rPr lang="en-US" sz="2400">
                <a:solidFill>
                  <a:srgbClr val="FF0000"/>
                </a:solidFill>
                <a:latin typeface="Times New Roman" panose="02020603050405020304" pitchFamily="18" charset="0"/>
                <a:cs typeface="Times New Roman" panose="02020603050405020304" pitchFamily="18" charset="0"/>
              </a:rPr>
              <a:t>c) Mô đun điều khiển: sử dụng để đóng, ngắt mạch điện tự đông theo chương trình đã được lập trình sẵn.</a:t>
            </a:r>
          </a:p>
          <a:p>
            <a:r>
              <a:rPr lang="en-US" sz="2400">
                <a:solidFill>
                  <a:srgbClr val="FF0000"/>
                </a:solidFill>
                <a:latin typeface="Times New Roman" panose="02020603050405020304" pitchFamily="18" charset="0"/>
                <a:cs typeface="Times New Roman" panose="02020603050405020304" pitchFamily="18" charset="0"/>
              </a:rPr>
              <a:t>6. Mạch điện điều khiển có vai trò mang tín hiệu điện chỉ dẫn (điều khiển) hoạt động của phụ tải điện, gồm ba khối như hình vẽ</a:t>
            </a:r>
          </a:p>
        </p:txBody>
      </p:sp>
      <p:pic>
        <p:nvPicPr>
          <p:cNvPr id="2" name="Picture 1"/>
          <p:cNvPicPr>
            <a:picLocks noChangeAspect="1"/>
          </p:cNvPicPr>
          <p:nvPr/>
        </p:nvPicPr>
        <p:blipFill>
          <a:blip r:embed="rId2"/>
          <a:stretch>
            <a:fillRect/>
          </a:stretch>
        </p:blipFill>
        <p:spPr>
          <a:xfrm>
            <a:off x="409612" y="2424197"/>
            <a:ext cx="7135018" cy="1803158"/>
          </a:xfrm>
          <a:prstGeom prst="rect">
            <a:avLst/>
          </a:prstGeom>
        </p:spPr>
      </p:pic>
      <p:sp>
        <p:nvSpPr>
          <p:cNvPr id="3" name="Rectangle 2"/>
          <p:cNvSpPr/>
          <p:nvPr/>
        </p:nvSpPr>
        <p:spPr>
          <a:xfrm>
            <a:off x="287063" y="4343046"/>
            <a:ext cx="10481534" cy="1938992"/>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Nguồn điện.</a:t>
            </a:r>
          </a:p>
          <a:p>
            <a:r>
              <a:rPr lang="en-US" sz="2400">
                <a:solidFill>
                  <a:srgbClr val="FF0000"/>
                </a:solidFill>
                <a:latin typeface="Times New Roman" panose="02020603050405020304" pitchFamily="18" charset="0"/>
                <a:cs typeface="Times New Roman" panose="02020603050405020304" pitchFamily="18" charset="0"/>
              </a:rPr>
              <a:t>- Khối điều khiển: điều khiển hoạt động của phụ tải theo nhu cầu sử dụng. Tùy thuộc vào nhu cầu sử dựng phụ tải, mạch điện điều khiển có thể sử dụng cảm biến hoặc không sử dụng cảm biến.</a:t>
            </a:r>
          </a:p>
          <a:p>
            <a:r>
              <a:rPr lang="en-US" sz="2400">
                <a:solidFill>
                  <a:srgbClr val="FF0000"/>
                </a:solidFill>
                <a:latin typeface="Times New Roman" panose="02020603050405020304" pitchFamily="18" charset="0"/>
                <a:cs typeface="Times New Roman" panose="02020603050405020304" pitchFamily="18" charset="0"/>
              </a:rPr>
              <a:t>- Phụ tải điện: hoạt động theo tín hiệu chỉ đẫn của khối điều khiển.</a:t>
            </a:r>
          </a:p>
        </p:txBody>
      </p:sp>
    </p:spTree>
    <p:extLst>
      <p:ext uri="{BB962C8B-B14F-4D97-AF65-F5344CB8AC3E}">
        <p14:creationId xmlns:p14="http://schemas.microsoft.com/office/powerpoint/2010/main" val="37137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3970318"/>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7. Mô đun cảm biến là thiết bị điện tử bao gồm mạch điện tử cùng với cảm biến có chức năng phát hiện và phản hồi một số loại thí nghiệm đầu vào từ môi trường. </a:t>
            </a:r>
          </a:p>
          <a:p>
            <a:r>
              <a:rPr lang="en-US" sz="2800">
                <a:latin typeface="Times New Roman" panose="02020603050405020304" pitchFamily="18" charset="0"/>
                <a:cs typeface="Times New Roman" panose="02020603050405020304" pitchFamily="18" charset="0"/>
              </a:rPr>
              <a:t>8. - </a:t>
            </a:r>
            <a:r>
              <a:rPr lang="en-US" sz="2800" b="1">
                <a:latin typeface="Times New Roman" panose="02020603050405020304" pitchFamily="18" charset="0"/>
                <a:cs typeface="Times New Roman" panose="02020603050405020304" pitchFamily="18" charset="0"/>
              </a:rPr>
              <a:t>Mô đun cảm biến độ ẩm</a:t>
            </a:r>
            <a:r>
              <a:rPr lang="en-US" sz="2800">
                <a:latin typeface="Times New Roman" panose="02020603050405020304" pitchFamily="18" charset="0"/>
                <a:cs typeface="Times New Roman" panose="02020603050405020304" pitchFamily="18" charset="0"/>
              </a:rPr>
              <a:t> có vai trò phát hiện và phản hồi về giá trị độ ẩm một mức nước cho mạch điều khiển.</a:t>
            </a:r>
          </a:p>
          <a:p>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Mô đun cảm biến nhiệt độ</a:t>
            </a:r>
            <a:r>
              <a:rPr lang="en-US" sz="2800">
                <a:latin typeface="Times New Roman" panose="02020603050405020304" pitchFamily="18" charset="0"/>
                <a:cs typeface="Times New Roman" panose="02020603050405020304" pitchFamily="18" charset="0"/>
              </a:rPr>
              <a:t> có vai trò phát hiện và phản hồi giá trị về nhiệt độ trong mạch điều khiển.</a:t>
            </a:r>
          </a:p>
          <a:p>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Mô đun cảm biến ánh sáng</a:t>
            </a:r>
            <a:r>
              <a:rPr lang="en-US" sz="2800">
                <a:latin typeface="Times New Roman" panose="02020603050405020304" pitchFamily="18" charset="0"/>
                <a:cs typeface="Times New Roman" panose="02020603050405020304" pitchFamily="18" charset="0"/>
              </a:rPr>
              <a:t> có vai trò phát hiện và phản hồi về cường độ ánh sáng cho mạch điều khiển.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3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Hoàn thành </a:t>
            </a:r>
            <a:r>
              <a:rPr lang="nl-NL" sz="2800" b="1">
                <a:latin typeface="Times New Roman" panose="02020603050405020304" pitchFamily="18" charset="0"/>
                <a:cs typeface="Times New Roman" panose="02020603050405020304" pitchFamily="18" charset="0"/>
              </a:rPr>
              <a:t>gồm </a:t>
            </a:r>
            <a:r>
              <a:rPr lang="nl-NL" sz="2800" b="1">
                <a:latin typeface="Times New Roman" panose="02020603050405020304" pitchFamily="18" charset="0"/>
                <a:cs typeface="Times New Roman" panose="02020603050405020304" pitchFamily="18" charset="0"/>
              </a:rPr>
              <a:t>gồm an toàn điện, mạch điện, mạch điện điều khiển, một số ngành nghề phổ biến</a:t>
            </a:r>
            <a:r>
              <a:rPr lang="nl-NL"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1224</TotalTime>
  <Words>1275</Words>
  <PresentationFormat>Widescreen</PresentationFormat>
  <Paragraphs>93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2023-06-28T00:12:50Z</dcterms:modified>
</cp:coreProperties>
</file>