
<file path=[Content_Types].xml><?xml version="1.0" encoding="utf-8"?>
<Types xmlns="http://schemas.openxmlformats.org/package/2006/content-types">
  <Default Extension="png" ContentType="image/png"/>
  <Default Extension="ts" ContentType="video/unknown"/>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7"/>
  </p:notesMasterIdLst>
  <p:sldIdLst>
    <p:sldId id="317" r:id="rId2"/>
    <p:sldId id="316" r:id="rId3"/>
    <p:sldId id="262" r:id="rId4"/>
    <p:sldId id="256" r:id="rId5"/>
    <p:sldId id="281" r:id="rId6"/>
    <p:sldId id="299" r:id="rId7"/>
    <p:sldId id="305" r:id="rId8"/>
    <p:sldId id="306" r:id="rId9"/>
    <p:sldId id="307" r:id="rId10"/>
    <p:sldId id="300" r:id="rId11"/>
    <p:sldId id="308" r:id="rId12"/>
    <p:sldId id="296" r:id="rId13"/>
    <p:sldId id="310" r:id="rId14"/>
    <p:sldId id="311" r:id="rId15"/>
    <p:sldId id="313" r:id="rId16"/>
    <p:sldId id="301" r:id="rId17"/>
    <p:sldId id="302" r:id="rId18"/>
    <p:sldId id="303" r:id="rId19"/>
    <p:sldId id="261" r:id="rId20"/>
    <p:sldId id="297" r:id="rId21"/>
    <p:sldId id="314" r:id="rId22"/>
    <p:sldId id="315" r:id="rId23"/>
    <p:sldId id="304" r:id="rId24"/>
    <p:sldId id="318" r:id="rId25"/>
    <p:sldId id="278" r:id="rId26"/>
  </p:sldIdLst>
  <p:sldSz cx="9144000" cy="5143500" type="screen16x9"/>
  <p:notesSz cx="6858000" cy="9144000"/>
  <p:embeddedFontLst>
    <p:embeddedFont>
      <p:font typeface="Nunito" charset="-93"/>
      <p:regular r:id="rId28"/>
      <p:bold r:id="rId29"/>
      <p:italic r:id="rId30"/>
      <p:boldItalic r:id="rId31"/>
    </p:embeddedFont>
    <p:embeddedFont>
      <p:font typeface="Calibri" pitchFamily="34" charset="0"/>
      <p:regular r:id="rId32"/>
      <p:bold r:id="rId33"/>
      <p:italic r:id="rId34"/>
      <p:boldItalic r:id="rId35"/>
    </p:embeddedFont>
    <p:embeddedFont>
      <p:font typeface="Amatic SC" charset="-79"/>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926" y="-7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214596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236193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c236193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 id="2147483659"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ts"/><Relationship Id="rId1" Type="http://schemas.microsoft.com/office/2007/relationships/media" Target="../media/media1.ts"/><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nterest.t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1"/>
          </a:xfrm>
          <a:prstGeom prst="rect">
            <a:avLst/>
          </a:prstGeom>
        </p:spPr>
      </p:pic>
      <p:sp>
        <p:nvSpPr>
          <p:cNvPr id="4" name="TextBox 3"/>
          <p:cNvSpPr txBox="1"/>
          <p:nvPr/>
        </p:nvSpPr>
        <p:spPr>
          <a:xfrm>
            <a:off x="1796240" y="3509673"/>
            <a:ext cx="5551520" cy="1478418"/>
          </a:xfrm>
          <a:prstGeom prst="rect">
            <a:avLst/>
          </a:prstGeom>
          <a:noFill/>
        </p:spPr>
        <p:txBody>
          <a:bodyPr wrap="none" rtlCol="0">
            <a:spAutoFit/>
          </a:bodyPr>
          <a:lstStyle/>
          <a:p>
            <a:pPr algn="ctr">
              <a:lnSpc>
                <a:spcPct val="150000"/>
              </a:lnSpc>
            </a:pPr>
            <a:r>
              <a:rPr lang="vi-VN" sz="3200" b="1" smtClean="0">
                <a:solidFill>
                  <a:schemeClr val="tx1"/>
                </a:solidFill>
              </a:rPr>
              <a:t>Chào mừng thầy cô </a:t>
            </a:r>
          </a:p>
          <a:p>
            <a:pPr algn="ctr">
              <a:lnSpc>
                <a:spcPct val="150000"/>
              </a:lnSpc>
            </a:pPr>
            <a:r>
              <a:rPr lang="vi-VN" sz="3200" b="1" smtClean="0">
                <a:solidFill>
                  <a:schemeClr val="tx1"/>
                </a:solidFill>
              </a:rPr>
              <a:t>và các em đến với buổi học</a:t>
            </a:r>
            <a:endParaRPr lang="en-US" sz="3200" b="1">
              <a:solidFill>
                <a:schemeClr val="tx1"/>
              </a:solidFill>
            </a:endParaRPr>
          </a:p>
        </p:txBody>
      </p:sp>
    </p:spTree>
    <p:extLst>
      <p:ext uri="{BB962C8B-B14F-4D97-AF65-F5344CB8AC3E}">
        <p14:creationId xmlns:p14="http://schemas.microsoft.com/office/powerpoint/2010/main" val="42761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500"/>
                                  </p:stCondLst>
                                  <p:iterate type="lt">
                                    <p:tmPct val="10000"/>
                                  </p:iterate>
                                  <p:childTnLst>
                                    <p:animMotion origin="layout" path="M 0.0 0.0 L 0.0 -0.07213" pathEditMode="relative" ptsTypes="">
                                      <p:cBhvr>
                                        <p:cTn id="10" dur="500" accel="50000" decel="50000" autoRev="1" fill="hold">
                                          <p:stCondLst>
                                            <p:cond delay="0"/>
                                          </p:stCondLst>
                                        </p:cTn>
                                        <p:tgtEl>
                                          <p:spTgt spid="4"/>
                                        </p:tgtEl>
                                        <p:attrNameLst>
                                          <p:attrName>ppt_x</p:attrName>
                                          <p:attrName>ppt_y</p:attrName>
                                        </p:attrNameLst>
                                      </p:cBhvr>
                                    </p:animMotion>
                                    <p:animRot by="1500000">
                                      <p:cBhvr>
                                        <p:cTn id="11" dur="250" fill="hold">
                                          <p:stCondLst>
                                            <p:cond delay="0"/>
                                          </p:stCondLst>
                                        </p:cTn>
                                        <p:tgtEl>
                                          <p:spTgt spid="4"/>
                                        </p:tgtEl>
                                        <p:attrNameLst>
                                          <p:attrName>r</p:attrName>
                                        </p:attrNameLst>
                                      </p:cBhvr>
                                    </p:animRot>
                                    <p:animRot by="-1500000">
                                      <p:cBhvr>
                                        <p:cTn id="12" dur="250" fill="hold">
                                          <p:stCondLst>
                                            <p:cond delay="250"/>
                                          </p:stCondLst>
                                        </p:cTn>
                                        <p:tgtEl>
                                          <p:spTgt spid="4"/>
                                        </p:tgtEl>
                                        <p:attrNameLst>
                                          <p:attrName>r</p:attrName>
                                        </p:attrNameLst>
                                      </p:cBhvr>
                                    </p:animRot>
                                    <p:animRot by="-1500000">
                                      <p:cBhvr>
                                        <p:cTn id="13" dur="250" fill="hold">
                                          <p:stCondLst>
                                            <p:cond delay="500"/>
                                          </p:stCondLst>
                                        </p:cTn>
                                        <p:tgtEl>
                                          <p:spTgt spid="4"/>
                                        </p:tgtEl>
                                        <p:attrNameLst>
                                          <p:attrName>r</p:attrName>
                                        </p:attrNameLst>
                                      </p:cBhvr>
                                    </p:animRot>
                                    <p:animRot by="1500000">
                                      <p:cBhvr>
                                        <p:cTn id="14"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3"/>
                </p:tgtEl>
              </p:cMediaNode>
            </p:vide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flipH="1">
            <a:off x="1295636" y="1707654"/>
            <a:ext cx="2592288" cy="17281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375" y="627534"/>
            <a:ext cx="6426300" cy="396300"/>
          </a:xfrm>
        </p:spPr>
        <p:txBody>
          <a:bodyPr/>
          <a:lstStyle/>
          <a:p>
            <a:pPr>
              <a:lnSpc>
                <a:spcPct val="150000"/>
              </a:lnSpc>
            </a:pPr>
            <a:r>
              <a:rPr lang="vi-VN" sz="2000" smtClean="0">
                <a:latin typeface="+mn-lt"/>
              </a:rPr>
              <a:t>2. Chia </a:t>
            </a:r>
            <a:r>
              <a:rPr lang="vi-VN" sz="2000">
                <a:latin typeface="+mn-lt"/>
              </a:rPr>
              <a:t>sẻ kinh nghiệm tập trung chú ý trong học tập</a:t>
            </a:r>
            <a:endParaRPr lang="en-US" sz="200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91630"/>
            <a:ext cx="4023320" cy="274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21650" y="1756419"/>
            <a:ext cx="2340260" cy="1338828"/>
          </a:xfrm>
          <a:prstGeom prst="rect">
            <a:avLst/>
          </a:prstGeom>
        </p:spPr>
        <p:txBody>
          <a:bodyPr wrap="square">
            <a:spAutoFit/>
          </a:bodyPr>
          <a:lstStyle/>
          <a:p>
            <a:pPr algn="ctr">
              <a:lnSpc>
                <a:spcPct val="150000"/>
              </a:lnSpc>
            </a:pPr>
            <a:r>
              <a:rPr lang="vi-VN" sz="1800" b="1"/>
              <a:t>Em đã học hỏi được kinh nghiệm nào từ bạn?</a:t>
            </a:r>
            <a:endParaRPr lang="en-US" sz="1800" b="1"/>
          </a:p>
        </p:txBody>
      </p:sp>
      <p:sp>
        <p:nvSpPr>
          <p:cNvPr id="6" name="Rounded Rectangle 5"/>
          <p:cNvSpPr/>
          <p:nvPr/>
        </p:nvSpPr>
        <p:spPr>
          <a:xfrm>
            <a:off x="1403648" y="1891113"/>
            <a:ext cx="2376264" cy="870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t>THẢO LUẬN NHÓM</a:t>
            </a:r>
            <a:endParaRPr lang="en-US" sz="2400" b="1"/>
          </a:p>
        </p:txBody>
      </p:sp>
    </p:spTree>
    <p:extLst>
      <p:ext uri="{BB962C8B-B14F-4D97-AF65-F5344CB8AC3E}">
        <p14:creationId xmlns:p14="http://schemas.microsoft.com/office/powerpoint/2010/main" val="14941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Rectangle 2"/>
          <p:cNvSpPr/>
          <p:nvPr/>
        </p:nvSpPr>
        <p:spPr>
          <a:xfrm>
            <a:off x="1043608" y="2139702"/>
            <a:ext cx="7217040" cy="2193677"/>
          </a:xfrm>
          <a:prstGeom prst="rect">
            <a:avLst/>
          </a:prstGeom>
        </p:spPr>
        <p:txBody>
          <a:bodyPr wrap="square">
            <a:spAutoFit/>
          </a:bodyPr>
          <a:lstStyle/>
          <a:p>
            <a:pPr algn="just">
              <a:lnSpc>
                <a:spcPct val="200000"/>
              </a:lnSpc>
            </a:pPr>
            <a:r>
              <a:rPr lang="vi-VN" sz="2400" b="1">
                <a:solidFill>
                  <a:schemeClr val="bg1"/>
                </a:solidFill>
              </a:rPr>
              <a:t>Có rất nhiều kinh nghiệm tập trung chú ý học tập nhưng các thao tác </a:t>
            </a:r>
            <a:r>
              <a:rPr lang="vi-VN" sz="2400" b="1" u="sng">
                <a:solidFill>
                  <a:schemeClr val="bg1"/>
                </a:solidFill>
              </a:rPr>
              <a:t>nghe – nhìn – ghi chép </a:t>
            </a:r>
            <a:r>
              <a:rPr lang="vi-VN" sz="2400" b="1">
                <a:solidFill>
                  <a:schemeClr val="bg1"/>
                </a:solidFill>
              </a:rPr>
              <a:t>được thực hiện rất hiệu quả trong học tập.</a:t>
            </a:r>
            <a:endParaRPr lang="en-US" sz="2400" b="1">
              <a:solidFill>
                <a:schemeClr val="bg1"/>
              </a:solidFill>
            </a:endParaRPr>
          </a:p>
        </p:txBody>
      </p:sp>
      <p:sp>
        <p:nvSpPr>
          <p:cNvPr id="4" name="Rectangle 3"/>
          <p:cNvSpPr/>
          <p:nvPr/>
        </p:nvSpPr>
        <p:spPr>
          <a:xfrm>
            <a:off x="1043608" y="808424"/>
            <a:ext cx="7217040" cy="577850"/>
          </a:xfrm>
          <a:prstGeom prst="rect">
            <a:avLst/>
          </a:prstGeom>
        </p:spPr>
        <p:txBody>
          <a:bodyPr wrap="none">
            <a:spAutoFit/>
          </a:bodyPr>
          <a:lstStyle/>
          <a:p>
            <a:pPr>
              <a:lnSpc>
                <a:spcPct val="150000"/>
              </a:lnSpc>
            </a:pPr>
            <a:r>
              <a:rPr lang="vi-VN" sz="2400" b="1">
                <a:solidFill>
                  <a:schemeClr val="bg1"/>
                </a:solidFill>
              </a:rPr>
              <a:t>K</a:t>
            </a:r>
            <a:r>
              <a:rPr lang="vi-VN" sz="2400" b="1" smtClean="0">
                <a:solidFill>
                  <a:schemeClr val="bg1"/>
                </a:solidFill>
              </a:rPr>
              <a:t>inh </a:t>
            </a:r>
            <a:r>
              <a:rPr lang="vi-VN" sz="2400" b="1">
                <a:solidFill>
                  <a:schemeClr val="bg1"/>
                </a:solidFill>
              </a:rPr>
              <a:t>nghiệm để tập trung chú ý học tập trên lớp</a:t>
            </a:r>
            <a:endParaRPr lang="en-US" sz="2400" b="1">
              <a:solidFill>
                <a:schemeClr val="bg1"/>
              </a:solidFill>
            </a:endParaRPr>
          </a:p>
        </p:txBody>
      </p:sp>
      <p:sp>
        <p:nvSpPr>
          <p:cNvPr id="5" name="Down Arrow 4"/>
          <p:cNvSpPr/>
          <p:nvPr/>
        </p:nvSpPr>
        <p:spPr>
          <a:xfrm>
            <a:off x="4127971" y="1563638"/>
            <a:ext cx="504056" cy="5374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8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4;p40"/>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7200" b="1">
                <a:solidFill>
                  <a:schemeClr val="dk1"/>
                </a:solidFill>
                <a:latin typeface="Amatic SC"/>
                <a:ea typeface="Amatic SC"/>
                <a:cs typeface="Amatic SC"/>
                <a:sym typeface="Amatic SC"/>
              </a:rPr>
              <a:t>2</a:t>
            </a:r>
            <a:endParaRPr sz="7200" b="1">
              <a:solidFill>
                <a:schemeClr val="dk1"/>
              </a:solidFill>
              <a:latin typeface="Amatic SC"/>
              <a:ea typeface="Amatic SC"/>
              <a:cs typeface="Amatic SC"/>
              <a:sym typeface="Amatic SC"/>
            </a:endParaRPr>
          </a:p>
        </p:txBody>
      </p:sp>
      <p:sp>
        <p:nvSpPr>
          <p:cNvPr id="5" name="Rectangle 4"/>
          <p:cNvSpPr/>
          <p:nvPr/>
        </p:nvSpPr>
        <p:spPr>
          <a:xfrm>
            <a:off x="2179800" y="1491630"/>
            <a:ext cx="4774064" cy="2308324"/>
          </a:xfrm>
          <a:prstGeom prst="rect">
            <a:avLst/>
          </a:prstGeom>
        </p:spPr>
        <p:txBody>
          <a:bodyPr wrap="none">
            <a:spAutoFit/>
          </a:bodyPr>
          <a:lstStyle/>
          <a:p>
            <a:pPr algn="ctr">
              <a:lnSpc>
                <a:spcPct val="150000"/>
              </a:lnSpc>
            </a:pPr>
            <a:r>
              <a:rPr lang="nl-NL" sz="3200" b="1" u="sng" smtClean="0">
                <a:solidFill>
                  <a:srgbClr val="00B050"/>
                </a:solidFill>
              </a:rPr>
              <a:t>NHIỆM VỤ 6: </a:t>
            </a:r>
            <a:endParaRPr lang="vi-VN" sz="3200" b="1" u="sng" smtClean="0">
              <a:solidFill>
                <a:srgbClr val="00B050"/>
              </a:solidFill>
            </a:endParaRPr>
          </a:p>
          <a:p>
            <a:pPr algn="ctr">
              <a:lnSpc>
                <a:spcPct val="150000"/>
              </a:lnSpc>
            </a:pPr>
            <a:r>
              <a:rPr lang="nl-NL" sz="3200" b="1" smtClean="0">
                <a:solidFill>
                  <a:srgbClr val="00B050"/>
                </a:solidFill>
              </a:rPr>
              <a:t>DÀNH THỜI GIAN CHO </a:t>
            </a:r>
            <a:endParaRPr lang="vi-VN" sz="3200" b="1" smtClean="0">
              <a:solidFill>
                <a:srgbClr val="00B050"/>
              </a:solidFill>
            </a:endParaRPr>
          </a:p>
          <a:p>
            <a:pPr algn="ctr">
              <a:lnSpc>
                <a:spcPct val="150000"/>
              </a:lnSpc>
            </a:pPr>
            <a:r>
              <a:rPr lang="nl-NL" sz="3200" b="1" smtClean="0">
                <a:solidFill>
                  <a:srgbClr val="00B050"/>
                </a:solidFill>
              </a:rPr>
              <a:t>SỞ THÍCH CỦA EM</a:t>
            </a:r>
            <a:endParaRPr lang="vi-VN" sz="3200">
              <a:solidFill>
                <a:srgbClr val="00B050"/>
              </a:solidFill>
            </a:endParaRPr>
          </a:p>
        </p:txBody>
      </p:sp>
    </p:spTree>
    <p:extLst>
      <p:ext uri="{BB962C8B-B14F-4D97-AF65-F5344CB8AC3E}">
        <p14:creationId xmlns:p14="http://schemas.microsoft.com/office/powerpoint/2010/main" val="1839000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Picture 4"/>
          <p:cNvPicPr>
            <a:picLocks noChangeAspect="1"/>
          </p:cNvPicPr>
          <p:nvPr/>
        </p:nvPicPr>
        <p:blipFill>
          <a:blip r:embed="rId2"/>
          <a:stretch>
            <a:fillRect/>
          </a:stretch>
        </p:blipFill>
        <p:spPr>
          <a:xfrm>
            <a:off x="5292080" y="843558"/>
            <a:ext cx="2880320" cy="4091840"/>
          </a:xfrm>
          <a:prstGeom prst="rect">
            <a:avLst/>
          </a:prstGeom>
        </p:spPr>
      </p:pic>
      <p:sp>
        <p:nvSpPr>
          <p:cNvPr id="6" name="TextBox 5"/>
          <p:cNvSpPr txBox="1"/>
          <p:nvPr/>
        </p:nvSpPr>
        <p:spPr>
          <a:xfrm>
            <a:off x="1043608" y="862523"/>
            <a:ext cx="2952328" cy="3539430"/>
          </a:xfrm>
          <a:prstGeom prst="rect">
            <a:avLst/>
          </a:prstGeom>
          <a:noFill/>
        </p:spPr>
        <p:txBody>
          <a:bodyPr wrap="square" rtlCol="0">
            <a:spAutoFit/>
          </a:bodyPr>
          <a:lstStyle/>
          <a:p>
            <a:pPr algn="ctr">
              <a:lnSpc>
                <a:spcPct val="200000"/>
              </a:lnSpc>
            </a:pPr>
            <a:r>
              <a:rPr lang="vi-VN" sz="2800" b="1" u="sng" smtClean="0"/>
              <a:t>Thực hành:</a:t>
            </a:r>
          </a:p>
          <a:p>
            <a:pPr algn="just">
              <a:lnSpc>
                <a:spcPct val="200000"/>
              </a:lnSpc>
            </a:pPr>
            <a:r>
              <a:rPr lang="vi-VN" sz="2800" b="1" smtClean="0"/>
              <a:t>Lắng nghe và ghi chép lại nội dung chính </a:t>
            </a:r>
            <a:endParaRPr lang="en-US" sz="2800" b="1"/>
          </a:p>
        </p:txBody>
      </p:sp>
    </p:spTree>
    <p:extLst>
      <p:ext uri="{BB962C8B-B14F-4D97-AF65-F5344CB8AC3E}">
        <p14:creationId xmlns:p14="http://schemas.microsoft.com/office/powerpoint/2010/main" val="13149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flipH="1">
            <a:off x="2676154" y="357969"/>
            <a:ext cx="3024336" cy="13476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5700490" y="2717090"/>
            <a:ext cx="2952328" cy="16173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rẻ Em, Học Tập, Học Bài, Giáo Dục, Tải hình PNG 91 - Free.Vector6.com">
            <a:extLst>
              <a:ext uri="{FF2B5EF4-FFF2-40B4-BE49-F238E27FC236}">
                <a16:creationId xmlns="" xmlns:a16="http://schemas.microsoft.com/office/drawing/2014/main" id="{AEED9C7D-745D-4B99-81F5-3A907F089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235" y="2891048"/>
            <a:ext cx="2130174" cy="16687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Rectangle 2"/>
          <p:cNvSpPr/>
          <p:nvPr/>
        </p:nvSpPr>
        <p:spPr>
          <a:xfrm>
            <a:off x="6096534" y="2887481"/>
            <a:ext cx="2305777" cy="1323439"/>
          </a:xfrm>
          <a:prstGeom prst="rect">
            <a:avLst/>
          </a:prstGeom>
        </p:spPr>
        <p:txBody>
          <a:bodyPr wrap="square">
            <a:spAutoFit/>
          </a:bodyPr>
          <a:lstStyle/>
          <a:p>
            <a:pPr algn="ctr"/>
            <a:r>
              <a:rPr lang="en-US" sz="2000" smtClean="0"/>
              <a:t>Sở </a:t>
            </a:r>
            <a:r>
              <a:rPr lang="en-US" sz="2000"/>
              <a:t>thích đó có ý nghĩa như thế nào với cuộc sống của em?</a:t>
            </a:r>
          </a:p>
        </p:txBody>
      </p:sp>
      <p:pic>
        <p:nvPicPr>
          <p:cNvPr id="4"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04770" cy="5324192"/>
          </a:xfrm>
          <a:prstGeom prst="rect">
            <a:avLst/>
          </a:prstGeom>
        </p:spPr>
      </p:pic>
      <p:sp>
        <p:nvSpPr>
          <p:cNvPr id="6" name="Rectangle 5"/>
          <p:cNvSpPr/>
          <p:nvPr/>
        </p:nvSpPr>
        <p:spPr>
          <a:xfrm>
            <a:off x="3129221" y="723999"/>
            <a:ext cx="2170787" cy="369332"/>
          </a:xfrm>
          <a:prstGeom prst="rect">
            <a:avLst/>
          </a:prstGeom>
        </p:spPr>
        <p:txBody>
          <a:bodyPr wrap="none">
            <a:spAutoFit/>
          </a:bodyPr>
          <a:lstStyle/>
          <a:p>
            <a:pPr lvl="0"/>
            <a:r>
              <a:rPr lang="en-US" sz="1800"/>
              <a:t>Em có sở thích gì? </a:t>
            </a:r>
          </a:p>
        </p:txBody>
      </p:sp>
      <p:sp>
        <p:nvSpPr>
          <p:cNvPr id="9" name="Curved Down Arrow 8"/>
          <p:cNvSpPr/>
          <p:nvPr/>
        </p:nvSpPr>
        <p:spPr>
          <a:xfrm rot="14584492">
            <a:off x="2714634" y="1882195"/>
            <a:ext cx="1129449" cy="5108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3497885">
            <a:off x="5717589" y="1769489"/>
            <a:ext cx="1294623" cy="4482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9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p:bldP spid="6"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Rectangle 4"/>
          <p:cNvSpPr/>
          <p:nvPr/>
        </p:nvSpPr>
        <p:spPr>
          <a:xfrm>
            <a:off x="933499" y="1943911"/>
            <a:ext cx="3096344" cy="2169825"/>
          </a:xfrm>
          <a:prstGeom prst="rect">
            <a:avLst/>
          </a:prstGeom>
        </p:spPr>
        <p:txBody>
          <a:bodyPr wrap="square">
            <a:spAutoFit/>
          </a:bodyPr>
          <a:lstStyle/>
          <a:p>
            <a:pPr algn="just">
              <a:lnSpc>
                <a:spcPct val="150000"/>
              </a:lnSpc>
            </a:pPr>
            <a:r>
              <a:rPr lang="en-US" sz="1800"/>
              <a:t>- Thích học các môn học tự nhiên như toán, lí,…</a:t>
            </a:r>
            <a:endParaRPr lang="vi-VN" sz="1800"/>
          </a:p>
          <a:p>
            <a:pPr algn="just">
              <a:lnSpc>
                <a:spcPct val="150000"/>
              </a:lnSpc>
            </a:pPr>
            <a:r>
              <a:rPr lang="en-US" sz="1800"/>
              <a:t>- Thích chơi thể thao: đá bóng, cầu lông, đá cầu,..</a:t>
            </a:r>
            <a:endParaRPr lang="vi-VN" sz="1800"/>
          </a:p>
          <a:p>
            <a:pPr algn="just">
              <a:lnSpc>
                <a:spcPct val="150000"/>
              </a:lnSpc>
            </a:pPr>
            <a:r>
              <a:rPr lang="en-US" sz="1800"/>
              <a:t>- Thích đi du lịch,…</a:t>
            </a:r>
            <a:endParaRPr lang="vi-VN" sz="1800"/>
          </a:p>
        </p:txBody>
      </p:sp>
      <p:sp>
        <p:nvSpPr>
          <p:cNvPr id="6" name="Rectangle 5"/>
          <p:cNvSpPr/>
          <p:nvPr/>
        </p:nvSpPr>
        <p:spPr>
          <a:xfrm>
            <a:off x="899592" y="1000348"/>
            <a:ext cx="3164159" cy="872034"/>
          </a:xfrm>
          <a:prstGeom prst="rect">
            <a:avLst/>
          </a:prstGeom>
        </p:spPr>
        <p:txBody>
          <a:bodyPr wrap="square">
            <a:spAutoFit/>
          </a:bodyPr>
          <a:lstStyle/>
          <a:p>
            <a:pPr algn="ctr">
              <a:lnSpc>
                <a:spcPct val="150000"/>
              </a:lnSpc>
            </a:pPr>
            <a:r>
              <a:rPr lang="nl-NL" sz="1800" b="1"/>
              <a:t>Dành thời gian cho sở thích của em</a:t>
            </a:r>
            <a:endParaRPr lang="en-US" sz="1800"/>
          </a:p>
        </p:txBody>
      </p:sp>
      <p:pic>
        <p:nvPicPr>
          <p:cNvPr id="7" name="Picture 12" descr="Trẻ Em, Mầm Non, Cậu Bé, Đi Học, Tải hình PNG 357 - Free.Vector6.com">
            <a:extLst>
              <a:ext uri="{FF2B5EF4-FFF2-40B4-BE49-F238E27FC236}">
                <a16:creationId xmlns="" xmlns:a16="http://schemas.microsoft.com/office/drawing/2014/main" id="{6BB82DD9-ABCF-462D-BBEA-E24B63C81A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443" y="1025919"/>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855773" y="2643758"/>
            <a:ext cx="3015797" cy="2273323"/>
          </a:xfrm>
          <a:prstGeom prst="ellipse">
            <a:avLst/>
          </a:prstGeom>
          <a:ln>
            <a:noFill/>
          </a:ln>
          <a:effectLst>
            <a:softEdge rad="112500"/>
          </a:effectLst>
        </p:spPr>
      </p:pic>
      <p:pic>
        <p:nvPicPr>
          <p:cNvPr id="9"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5345395" y="-7855"/>
            <a:ext cx="1736935" cy="2274962"/>
          </a:xfrm>
          <a:prstGeom prst="rect">
            <a:avLst/>
          </a:prstGeom>
        </p:spPr>
      </p:pic>
    </p:spTree>
    <p:extLst>
      <p:ext uri="{BB962C8B-B14F-4D97-AF65-F5344CB8AC3E}">
        <p14:creationId xmlns:p14="http://schemas.microsoft.com/office/powerpoint/2010/main" val="35969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75" y="683600"/>
            <a:ext cx="3544609" cy="375982"/>
          </a:xfrm>
        </p:spPr>
        <p:txBody>
          <a:bodyPr/>
          <a:lstStyle/>
          <a:p>
            <a:r>
              <a:rPr lang="vi-VN" sz="2000" smtClean="0">
                <a:latin typeface="+mn-lt"/>
              </a:rPr>
              <a:t>1. Xử lí tình huống sau:</a:t>
            </a:r>
            <a:endParaRPr lang="en-US" sz="200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Rectangle 3"/>
          <p:cNvSpPr/>
          <p:nvPr/>
        </p:nvSpPr>
        <p:spPr>
          <a:xfrm>
            <a:off x="742148" y="1419622"/>
            <a:ext cx="3456384" cy="2949525"/>
          </a:xfrm>
          <a:prstGeom prst="rect">
            <a:avLst/>
          </a:prstGeom>
        </p:spPr>
        <p:txBody>
          <a:bodyPr wrap="square">
            <a:spAutoFit/>
          </a:bodyPr>
          <a:lstStyle/>
          <a:p>
            <a:pPr algn="just">
              <a:lnSpc>
                <a:spcPct val="150000"/>
              </a:lnSpc>
            </a:pPr>
            <a:r>
              <a:rPr lang="vi-VN" sz="1800"/>
              <a:t>Bắt đầu lên lớp 6 em có nhiều môn học, môn học nào cũng có bài tập phải làm cho em không còn thời gian đi đá bóng. Em nên làm thế nào để hoàn thành tất cả các bài mà vẫn có thời gian đi đá bóng.</a:t>
            </a:r>
            <a:endParaRPr lang="en-US" sz="18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4402"/>
            <a:ext cx="3542730" cy="261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75" y="627534"/>
            <a:ext cx="6426300" cy="396300"/>
          </a:xfrm>
        </p:spPr>
        <p:txBody>
          <a:bodyPr/>
          <a:lstStyle/>
          <a:p>
            <a:pPr>
              <a:lnSpc>
                <a:spcPct val="150000"/>
              </a:lnSpc>
            </a:pPr>
            <a:r>
              <a:rPr lang="vi-VN" sz="1800">
                <a:latin typeface="+mn-lt"/>
              </a:rPr>
              <a:t>2. Lập và thực hiện biểu thời gian để cân bằng với việc học tập của em.</a:t>
            </a:r>
            <a:endParaRPr lang="en-US" sz="180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169934900"/>
              </p:ext>
            </p:extLst>
          </p:nvPr>
        </p:nvGraphicFramePr>
        <p:xfrm>
          <a:off x="1044669" y="2139702"/>
          <a:ext cx="7056784" cy="2325315"/>
        </p:xfrm>
        <a:graphic>
          <a:graphicData uri="http://schemas.openxmlformats.org/drawingml/2006/table">
            <a:tbl>
              <a:tblPr firstRow="1" firstCol="1" bandRow="1">
                <a:tableStyleId>{2C0C35A8-31EE-4B06-98D1-F3640B604409}</a:tableStyleId>
              </a:tblPr>
              <a:tblGrid>
                <a:gridCol w="1224136"/>
                <a:gridCol w="2088232"/>
                <a:gridCol w="3744416"/>
              </a:tblGrid>
              <a:tr h="504056">
                <a:tc>
                  <a:txBody>
                    <a:bodyPr/>
                    <a:lstStyle/>
                    <a:p>
                      <a:pPr algn="ctr">
                        <a:lnSpc>
                          <a:spcPct val="150000"/>
                        </a:lnSpc>
                        <a:spcBef>
                          <a:spcPts val="600"/>
                        </a:spcBef>
                        <a:spcAft>
                          <a:spcPts val="600"/>
                        </a:spcAft>
                      </a:pPr>
                      <a:r>
                        <a:rPr lang="en-US" sz="1800" b="1">
                          <a:effectLst/>
                        </a:rPr>
                        <a:t>Sở thích</a:t>
                      </a:r>
                      <a:endParaRPr lang="vi-VN" sz="1400" b="1">
                        <a:effectLst/>
                        <a:latin typeface="Calibri"/>
                        <a:ea typeface="Calibri"/>
                        <a:cs typeface="Times New Roman"/>
                      </a:endParaRPr>
                    </a:p>
                  </a:txBody>
                  <a:tcPr marL="68580" marR="68580" marT="0" marB="0"/>
                </a:tc>
                <a:tc>
                  <a:txBody>
                    <a:bodyPr/>
                    <a:lstStyle/>
                    <a:p>
                      <a:pPr algn="ctr">
                        <a:lnSpc>
                          <a:spcPct val="150000"/>
                        </a:lnSpc>
                        <a:spcBef>
                          <a:spcPts val="600"/>
                        </a:spcBef>
                        <a:spcAft>
                          <a:spcPts val="600"/>
                        </a:spcAft>
                      </a:pPr>
                      <a:r>
                        <a:rPr lang="en-US" sz="1800" b="1">
                          <a:effectLst/>
                        </a:rPr>
                        <a:t>Thời </a:t>
                      </a:r>
                      <a:r>
                        <a:rPr lang="en-US" sz="1800" b="1" smtClean="0">
                          <a:effectLst/>
                        </a:rPr>
                        <a:t>gian</a:t>
                      </a:r>
                    </a:p>
                    <a:p>
                      <a:pPr algn="ctr">
                        <a:lnSpc>
                          <a:spcPct val="150000"/>
                        </a:lnSpc>
                        <a:spcBef>
                          <a:spcPts val="600"/>
                        </a:spcBef>
                        <a:spcAft>
                          <a:spcPts val="600"/>
                        </a:spcAft>
                      </a:pPr>
                      <a:r>
                        <a:rPr lang="en-US" sz="1800" b="1" smtClean="0">
                          <a:effectLst/>
                        </a:rPr>
                        <a:t> </a:t>
                      </a:r>
                      <a:r>
                        <a:rPr lang="en-US" sz="1800" b="1">
                          <a:effectLst/>
                        </a:rPr>
                        <a:t>thực hiện</a:t>
                      </a:r>
                      <a:endParaRPr lang="vi-VN" sz="1400" b="1">
                        <a:effectLst/>
                        <a:latin typeface="Calibri"/>
                        <a:ea typeface="Calibri"/>
                        <a:cs typeface="Times New Roman"/>
                      </a:endParaRPr>
                    </a:p>
                  </a:txBody>
                  <a:tcPr marL="68580" marR="68580" marT="0" marB="0"/>
                </a:tc>
                <a:tc>
                  <a:txBody>
                    <a:bodyPr/>
                    <a:lstStyle/>
                    <a:p>
                      <a:pPr algn="ctr">
                        <a:lnSpc>
                          <a:spcPct val="150000"/>
                        </a:lnSpc>
                        <a:spcBef>
                          <a:spcPts val="600"/>
                        </a:spcBef>
                        <a:spcAft>
                          <a:spcPts val="600"/>
                        </a:spcAft>
                      </a:pPr>
                      <a:r>
                        <a:rPr lang="en-US" sz="1800" b="1">
                          <a:effectLst/>
                        </a:rPr>
                        <a:t>Nghề nghiệp liên </a:t>
                      </a:r>
                      <a:r>
                        <a:rPr lang="en-US" sz="1800" b="1" smtClean="0">
                          <a:effectLst/>
                        </a:rPr>
                        <a:t>quan </a:t>
                      </a:r>
                    </a:p>
                    <a:p>
                      <a:pPr algn="ctr">
                        <a:lnSpc>
                          <a:spcPct val="150000"/>
                        </a:lnSpc>
                        <a:spcBef>
                          <a:spcPts val="600"/>
                        </a:spcBef>
                        <a:spcAft>
                          <a:spcPts val="600"/>
                        </a:spcAft>
                      </a:pPr>
                      <a:r>
                        <a:rPr lang="en-US" sz="1800" b="1" smtClean="0">
                          <a:effectLst/>
                        </a:rPr>
                        <a:t>đến </a:t>
                      </a:r>
                      <a:r>
                        <a:rPr lang="en-US" sz="1800" b="1">
                          <a:effectLst/>
                        </a:rPr>
                        <a:t>sở thích</a:t>
                      </a:r>
                      <a:endParaRPr lang="vi-VN" sz="1400" b="1">
                        <a:effectLst/>
                        <a:latin typeface="Calibri"/>
                        <a:ea typeface="Calibri"/>
                        <a:cs typeface="Times New Roman"/>
                      </a:endParaRPr>
                    </a:p>
                  </a:txBody>
                  <a:tcPr marL="68580" marR="68580" marT="0" marB="0"/>
                </a:tc>
              </a:tr>
              <a:tr h="449985">
                <a:tc>
                  <a:txBody>
                    <a:bodyPr/>
                    <a:lstStyle/>
                    <a:p>
                      <a:pPr algn="ctr">
                        <a:lnSpc>
                          <a:spcPct val="150000"/>
                        </a:lnSpc>
                        <a:spcBef>
                          <a:spcPts val="600"/>
                        </a:spcBef>
                        <a:spcAft>
                          <a:spcPts val="600"/>
                        </a:spcAft>
                      </a:pPr>
                      <a:r>
                        <a:rPr lang="en-US" sz="1800">
                          <a:effectLst/>
                        </a:rPr>
                        <a:t>1.</a:t>
                      </a:r>
                      <a:endParaRPr lang="vi-VN" sz="14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n-US" sz="1800">
                          <a:effectLst/>
                        </a:rPr>
                        <a:t> </a:t>
                      </a:r>
                      <a:endParaRPr lang="vi-VN" sz="14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n-US" sz="1800">
                          <a:effectLst/>
                        </a:rPr>
                        <a:t> </a:t>
                      </a:r>
                      <a:endParaRPr lang="vi-VN" sz="1400">
                        <a:effectLst/>
                        <a:latin typeface="Calibri"/>
                        <a:ea typeface="Calibri"/>
                        <a:cs typeface="Times New Roman"/>
                      </a:endParaRPr>
                    </a:p>
                  </a:txBody>
                  <a:tcPr marL="68580" marR="68580" marT="0" marB="0"/>
                </a:tc>
              </a:tr>
              <a:tr h="449985">
                <a:tc>
                  <a:txBody>
                    <a:bodyPr/>
                    <a:lstStyle/>
                    <a:p>
                      <a:pPr algn="ctr">
                        <a:lnSpc>
                          <a:spcPct val="150000"/>
                        </a:lnSpc>
                        <a:spcBef>
                          <a:spcPts val="600"/>
                        </a:spcBef>
                        <a:spcAft>
                          <a:spcPts val="600"/>
                        </a:spcAft>
                      </a:pPr>
                      <a:r>
                        <a:rPr lang="en-US" sz="1800">
                          <a:effectLst/>
                        </a:rPr>
                        <a:t>2.</a:t>
                      </a:r>
                      <a:endParaRPr lang="vi-VN" sz="14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n-US" sz="1800">
                          <a:effectLst/>
                        </a:rPr>
                        <a:t> </a:t>
                      </a:r>
                      <a:endParaRPr lang="vi-VN" sz="14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n-US" sz="1800">
                          <a:effectLst/>
                        </a:rPr>
                        <a:t> </a:t>
                      </a:r>
                      <a:endParaRPr lang="vi-VN" sz="1400">
                        <a:effectLst/>
                        <a:latin typeface="Calibri"/>
                        <a:ea typeface="Calibri"/>
                        <a:cs typeface="Times New Roman"/>
                      </a:endParaRPr>
                    </a:p>
                  </a:txBody>
                  <a:tcPr marL="68580" marR="68580" marT="0" marB="0"/>
                </a:tc>
              </a:tr>
              <a:tr h="449985">
                <a:tc>
                  <a:txBody>
                    <a:bodyPr/>
                    <a:lstStyle/>
                    <a:p>
                      <a:pPr algn="ctr">
                        <a:lnSpc>
                          <a:spcPct val="150000"/>
                        </a:lnSpc>
                        <a:spcBef>
                          <a:spcPts val="600"/>
                        </a:spcBef>
                        <a:spcAft>
                          <a:spcPts val="600"/>
                        </a:spcAft>
                      </a:pPr>
                      <a:r>
                        <a:rPr lang="en-US" sz="1800">
                          <a:effectLst/>
                        </a:rPr>
                        <a:t>3.</a:t>
                      </a:r>
                      <a:endParaRPr lang="vi-VN" sz="14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n-US" sz="1800">
                          <a:effectLst/>
                        </a:rPr>
                        <a:t> </a:t>
                      </a:r>
                      <a:endParaRPr lang="vi-VN" sz="14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n-US" sz="1800">
                          <a:effectLst/>
                        </a:rPr>
                        <a:t> </a:t>
                      </a:r>
                      <a:endParaRPr lang="vi-VN" sz="1400">
                        <a:effectLst/>
                        <a:latin typeface="Calibri"/>
                        <a:ea typeface="Calibri"/>
                        <a:cs typeface="Times New Roman"/>
                      </a:endParaRPr>
                    </a:p>
                  </a:txBody>
                  <a:tcPr marL="68580" marR="68580" marT="0" marB="0"/>
                </a:tc>
              </a:tr>
            </a:tbl>
          </a:graphicData>
        </a:graphic>
      </p:graphicFrame>
      <p:sp>
        <p:nvSpPr>
          <p:cNvPr id="6" name="Rectangle 5"/>
          <p:cNvSpPr/>
          <p:nvPr/>
        </p:nvSpPr>
        <p:spPr>
          <a:xfrm>
            <a:off x="2699792" y="1489732"/>
            <a:ext cx="3746538" cy="369332"/>
          </a:xfrm>
          <a:prstGeom prst="rect">
            <a:avLst/>
          </a:prstGeom>
        </p:spPr>
        <p:txBody>
          <a:bodyPr wrap="none">
            <a:spAutoFit/>
          </a:bodyPr>
          <a:lstStyle/>
          <a:p>
            <a:r>
              <a:rPr lang="nl-NL" sz="1800" b="1"/>
              <a:t>Lập kế hoạch thực hiện sở thích</a:t>
            </a:r>
            <a:endParaRPr lang="en-US" sz="1800" b="1"/>
          </a:p>
        </p:txBody>
      </p:sp>
    </p:spTree>
    <p:extLst>
      <p:ext uri="{BB962C8B-B14F-4D97-AF65-F5344CB8AC3E}">
        <p14:creationId xmlns:p14="http://schemas.microsoft.com/office/powerpoint/2010/main" val="18418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ectangle 3"/>
          <p:cNvSpPr/>
          <p:nvPr/>
        </p:nvSpPr>
        <p:spPr>
          <a:xfrm>
            <a:off x="899592" y="403572"/>
            <a:ext cx="6336704" cy="872034"/>
          </a:xfrm>
          <a:prstGeom prst="rect">
            <a:avLst/>
          </a:prstGeom>
        </p:spPr>
        <p:txBody>
          <a:bodyPr wrap="square">
            <a:spAutoFit/>
          </a:bodyPr>
          <a:lstStyle/>
          <a:p>
            <a:pPr>
              <a:lnSpc>
                <a:spcPct val="150000"/>
              </a:lnSpc>
            </a:pPr>
            <a:r>
              <a:rPr lang="vi-VN" sz="1800" b="1"/>
              <a:t>3. Chia sẻ những khó khăn vướng mắc và phương thức thực hiện.</a:t>
            </a:r>
            <a:endParaRPr lang="en-US" sz="1800" b="1"/>
          </a:p>
        </p:txBody>
      </p:sp>
      <p:graphicFrame>
        <p:nvGraphicFramePr>
          <p:cNvPr id="5" name="Table 4"/>
          <p:cNvGraphicFramePr>
            <a:graphicFrameLocks noGrp="1"/>
          </p:cNvGraphicFramePr>
          <p:nvPr>
            <p:extLst>
              <p:ext uri="{D42A27DB-BD31-4B8C-83A1-F6EECF244321}">
                <p14:modId xmlns:p14="http://schemas.microsoft.com/office/powerpoint/2010/main" val="962569615"/>
              </p:ext>
            </p:extLst>
          </p:nvPr>
        </p:nvGraphicFramePr>
        <p:xfrm>
          <a:off x="899592" y="2355726"/>
          <a:ext cx="6768751" cy="1854200"/>
        </p:xfrm>
        <a:graphic>
          <a:graphicData uri="http://schemas.openxmlformats.org/drawingml/2006/table">
            <a:tbl>
              <a:tblPr firstRow="1" bandRow="1">
                <a:tableStyleId>{2C0C35A8-31EE-4B06-98D1-F3640B604409}</a:tableStyleId>
              </a:tblPr>
              <a:tblGrid>
                <a:gridCol w="1537007"/>
                <a:gridCol w="2638507"/>
                <a:gridCol w="2593237"/>
              </a:tblGrid>
              <a:tr h="370840">
                <a:tc>
                  <a:txBody>
                    <a:bodyPr/>
                    <a:lstStyle/>
                    <a:p>
                      <a:pPr algn="ctr"/>
                      <a:r>
                        <a:rPr lang="vi-VN" sz="1600" b="1" smtClean="0"/>
                        <a:t>Sở</a:t>
                      </a:r>
                      <a:r>
                        <a:rPr lang="vi-VN" sz="1600" b="1" baseline="0" smtClean="0"/>
                        <a:t> thích</a:t>
                      </a:r>
                      <a:endParaRPr lang="en-US" sz="1600" b="1"/>
                    </a:p>
                  </a:txBody>
                  <a:tcPr/>
                </a:tc>
                <a:tc>
                  <a:txBody>
                    <a:bodyPr/>
                    <a:lstStyle/>
                    <a:p>
                      <a:pPr algn="ctr"/>
                      <a:r>
                        <a:rPr lang="vi-VN" sz="1600" b="1" smtClean="0"/>
                        <a:t>Khó</a:t>
                      </a:r>
                      <a:r>
                        <a:rPr lang="vi-VN" sz="1600" b="1" baseline="0" smtClean="0"/>
                        <a:t> khăn</a:t>
                      </a:r>
                      <a:endParaRPr lang="en-US" sz="1600" b="1"/>
                    </a:p>
                  </a:txBody>
                  <a:tcPr/>
                </a:tc>
                <a:tc>
                  <a:txBody>
                    <a:bodyPr/>
                    <a:lstStyle/>
                    <a:p>
                      <a:pPr algn="ctr"/>
                      <a:r>
                        <a:rPr lang="vi-VN" sz="1600" b="1" smtClean="0"/>
                        <a:t>Phương</a:t>
                      </a:r>
                      <a:r>
                        <a:rPr lang="vi-VN" sz="1600" b="1" baseline="0" smtClean="0"/>
                        <a:t> thức thực hiện</a:t>
                      </a:r>
                      <a:endParaRPr lang="en-US" sz="1600" b="1"/>
                    </a:p>
                  </a:txBody>
                  <a:tcPr/>
                </a:tc>
              </a:tr>
              <a:tr h="370840">
                <a:tc>
                  <a:txBody>
                    <a:bodyPr/>
                    <a:lstStyle/>
                    <a:p>
                      <a:pPr algn="ctr"/>
                      <a:endParaRPr lang="en-US" sz="1600" b="1"/>
                    </a:p>
                  </a:txBody>
                  <a:tcPr/>
                </a:tc>
                <a:tc>
                  <a:txBody>
                    <a:bodyPr/>
                    <a:lstStyle/>
                    <a:p>
                      <a:pPr algn="ctr"/>
                      <a:endParaRPr lang="en-US" sz="1600" b="1"/>
                    </a:p>
                  </a:txBody>
                  <a:tcPr/>
                </a:tc>
                <a:tc>
                  <a:txBody>
                    <a:bodyPr/>
                    <a:lstStyle/>
                    <a:p>
                      <a:pPr algn="ctr"/>
                      <a:endParaRPr lang="en-US" sz="1600" b="1"/>
                    </a:p>
                  </a:txBody>
                  <a:tcPr/>
                </a:tc>
              </a:tr>
              <a:tr h="370840">
                <a:tc>
                  <a:txBody>
                    <a:bodyPr/>
                    <a:lstStyle/>
                    <a:p>
                      <a:pPr algn="ctr"/>
                      <a:endParaRPr lang="en-US" sz="1600" b="1"/>
                    </a:p>
                  </a:txBody>
                  <a:tcPr/>
                </a:tc>
                <a:tc>
                  <a:txBody>
                    <a:bodyPr/>
                    <a:lstStyle/>
                    <a:p>
                      <a:pPr algn="ctr"/>
                      <a:endParaRPr lang="en-US" sz="1600" b="1"/>
                    </a:p>
                  </a:txBody>
                  <a:tcPr/>
                </a:tc>
                <a:tc>
                  <a:txBody>
                    <a:bodyPr/>
                    <a:lstStyle/>
                    <a:p>
                      <a:pPr algn="ctr"/>
                      <a:endParaRPr lang="en-US" sz="1600" b="1"/>
                    </a:p>
                  </a:txBody>
                  <a:tcPr/>
                </a:tc>
              </a:tr>
              <a:tr h="370840">
                <a:tc>
                  <a:txBody>
                    <a:bodyPr/>
                    <a:lstStyle/>
                    <a:p>
                      <a:pPr algn="ctr"/>
                      <a:endParaRPr lang="en-US" sz="1600" b="1"/>
                    </a:p>
                  </a:txBody>
                  <a:tcPr/>
                </a:tc>
                <a:tc>
                  <a:txBody>
                    <a:bodyPr/>
                    <a:lstStyle/>
                    <a:p>
                      <a:pPr algn="ctr"/>
                      <a:endParaRPr lang="en-US" sz="1600" b="1"/>
                    </a:p>
                  </a:txBody>
                  <a:tcPr/>
                </a:tc>
                <a:tc>
                  <a:txBody>
                    <a:bodyPr/>
                    <a:lstStyle/>
                    <a:p>
                      <a:pPr algn="ctr"/>
                      <a:endParaRPr lang="en-US" sz="1600" b="1"/>
                    </a:p>
                  </a:txBody>
                  <a:tcPr/>
                </a:tc>
              </a:tr>
              <a:tr h="370840">
                <a:tc>
                  <a:txBody>
                    <a:bodyPr/>
                    <a:lstStyle/>
                    <a:p>
                      <a:pPr algn="ctr"/>
                      <a:endParaRPr lang="en-US" sz="1600" b="1"/>
                    </a:p>
                  </a:txBody>
                  <a:tcPr/>
                </a:tc>
                <a:tc>
                  <a:txBody>
                    <a:bodyPr/>
                    <a:lstStyle/>
                    <a:p>
                      <a:pPr algn="ctr"/>
                      <a:endParaRPr lang="en-US" sz="1600" b="1"/>
                    </a:p>
                  </a:txBody>
                  <a:tcPr/>
                </a:tc>
                <a:tc>
                  <a:txBody>
                    <a:bodyPr/>
                    <a:lstStyle/>
                    <a:p>
                      <a:pPr algn="ctr"/>
                      <a:endParaRPr lang="en-US" sz="1600" b="1"/>
                    </a:p>
                  </a:txBody>
                  <a:tcPr/>
                </a:tc>
              </a:tr>
            </a:tbl>
          </a:graphicData>
        </a:graphic>
      </p:graphicFrame>
      <p:sp>
        <p:nvSpPr>
          <p:cNvPr id="6" name="Rectangle 5"/>
          <p:cNvSpPr/>
          <p:nvPr/>
        </p:nvSpPr>
        <p:spPr>
          <a:xfrm>
            <a:off x="899592" y="1275606"/>
            <a:ext cx="6739949" cy="830997"/>
          </a:xfrm>
          <a:prstGeom prst="rect">
            <a:avLst/>
          </a:prstGeom>
        </p:spPr>
        <p:txBody>
          <a:bodyPr wrap="square">
            <a:spAutoFit/>
          </a:bodyPr>
          <a:lstStyle/>
          <a:p>
            <a:pPr>
              <a:lnSpc>
                <a:spcPct val="150000"/>
              </a:lnSpc>
            </a:pPr>
            <a:r>
              <a:rPr lang="vi-VN" sz="1600" b="1" u="sng" smtClean="0"/>
              <a:t>Ví dụ: </a:t>
            </a:r>
            <a:r>
              <a:rPr lang="vi-VN" sz="1600" smtClean="0"/>
              <a:t>Không </a:t>
            </a:r>
            <a:r>
              <a:rPr lang="vi-VN" sz="1600"/>
              <a:t>biết cách sắp xếp hợp lý thời gian. Còn lười biếng, bỏ dở khi làm việc. Vì vậy em đặt chuông điện thoại khi đến lịch nhắc.</a:t>
            </a:r>
            <a:endParaRPr lang="en-US" sz="1600"/>
          </a:p>
        </p:txBody>
      </p:sp>
    </p:spTree>
    <p:extLst>
      <p:ext uri="{BB962C8B-B14F-4D97-AF65-F5344CB8AC3E}">
        <p14:creationId xmlns:p14="http://schemas.microsoft.com/office/powerpoint/2010/main" val="34535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Rectangle 3"/>
          <p:cNvSpPr/>
          <p:nvPr/>
        </p:nvSpPr>
        <p:spPr>
          <a:xfrm>
            <a:off x="827584" y="627534"/>
            <a:ext cx="6696744" cy="369332"/>
          </a:xfrm>
          <a:prstGeom prst="rect">
            <a:avLst/>
          </a:prstGeom>
        </p:spPr>
        <p:txBody>
          <a:bodyPr wrap="square">
            <a:spAutoFit/>
          </a:bodyPr>
          <a:lstStyle/>
          <a:p>
            <a:r>
              <a:rPr lang="vi-VN" sz="1800" b="1" smtClean="0"/>
              <a:t>1. </a:t>
            </a:r>
            <a:r>
              <a:rPr lang="vi-VN" sz="1800" b="1"/>
              <a:t>Thực hiện hướng dẫn để thích ứng với nhiệm vụ học tập</a:t>
            </a:r>
            <a:endParaRPr lang="en-US" sz="1800" b="1"/>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93202"/>
            <a:ext cx="6408712" cy="314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2052" name="Picture 4" descr="Nhìn vào 15 bức hình này trong 40 giây, bạn sẽ trở nên tập trung hơn rất nhiều! - Ảnh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23928" y="1540698"/>
            <a:ext cx="5060438" cy="2062103"/>
          </a:xfrm>
          <a:prstGeom prst="rect">
            <a:avLst/>
          </a:prstGeom>
        </p:spPr>
        <p:txBody>
          <a:bodyPr wrap="square">
            <a:spAutoFit/>
          </a:bodyPr>
          <a:lstStyle/>
          <a:p>
            <a:pPr algn="just"/>
            <a:r>
              <a:rPr lang="vi-VN" sz="1600" b="1">
                <a:solidFill>
                  <a:schemeClr val="bg1"/>
                </a:solidFill>
                <a:latin typeface="+mn-lt"/>
              </a:rPr>
              <a:t>Các nhà nghiên cứu phát hiện ra rằng, những người chiêm ngưỡng một bức tranh về phong cảnh thiên nhiên sẽ tạo ra hiệu ứng tuyệt vời cho não bộ. Họ khuyên bạn nên để mình giải lao bằng việc ngắm nhìn cảnh tượng cây cối xanh mướt, thay vì những hình ảnh rắc rối và ngột ngạt. Bởi những quang cảnh về thiên nhiên bao giờ cũng giúp vãn hồi sự tập trung và chú ý cao hơn.</a:t>
            </a:r>
            <a:endParaRPr lang="en-US" sz="1600" b="1">
              <a:solidFill>
                <a:schemeClr val="bg1"/>
              </a:solidFill>
              <a:latin typeface="+mn-lt"/>
            </a:endParaRPr>
          </a:p>
        </p:txBody>
      </p:sp>
    </p:spTree>
    <p:extLst>
      <p:ext uri="{BB962C8B-B14F-4D97-AF65-F5344CB8AC3E}">
        <p14:creationId xmlns:p14="http://schemas.microsoft.com/office/powerpoint/2010/main" val="380509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4;p40"/>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7200" b="1" smtClean="0">
                <a:solidFill>
                  <a:schemeClr val="dk1"/>
                </a:solidFill>
                <a:latin typeface="Amatic SC"/>
                <a:ea typeface="Amatic SC"/>
                <a:cs typeface="Amatic SC"/>
                <a:sym typeface="Amatic SC"/>
              </a:rPr>
              <a:t>3</a:t>
            </a:r>
            <a:endParaRPr sz="7200" b="1">
              <a:solidFill>
                <a:schemeClr val="dk1"/>
              </a:solidFill>
              <a:latin typeface="Amatic SC"/>
              <a:ea typeface="Amatic SC"/>
              <a:cs typeface="Amatic SC"/>
              <a:sym typeface="Amatic SC"/>
            </a:endParaRPr>
          </a:p>
        </p:txBody>
      </p:sp>
      <p:sp>
        <p:nvSpPr>
          <p:cNvPr id="5" name="Rectangle 4"/>
          <p:cNvSpPr/>
          <p:nvPr/>
        </p:nvSpPr>
        <p:spPr>
          <a:xfrm>
            <a:off x="2207942" y="1235950"/>
            <a:ext cx="5271612" cy="2677656"/>
          </a:xfrm>
          <a:prstGeom prst="rect">
            <a:avLst/>
          </a:prstGeom>
        </p:spPr>
        <p:txBody>
          <a:bodyPr wrap="square">
            <a:spAutoFit/>
          </a:bodyPr>
          <a:lstStyle/>
          <a:p>
            <a:pPr algn="ctr">
              <a:lnSpc>
                <a:spcPct val="200000"/>
              </a:lnSpc>
            </a:pPr>
            <a:r>
              <a:rPr lang="nl-NL" sz="2800" b="1" u="sng" smtClean="0">
                <a:solidFill>
                  <a:srgbClr val="92D050"/>
                </a:solidFill>
              </a:rPr>
              <a:t>NHIỆM VỤ 7: </a:t>
            </a:r>
            <a:endParaRPr lang="vi-VN" sz="2800" b="1" u="sng" smtClean="0">
              <a:solidFill>
                <a:srgbClr val="92D050"/>
              </a:solidFill>
            </a:endParaRPr>
          </a:p>
          <a:p>
            <a:pPr algn="ctr">
              <a:lnSpc>
                <a:spcPct val="200000"/>
              </a:lnSpc>
            </a:pPr>
            <a:r>
              <a:rPr lang="nl-NL" sz="2800" b="1" smtClean="0">
                <a:solidFill>
                  <a:srgbClr val="92D050"/>
                </a:solidFill>
              </a:rPr>
              <a:t>RÈN LUYỆN ĐỂ THÍCH ỨNG VỚI SỰ THAY ĐỔI</a:t>
            </a:r>
            <a:endParaRPr lang="vi-VN" sz="2800">
              <a:solidFill>
                <a:srgbClr val="92D050"/>
              </a:solidFill>
            </a:endParaRPr>
          </a:p>
        </p:txBody>
      </p:sp>
    </p:spTree>
    <p:extLst>
      <p:ext uri="{BB962C8B-B14F-4D97-AF65-F5344CB8AC3E}">
        <p14:creationId xmlns:p14="http://schemas.microsoft.com/office/powerpoint/2010/main" val="276587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227681078"/>
              </p:ext>
            </p:extLst>
          </p:nvPr>
        </p:nvGraphicFramePr>
        <p:xfrm>
          <a:off x="323528" y="116909"/>
          <a:ext cx="8424936" cy="4327049"/>
        </p:xfrm>
        <a:graphic>
          <a:graphicData uri="http://schemas.openxmlformats.org/drawingml/2006/table">
            <a:tbl>
              <a:tblPr firstRow="1" firstCol="1" bandRow="1">
                <a:tableStyleId>{2C0C35A8-31EE-4B06-98D1-F3640B604409}</a:tableStyleId>
              </a:tblPr>
              <a:tblGrid>
                <a:gridCol w="5328592"/>
                <a:gridCol w="936104"/>
                <a:gridCol w="1224136"/>
                <a:gridCol w="936104"/>
              </a:tblGrid>
              <a:tr h="407021">
                <a:tc>
                  <a:txBody>
                    <a:bodyPr/>
                    <a:lstStyle/>
                    <a:p>
                      <a:pPr algn="ctr">
                        <a:lnSpc>
                          <a:spcPct val="150000"/>
                        </a:lnSpc>
                        <a:spcAft>
                          <a:spcPts val="1000"/>
                        </a:spcAft>
                      </a:pPr>
                      <a:r>
                        <a:rPr lang="vi-VN" sz="1400" b="1">
                          <a:effectLst/>
                        </a:rPr>
                        <a:t>Nội dung hướng dẫn</a:t>
                      </a:r>
                      <a:endParaRPr lang="vi-VN" sz="1400" b="1">
                        <a:effectLst/>
                        <a:latin typeface="Calibri"/>
                        <a:ea typeface="Calibri"/>
                        <a:cs typeface="Times New Roman"/>
                      </a:endParaRPr>
                    </a:p>
                  </a:txBody>
                  <a:tcPr marL="21588" marR="21588" marT="0" marB="0"/>
                </a:tc>
                <a:tc>
                  <a:txBody>
                    <a:bodyPr/>
                    <a:lstStyle/>
                    <a:p>
                      <a:pPr algn="ctr">
                        <a:lnSpc>
                          <a:spcPct val="150000"/>
                        </a:lnSpc>
                        <a:spcAft>
                          <a:spcPts val="1000"/>
                        </a:spcAft>
                      </a:pPr>
                      <a:r>
                        <a:rPr lang="vi-VN" sz="1400" b="1">
                          <a:effectLst/>
                        </a:rPr>
                        <a:t>Thuận lợi</a:t>
                      </a:r>
                      <a:endParaRPr lang="vi-VN" sz="1400" b="1">
                        <a:effectLst/>
                        <a:latin typeface="Calibri"/>
                        <a:ea typeface="Calibri"/>
                        <a:cs typeface="Times New Roman"/>
                      </a:endParaRPr>
                    </a:p>
                  </a:txBody>
                  <a:tcPr marL="21588" marR="21588" marT="0" marB="0"/>
                </a:tc>
                <a:tc>
                  <a:txBody>
                    <a:bodyPr/>
                    <a:lstStyle/>
                    <a:p>
                      <a:pPr algn="ctr">
                        <a:lnSpc>
                          <a:spcPct val="150000"/>
                        </a:lnSpc>
                        <a:spcAft>
                          <a:spcPts val="1000"/>
                        </a:spcAft>
                      </a:pPr>
                      <a:r>
                        <a:rPr lang="vi-VN" sz="1400" b="1">
                          <a:effectLst/>
                        </a:rPr>
                        <a:t>Bình thường</a:t>
                      </a:r>
                      <a:endParaRPr lang="vi-VN" sz="1400" b="1">
                        <a:effectLst/>
                        <a:latin typeface="Calibri"/>
                        <a:ea typeface="Calibri"/>
                        <a:cs typeface="Times New Roman"/>
                      </a:endParaRPr>
                    </a:p>
                  </a:txBody>
                  <a:tcPr marL="21588" marR="21588" marT="0" marB="0"/>
                </a:tc>
                <a:tc>
                  <a:txBody>
                    <a:bodyPr/>
                    <a:lstStyle/>
                    <a:p>
                      <a:pPr algn="ctr">
                        <a:lnSpc>
                          <a:spcPct val="150000"/>
                        </a:lnSpc>
                        <a:spcAft>
                          <a:spcPts val="1000"/>
                        </a:spcAft>
                      </a:pPr>
                      <a:r>
                        <a:rPr lang="vi-VN" sz="1400" b="1">
                          <a:effectLst/>
                        </a:rPr>
                        <a:t>Khó khăn</a:t>
                      </a:r>
                      <a:endParaRPr lang="vi-VN" sz="1400" b="1">
                        <a:effectLst/>
                        <a:latin typeface="Calibri"/>
                        <a:ea typeface="Calibri"/>
                        <a:cs typeface="Times New Roman"/>
                      </a:endParaRPr>
                    </a:p>
                  </a:txBody>
                  <a:tcPr marL="21588" marR="21588" marT="0" marB="0"/>
                </a:tc>
              </a:tr>
              <a:tr h="542693">
                <a:tc>
                  <a:txBody>
                    <a:bodyPr/>
                    <a:lstStyle/>
                    <a:p>
                      <a:pPr algn="just">
                        <a:lnSpc>
                          <a:spcPct val="150000"/>
                        </a:lnSpc>
                        <a:spcAft>
                          <a:spcPts val="1000"/>
                        </a:spcAft>
                      </a:pPr>
                      <a:r>
                        <a:rPr lang="vi-VN" sz="1400">
                          <a:effectLst/>
                        </a:rPr>
                        <a:t>Thương yêu, chăm sóc bản thân mình và tự tin về sự thay đổi bản thân</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r>
              <a:tr h="1005665">
                <a:tc>
                  <a:txBody>
                    <a:bodyPr/>
                    <a:lstStyle/>
                    <a:p>
                      <a:pPr algn="just">
                        <a:lnSpc>
                          <a:spcPct val="100000"/>
                        </a:lnSpc>
                        <a:spcAft>
                          <a:spcPts val="1000"/>
                        </a:spcAft>
                      </a:pPr>
                      <a:r>
                        <a:rPr lang="vi-VN" sz="1400">
                          <a:effectLst/>
                        </a:rPr>
                        <a:t>Chủ động tham gia vào các mối quan hệ và cởi mở:</a:t>
                      </a:r>
                    </a:p>
                    <a:p>
                      <a:pPr algn="just">
                        <a:lnSpc>
                          <a:spcPct val="100000"/>
                        </a:lnSpc>
                        <a:spcAft>
                          <a:spcPts val="1000"/>
                        </a:spcAft>
                      </a:pPr>
                      <a:r>
                        <a:rPr lang="vi-VN" sz="1400">
                          <a:effectLst/>
                        </a:rPr>
                        <a:t>- Người thân</a:t>
                      </a:r>
                    </a:p>
                    <a:p>
                      <a:pPr algn="just">
                        <a:lnSpc>
                          <a:spcPct val="100000"/>
                        </a:lnSpc>
                        <a:spcAft>
                          <a:spcPts val="1000"/>
                        </a:spcAft>
                      </a:pPr>
                      <a:r>
                        <a:rPr lang="vi-VN" sz="1400">
                          <a:effectLst/>
                        </a:rPr>
                        <a:t>- Bạn bè</a:t>
                      </a:r>
                    </a:p>
                    <a:p>
                      <a:pPr algn="just">
                        <a:lnSpc>
                          <a:spcPct val="100000"/>
                        </a:lnSpc>
                        <a:spcAft>
                          <a:spcPts val="1000"/>
                        </a:spcAft>
                      </a:pPr>
                      <a:r>
                        <a:rPr lang="vi-VN" sz="1400">
                          <a:effectLst/>
                        </a:rPr>
                        <a:t>- Thầy cô</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r>
              <a:tr h="407021">
                <a:tc>
                  <a:txBody>
                    <a:bodyPr/>
                    <a:lstStyle/>
                    <a:p>
                      <a:pPr algn="just">
                        <a:lnSpc>
                          <a:spcPct val="150000"/>
                        </a:lnSpc>
                        <a:spcAft>
                          <a:spcPts val="1000"/>
                        </a:spcAft>
                      </a:pPr>
                      <a:r>
                        <a:rPr lang="vi-VN" sz="1400">
                          <a:effectLst/>
                        </a:rPr>
                        <a:t>Sẵn sàng chia sẻ và xin hỗ trợ khi gặp khó khăn</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r>
              <a:tr h="271346">
                <a:tc>
                  <a:txBody>
                    <a:bodyPr/>
                    <a:lstStyle/>
                    <a:p>
                      <a:pPr algn="just">
                        <a:lnSpc>
                          <a:spcPct val="150000"/>
                        </a:lnSpc>
                        <a:spcAft>
                          <a:spcPts val="1000"/>
                        </a:spcAft>
                      </a:pPr>
                      <a:r>
                        <a:rPr lang="vi-VN" sz="1400">
                          <a:effectLst/>
                        </a:rPr>
                        <a:t>Chấp nhận và tôn trọng sự khác biệt</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r>
              <a:tr h="678367">
                <a:tc>
                  <a:txBody>
                    <a:bodyPr/>
                    <a:lstStyle/>
                    <a:p>
                      <a:pPr algn="just">
                        <a:lnSpc>
                          <a:spcPct val="150000"/>
                        </a:lnSpc>
                        <a:spcAft>
                          <a:spcPts val="1000"/>
                        </a:spcAft>
                      </a:pPr>
                      <a:r>
                        <a:rPr lang="vi-VN" sz="1400">
                          <a:effectLst/>
                        </a:rPr>
                        <a:t>Tìm hiểu kĩ các môn học và cách học hiệu quả đối với từng môn học từ thầy cô, anh chị, bạn bè.</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r>
              <a:tr h="542693">
                <a:tc>
                  <a:txBody>
                    <a:bodyPr/>
                    <a:lstStyle/>
                    <a:p>
                      <a:pPr algn="just">
                        <a:lnSpc>
                          <a:spcPct val="150000"/>
                        </a:lnSpc>
                        <a:spcAft>
                          <a:spcPts val="1000"/>
                        </a:spcAft>
                      </a:pPr>
                      <a:r>
                        <a:rPr lang="vi-VN" sz="1400">
                          <a:effectLst/>
                        </a:rPr>
                        <a:t>Thực hiện cam kết, tuân thủ quy định, nội quy trường lớp, tuân thủ pháp luật</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c>
                  <a:txBody>
                    <a:bodyPr/>
                    <a:lstStyle/>
                    <a:p>
                      <a:pPr algn="just">
                        <a:lnSpc>
                          <a:spcPct val="150000"/>
                        </a:lnSpc>
                        <a:spcAft>
                          <a:spcPts val="1000"/>
                        </a:spcAft>
                      </a:pPr>
                      <a:r>
                        <a:rPr lang="vi-VN" sz="1400">
                          <a:effectLst/>
                        </a:rPr>
                        <a:t> </a:t>
                      </a:r>
                      <a:endParaRPr lang="vi-VN" sz="1400">
                        <a:effectLst/>
                        <a:latin typeface="Calibri"/>
                        <a:ea typeface="Calibri"/>
                        <a:cs typeface="Times New Roman"/>
                      </a:endParaRPr>
                    </a:p>
                  </a:txBody>
                  <a:tcPr marL="21588" marR="21588" marT="0" marB="0"/>
                </a:tc>
              </a:tr>
            </a:tbl>
          </a:graphicData>
        </a:graphic>
      </p:graphicFrame>
      <p:sp>
        <p:nvSpPr>
          <p:cNvPr id="4" name="Rounded Rectangle 3"/>
          <p:cNvSpPr/>
          <p:nvPr/>
        </p:nvSpPr>
        <p:spPr>
          <a:xfrm>
            <a:off x="1043608" y="4580424"/>
            <a:ext cx="43204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635896" y="4580424"/>
            <a:ext cx="432048" cy="3600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44208" y="4580424"/>
            <a:ext cx="432048"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91680" y="4596465"/>
            <a:ext cx="970137" cy="307777"/>
          </a:xfrm>
          <a:prstGeom prst="rect">
            <a:avLst/>
          </a:prstGeom>
        </p:spPr>
        <p:txBody>
          <a:bodyPr wrap="none">
            <a:spAutoFit/>
          </a:bodyPr>
          <a:lstStyle/>
          <a:p>
            <a:r>
              <a:rPr lang="vi-VN" smtClean="0">
                <a:solidFill>
                  <a:srgbClr val="00B050"/>
                </a:solidFill>
              </a:rPr>
              <a:t>Luôn luôn</a:t>
            </a:r>
            <a:endParaRPr lang="en-US">
              <a:solidFill>
                <a:srgbClr val="00B050"/>
              </a:solidFill>
            </a:endParaRPr>
          </a:p>
        </p:txBody>
      </p:sp>
      <p:sp>
        <p:nvSpPr>
          <p:cNvPr id="8" name="Rectangle 7"/>
          <p:cNvSpPr/>
          <p:nvPr/>
        </p:nvSpPr>
        <p:spPr>
          <a:xfrm>
            <a:off x="4212234" y="4632687"/>
            <a:ext cx="1228221" cy="307777"/>
          </a:xfrm>
          <a:prstGeom prst="rect">
            <a:avLst/>
          </a:prstGeom>
        </p:spPr>
        <p:txBody>
          <a:bodyPr wrap="none">
            <a:spAutoFit/>
          </a:bodyPr>
          <a:lstStyle/>
          <a:p>
            <a:r>
              <a:rPr lang="vi-VN">
                <a:solidFill>
                  <a:srgbClr val="FFC000"/>
                </a:solidFill>
              </a:rPr>
              <a:t>Thỉnh thoảng</a:t>
            </a:r>
            <a:endParaRPr lang="en-US">
              <a:solidFill>
                <a:srgbClr val="FFC000"/>
              </a:solidFill>
            </a:endParaRPr>
          </a:p>
        </p:txBody>
      </p:sp>
      <p:sp>
        <p:nvSpPr>
          <p:cNvPr id="9" name="Rectangle 8"/>
          <p:cNvSpPr/>
          <p:nvPr/>
        </p:nvSpPr>
        <p:spPr>
          <a:xfrm>
            <a:off x="7150058" y="4596464"/>
            <a:ext cx="931665" cy="307777"/>
          </a:xfrm>
          <a:prstGeom prst="rect">
            <a:avLst/>
          </a:prstGeom>
        </p:spPr>
        <p:txBody>
          <a:bodyPr wrap="none">
            <a:spAutoFit/>
          </a:bodyPr>
          <a:lstStyle/>
          <a:p>
            <a:r>
              <a:rPr lang="vi-VN">
                <a:solidFill>
                  <a:srgbClr val="FF0000"/>
                </a:solidFill>
              </a:rPr>
              <a:t>Hiếm khi.</a:t>
            </a:r>
            <a:endParaRPr lang="en-US">
              <a:solidFill>
                <a:srgbClr val="FF0000"/>
              </a:solidFill>
            </a:endParaRPr>
          </a:p>
        </p:txBody>
      </p:sp>
    </p:spTree>
    <p:extLst>
      <p:ext uri="{BB962C8B-B14F-4D97-AF65-F5344CB8AC3E}">
        <p14:creationId xmlns:p14="http://schemas.microsoft.com/office/powerpoint/2010/main" val="34391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Rectangle 2"/>
          <p:cNvSpPr/>
          <p:nvPr/>
        </p:nvSpPr>
        <p:spPr>
          <a:xfrm>
            <a:off x="683568" y="771550"/>
            <a:ext cx="7848872" cy="3624069"/>
          </a:xfrm>
          <a:prstGeom prst="rect">
            <a:avLst/>
          </a:prstGeom>
        </p:spPr>
        <p:txBody>
          <a:bodyPr wrap="square">
            <a:spAutoFit/>
          </a:bodyPr>
          <a:lstStyle/>
          <a:p>
            <a:pPr algn="ctr">
              <a:lnSpc>
                <a:spcPct val="150000"/>
              </a:lnSpc>
            </a:pPr>
            <a:r>
              <a:rPr lang="nl-NL" sz="1700" b="1">
                <a:solidFill>
                  <a:schemeClr val="bg1"/>
                </a:solidFill>
              </a:rPr>
              <a:t>Rèn luyện để thích ứng với sự thay </a:t>
            </a:r>
            <a:r>
              <a:rPr lang="nl-NL" sz="1700" b="1" smtClean="0">
                <a:solidFill>
                  <a:schemeClr val="bg1"/>
                </a:solidFill>
              </a:rPr>
              <a:t>đổi</a:t>
            </a:r>
            <a:endParaRPr lang="vi-VN" sz="1700" b="1" smtClean="0">
              <a:solidFill>
                <a:schemeClr val="bg1"/>
              </a:solidFill>
            </a:endParaRPr>
          </a:p>
          <a:p>
            <a:pPr algn="just">
              <a:lnSpc>
                <a:spcPct val="150000"/>
              </a:lnSpc>
            </a:pPr>
            <a:endParaRPr lang="vi-VN" sz="1700" b="1">
              <a:solidFill>
                <a:schemeClr val="bg1"/>
              </a:solidFill>
            </a:endParaRPr>
          </a:p>
          <a:p>
            <a:pPr algn="just">
              <a:lnSpc>
                <a:spcPct val="150000"/>
              </a:lnSpc>
            </a:pPr>
            <a:r>
              <a:rPr lang="nl-NL" sz="1700">
                <a:solidFill>
                  <a:schemeClr val="bg1"/>
                </a:solidFill>
              </a:rPr>
              <a:t>- Vệ sinh cá nhân sạch sẽ, ăn uống khoa học, tập thể dục đều đặn, nghỉ ngơi hợp lí.</a:t>
            </a:r>
            <a:endParaRPr lang="vi-VN" sz="1700">
              <a:solidFill>
                <a:schemeClr val="bg1"/>
              </a:solidFill>
            </a:endParaRPr>
          </a:p>
          <a:p>
            <a:pPr algn="just">
              <a:lnSpc>
                <a:spcPct val="150000"/>
              </a:lnSpc>
            </a:pPr>
            <a:r>
              <a:rPr lang="nl-NL" sz="1700">
                <a:solidFill>
                  <a:schemeClr val="bg1"/>
                </a:solidFill>
              </a:rPr>
              <a:t>- Chủ động tham gia vào các mối quan hệ </a:t>
            </a:r>
            <a:r>
              <a:rPr lang="nl-NL" sz="1700" smtClean="0">
                <a:solidFill>
                  <a:schemeClr val="bg1"/>
                </a:solidFill>
              </a:rPr>
              <a:t>cở</a:t>
            </a:r>
            <a:r>
              <a:rPr lang="vi-VN" sz="1700" smtClean="0">
                <a:solidFill>
                  <a:schemeClr val="bg1"/>
                </a:solidFill>
              </a:rPr>
              <a:t>i</a:t>
            </a:r>
            <a:r>
              <a:rPr lang="nl-NL" sz="1700" smtClean="0">
                <a:solidFill>
                  <a:schemeClr val="bg1"/>
                </a:solidFill>
              </a:rPr>
              <a:t> </a:t>
            </a:r>
            <a:r>
              <a:rPr lang="nl-NL" sz="1700">
                <a:solidFill>
                  <a:schemeClr val="bg1"/>
                </a:solidFill>
              </a:rPr>
              <a:t>mở với mọi người xung quanh</a:t>
            </a:r>
            <a:endParaRPr lang="vi-VN" sz="1700">
              <a:solidFill>
                <a:schemeClr val="bg1"/>
              </a:solidFill>
            </a:endParaRPr>
          </a:p>
          <a:p>
            <a:pPr algn="just">
              <a:lnSpc>
                <a:spcPct val="150000"/>
              </a:lnSpc>
            </a:pPr>
            <a:r>
              <a:rPr lang="nl-NL" sz="1700">
                <a:solidFill>
                  <a:schemeClr val="bg1"/>
                </a:solidFill>
              </a:rPr>
              <a:t>- Sẵn sàng chia sẻ và xin hỗ trợ khi gặp khó khăn.</a:t>
            </a:r>
            <a:endParaRPr lang="vi-VN" sz="1700">
              <a:solidFill>
                <a:schemeClr val="bg1"/>
              </a:solidFill>
            </a:endParaRPr>
          </a:p>
          <a:p>
            <a:pPr algn="just">
              <a:lnSpc>
                <a:spcPct val="150000"/>
              </a:lnSpc>
            </a:pPr>
            <a:r>
              <a:rPr lang="nl-NL" sz="1700">
                <a:solidFill>
                  <a:schemeClr val="bg1"/>
                </a:solidFill>
              </a:rPr>
              <a:t>- Không phân biệt đối xử, hòa động, thân thiện với bạn bè</a:t>
            </a:r>
            <a:endParaRPr lang="vi-VN" sz="1700">
              <a:solidFill>
                <a:schemeClr val="bg1"/>
              </a:solidFill>
            </a:endParaRPr>
          </a:p>
          <a:p>
            <a:pPr algn="just">
              <a:lnSpc>
                <a:spcPct val="150000"/>
              </a:lnSpc>
            </a:pPr>
            <a:r>
              <a:rPr lang="nl-NL" sz="1700">
                <a:solidFill>
                  <a:schemeClr val="bg1"/>
                </a:solidFill>
              </a:rPr>
              <a:t>- Tìm hiểu kĩ các môn học, cách học hiệu quả </a:t>
            </a:r>
            <a:r>
              <a:rPr lang="vi-VN" sz="1700" smtClean="0">
                <a:solidFill>
                  <a:schemeClr val="bg1"/>
                </a:solidFill>
              </a:rPr>
              <a:t> </a:t>
            </a:r>
            <a:r>
              <a:rPr lang="nl-NL" sz="1700" smtClean="0">
                <a:solidFill>
                  <a:schemeClr val="bg1"/>
                </a:solidFill>
              </a:rPr>
              <a:t>đối </a:t>
            </a:r>
            <a:r>
              <a:rPr lang="nl-NL" sz="1700">
                <a:solidFill>
                  <a:schemeClr val="bg1"/>
                </a:solidFill>
              </a:rPr>
              <a:t>với từng môn học</a:t>
            </a:r>
            <a:endParaRPr lang="vi-VN" sz="1700">
              <a:solidFill>
                <a:schemeClr val="bg1"/>
              </a:solidFill>
            </a:endParaRPr>
          </a:p>
          <a:p>
            <a:pPr algn="just">
              <a:lnSpc>
                <a:spcPct val="150000"/>
              </a:lnSpc>
            </a:pPr>
            <a:r>
              <a:rPr lang="nl-NL" sz="1700">
                <a:solidFill>
                  <a:schemeClr val="bg1"/>
                </a:solidFill>
              </a:rPr>
              <a:t>- Thực hiện cam kết, tuân thủ quy định, nội quy trường lớp, quy định pháp luật.</a:t>
            </a:r>
            <a:endParaRPr lang="en-US" sz="1700">
              <a:solidFill>
                <a:schemeClr val="bg1"/>
              </a:solidFill>
            </a:endParaRPr>
          </a:p>
        </p:txBody>
      </p:sp>
    </p:spTree>
    <p:extLst>
      <p:ext uri="{BB962C8B-B14F-4D97-AF65-F5344CB8AC3E}">
        <p14:creationId xmlns:p14="http://schemas.microsoft.com/office/powerpoint/2010/main" val="1379698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Rectangle 4"/>
          <p:cNvSpPr/>
          <p:nvPr/>
        </p:nvSpPr>
        <p:spPr>
          <a:xfrm>
            <a:off x="827584" y="403572"/>
            <a:ext cx="6696744" cy="923330"/>
          </a:xfrm>
          <a:prstGeom prst="rect">
            <a:avLst/>
          </a:prstGeom>
        </p:spPr>
        <p:txBody>
          <a:bodyPr wrap="square">
            <a:spAutoFit/>
          </a:bodyPr>
          <a:lstStyle/>
          <a:p>
            <a:pPr>
              <a:lnSpc>
                <a:spcPct val="150000"/>
              </a:lnSpc>
            </a:pPr>
            <a:r>
              <a:rPr lang="vi-VN" sz="1800" b="1"/>
              <a:t>2. Chia sẻ những cách em thực hiện hướng dẫn trên và chỉ ra những </a:t>
            </a:r>
            <a:r>
              <a:rPr lang="vi-VN" sz="1800" b="1" smtClean="0"/>
              <a:t>thuận </a:t>
            </a:r>
            <a:r>
              <a:rPr lang="vi-VN" sz="1800" b="1"/>
              <a:t>lợi khó khăn.</a:t>
            </a:r>
            <a:endParaRPr lang="en-US" sz="1800" b="1"/>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15664"/>
            <a:ext cx="3816424" cy="274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1842" y="1745951"/>
            <a:ext cx="3738840" cy="2585323"/>
          </a:xfrm>
          <a:prstGeom prst="rect">
            <a:avLst/>
          </a:prstGeom>
        </p:spPr>
        <p:txBody>
          <a:bodyPr wrap="square">
            <a:spAutoFit/>
          </a:bodyPr>
          <a:lstStyle/>
          <a:p>
            <a:pPr algn="ctr">
              <a:lnSpc>
                <a:spcPct val="150000"/>
              </a:lnSpc>
            </a:pPr>
            <a:r>
              <a:rPr lang="vi-VN" sz="1800" b="1" u="sng" smtClean="0"/>
              <a:t>Ví dụ: </a:t>
            </a:r>
          </a:p>
          <a:p>
            <a:pPr algn="just">
              <a:lnSpc>
                <a:spcPct val="150000"/>
              </a:lnSpc>
            </a:pPr>
            <a:r>
              <a:rPr lang="vi-VN" sz="1800" smtClean="0"/>
              <a:t>Em </a:t>
            </a:r>
            <a:r>
              <a:rPr lang="vi-VN" sz="1800"/>
              <a:t>chủ đi chào hỏi và làm quen với bạn bè. </a:t>
            </a:r>
            <a:endParaRPr lang="vi-VN" sz="1800" smtClean="0"/>
          </a:p>
          <a:p>
            <a:pPr algn="just">
              <a:lnSpc>
                <a:spcPct val="150000"/>
              </a:lnSpc>
            </a:pPr>
            <a:r>
              <a:rPr lang="vi-VN" sz="1800" smtClean="0"/>
              <a:t>- Khó khăn: </a:t>
            </a:r>
            <a:r>
              <a:rPr lang="vi-VN" sz="1800"/>
              <a:t>Em còn ngại giao tiếp.</a:t>
            </a:r>
          </a:p>
          <a:p>
            <a:pPr algn="just">
              <a:lnSpc>
                <a:spcPct val="150000"/>
              </a:lnSpc>
            </a:pPr>
            <a:r>
              <a:rPr lang="vi-VN" sz="1800" smtClean="0"/>
              <a:t>- Thuận </a:t>
            </a:r>
            <a:r>
              <a:rPr lang="vi-VN" sz="1800"/>
              <a:t>lợi: các bạn rất thân thiện chủ động giúp đỡ </a:t>
            </a:r>
            <a:r>
              <a:rPr lang="vi-VN" sz="1800" smtClean="0"/>
              <a:t>em</a:t>
            </a:r>
            <a:endParaRPr lang="vi-VN" sz="1800"/>
          </a:p>
        </p:txBody>
      </p:sp>
    </p:spTree>
    <p:extLst>
      <p:ext uri="{BB962C8B-B14F-4D97-AF65-F5344CB8AC3E}">
        <p14:creationId xmlns:p14="http://schemas.microsoft.com/office/powerpoint/2010/main" val="10007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3" name="Picture 2"/>
          <p:cNvPicPr>
            <a:picLocks noChangeAspect="1"/>
          </p:cNvPicPr>
          <p:nvPr/>
        </p:nvPicPr>
        <p:blipFill>
          <a:blip r:embed="rId2"/>
          <a:stretch>
            <a:fillRect/>
          </a:stretch>
        </p:blipFill>
        <p:spPr>
          <a:xfrm>
            <a:off x="1260848" y="867160"/>
            <a:ext cx="1206242" cy="1193166"/>
          </a:xfrm>
          <a:prstGeom prst="ellipse">
            <a:avLst/>
          </a:prstGeom>
          <a:ln>
            <a:noFill/>
          </a:ln>
          <a:effectLst>
            <a:softEdge rad="112500"/>
          </a:effectLst>
        </p:spPr>
      </p:pic>
      <p:grpSp>
        <p:nvGrpSpPr>
          <p:cNvPr id="4" name="Group 3"/>
          <p:cNvGrpSpPr/>
          <p:nvPr/>
        </p:nvGrpSpPr>
        <p:grpSpPr>
          <a:xfrm>
            <a:off x="2539211" y="867160"/>
            <a:ext cx="4688768" cy="1200534"/>
            <a:chOff x="2731019" y="549269"/>
            <a:chExt cx="4688768" cy="1424941"/>
          </a:xfrm>
        </p:grpSpPr>
        <p:grpSp>
          <p:nvGrpSpPr>
            <p:cNvPr id="5" name="Group 7"/>
            <p:cNvGrpSpPr/>
            <p:nvPr/>
          </p:nvGrpSpPr>
          <p:grpSpPr>
            <a:xfrm>
              <a:off x="2731019" y="549269"/>
              <a:ext cx="4688768" cy="1424941"/>
              <a:chOff x="-1060834" y="-2098302"/>
              <a:chExt cx="10480438" cy="2725388"/>
            </a:xfrm>
          </p:grpSpPr>
          <p:grpSp>
            <p:nvGrpSpPr>
              <p:cNvPr id="7" name="Group 8"/>
              <p:cNvGrpSpPr/>
              <p:nvPr/>
            </p:nvGrpSpPr>
            <p:grpSpPr>
              <a:xfrm>
                <a:off x="-1055997" y="-2098302"/>
                <a:ext cx="10475601" cy="1781881"/>
                <a:chOff x="-885882" y="-1760278"/>
                <a:chExt cx="8788042" cy="1494830"/>
              </a:xfrm>
            </p:grpSpPr>
            <p:sp>
              <p:nvSpPr>
                <p:cNvPr id="9" name="Freeform 9"/>
                <p:cNvSpPr/>
                <p:nvPr/>
              </p:nvSpPr>
              <p:spPr>
                <a:xfrm>
                  <a:off x="-885882" y="-1760278"/>
                  <a:ext cx="8788042" cy="1494830"/>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chemeClr val="accent2"/>
                </a:solidFill>
              </p:spPr>
            </p:sp>
          </p:grpSp>
          <p:sp>
            <p:nvSpPr>
              <p:cNvPr id="8" name="TextBox 10"/>
              <p:cNvSpPr txBox="1"/>
              <p:nvPr/>
            </p:nvSpPr>
            <p:spPr>
              <a:xfrm>
                <a:off x="-1060834" y="-1934806"/>
                <a:ext cx="9622971" cy="2561892"/>
              </a:xfrm>
              <a:prstGeom prst="rect">
                <a:avLst/>
              </a:prstGeom>
            </p:spPr>
            <p:txBody>
              <a:bodyPr wrap="square" lIns="0" tIns="0" rIns="0" bIns="0" rtlCol="0" anchor="t">
                <a:spAutoFit/>
              </a:bodyPr>
              <a:lstStyle/>
              <a:p>
                <a:pPr algn="ctr">
                  <a:lnSpc>
                    <a:spcPts val="8800"/>
                  </a:lnSpc>
                </a:pPr>
                <a:endParaRPr lang="en-US" sz="5400" b="1" dirty="0">
                  <a:solidFill>
                    <a:srgbClr val="FFFFFF"/>
                  </a:solidFill>
                  <a:latin typeface="Arial" panose="020B0604020202020204" pitchFamily="34" charset="0"/>
                  <a:cs typeface="Arial" panose="020B0604020202020204" pitchFamily="34" charset="0"/>
                </a:endParaRPr>
              </a:p>
            </p:txBody>
          </p:sp>
        </p:grpSp>
        <p:sp>
          <p:nvSpPr>
            <p:cNvPr id="6" name="TextBox 5"/>
            <p:cNvSpPr txBox="1"/>
            <p:nvPr/>
          </p:nvSpPr>
          <p:spPr>
            <a:xfrm>
              <a:off x="3189061" y="752386"/>
              <a:ext cx="3389068" cy="547961"/>
            </a:xfrm>
            <a:prstGeom prst="rect">
              <a:avLst/>
            </a:prstGeom>
            <a:noFill/>
          </p:spPr>
          <p:txBody>
            <a:bodyPr wrap="none" rtlCol="0">
              <a:spAutoFit/>
            </a:bodyPr>
            <a:lstStyle/>
            <a:p>
              <a:pPr algn="ctr"/>
              <a:r>
                <a:rPr lang="vi-VN" sz="2400" b="1" smtClean="0">
                  <a:solidFill>
                    <a:schemeClr val="bg1"/>
                  </a:solidFill>
                </a:rPr>
                <a:t>HƯỚNG DẪN VỀ NHÀ</a:t>
              </a:r>
              <a:endParaRPr lang="vi-VN" sz="2400" b="1">
                <a:solidFill>
                  <a:schemeClr val="bg1"/>
                </a:solidFill>
              </a:endParaRPr>
            </a:p>
          </p:txBody>
        </p:sp>
      </p:grpSp>
      <p:sp>
        <p:nvSpPr>
          <p:cNvPr id="10" name="Rectangle 9"/>
          <p:cNvSpPr/>
          <p:nvPr/>
        </p:nvSpPr>
        <p:spPr>
          <a:xfrm>
            <a:off x="718253" y="2432958"/>
            <a:ext cx="7692415" cy="1938992"/>
          </a:xfrm>
          <a:prstGeom prst="rect">
            <a:avLst/>
          </a:prstGeom>
        </p:spPr>
        <p:txBody>
          <a:bodyPr wrap="square">
            <a:spAutoFit/>
          </a:bodyPr>
          <a:lstStyle/>
          <a:p>
            <a:pPr>
              <a:lnSpc>
                <a:spcPct val="150000"/>
              </a:lnSpc>
            </a:pPr>
            <a:r>
              <a:rPr lang="nl-NL" sz="2000" b="1">
                <a:solidFill>
                  <a:schemeClr val="accent2">
                    <a:lumMod val="50000"/>
                  </a:schemeClr>
                </a:solidFill>
              </a:rPr>
              <a:t>- Nhiệm vụ 8: Giúp bạn hòa đồng với môi trường học tập mới</a:t>
            </a:r>
            <a:endParaRPr lang="vi-VN" sz="2000">
              <a:solidFill>
                <a:schemeClr val="accent2">
                  <a:lumMod val="50000"/>
                </a:schemeClr>
              </a:solidFill>
            </a:endParaRPr>
          </a:p>
          <a:p>
            <a:pPr>
              <a:lnSpc>
                <a:spcPct val="150000"/>
              </a:lnSpc>
            </a:pPr>
            <a:r>
              <a:rPr lang="nl-NL" sz="2000" b="1">
                <a:solidFill>
                  <a:schemeClr val="accent2">
                    <a:lumMod val="50000"/>
                  </a:schemeClr>
                </a:solidFill>
              </a:rPr>
              <a:t>- Nhiệm vụ 9: Tự tin vào bản thân</a:t>
            </a:r>
            <a:endParaRPr lang="vi-VN" sz="2000">
              <a:solidFill>
                <a:schemeClr val="accent2">
                  <a:lumMod val="50000"/>
                </a:schemeClr>
              </a:solidFill>
            </a:endParaRPr>
          </a:p>
          <a:p>
            <a:pPr>
              <a:lnSpc>
                <a:spcPct val="150000"/>
              </a:lnSpc>
            </a:pPr>
            <a:r>
              <a:rPr lang="nl-NL" sz="2000" b="1">
                <a:solidFill>
                  <a:schemeClr val="accent2">
                    <a:lumMod val="50000"/>
                  </a:schemeClr>
                </a:solidFill>
              </a:rPr>
              <a:t>- Nhiệm vụ 10: Tạo sản phẩm thể hiện hình ảnh của bản thân</a:t>
            </a:r>
            <a:endParaRPr lang="vi-VN" sz="2000">
              <a:solidFill>
                <a:schemeClr val="accent2">
                  <a:lumMod val="50000"/>
                </a:schemeClr>
              </a:solidFill>
            </a:endParaRPr>
          </a:p>
          <a:p>
            <a:pPr>
              <a:lnSpc>
                <a:spcPct val="150000"/>
              </a:lnSpc>
            </a:pPr>
            <a:r>
              <a:rPr lang="nl-NL" sz="2000" b="1">
                <a:solidFill>
                  <a:schemeClr val="accent2">
                    <a:lumMod val="50000"/>
                  </a:schemeClr>
                </a:solidFill>
              </a:rPr>
              <a:t>- Nhiệm vụ 11: Tự đánh giá</a:t>
            </a:r>
            <a:endParaRPr lang="vi-VN" sz="2000">
              <a:solidFill>
                <a:schemeClr val="accent2">
                  <a:lumMod val="50000"/>
                </a:schemeClr>
              </a:solidFill>
            </a:endParaRPr>
          </a:p>
        </p:txBody>
      </p:sp>
      <p:sp>
        <p:nvSpPr>
          <p:cNvPr id="11" name="TextBox 10"/>
          <p:cNvSpPr txBox="1"/>
          <p:nvPr/>
        </p:nvSpPr>
        <p:spPr>
          <a:xfrm>
            <a:off x="2997253" y="1772355"/>
            <a:ext cx="3635932" cy="461665"/>
          </a:xfrm>
          <a:prstGeom prst="rect">
            <a:avLst/>
          </a:prstGeom>
          <a:noFill/>
          <a:ln>
            <a:solidFill>
              <a:srgbClr val="92D050"/>
            </a:solidFill>
          </a:ln>
        </p:spPr>
        <p:txBody>
          <a:bodyPr wrap="none" rtlCol="0">
            <a:spAutoFit/>
          </a:bodyPr>
          <a:lstStyle/>
          <a:p>
            <a:r>
              <a:rPr lang="vi-VN" sz="2400" b="1" smtClean="0">
                <a:solidFill>
                  <a:schemeClr val="accent2">
                    <a:lumMod val="50000"/>
                  </a:schemeClr>
                </a:solidFill>
              </a:rPr>
              <a:t>Chuẩn bị các nhiệm vụ:</a:t>
            </a:r>
            <a:endParaRPr lang="vi-VN" sz="2400" b="1">
              <a:solidFill>
                <a:schemeClr val="accent2">
                  <a:lumMod val="50000"/>
                </a:schemeClr>
              </a:solidFill>
            </a:endParaRPr>
          </a:p>
        </p:txBody>
      </p:sp>
    </p:spTree>
    <p:extLst>
      <p:ext uri="{BB962C8B-B14F-4D97-AF65-F5344CB8AC3E}">
        <p14:creationId xmlns:p14="http://schemas.microsoft.com/office/powerpoint/2010/main" val="3128122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9" name="Google Shape;429;p3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TextBox 8"/>
          <p:cNvSpPr txBox="1"/>
          <p:nvPr/>
        </p:nvSpPr>
        <p:spPr>
          <a:xfrm>
            <a:off x="1942114" y="407338"/>
            <a:ext cx="5259773" cy="1305165"/>
          </a:xfrm>
          <a:prstGeom prst="rect">
            <a:avLst/>
          </a:prstGeom>
          <a:noFill/>
        </p:spPr>
        <p:txBody>
          <a:bodyPr wrap="none" rtlCol="0">
            <a:spAutoFit/>
          </a:bodyPr>
          <a:lstStyle/>
          <a:p>
            <a:pPr algn="ctr">
              <a:lnSpc>
                <a:spcPct val="150000"/>
              </a:lnSpc>
            </a:pPr>
            <a:r>
              <a:rPr lang="vi-VN" sz="2800" b="1" smtClean="0">
                <a:ln w="1905"/>
                <a:solidFill>
                  <a:srgbClr val="FF0000"/>
                </a:solidFill>
              </a:rPr>
              <a:t>Cảm ơn thầy cô </a:t>
            </a:r>
          </a:p>
          <a:p>
            <a:pPr algn="ctr">
              <a:lnSpc>
                <a:spcPct val="150000"/>
              </a:lnSpc>
            </a:pPr>
            <a:r>
              <a:rPr lang="vi-VN" sz="2800" b="1" smtClean="0">
                <a:ln w="1905"/>
                <a:solidFill>
                  <a:srgbClr val="FF0000"/>
                </a:solidFill>
              </a:rPr>
              <a:t>và các em đã chú ý lắng nghe</a:t>
            </a:r>
            <a:endParaRPr lang="en-US" sz="2800" b="1">
              <a:ln w="1905"/>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ctrTitle" idx="4294967295"/>
          </p:nvPr>
        </p:nvSpPr>
        <p:spPr>
          <a:xfrm>
            <a:off x="1475656" y="788319"/>
            <a:ext cx="1944216" cy="98236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2400" u="sng" smtClean="0">
                <a:latin typeface="+mn-lt"/>
              </a:rPr>
              <a:t>CHỦ ĐỀ 1</a:t>
            </a:r>
            <a:endParaRPr sz="2400" u="sng">
              <a:latin typeface="+mn-lt"/>
            </a:endParaRPr>
          </a:p>
        </p:txBody>
      </p:sp>
      <p:sp>
        <p:nvSpPr>
          <p:cNvPr id="234" name="Google Shape;234;p21"/>
          <p:cNvSpPr txBox="1">
            <a:spLocks noGrp="1"/>
          </p:cNvSpPr>
          <p:nvPr>
            <p:ph type="subTitle" idx="4294967295"/>
          </p:nvPr>
        </p:nvSpPr>
        <p:spPr>
          <a:xfrm>
            <a:off x="251520" y="2007632"/>
            <a:ext cx="4032448" cy="1373100"/>
          </a:xfrm>
          <a:prstGeom prst="rect">
            <a:avLst/>
          </a:prstGeom>
        </p:spPr>
        <p:txBody>
          <a:bodyPr spcFirstLastPara="1" wrap="square" lIns="0" tIns="0" rIns="0" bIns="0" anchor="t" anchorCtr="0">
            <a:noAutofit/>
          </a:bodyPr>
          <a:lstStyle/>
          <a:p>
            <a:pPr marL="0" lvl="0" indent="0" algn="ctr">
              <a:lnSpc>
                <a:spcPct val="200000"/>
              </a:lnSpc>
              <a:spcAft>
                <a:spcPts val="1000"/>
              </a:spcAft>
              <a:buNone/>
            </a:pPr>
            <a:r>
              <a:rPr lang="en-US" sz="2000" b="1">
                <a:solidFill>
                  <a:srgbClr val="92D050"/>
                </a:solidFill>
                <a:latin typeface="+mn-lt"/>
              </a:rPr>
              <a:t>KHÁM PHÁ LỨA TUỔI </a:t>
            </a:r>
            <a:endParaRPr lang="en-US" sz="2000" b="1" smtClean="0">
              <a:solidFill>
                <a:srgbClr val="92D050"/>
              </a:solidFill>
              <a:latin typeface="+mn-lt"/>
            </a:endParaRPr>
          </a:p>
          <a:p>
            <a:pPr marL="0" lvl="0" indent="0" algn="ctr">
              <a:lnSpc>
                <a:spcPct val="200000"/>
              </a:lnSpc>
              <a:spcAft>
                <a:spcPts val="1000"/>
              </a:spcAft>
              <a:buNone/>
            </a:pPr>
            <a:r>
              <a:rPr lang="en-US" sz="2000" b="1" smtClean="0">
                <a:solidFill>
                  <a:srgbClr val="92D050"/>
                </a:solidFill>
                <a:latin typeface="+mn-lt"/>
              </a:rPr>
              <a:t>VÀ </a:t>
            </a:r>
            <a:r>
              <a:rPr lang="en-US" sz="2000" b="1">
                <a:solidFill>
                  <a:srgbClr val="92D050"/>
                </a:solidFill>
                <a:latin typeface="+mn-lt"/>
              </a:rPr>
              <a:t>MÔI TRƯỜNG HỌC TẬP MỚI</a:t>
            </a:r>
            <a:endParaRPr sz="2000">
              <a:solidFill>
                <a:srgbClr val="92D050"/>
              </a:solidFill>
              <a:latin typeface="+mn-lt"/>
            </a:endParaRPr>
          </a:p>
        </p:txBody>
      </p:sp>
      <p:sp>
        <p:nvSpPr>
          <p:cNvPr id="235" name="Google Shape;235;p21"/>
          <p:cNvSpPr/>
          <p:nvPr/>
        </p:nvSpPr>
        <p:spPr>
          <a:xfrm>
            <a:off x="6483951" y="1537890"/>
            <a:ext cx="1665461" cy="168763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6" name="Google Shape;236;p21"/>
          <p:cNvSpPr/>
          <p:nvPr/>
        </p:nvSpPr>
        <p:spPr>
          <a:xfrm rot="1473029">
            <a:off x="4969677" y="2380523"/>
            <a:ext cx="973727" cy="9485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Rectangle 2"/>
          <p:cNvSpPr/>
          <p:nvPr/>
        </p:nvSpPr>
        <p:spPr>
          <a:xfrm>
            <a:off x="1115616" y="1491630"/>
            <a:ext cx="6840760" cy="2677656"/>
          </a:xfrm>
          <a:prstGeom prst="rect">
            <a:avLst/>
          </a:prstGeom>
        </p:spPr>
        <p:txBody>
          <a:bodyPr wrap="square">
            <a:spAutoFit/>
          </a:bodyPr>
          <a:lstStyle/>
          <a:p>
            <a:pPr algn="ctr">
              <a:lnSpc>
                <a:spcPct val="200000"/>
              </a:lnSpc>
            </a:pPr>
            <a:r>
              <a:rPr lang="nl-NL" sz="2400" b="1" u="sng"/>
              <a:t>TUẦN 3</a:t>
            </a:r>
            <a:endParaRPr lang="vi-VN" sz="2400" b="1" u="sng"/>
          </a:p>
          <a:p>
            <a:pPr>
              <a:lnSpc>
                <a:spcPct val="200000"/>
              </a:lnSpc>
            </a:pPr>
            <a:r>
              <a:rPr lang="nl-NL" sz="2000" b="1"/>
              <a:t>- Nhiệm vụ 5: Rèn luyện sự tập trung trong trường học</a:t>
            </a:r>
            <a:endParaRPr lang="vi-VN" sz="2000"/>
          </a:p>
          <a:p>
            <a:pPr>
              <a:lnSpc>
                <a:spcPct val="200000"/>
              </a:lnSpc>
            </a:pPr>
            <a:r>
              <a:rPr lang="nl-NL" sz="2000" b="1"/>
              <a:t>- Nhiệm vụ 6: Dành thời gian cho sở thích của em</a:t>
            </a:r>
            <a:endParaRPr lang="vi-VN" sz="2000"/>
          </a:p>
          <a:p>
            <a:pPr>
              <a:lnSpc>
                <a:spcPct val="200000"/>
              </a:lnSpc>
            </a:pPr>
            <a:r>
              <a:rPr lang="nl-NL" sz="2000" b="1"/>
              <a:t>- Nhiệm vụ 7: Rèn luyện để thích ứng với sự thay đổi</a:t>
            </a:r>
            <a:endParaRPr lang="vi-VN" sz="20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4" name="Google Shape;454;p40"/>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7200" b="1" smtClean="0">
                <a:solidFill>
                  <a:schemeClr val="dk1"/>
                </a:solidFill>
                <a:latin typeface="Amatic SC"/>
                <a:ea typeface="Amatic SC"/>
                <a:cs typeface="Amatic SC"/>
                <a:sym typeface="Amatic SC"/>
              </a:rPr>
              <a:t>1</a:t>
            </a:r>
            <a:endParaRPr sz="7200" b="1">
              <a:solidFill>
                <a:schemeClr val="dk1"/>
              </a:solidFill>
              <a:latin typeface="Amatic SC"/>
              <a:ea typeface="Amatic SC"/>
              <a:cs typeface="Amatic SC"/>
              <a:sym typeface="Amatic SC"/>
            </a:endParaRPr>
          </a:p>
        </p:txBody>
      </p:sp>
      <p:sp>
        <p:nvSpPr>
          <p:cNvPr id="4" name="Rectangle 3"/>
          <p:cNvSpPr/>
          <p:nvPr/>
        </p:nvSpPr>
        <p:spPr>
          <a:xfrm>
            <a:off x="2179800" y="1272789"/>
            <a:ext cx="5280679" cy="2677656"/>
          </a:xfrm>
          <a:prstGeom prst="rect">
            <a:avLst/>
          </a:prstGeom>
        </p:spPr>
        <p:txBody>
          <a:bodyPr wrap="square">
            <a:spAutoFit/>
          </a:bodyPr>
          <a:lstStyle/>
          <a:p>
            <a:pPr algn="ctr">
              <a:lnSpc>
                <a:spcPct val="200000"/>
              </a:lnSpc>
            </a:pPr>
            <a:r>
              <a:rPr lang="nl-NL" sz="2800" b="1" u="sng" smtClean="0">
                <a:solidFill>
                  <a:srgbClr val="92D050"/>
                </a:solidFill>
              </a:rPr>
              <a:t>NHIỆM VỤ 5: </a:t>
            </a:r>
            <a:endParaRPr lang="vi-VN" sz="2800" b="1" u="sng" smtClean="0">
              <a:solidFill>
                <a:srgbClr val="92D050"/>
              </a:solidFill>
            </a:endParaRPr>
          </a:p>
          <a:p>
            <a:pPr algn="ctr">
              <a:lnSpc>
                <a:spcPct val="200000"/>
              </a:lnSpc>
            </a:pPr>
            <a:r>
              <a:rPr lang="nl-NL" sz="2800" b="1" smtClean="0">
                <a:solidFill>
                  <a:srgbClr val="92D050"/>
                </a:solidFill>
              </a:rPr>
              <a:t>RÈN LUYỆN SỰ TẬP TRUNG TRONG TRƯỜNG HỌC</a:t>
            </a:r>
            <a:endParaRPr lang="vi-VN" sz="2800">
              <a:solidFill>
                <a:srgbClr val="92D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75" y="627534"/>
            <a:ext cx="6426300" cy="396300"/>
          </a:xfrm>
        </p:spPr>
        <p:txBody>
          <a:bodyPr/>
          <a:lstStyle/>
          <a:p>
            <a:pPr>
              <a:lnSpc>
                <a:spcPct val="150000"/>
              </a:lnSpc>
            </a:pPr>
            <a:r>
              <a:rPr lang="vi-VN" sz="1800" smtClean="0">
                <a:latin typeface="+mn-lt"/>
              </a:rPr>
              <a:t>1. Thực hiện hướng dẫn sau để rèn luyện sự tập trung khi học trên lớp</a:t>
            </a:r>
            <a:endParaRPr lang="en-US" sz="180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681" y="1554413"/>
            <a:ext cx="624678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10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flipH="1">
            <a:off x="1547664" y="1875477"/>
            <a:ext cx="3384376" cy="18983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1619672" y="627532"/>
            <a:ext cx="4804520" cy="461665"/>
          </a:xfrm>
          <a:prstGeom prst="rect">
            <a:avLst/>
          </a:prstGeom>
        </p:spPr>
        <p:txBody>
          <a:bodyPr wrap="none">
            <a:spAutoFit/>
          </a:bodyPr>
          <a:lstStyle/>
          <a:p>
            <a:r>
              <a:rPr lang="vi-VN" sz="2400" b="1" smtClean="0"/>
              <a:t>TR</a:t>
            </a:r>
            <a:r>
              <a:rPr lang="nl-NL" sz="2400" b="1" smtClean="0"/>
              <a:t>Ò CHƠI: VỖ TAY THEO NHỊP</a:t>
            </a:r>
            <a:endParaRPr lang="vi-VN" sz="2400"/>
          </a:p>
        </p:txBody>
      </p:sp>
      <p:sp>
        <p:nvSpPr>
          <p:cNvPr id="5" name="Rectangle 4"/>
          <p:cNvSpPr/>
          <p:nvPr/>
        </p:nvSpPr>
        <p:spPr>
          <a:xfrm>
            <a:off x="1907704" y="2019494"/>
            <a:ext cx="2618284" cy="1754326"/>
          </a:xfrm>
          <a:prstGeom prst="rect">
            <a:avLst/>
          </a:prstGeom>
        </p:spPr>
        <p:txBody>
          <a:bodyPr wrap="square">
            <a:spAutoFit/>
          </a:bodyPr>
          <a:lstStyle/>
          <a:p>
            <a:pPr algn="ctr">
              <a:lnSpc>
                <a:spcPct val="150000"/>
              </a:lnSpc>
            </a:pPr>
            <a:r>
              <a:rPr lang="vi-VN" sz="1800" smtClean="0"/>
              <a:t>Chú </a:t>
            </a:r>
            <a:r>
              <a:rPr lang="vi-VN" sz="1800"/>
              <a:t>ý lắng nghe tiết </a:t>
            </a:r>
            <a:r>
              <a:rPr lang="vi-VN" sz="1800" smtClean="0"/>
              <a:t>tấu, </a:t>
            </a:r>
            <a:r>
              <a:rPr lang="vi-VN" sz="1800"/>
              <a:t>quan sát </a:t>
            </a:r>
            <a:r>
              <a:rPr lang="vi-VN" sz="1800" smtClean="0"/>
              <a:t>và nhận xét sự </a:t>
            </a:r>
            <a:r>
              <a:rPr lang="vi-VN" sz="1800"/>
              <a:t>chuyển động của tay.</a:t>
            </a:r>
            <a:endParaRPr lang="en-US" sz="1800"/>
          </a:p>
        </p:txBody>
      </p:sp>
      <p:pic>
        <p:nvPicPr>
          <p:cNvPr id="7" name="Picture 6"/>
          <p:cNvPicPr>
            <a:picLocks noChangeAspect="1"/>
          </p:cNvPicPr>
          <p:nvPr/>
        </p:nvPicPr>
        <p:blipFill>
          <a:blip r:embed="rId2"/>
          <a:stretch>
            <a:fillRect/>
          </a:stretch>
        </p:blipFill>
        <p:spPr>
          <a:xfrm>
            <a:off x="5292079" y="1603312"/>
            <a:ext cx="1944217" cy="2761993"/>
          </a:xfrm>
          <a:prstGeom prst="rect">
            <a:avLst/>
          </a:prstGeom>
        </p:spPr>
      </p:pic>
    </p:spTree>
    <p:extLst>
      <p:ext uri="{BB962C8B-B14F-4D97-AF65-F5344CB8AC3E}">
        <p14:creationId xmlns:p14="http://schemas.microsoft.com/office/powerpoint/2010/main" val="22058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04375" y="4757834"/>
            <a:ext cx="548700" cy="300300"/>
          </a:xfrm>
        </p:spPr>
        <p:txBody>
          <a:bodyPr/>
          <a:lstStyle/>
          <a:p>
            <a:pPr marL="0" lvl="0" indent="0" algn="r" rtl="0">
              <a:spcBef>
                <a:spcPts val="0"/>
              </a:spcBef>
              <a:spcAft>
                <a:spcPts val="0"/>
              </a:spcAft>
              <a:buNone/>
            </a:pPr>
            <a:fld id="{00000000-1234-1234-1234-123412341234}" type="slidenum">
              <a:rPr lang="en" sz="1600" smtClean="0">
                <a:latin typeface="+mn-lt"/>
              </a:rPr>
              <a:t>8</a:t>
            </a:fld>
            <a:endParaRPr lang="en" sz="160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430018339"/>
              </p:ext>
            </p:extLst>
          </p:nvPr>
        </p:nvGraphicFramePr>
        <p:xfrm>
          <a:off x="467544" y="691992"/>
          <a:ext cx="8208912" cy="3584556"/>
        </p:xfrm>
        <a:graphic>
          <a:graphicData uri="http://schemas.openxmlformats.org/drawingml/2006/table">
            <a:tbl>
              <a:tblPr firstRow="1" firstCol="1" bandRow="1">
                <a:tableStyleId>{2C0C35A8-31EE-4B06-98D1-F3640B604409}</a:tableStyleId>
              </a:tblPr>
              <a:tblGrid>
                <a:gridCol w="4392488"/>
                <a:gridCol w="1296144"/>
                <a:gridCol w="1440160"/>
                <a:gridCol w="1080120"/>
              </a:tblGrid>
              <a:tr h="413210">
                <a:tc>
                  <a:txBody>
                    <a:bodyPr/>
                    <a:lstStyle/>
                    <a:p>
                      <a:pPr algn="ctr">
                        <a:lnSpc>
                          <a:spcPct val="150000"/>
                        </a:lnSpc>
                        <a:spcAft>
                          <a:spcPts val="1000"/>
                        </a:spcAft>
                      </a:pPr>
                      <a:r>
                        <a:rPr lang="vi-VN" sz="1600" b="1">
                          <a:solidFill>
                            <a:schemeClr val="tx1">
                              <a:lumMod val="50000"/>
                            </a:schemeClr>
                          </a:solidFill>
                          <a:effectLst/>
                        </a:rPr>
                        <a:t>Nội dung hướng dẫn</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ctr">
                        <a:lnSpc>
                          <a:spcPct val="150000"/>
                        </a:lnSpc>
                        <a:spcAft>
                          <a:spcPts val="1000"/>
                        </a:spcAft>
                      </a:pPr>
                      <a:r>
                        <a:rPr lang="vi-VN" sz="1600" b="1">
                          <a:solidFill>
                            <a:schemeClr val="tx1">
                              <a:lumMod val="50000"/>
                            </a:schemeClr>
                          </a:solidFill>
                          <a:effectLst/>
                        </a:rPr>
                        <a:t>Luôn luôn</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ctr">
                        <a:lnSpc>
                          <a:spcPct val="150000"/>
                        </a:lnSpc>
                        <a:spcAft>
                          <a:spcPts val="1000"/>
                        </a:spcAft>
                      </a:pPr>
                      <a:r>
                        <a:rPr lang="vi-VN" sz="1600" b="1">
                          <a:solidFill>
                            <a:schemeClr val="tx1">
                              <a:lumMod val="50000"/>
                            </a:schemeClr>
                          </a:solidFill>
                          <a:effectLst/>
                        </a:rPr>
                        <a:t>Thỉnh thoảng</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ctr">
                        <a:lnSpc>
                          <a:spcPct val="150000"/>
                        </a:lnSpc>
                        <a:spcAft>
                          <a:spcPts val="1000"/>
                        </a:spcAft>
                      </a:pPr>
                      <a:r>
                        <a:rPr lang="vi-VN" sz="1600" b="1">
                          <a:solidFill>
                            <a:schemeClr val="tx1">
                              <a:lumMod val="50000"/>
                            </a:schemeClr>
                          </a:solidFill>
                          <a:effectLst/>
                        </a:rPr>
                        <a:t>Hiếm khi</a:t>
                      </a:r>
                      <a:endParaRPr lang="vi-VN" sz="1400" b="1">
                        <a:solidFill>
                          <a:schemeClr val="tx1">
                            <a:lumMod val="50000"/>
                          </a:schemeClr>
                        </a:solidFill>
                        <a:effectLst/>
                        <a:latin typeface="Calibri"/>
                        <a:ea typeface="Calibri"/>
                        <a:cs typeface="Times New Roman"/>
                      </a:endParaRPr>
                    </a:p>
                  </a:txBody>
                  <a:tcPr marL="23407" marR="23407" marT="0" marB="0"/>
                </a:tc>
              </a:tr>
              <a:tr h="688683">
                <a:tc>
                  <a:txBody>
                    <a:bodyPr/>
                    <a:lstStyle/>
                    <a:p>
                      <a:pPr algn="just">
                        <a:lnSpc>
                          <a:spcPct val="150000"/>
                        </a:lnSpc>
                        <a:spcAft>
                          <a:spcPts val="1000"/>
                        </a:spcAft>
                      </a:pPr>
                      <a:r>
                        <a:rPr lang="vi-VN" sz="1600" b="0">
                          <a:solidFill>
                            <a:schemeClr val="tx1">
                              <a:lumMod val="50000"/>
                            </a:schemeClr>
                          </a:solidFill>
                          <a:effectLst/>
                        </a:rPr>
                        <a:t>Lắng nghe thầy cô giảng, không làm việc riêng hay nói chuyện trong giờ học</a:t>
                      </a:r>
                      <a:endParaRPr lang="vi-VN" sz="1400" b="0">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r>
              <a:tr h="413210">
                <a:tc>
                  <a:txBody>
                    <a:bodyPr/>
                    <a:lstStyle/>
                    <a:p>
                      <a:pPr algn="just">
                        <a:lnSpc>
                          <a:spcPct val="150000"/>
                        </a:lnSpc>
                        <a:spcAft>
                          <a:spcPts val="1000"/>
                        </a:spcAft>
                      </a:pPr>
                      <a:r>
                        <a:rPr lang="vi-VN" sz="1600" b="0">
                          <a:solidFill>
                            <a:schemeClr val="tx1">
                              <a:lumMod val="50000"/>
                            </a:schemeClr>
                          </a:solidFill>
                          <a:effectLst/>
                        </a:rPr>
                        <a:t>Nghiêm túc thực hiện các nhiệm vụ học tập</a:t>
                      </a:r>
                      <a:endParaRPr lang="vi-VN" sz="1400" b="0">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r>
              <a:tr h="1652839">
                <a:tc>
                  <a:txBody>
                    <a:bodyPr/>
                    <a:lstStyle/>
                    <a:p>
                      <a:pPr algn="just">
                        <a:lnSpc>
                          <a:spcPct val="150000"/>
                        </a:lnSpc>
                        <a:spcAft>
                          <a:spcPts val="1000"/>
                        </a:spcAft>
                      </a:pPr>
                      <a:r>
                        <a:rPr lang="vi-VN" sz="1600" b="0">
                          <a:solidFill>
                            <a:schemeClr val="tx1">
                              <a:lumMod val="50000"/>
                            </a:schemeClr>
                          </a:solidFill>
                          <a:effectLst/>
                        </a:rPr>
                        <a:t>Luôn kết hợp với việc lắng nghe với quan sát những hành động, việc làm, hình ảnh được thầy cô giới thiệu trong bài học, ... đồng thời ghi chép đầy đủ những điều cần thiết</a:t>
                      </a:r>
                      <a:endParaRPr lang="vi-VN" sz="1400" b="0">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r>
              <a:tr h="413210">
                <a:tc>
                  <a:txBody>
                    <a:bodyPr/>
                    <a:lstStyle/>
                    <a:p>
                      <a:pPr algn="just">
                        <a:lnSpc>
                          <a:spcPct val="150000"/>
                        </a:lnSpc>
                        <a:spcAft>
                          <a:spcPts val="1000"/>
                        </a:spcAft>
                      </a:pPr>
                      <a:r>
                        <a:rPr lang="vi-VN" sz="1600" b="0">
                          <a:solidFill>
                            <a:schemeClr val="tx1">
                              <a:lumMod val="50000"/>
                            </a:schemeClr>
                          </a:solidFill>
                          <a:effectLst/>
                        </a:rPr>
                        <a:t>Mạnh dạn hỏi thầy cô khi thấy mình chưa hiểu</a:t>
                      </a:r>
                      <a:endParaRPr lang="vi-VN" sz="1400" b="0">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c>
                  <a:txBody>
                    <a:bodyPr/>
                    <a:lstStyle/>
                    <a:p>
                      <a:pPr algn="just">
                        <a:lnSpc>
                          <a:spcPct val="150000"/>
                        </a:lnSpc>
                        <a:spcAft>
                          <a:spcPts val="1000"/>
                        </a:spcAft>
                      </a:pPr>
                      <a:r>
                        <a:rPr lang="vi-VN" sz="1600" b="1">
                          <a:solidFill>
                            <a:schemeClr val="tx1">
                              <a:lumMod val="50000"/>
                            </a:schemeClr>
                          </a:solidFill>
                          <a:effectLst/>
                        </a:rPr>
                        <a:t> </a:t>
                      </a:r>
                      <a:endParaRPr lang="vi-VN" sz="1400" b="1">
                        <a:solidFill>
                          <a:schemeClr val="tx1">
                            <a:lumMod val="50000"/>
                          </a:schemeClr>
                        </a:solidFill>
                        <a:effectLst/>
                        <a:latin typeface="Calibri"/>
                        <a:ea typeface="Calibri"/>
                        <a:cs typeface="Times New Roman"/>
                      </a:endParaRPr>
                    </a:p>
                  </a:txBody>
                  <a:tcPr marL="23407" marR="23407" marT="0" marB="0"/>
                </a:tc>
              </a:tr>
            </a:tbl>
          </a:graphicData>
        </a:graphic>
      </p:graphicFrame>
      <p:sp>
        <p:nvSpPr>
          <p:cNvPr id="4" name="Rectangle 3"/>
          <p:cNvSpPr/>
          <p:nvPr/>
        </p:nvSpPr>
        <p:spPr>
          <a:xfrm>
            <a:off x="2502632" y="123478"/>
            <a:ext cx="4647426" cy="369332"/>
          </a:xfrm>
          <a:prstGeom prst="rect">
            <a:avLst/>
          </a:prstGeom>
        </p:spPr>
        <p:txBody>
          <a:bodyPr wrap="none">
            <a:spAutoFit/>
          </a:bodyPr>
          <a:lstStyle/>
          <a:p>
            <a:r>
              <a:rPr lang="vi-VN" sz="1800" b="1" smtClean="0">
                <a:solidFill>
                  <a:schemeClr val="tx1">
                    <a:lumMod val="50000"/>
                  </a:schemeClr>
                </a:solidFill>
              </a:rPr>
              <a:t>Bảng đánh </a:t>
            </a:r>
            <a:r>
              <a:rPr lang="vi-VN" sz="1800" b="1">
                <a:solidFill>
                  <a:schemeClr val="tx1">
                    <a:lumMod val="50000"/>
                  </a:schemeClr>
                </a:solidFill>
              </a:rPr>
              <a:t>giá về cách học của bản thân</a:t>
            </a:r>
            <a:endParaRPr lang="en-US" sz="1800" b="1">
              <a:solidFill>
                <a:schemeClr val="tx1">
                  <a:lumMod val="50000"/>
                </a:schemeClr>
              </a:solidFill>
            </a:endParaRPr>
          </a:p>
        </p:txBody>
      </p:sp>
      <p:sp>
        <p:nvSpPr>
          <p:cNvPr id="5" name="Rounded Rectangle 4"/>
          <p:cNvSpPr/>
          <p:nvPr/>
        </p:nvSpPr>
        <p:spPr>
          <a:xfrm>
            <a:off x="1043608" y="4580424"/>
            <a:ext cx="43204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635896" y="4580424"/>
            <a:ext cx="432048" cy="3600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444208" y="4580424"/>
            <a:ext cx="432048"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1680" y="4596465"/>
            <a:ext cx="970137" cy="307777"/>
          </a:xfrm>
          <a:prstGeom prst="rect">
            <a:avLst/>
          </a:prstGeom>
        </p:spPr>
        <p:txBody>
          <a:bodyPr wrap="none">
            <a:spAutoFit/>
          </a:bodyPr>
          <a:lstStyle/>
          <a:p>
            <a:r>
              <a:rPr lang="vi-VN" smtClean="0">
                <a:solidFill>
                  <a:srgbClr val="00B050"/>
                </a:solidFill>
              </a:rPr>
              <a:t>Luôn luôn</a:t>
            </a:r>
            <a:endParaRPr lang="en-US">
              <a:solidFill>
                <a:srgbClr val="00B050"/>
              </a:solidFill>
            </a:endParaRPr>
          </a:p>
        </p:txBody>
      </p:sp>
      <p:sp>
        <p:nvSpPr>
          <p:cNvPr id="9" name="Rectangle 8"/>
          <p:cNvSpPr/>
          <p:nvPr/>
        </p:nvSpPr>
        <p:spPr>
          <a:xfrm>
            <a:off x="4212234" y="4632687"/>
            <a:ext cx="1228221" cy="307777"/>
          </a:xfrm>
          <a:prstGeom prst="rect">
            <a:avLst/>
          </a:prstGeom>
        </p:spPr>
        <p:txBody>
          <a:bodyPr wrap="none">
            <a:spAutoFit/>
          </a:bodyPr>
          <a:lstStyle/>
          <a:p>
            <a:r>
              <a:rPr lang="vi-VN">
                <a:solidFill>
                  <a:srgbClr val="FFC000"/>
                </a:solidFill>
              </a:rPr>
              <a:t>Thỉnh thoảng</a:t>
            </a:r>
            <a:endParaRPr lang="en-US">
              <a:solidFill>
                <a:srgbClr val="FFC000"/>
              </a:solidFill>
            </a:endParaRPr>
          </a:p>
        </p:txBody>
      </p:sp>
      <p:sp>
        <p:nvSpPr>
          <p:cNvPr id="10" name="Rectangle 9"/>
          <p:cNvSpPr/>
          <p:nvPr/>
        </p:nvSpPr>
        <p:spPr>
          <a:xfrm>
            <a:off x="7150058" y="4596464"/>
            <a:ext cx="931665" cy="307777"/>
          </a:xfrm>
          <a:prstGeom prst="rect">
            <a:avLst/>
          </a:prstGeom>
        </p:spPr>
        <p:txBody>
          <a:bodyPr wrap="none">
            <a:spAutoFit/>
          </a:bodyPr>
          <a:lstStyle/>
          <a:p>
            <a:r>
              <a:rPr lang="vi-VN">
                <a:solidFill>
                  <a:srgbClr val="FF0000"/>
                </a:solidFill>
              </a:rPr>
              <a:t>Hiếm khi.</a:t>
            </a:r>
            <a:endParaRPr lang="en-US">
              <a:solidFill>
                <a:srgbClr val="FF0000"/>
              </a:solidFill>
            </a:endParaRPr>
          </a:p>
        </p:txBody>
      </p:sp>
    </p:spTree>
    <p:extLst>
      <p:ext uri="{BB962C8B-B14F-4D97-AF65-F5344CB8AC3E}">
        <p14:creationId xmlns:p14="http://schemas.microsoft.com/office/powerpoint/2010/main" val="40109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3"/>
          <p:cNvPicPr>
            <a:picLocks noChangeAspect="1"/>
          </p:cNvPicPr>
          <p:nvPr/>
        </p:nvPicPr>
        <p:blipFill>
          <a:blip r:embed="rId2"/>
          <a:stretch>
            <a:fillRect/>
          </a:stretch>
        </p:blipFill>
        <p:spPr>
          <a:xfrm>
            <a:off x="3491880" y="631312"/>
            <a:ext cx="4493352" cy="3884654"/>
          </a:xfrm>
          <a:prstGeom prst="rect">
            <a:avLst/>
          </a:prstGeom>
        </p:spPr>
      </p:pic>
      <p:sp>
        <p:nvSpPr>
          <p:cNvPr id="3" name="Rectangle 2"/>
          <p:cNvSpPr/>
          <p:nvPr/>
        </p:nvSpPr>
        <p:spPr>
          <a:xfrm>
            <a:off x="4298396" y="1131590"/>
            <a:ext cx="2880320" cy="2400657"/>
          </a:xfrm>
          <a:prstGeom prst="rect">
            <a:avLst/>
          </a:prstGeom>
        </p:spPr>
        <p:txBody>
          <a:bodyPr wrap="square">
            <a:spAutoFit/>
          </a:bodyPr>
          <a:lstStyle/>
          <a:p>
            <a:pPr algn="ctr">
              <a:lnSpc>
                <a:spcPct val="150000"/>
              </a:lnSpc>
            </a:pPr>
            <a:r>
              <a:rPr lang="vi-VN" sz="2000" b="1">
                <a:solidFill>
                  <a:srgbClr val="FF0000"/>
                </a:solidFill>
              </a:rPr>
              <a:t>Hãy cho biết cách thực hiện từng biện pháp và tại sao cần phải thực hiện các biện pháp đó?</a:t>
            </a:r>
            <a:endParaRPr lang="en-US" sz="2000" b="1">
              <a:solidFill>
                <a:srgbClr val="FF0000"/>
              </a:solidFill>
            </a:endParaRPr>
          </a:p>
        </p:txBody>
      </p:sp>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465147"/>
            <a:ext cx="1944216" cy="2675021"/>
          </a:xfrm>
          <a:prstGeom prst="rect">
            <a:avLst/>
          </a:prstGeom>
        </p:spPr>
      </p:pic>
    </p:spTree>
    <p:extLst>
      <p:ext uri="{BB962C8B-B14F-4D97-AF65-F5344CB8AC3E}">
        <p14:creationId xmlns:p14="http://schemas.microsoft.com/office/powerpoint/2010/main" val="10344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997</Words>
  <PresentationFormat>On-screen Show (16:9)</PresentationFormat>
  <Paragraphs>160</Paragraphs>
  <Slides>25</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Times New Roman</vt:lpstr>
      <vt:lpstr>Nunito</vt:lpstr>
      <vt:lpstr>Calibri</vt:lpstr>
      <vt:lpstr>Amatic SC</vt:lpstr>
      <vt:lpstr>Curio template</vt:lpstr>
      <vt:lpstr>PowerPoint Presentation</vt:lpstr>
      <vt:lpstr>PowerPoint Presentation</vt:lpstr>
      <vt:lpstr>CHỦ ĐỀ 1</vt:lpstr>
      <vt:lpstr>PowerPoint Presentation</vt:lpstr>
      <vt:lpstr>PowerPoint Presentation</vt:lpstr>
      <vt:lpstr>1. Thực hiện hướng dẫn sau để rèn luyện sự tập trung khi học trên lớp</vt:lpstr>
      <vt:lpstr>PowerPoint Presentation</vt:lpstr>
      <vt:lpstr>PowerPoint Presentation</vt:lpstr>
      <vt:lpstr>PowerPoint Presentation</vt:lpstr>
      <vt:lpstr>2. Chia sẻ kinh nghiệm tập trung chú ý trong học tập</vt:lpstr>
      <vt:lpstr>PowerPoint Presentation</vt:lpstr>
      <vt:lpstr>PowerPoint Presentation</vt:lpstr>
      <vt:lpstr>PowerPoint Presentation</vt:lpstr>
      <vt:lpstr>PowerPoint Presentation</vt:lpstr>
      <vt:lpstr>PowerPoint Presentation</vt:lpstr>
      <vt:lpstr>1. Xử lí tình huống sau:</vt:lpstr>
      <vt:lpstr>2. Lập và thực hiện biểu thời gian để cân bằng với việc học tập của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2021-08-21T01:55:45Z</dcterms:modified>
</cp:coreProperties>
</file>