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74" r:id="rId5"/>
    <p:sldId id="259" r:id="rId6"/>
    <p:sldId id="276" r:id="rId7"/>
    <p:sldId id="277" r:id="rId8"/>
    <p:sldId id="260" r:id="rId9"/>
    <p:sldId id="261" r:id="rId10"/>
    <p:sldId id="262" r:id="rId11"/>
    <p:sldId id="263" r:id="rId12"/>
    <p:sldId id="272" r:id="rId13"/>
    <p:sldId id="264" r:id="rId14"/>
    <p:sldId id="273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0397F-7F6D-484D-8840-4A88AFB22590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DBA96-BA92-4D89-9143-734115FEE0D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46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DBA96-BA92-4D89-9143-734115FEE0DD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959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3298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730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199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654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50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989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89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127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675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847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024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37DD5-571C-4B18-A340-B03B6D48242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B6D97-CFC3-4FE7-BD04-C62249BB00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787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7" Type="http://schemas.openxmlformats.org/officeDocument/2006/relationships/image" Target="../media/image340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0.png"/><Relationship Id="rId5" Type="http://schemas.openxmlformats.org/officeDocument/2006/relationships/image" Target="../media/image320.png"/><Relationship Id="rId4" Type="http://schemas.openxmlformats.org/officeDocument/2006/relationships/image" Target="../media/image3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0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7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30.png"/><Relationship Id="rId4" Type="http://schemas.openxmlformats.org/officeDocument/2006/relationships/image" Target="../media/image4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0.png"/><Relationship Id="rId2" Type="http://schemas.openxmlformats.org/officeDocument/2006/relationships/image" Target="../media/image4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0.png"/><Relationship Id="rId5" Type="http://schemas.openxmlformats.org/officeDocument/2006/relationships/image" Target="../media/image470.png"/><Relationship Id="rId4" Type="http://schemas.openxmlformats.org/officeDocument/2006/relationships/image" Target="../media/image46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0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00.png"/><Relationship Id="rId4" Type="http://schemas.openxmlformats.org/officeDocument/2006/relationships/image" Target="../media/image4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0.png"/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0.png"/><Relationship Id="rId5" Type="http://schemas.openxmlformats.org/officeDocument/2006/relationships/image" Target="../media/image540.png"/><Relationship Id="rId4" Type="http://schemas.openxmlformats.org/officeDocument/2006/relationships/image" Target="../media/image53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0.png"/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26" Type="http://schemas.openxmlformats.org/officeDocument/2006/relationships/image" Target="../media/image64.png"/><Relationship Id="rId3" Type="http://schemas.openxmlformats.org/officeDocument/2006/relationships/image" Target="../media/image41.png"/><Relationship Id="rId21" Type="http://schemas.openxmlformats.org/officeDocument/2006/relationships/image" Target="../media/image59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5" Type="http://schemas.openxmlformats.org/officeDocument/2006/relationships/image" Target="../media/image63.png"/><Relationship Id="rId2" Type="http://schemas.openxmlformats.org/officeDocument/2006/relationships/image" Target="../media/image40.png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29" Type="http://schemas.openxmlformats.org/officeDocument/2006/relationships/image" Target="../media/image6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24" Type="http://schemas.openxmlformats.org/officeDocument/2006/relationships/image" Target="../media/image62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23" Type="http://schemas.openxmlformats.org/officeDocument/2006/relationships/image" Target="../media/image61.png"/><Relationship Id="rId28" Type="http://schemas.openxmlformats.org/officeDocument/2006/relationships/image" Target="../media/image66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Relationship Id="rId22" Type="http://schemas.openxmlformats.org/officeDocument/2006/relationships/image" Target="../media/image60.png"/><Relationship Id="rId27" Type="http://schemas.openxmlformats.org/officeDocument/2006/relationships/image" Target="../media/image65.png"/><Relationship Id="rId30" Type="http://schemas.openxmlformats.org/officeDocument/2006/relationships/image" Target="../media/image6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0.png"/><Relationship Id="rId4" Type="http://schemas.openxmlformats.org/officeDocument/2006/relationships/image" Target="../media/image2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95589" y="189029"/>
            <a:ext cx="10025686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32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948" y="821945"/>
            <a:ext cx="9114418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 1: Các biểu thức phụ thuộc vào thời gian: x, v, a, ...</a:t>
            </a:r>
            <a:endParaRPr lang="vi-VN" sz="32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2615" y="1587377"/>
            <a:ext cx="3888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+Li độ: x = Acos(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+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810142" y="1653518"/>
                <a:ext cx="423224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vi-VN" sz="28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Pha dao động của li độ x: </a:t>
                </a:r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142" y="1653518"/>
                <a:ext cx="4232249" cy="523220"/>
              </a:xfrm>
              <a:prstGeom prst="rect">
                <a:avLst/>
              </a:prstGeom>
              <a:blipFill rotWithShape="0">
                <a:blip r:embed="rId2"/>
                <a:stretch>
                  <a:fillRect t="-11628" r="-2161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9042391" y="1616454"/>
                <a:ext cx="231710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𝝓</m:t>
                          </m:r>
                        </m:e>
                        <m:sub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vi-VN" sz="2800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vi-VN" sz="2800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</m:oMath>
                  </m:oMathPara>
                </a14:m>
                <a:endParaRPr lang="vi-VN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391" y="1616454"/>
                <a:ext cx="2317109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45948" y="2406955"/>
                <a:ext cx="8033818" cy="737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+Vận tốc: v = - 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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Asin(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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 + 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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= 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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Acos(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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 + 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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"/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vi-VN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vi-VN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48" y="2406955"/>
                <a:ext cx="8033818" cy="737189"/>
              </a:xfrm>
              <a:prstGeom prst="rect">
                <a:avLst/>
              </a:prstGeom>
              <a:blipFill rotWithShape="0">
                <a:blip r:embed="rId4"/>
                <a:stretch>
                  <a:fillRect l="-1593" b="-743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45949" y="3241185"/>
                <a:ext cx="5854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49" y="3241185"/>
                <a:ext cx="585417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1231365" y="3217017"/>
            <a:ext cx="4318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 dao động của vận tốc v: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558748" y="3063225"/>
                <a:ext cx="2997615" cy="8308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𝝓</m:t>
                          </m:r>
                        </m:e>
                        <m:sub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vi-VN" sz="2800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vi-VN" sz="2800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vi-VN" sz="2800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vi-VN" sz="2800" b="1" i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vi-VN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748" y="3063225"/>
                <a:ext cx="2997615" cy="83080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682615" y="3831608"/>
            <a:ext cx="49519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+Gia tốc: </a:t>
            </a: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-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pt-BR" sz="2800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Acos(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+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643184" y="3831608"/>
                <a:ext cx="34462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8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vi-VN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vi-VN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vi-VN" sz="2800" i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2800" dirty="0"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</m:t>
                          </m:r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184" y="3831608"/>
                <a:ext cx="3446264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042956" y="4648393"/>
            <a:ext cx="42178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 dao động của gia tốc a: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45948" y="4635698"/>
                <a:ext cx="5854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48" y="4635698"/>
                <a:ext cx="585417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260777" y="4631124"/>
                <a:ext cx="300402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𝝓</m:t>
                          </m:r>
                        </m:e>
                        <m:sub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  <m:r>
                        <a:rPr lang="vi-VN" sz="2800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vi-VN" sz="2800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vi-VN" sz="2800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vi-VN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777" y="4631124"/>
                <a:ext cx="3004027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45948" y="5483363"/>
            <a:ext cx="9053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 xét:</a:t>
            </a: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Các đại lượng x, v, a, đều biến thiên điều hòa cùng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9699132" y="5469806"/>
                <a:ext cx="15280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vi-VN" sz="28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vi-VN" sz="28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9132" y="5469806"/>
                <a:ext cx="1528047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74230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4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3851" y="2859372"/>
            <a:ext cx="6096000" cy="4608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432006" y="5751281"/>
                <a:ext cx="24713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b="1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B.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006" y="5751281"/>
                <a:ext cx="2471362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 flipH="1">
            <a:off x="4868290" y="1791862"/>
            <a:ext cx="390351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67854" y="746871"/>
                <a:ext cx="11287585" cy="19807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3: (ĐH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2014)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vi-VN" sz="24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=6</m:t>
                    </m:r>
                    <m:r>
                      <m:rPr>
                        <m:sty m:val="p"/>
                      </m:rPr>
                      <a:rPr lang="vi-VN" sz="24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cos</m:t>
                    </m:r>
                    <m:d>
                      <m:d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(x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cm; t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giây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Phát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đây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Chu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0,5s.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cực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18,8 cm / s.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Tần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 Hz.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cực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113 cm / s</a:t>
                </a:r>
                <a:r>
                  <a:rPr lang="en-US" sz="24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54" y="746871"/>
                <a:ext cx="11287585" cy="1980799"/>
              </a:xfrm>
              <a:prstGeom prst="rect">
                <a:avLst/>
              </a:prstGeom>
              <a:blipFill rotWithShape="0">
                <a:blip r:embed="rId3"/>
                <a:stretch>
                  <a:fillRect l="-864" t="-2469" r="-54" b="-52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25582" y="3819311"/>
                <a:ext cx="5134483" cy="6166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có: 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𝜔</m:t>
                    </m:r>
                    <m:r>
                      <a:rPr lang="vi-VN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m:rPr>
                        <m:nor/>
                      </m:rPr>
                      <a:rPr lang="vi-VN" sz="2400" i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 </m:t>
                    </m:r>
                    <m:r>
                      <a:rPr lang="vi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𝑟𝑎</m:t>
                    </m:r>
                    <m:f>
                      <m:fPr>
                        <m:type m:val="lin"/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vi-VN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vi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vi-VN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den>
                    </m:f>
                    <m:r>
                      <a:rPr lang="vi-VN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82" y="3819311"/>
                <a:ext cx="5134483" cy="616644"/>
              </a:xfrm>
              <a:prstGeom prst="rect">
                <a:avLst/>
              </a:prstGeom>
              <a:blipFill rotWithShape="0">
                <a:blip r:embed="rId4"/>
                <a:stretch>
                  <a:fillRect l="-1779" b="-89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757371" y="3748269"/>
                <a:ext cx="2724464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à  </m:t>
                      </m:r>
                      <m:r>
                        <a:rPr lang="vi-V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vi-VN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vi-VN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=0,5</m:t>
                      </m:r>
                      <m:r>
                        <m:rPr>
                          <m:nor/>
                        </m:rPr>
                        <a:rPr lang="vi-VN" sz="24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𝐻𝑧</m:t>
                      </m:r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371" y="3748269"/>
                <a:ext cx="2724464" cy="7838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825582" y="4752717"/>
            <a:ext cx="3345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vât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171370" y="4742365"/>
                <a:ext cx="32606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vi-VN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vi-V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vi-VN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=18,8</m:t>
                      </m:r>
                      <m:r>
                        <m:rPr>
                          <m:nor/>
                        </m:rPr>
                        <a:rPr lang="vi-VN" sz="24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f>
                        <m:fPr>
                          <m:type m:val="lin"/>
                          <m:ctrlP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370" y="4742365"/>
                <a:ext cx="3260636" cy="461665"/>
              </a:xfrm>
              <a:prstGeom prst="rect">
                <a:avLst/>
              </a:prstGeom>
              <a:blipFill rotWithShape="0">
                <a:blip r:embed="rId6"/>
                <a:stretch>
                  <a:fillRect t="-123684" r="-20748" b="-19210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825582" y="5754826"/>
            <a:ext cx="24240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316699" y="5751281"/>
                <a:ext cx="38838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vi-VN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vi-V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vi-VN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vi-VN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=59,21</m:t>
                      </m:r>
                      <m:r>
                        <m:rPr>
                          <m:nor/>
                        </m:rPr>
                        <a:rPr lang="vi-VN" sz="2400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f>
                        <m:fPr>
                          <m:type m:val="lin"/>
                          <m:ctrlP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vi-V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vi-VN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699" y="5751281"/>
                <a:ext cx="3883884" cy="461665"/>
              </a:xfrm>
              <a:prstGeom prst="rect">
                <a:avLst/>
              </a:prstGeom>
              <a:blipFill rotWithShape="0">
                <a:blip r:embed="rId7"/>
                <a:stretch>
                  <a:fillRect t="-123684" r="-13658" b="-19210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41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 animBg="1"/>
      <p:bldP spid="2" grpId="0"/>
      <p:bldP spid="4" grpId="0"/>
      <p:bldP spid="6" grpId="0"/>
      <p:bldP spid="7" grpId="0"/>
      <p:bldP spid="8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4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81503" y="2265134"/>
            <a:ext cx="436728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13393" y="824632"/>
                <a:ext cx="10368866" cy="18782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b="1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(ĐH 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2015)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lần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en-US" sz="2400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func>
                      <m:func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+0,75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</m:d>
                      </m:e>
                    </m:func>
                    <m:d>
                      <m:d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</m:t>
                    </m:r>
                    <m:func>
                      <m:func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+0,5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</m:d>
                      </m:e>
                    </m:func>
                    <m:d>
                      <m:d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lệch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này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0,25π.	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1,25π.	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0,50π.	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0,75π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93" y="824632"/>
                <a:ext cx="10368866" cy="1878206"/>
              </a:xfrm>
              <a:prstGeom prst="rect">
                <a:avLst/>
              </a:prstGeom>
              <a:blipFill rotWithShape="0">
                <a:blip r:embed="rId2"/>
                <a:stretch>
                  <a:fillRect l="-882" t="-2597" b="-51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048000" y="2886993"/>
            <a:ext cx="6096000" cy="4608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86219" y="3365597"/>
                <a:ext cx="10196040" cy="487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lệch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đã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𝛥𝜑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=0,75− 0,5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0,25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𝑟𝑎𝑑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219" y="3365597"/>
                <a:ext cx="10196040" cy="487506"/>
              </a:xfrm>
              <a:prstGeom prst="rect">
                <a:avLst/>
              </a:prstGeom>
              <a:blipFill rotWithShape="0">
                <a:blip r:embed="rId3"/>
                <a:stretch>
                  <a:fillRect l="-897" t="-10000" b="-225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86219" y="4305472"/>
                <a:ext cx="1528945" cy="4875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en-US" sz="2400" i="1" spc="-1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A.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219" y="4305472"/>
                <a:ext cx="1528945" cy="487506"/>
              </a:xfrm>
              <a:prstGeom prst="rect">
                <a:avLst/>
              </a:prstGeom>
              <a:blipFill rotWithShape="0">
                <a:blip r:embed="rId4"/>
                <a:stretch>
                  <a:fillRect t="-10000" r="-5578" b="-225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573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3" grpId="0"/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4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8317" y="2455850"/>
            <a:ext cx="6096000" cy="4875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200583" y="3096720"/>
                <a:ext cx="24713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b="1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B.</a:t>
                </a:r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583" y="3096720"/>
                <a:ext cx="2471362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2915186" y="1936547"/>
            <a:ext cx="436728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50460" y="815439"/>
                <a:ext cx="11200262" cy="15766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 Bold" panose="020208030705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 Bold" panose="020208030705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 Bold" panose="020208030705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 Bold" panose="020208030705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latin typeface="Times New Roman Bold" panose="020208030705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5: 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func>
                      <m:func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vi-VN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d>
                      <m:d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(t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giây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cực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4π cm / s.	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16π cm / s.	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64π cm / s.	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16 cm / s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60" y="815439"/>
                <a:ext cx="11200262" cy="1576650"/>
              </a:xfrm>
              <a:prstGeom prst="rect">
                <a:avLst/>
              </a:prstGeom>
              <a:blipFill rotWithShape="0">
                <a:blip r:embed="rId3"/>
                <a:stretch>
                  <a:fillRect l="-816" b="-658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50460" y="3070879"/>
            <a:ext cx="634404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16π cm / s. 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54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 animBg="1"/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4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925636" y="1708500"/>
            <a:ext cx="436728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48185" y="633875"/>
                <a:ext cx="11095630" cy="15974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6: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biên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cực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Chu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kỳ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85" y="633875"/>
                <a:ext cx="11095630" cy="1597425"/>
              </a:xfrm>
              <a:prstGeom prst="rect">
                <a:avLst/>
              </a:prstGeom>
              <a:blipFill rotWithShape="0">
                <a:blip r:embed="rId2"/>
                <a:stretch>
                  <a:fillRect l="-879" t="-30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048000" y="2907255"/>
            <a:ext cx="6096000" cy="4608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11112" y="3524605"/>
                <a:ext cx="2202654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den>
                    </m:f>
                  </m:oMath>
                </a14:m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112" y="3524605"/>
                <a:ext cx="2202654" cy="619016"/>
              </a:xfrm>
              <a:prstGeom prst="rect">
                <a:avLst/>
              </a:prstGeom>
              <a:blipFill rotWithShape="0">
                <a:blip r:embed="rId3"/>
                <a:stretch>
                  <a:fillRect l="-4155" b="-784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48000" y="3524605"/>
                <a:ext cx="2119619" cy="7044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vi-VN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vi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den>
                    </m:f>
                    <m:r>
                      <a:rPr lang="vi-VN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b>
                        </m:sSub>
                      </m:den>
                    </m:f>
                  </m:oMath>
                </a14:m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524605"/>
                <a:ext cx="2119619" cy="704488"/>
              </a:xfrm>
              <a:prstGeom prst="rect">
                <a:avLst/>
              </a:prstGeom>
              <a:blipFill rotWithShape="0">
                <a:blip r:embed="rId4"/>
                <a:stretch>
                  <a:fillRect b="-86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315927" y="3617877"/>
                <a:ext cx="1545936" cy="4875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en-US" sz="2400" i="1" spc="-1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D.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5927" y="3617877"/>
                <a:ext cx="1545936" cy="487506"/>
              </a:xfrm>
              <a:prstGeom prst="rect">
                <a:avLst/>
              </a:prstGeom>
              <a:blipFill rotWithShape="0">
                <a:blip r:embed="rId5"/>
                <a:stretch>
                  <a:fillRect t="-10000" r="-5118" b="-225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0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3" grpId="0"/>
      <p:bldP spid="4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4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7723" y="3020253"/>
            <a:ext cx="6096000" cy="4875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548042" y="5354930"/>
                <a:ext cx="24713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b="1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A.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8042" y="5354930"/>
                <a:ext cx="2471362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543354" y="2091994"/>
            <a:ext cx="436728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43354" y="743940"/>
                <a:ext cx="11091081" cy="22733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7: 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dọc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Ox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quỹ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đoạn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dài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 cm.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rằng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thực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hiện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5s.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cực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quá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U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=40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          	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=20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endParaRPr lang="en-US" sz="2400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U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=40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54" y="743940"/>
                <a:ext cx="11091081" cy="2273379"/>
              </a:xfrm>
              <a:prstGeom prst="rect">
                <a:avLst/>
              </a:prstGeom>
              <a:blipFill rotWithShape="0">
                <a:blip r:embed="rId3"/>
                <a:stretch>
                  <a:fillRect l="-824" t="-2145" b="-402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43354" y="5329089"/>
                <a:ext cx="8792709" cy="487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cực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=40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54" y="5329089"/>
                <a:ext cx="8792709" cy="487506"/>
              </a:xfrm>
              <a:prstGeom prst="rect">
                <a:avLst/>
              </a:prstGeom>
              <a:blipFill rotWithShape="0">
                <a:blip r:embed="rId4"/>
                <a:stretch>
                  <a:fillRect l="-1040" t="-10000" b="-225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3354" y="3801378"/>
                <a:ext cx="5776646" cy="6512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Biên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54" y="3801378"/>
                <a:ext cx="5776646" cy="651204"/>
              </a:xfrm>
              <a:prstGeom prst="rect">
                <a:avLst/>
              </a:prstGeom>
              <a:blipFill rotWithShape="0">
                <a:blip r:embed="rId5"/>
                <a:stretch>
                  <a:fillRect l="-1582" r="-738" b="-943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43354" y="4452582"/>
                <a:ext cx="11425733" cy="6537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5s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thực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hiện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nên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𝐻𝑧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𝑟𝑎𝑑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54" y="4452582"/>
                <a:ext cx="11425733" cy="653705"/>
              </a:xfrm>
              <a:prstGeom prst="rect">
                <a:avLst/>
              </a:prstGeom>
              <a:blipFill rotWithShape="0">
                <a:blip r:embed="rId6"/>
                <a:stretch>
                  <a:fillRect l="-800" b="-740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058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 animBg="1"/>
      <p:bldP spid="2" grpId="0"/>
      <p:bldP spid="3" grpId="0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4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70327" y="4099302"/>
            <a:ext cx="6096000" cy="4608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11555" y="5586151"/>
                <a:ext cx="24713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b="1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B.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555" y="5586151"/>
                <a:ext cx="2471362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18866" y="819227"/>
                <a:ext cx="11163869" cy="2912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8: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dọc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Ox,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qua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trí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cân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cực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tần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lần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      	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endParaRPr lang="en-US" sz="2400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866" y="819227"/>
                <a:ext cx="11163869" cy="2912913"/>
              </a:xfrm>
              <a:prstGeom prst="rect">
                <a:avLst/>
              </a:prstGeom>
              <a:blipFill rotWithShape="0">
                <a:blip r:embed="rId3"/>
                <a:stretch>
                  <a:fillRect l="-819" t="-167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56195" y="5230554"/>
                <a:ext cx="2880725" cy="9737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vi-V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US" sz="2400">
                                      <a:solidFill>
                                        <a:schemeClr val="tx1"/>
                                      </a:solidFill>
                                      <a:latin typeface="Times New Roman" panose="020206030504050203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max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vi-V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US" sz="2400">
                                      <a:solidFill>
                                        <a:schemeClr val="tx1"/>
                                      </a:solidFill>
                                      <a:latin typeface="Times New Roman" panose="020206030504050203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max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vi-V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95" y="5230554"/>
                <a:ext cx="2880725" cy="973793"/>
              </a:xfrm>
              <a:prstGeom prst="rect">
                <a:avLst/>
              </a:prstGeom>
              <a:blipFill rotWithShape="0">
                <a:blip r:embed="rId4"/>
                <a:stretch>
                  <a:fillRect l="-317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569402" y="4939640"/>
                <a:ext cx="2309671" cy="1555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d>
                      <m:dPr>
                        <m:begChr m:val="{"/>
                        <m:endChr m:val=""/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vi-V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vi-VN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sSup>
                                        <m:sSupPr>
                                          <m:ctrlPr>
                                            <a:rPr lang="vi-VN" sz="2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en-US" sz="2400">
                                          <a:solidFill>
                                            <a:schemeClr val="tx1"/>
                                          </a:solidFill>
                                          <a:latin typeface="Times New Roman" panose="020206030504050203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max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vi-VN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en-US" sz="2400">
                                          <a:solidFill>
                                            <a:schemeClr val="tx1"/>
                                          </a:solidFill>
                                          <a:latin typeface="Times New Roman" panose="020206030504050203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max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vi-V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vi-VN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en-US" sz="2400">
                                          <a:solidFill>
                                            <a:schemeClr val="tx1"/>
                                          </a:solidFill>
                                          <a:latin typeface="Times New Roman" panose="020206030504050203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max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vi-VN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en-US" sz="2400">
                                          <a:solidFill>
                                            <a:schemeClr val="tx1"/>
                                          </a:solidFill>
                                          <a:latin typeface="Times New Roman" panose="020206030504050203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max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402" y="4939640"/>
                <a:ext cx="2309671" cy="1555619"/>
              </a:xfrm>
              <a:prstGeom prst="rect">
                <a:avLst/>
              </a:prstGeom>
              <a:blipFill rotWithShape="0">
                <a:blip r:embed="rId5"/>
                <a:stretch>
                  <a:fillRect r="-211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5660709" y="2330275"/>
            <a:ext cx="436728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6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" grpId="0"/>
      <p:bldP spid="3" grpId="0"/>
      <p:bldP spid="4" grpId="0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4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96558" y="3127083"/>
            <a:ext cx="6096000" cy="4875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23165" y="5646132"/>
                <a:ext cx="24713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b="1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B.</a:t>
                </a:r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65" y="5646132"/>
                <a:ext cx="2471362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5330840" y="2045253"/>
            <a:ext cx="436728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23165" y="607264"/>
                <a:ext cx="10731920" cy="26050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9:  </a:t>
                </a:r>
                <a:r>
                  <a:rPr lang="fr-FR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dao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quá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dao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cực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đại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</m:t>
                    </m:r>
                    <m:d>
                      <m:d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𝑐𝑚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cực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đại</a:t>
                </a:r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=40</m:t>
                    </m:r>
                    <m:d>
                      <m:d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𝑐𝑚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fr-FR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Biên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tần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lần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lượt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U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=2,5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𝐻𝑧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=2,5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𝐻𝑧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endParaRPr lang="en-US" sz="2400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U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𝐻𝑧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sz="24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𝐻𝑧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65" y="607264"/>
                <a:ext cx="10731920" cy="2605009"/>
              </a:xfrm>
              <a:prstGeom prst="rect">
                <a:avLst/>
              </a:prstGeom>
              <a:blipFill rotWithShape="0">
                <a:blip r:embed="rId3"/>
                <a:stretch>
                  <a:fillRect l="-909" t="-1874" b="-140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18278" y="4236950"/>
            <a:ext cx="10159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964018" y="3616458"/>
                <a:ext cx="4249753" cy="1757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vi-V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vi-VN" sz="2400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vi-VN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vi-VN" sz="24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vi-VN" sz="2400"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vi-VN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vi-VN" sz="24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vi-VN" sz="2400"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  <m:d>
                                  <m:dPr>
                                    <m:ctrlP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  <m:t>𝑟𝑎</m:t>
                                    </m:r>
                                    <m:f>
                                      <m:fPr>
                                        <m:type m:val="lin"/>
                                        <m:ctrlPr>
                                          <a:rPr lang="vi-VN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vi-VN" sz="24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num>
                                      <m:den>
                                        <m:r>
                                          <a:rPr lang="vi-VN" sz="2400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vi-VN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vi-VN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vi-VN" sz="24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vi-VN" sz="2400"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den>
                                </m:f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vi-VN" sz="240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vi-VN" sz="240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=2,5</m:t>
                                </m:r>
                                <m:d>
                                  <m:dPr>
                                    <m:ctrlP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  <m:t>𝑐𝑚</m:t>
                                    </m:r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018" y="3616458"/>
                <a:ext cx="4249753" cy="175714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492854" y="3970563"/>
                <a:ext cx="2762231" cy="1271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vi-V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vi-VN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=2,5</m:t>
                                </m:r>
                                <m:r>
                                  <a:rPr lang="vi-VN" sz="2400" i="1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</m:e>
                            </m:mr>
                            <m:mr>
                              <m:e>
                                <m:r>
                                  <a:rPr lang="vi-VN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num>
                                  <m:den>
                                    <m:r>
                                      <a:rPr lang="vi-VN" sz="24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den>
                                </m:f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vi-VN" sz="24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den>
                                </m:f>
                                <m:r>
                                  <a:rPr lang="vi-VN" sz="2400" i="1">
                                    <a:latin typeface="Cambria Math" panose="02040503050406030204" pitchFamily="18" charset="0"/>
                                  </a:rPr>
                                  <m:t>𝐻𝑧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2854" y="3970563"/>
                <a:ext cx="2762231" cy="127143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134262" y="4009708"/>
                <a:ext cx="2823081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vi-V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vi-VN" sz="2400" i="1">
                                        <a:latin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max</m:t>
                                    </m:r>
                                  </m:sub>
                                </m:sSub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vi-VN" sz="2400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vi-VN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=10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vi-VN" sz="2400" i="1">
                                        <a:latin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max</m:t>
                                    </m:r>
                                  </m:sub>
                                </m:sSub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vi-VN" sz="2400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p>
                                    <m:r>
                                      <a:rPr lang="vi-VN" sz="24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vi-VN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vi-VN" sz="2400">
                                    <a:latin typeface="Cambria Math" panose="02040503050406030204" pitchFamily="18" charset="0"/>
                                  </a:rPr>
                                  <m:t>=40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262" y="4009708"/>
                <a:ext cx="2823081" cy="91614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874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 animBg="1"/>
      <p:bldP spid="2" grpId="0"/>
      <p:bldP spid="4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8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7723" y="3698603"/>
            <a:ext cx="6096000" cy="4608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072738" y="5804401"/>
                <a:ext cx="247136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800" b="1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8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D.</a:t>
                </a:r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738" y="5804401"/>
                <a:ext cx="2471362" cy="523220"/>
              </a:xfrm>
              <a:prstGeom prst="rect">
                <a:avLst/>
              </a:prstGeom>
              <a:blipFill rotWithShape="0">
                <a:blip r:embed="rId2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636010" y="3153766"/>
            <a:ext cx="436728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7854" y="716066"/>
            <a:ext cx="10850855" cy="287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10:</a:t>
            </a:r>
            <a:r>
              <a:rPr lang="en-US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ĐH  2012)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Ox.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Vecto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tiểu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vecto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tỷ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8823" y="4618453"/>
            <a:ext cx="10749886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Vecto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tỷ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84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 animBg="1"/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4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96558" y="3322192"/>
            <a:ext cx="6096000" cy="4608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60877" y="5865956"/>
                <a:ext cx="24713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4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b="1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C.</a:t>
                </a:r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77" y="5865956"/>
                <a:ext cx="2471362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692638" y="2719155"/>
            <a:ext cx="436728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2638" y="917051"/>
            <a:ext cx="10709175" cy="2273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err="1">
                <a:latin typeface="Times New Roman Bold" panose="0202080307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latin typeface="Times New Roman Bold" panose="0202080307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 Bold" panose="0202080307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latin typeface="Times New Roman Bold" panose="0202080307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 Bold" panose="0202080307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11: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(ĐH  2017)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Ox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Vecto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tỷ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tỷ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45910" y="3973555"/>
                <a:ext cx="7260609" cy="4603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tức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sSup>
                      <m:sSup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func>
                      <m:func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vi-V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𝜔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𝜑</m:t>
                            </m:r>
                          </m:e>
                        </m:d>
                      </m:e>
                    </m:func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sSup>
                      <m:sSup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10" y="3973555"/>
                <a:ext cx="7260609" cy="460382"/>
              </a:xfrm>
              <a:prstGeom prst="rect">
                <a:avLst/>
              </a:prstGeom>
              <a:blipFill rotWithShape="0">
                <a:blip r:embed="rId3"/>
                <a:stretch>
                  <a:fillRect l="-1343" t="-10667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45910" y="4666726"/>
            <a:ext cx="11163869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(hay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vecto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36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 animBg="1"/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8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3953" y="2799878"/>
            <a:ext cx="6096000" cy="4608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8823" y="879692"/>
            <a:ext cx="10486261" cy="1878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629920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10cos(4πt + π/2) (cm).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4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217035" y="215312"/>
            <a:ext cx="10143861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8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20528" y="914265"/>
            <a:ext cx="645401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1.Độ lệch pha của hai dao động điều hòa.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2795" y="1728638"/>
            <a:ext cx="1452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+v và x: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95437" y="1578020"/>
                <a:ext cx="3557256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5437" y="1578020"/>
                <a:ext cx="3557256" cy="8244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552693" y="1677585"/>
                <a:ext cx="5433732" cy="10947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vận tốc sớm pha hơn li độ một góc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vi-VN" sz="2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vi-VN" sz="2800" dirty="0">
                  <a:solidFill>
                    <a:schemeClr val="tx1"/>
                  </a:solidFill>
                </a:endParaRPr>
              </a:p>
              <a:p>
                <a:r>
                  <a:rPr lang="pt-B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2693" y="1677585"/>
                <a:ext cx="5433732" cy="1094723"/>
              </a:xfrm>
              <a:prstGeom prst="rect">
                <a:avLst/>
              </a:prstGeom>
              <a:blipFill rotWithShape="0">
                <a:blip r:embed="rId3"/>
                <a:stretch>
                  <a:fillRect l="-2357" t="-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6108457" y="2497645"/>
            <a:ext cx="3320140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v  vuông pha với x)</a:t>
            </a:r>
            <a:endParaRPr lang="vi-VN" sz="2800" b="1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4756" y="3381545"/>
            <a:ext cx="14318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+a và v: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995437" y="3247025"/>
                <a:ext cx="3564630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5437" y="3247025"/>
                <a:ext cx="3564630" cy="82445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560067" y="3289144"/>
                <a:ext cx="5840894" cy="6638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gia tốc sớm pha hơn vận tốc một góc 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vi-VN" sz="2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067" y="3289144"/>
                <a:ext cx="5840894" cy="663836"/>
              </a:xfrm>
              <a:prstGeom prst="rect">
                <a:avLst/>
              </a:prstGeom>
              <a:blipFill rotWithShape="0">
                <a:blip r:embed="rId5"/>
                <a:stretch>
                  <a:fillRect l="-2088" t="-2778" b="-1203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6288966" y="4222220"/>
            <a:ext cx="3409908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a vuông pha với v). </a:t>
            </a:r>
            <a:endParaRPr lang="vi-VN" sz="2800" b="1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64756" y="5050550"/>
            <a:ext cx="14318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+a và x: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109099" y="5044817"/>
                <a:ext cx="357302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099" y="5044817"/>
                <a:ext cx="3573029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5702096" y="5044817"/>
            <a:ext cx="41328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 tốc ngược pha với li độ.</a:t>
            </a:r>
            <a:endParaRPr lang="vi-VN" sz="2800" dirty="0"/>
          </a:p>
        </p:txBody>
      </p:sp>
      <p:pic>
        <p:nvPicPr>
          <p:cNvPr id="32" name="Picture 3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1643" y="4860625"/>
            <a:ext cx="3028449" cy="17433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424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9" grpId="0"/>
      <p:bldP spid="11" grpId="0"/>
      <p:bldP spid="16" grpId="0"/>
      <p:bldP spid="27" grpId="0"/>
      <p:bldP spid="28" grpId="0"/>
      <p:bldP spid="29" grpId="0"/>
      <p:bldP spid="30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4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9386" y="2566340"/>
            <a:ext cx="6096000" cy="4608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7855" y="607264"/>
            <a:ext cx="10919094" cy="1878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629920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= 8cos(20t − π/2),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m/s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 = 0,02cos(20t + π/2) (cm).	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 = 2cos(20t + π/2) (cm),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 = 2cos(20t − π/2) (cm).	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 = 4cos(20t + π/2) (cm).</a:t>
            </a:r>
            <a:endParaRPr lang="vi-VN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21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4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7723" y="2630000"/>
            <a:ext cx="6096000" cy="4875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5" y="854386"/>
            <a:ext cx="10700730" cy="1775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tabLst>
                <a:tab pos="629920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quỹ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−2 cm/s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cm/s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cm/s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cm/s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cm/s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cm/s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701811" y="138055"/>
            <a:ext cx="1123210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8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3763" y="834719"/>
            <a:ext cx="10588094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2.Các giá trị đại số và độ lớn của </a:t>
            </a:r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x, v, a, đạt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cực đại, cực tiểu.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7807" y="1655652"/>
            <a:ext cx="224131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a.Li độ x</a:t>
            </a:r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đạt: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7845" y="2176677"/>
            <a:ext cx="1441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-giá trị: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1811" y="4373918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-độ lớn: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136126" y="2727252"/>
                <a:ext cx="19516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max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126" y="2727252"/>
                <a:ext cx="1951688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136126" y="3511758"/>
                <a:ext cx="211230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min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126" y="3511758"/>
                <a:ext cx="2112309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012694" y="5884187"/>
                <a:ext cx="21985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min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=0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694" y="5884187"/>
                <a:ext cx="2198551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575428" y="5140425"/>
                <a:ext cx="76165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ở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ị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í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bi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ê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(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bi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ê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â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ho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ặ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bi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ê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ươ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428" y="5140425"/>
                <a:ext cx="7616572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39163" y="5122344"/>
                <a:ext cx="39441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+|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max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=±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163" y="5122344"/>
                <a:ext cx="3944157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911242" y="2734781"/>
                <a:ext cx="46462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ở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ị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í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bi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ê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ươ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1242" y="2734781"/>
                <a:ext cx="4646208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087814" y="3512678"/>
                <a:ext cx="42662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ở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ị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í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bi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ê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â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814" y="3512678"/>
                <a:ext cx="4266296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129250" y="5884187"/>
                <a:ext cx="4428200" cy="5446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ở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ị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í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â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ằ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250" y="5884187"/>
                <a:ext cx="4428200" cy="54463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54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13" grpId="0"/>
      <p:bldP spid="14" grpId="0"/>
      <p:bldP spid="16" grpId="0"/>
      <p:bldP spid="22" grpId="0"/>
      <p:bldP spid="23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0752" y="623218"/>
            <a:ext cx="2642070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b.Vận tốc v</a:t>
            </a:r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đạt: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0238" y="1348835"/>
            <a:ext cx="1441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-giá trị: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0238" y="3786112"/>
            <a:ext cx="6542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-độ lớn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(độ lớn của vận tốc gọi là </a:t>
            </a: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 độ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78345" y="1941738"/>
                <a:ext cx="22724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max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𝜔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345" y="1941738"/>
                <a:ext cx="2272417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550448" y="2871501"/>
                <a:ext cx="25191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min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𝜔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0448" y="2871501"/>
                <a:ext cx="2519151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50448" y="4531209"/>
                <a:ext cx="27756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brk m:alnAt="7"/>
                        </m:rPr>
                        <a:rPr lang="vi-VN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max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𝜔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  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0448" y="4531209"/>
                <a:ext cx="2775632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50448" y="5351173"/>
                <a:ext cx="220297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+|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min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=0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0448" y="5351173"/>
                <a:ext cx="2202975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527435" y="1931030"/>
                <a:ext cx="6297301" cy="5446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𝑞𝑢𝑎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𝑉𝑇𝐶𝐵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𝑡h𝑒𝑜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𝑐h𝑖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ề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ươ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435" y="1931030"/>
                <a:ext cx="6297301" cy="5446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762274" y="2871501"/>
                <a:ext cx="5827621" cy="5446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𝑞𝑢𝑎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𝑉𝑇𝐶𝐵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𝑡h𝑒𝑜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𝑐h𝑖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ề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â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274" y="2871501"/>
                <a:ext cx="5827621" cy="5446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958550" y="4531209"/>
                <a:ext cx="485581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=0⇔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𝑞𝑢𝑎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𝑉𝑇𝐶𝐵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8550" y="4531209"/>
                <a:ext cx="4855816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644508" y="5351173"/>
                <a:ext cx="49651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=±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𝑞𝑢𝑎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bi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ê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508" y="5351173"/>
                <a:ext cx="4965142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37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421085" y="262445"/>
            <a:ext cx="961768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8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3616" y="1225383"/>
            <a:ext cx="2518638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c.Gia tốc a</a:t>
            </a:r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đạt: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2225" y="1828500"/>
            <a:ext cx="1441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-giá trị: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386" y="4419550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-độ lớn: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24403" y="2493672"/>
                <a:ext cx="249446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max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403" y="2493672"/>
                <a:ext cx="2494465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21085" y="3589872"/>
                <a:ext cx="256179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min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085" y="3589872"/>
                <a:ext cx="2561792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21085" y="5164755"/>
                <a:ext cx="27132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+|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max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085" y="5164755"/>
                <a:ext cx="2713243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21085" y="5888030"/>
                <a:ext cx="22060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vi-VN" sz="280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min</m:t>
                          </m:r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=0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 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085" y="5888030"/>
                <a:ext cx="2206053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36939" y="2518552"/>
                <a:ext cx="37148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qua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VTB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â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939" y="2518552"/>
                <a:ext cx="3714863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099126" y="3589872"/>
                <a:ext cx="433977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qua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VTB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ươ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𝑛𝑔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126" y="3589872"/>
                <a:ext cx="4339778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836939" y="5164755"/>
                <a:ext cx="48641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=±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qua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VTB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939" y="5164755"/>
                <a:ext cx="4864152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568948" y="5888030"/>
                <a:ext cx="49648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=0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𝐾h𝑖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qua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VTCB</m:t>
                      </m:r>
                      <m:r>
                        <m:rPr>
                          <m:nor/>
                        </m:rPr>
                        <a:rPr lang="vi-VN" sz="2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948" y="5888030"/>
                <a:ext cx="4964821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450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534" y="95535"/>
            <a:ext cx="11982735" cy="666010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/>
          </a:p>
        </p:txBody>
      </p:sp>
      <p:grpSp>
        <p:nvGrpSpPr>
          <p:cNvPr id="18" name="Group 17"/>
          <p:cNvGrpSpPr/>
          <p:nvPr/>
        </p:nvGrpSpPr>
        <p:grpSpPr>
          <a:xfrm>
            <a:off x="464024" y="1232171"/>
            <a:ext cx="10896678" cy="1092430"/>
            <a:chOff x="2088106" y="1175839"/>
            <a:chExt cx="7652148" cy="77040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Rectangle 5"/>
                <p:cNvSpPr/>
                <p:nvPr/>
              </p:nvSpPr>
              <p:spPr>
                <a:xfrm>
                  <a:off x="9063755" y="1224653"/>
                  <a:ext cx="341087" cy="368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oMath>
                    </m:oMathPara>
                  </a14:m>
                  <a:endParaRPr lang="vi-VN" sz="2800" dirty="0"/>
                </a:p>
              </p:txBody>
            </p:sp>
          </mc:Choice>
          <mc:Fallback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63755" y="1224653"/>
                  <a:ext cx="341087" cy="36898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Rectangle 6"/>
                <p:cNvSpPr/>
                <p:nvPr/>
              </p:nvSpPr>
              <p:spPr>
                <a:xfrm>
                  <a:off x="3028786" y="1205325"/>
                  <a:ext cx="549793" cy="368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sz="28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pl-PL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oMath>
                    </m:oMathPara>
                  </a14:m>
                  <a:endParaRPr lang="vi-VN" sz="2800" dirty="0"/>
                </a:p>
              </p:txBody>
            </p:sp>
          </mc:Choice>
          <mc:Fallback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8786" y="1205325"/>
                  <a:ext cx="549793" cy="36898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Rectangle 7"/>
                <p:cNvSpPr/>
                <p:nvPr/>
              </p:nvSpPr>
              <p:spPr>
                <a:xfrm>
                  <a:off x="8047751" y="1211060"/>
                  <a:ext cx="361801" cy="368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oMath>
                    </m:oMathPara>
                  </a14:m>
                  <a:endParaRPr lang="vi-VN" sz="2800" dirty="0"/>
                </a:p>
              </p:txBody>
            </p:sp>
          </mc:Choice>
          <mc:Fallback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47751" y="1211060"/>
                  <a:ext cx="361801" cy="36898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Rectangle 8"/>
                <p:cNvSpPr/>
                <p:nvPr/>
              </p:nvSpPr>
              <p:spPr>
                <a:xfrm>
                  <a:off x="5658318" y="1175839"/>
                  <a:ext cx="375624" cy="368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vi-VN" sz="28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8318" y="1175839"/>
                  <a:ext cx="375624" cy="36898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Rectangle 9"/>
                <p:cNvSpPr/>
                <p:nvPr/>
              </p:nvSpPr>
              <p:spPr>
                <a:xfrm>
                  <a:off x="9143407" y="1577257"/>
                  <a:ext cx="596847" cy="368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(+)</m:t>
                        </m:r>
                      </m:oMath>
                    </m:oMathPara>
                  </a14:m>
                  <a:endParaRPr lang="vi-VN" sz="2800" dirty="0"/>
                </a:p>
              </p:txBody>
            </p:sp>
          </mc:Choice>
          <mc:Fallback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3407" y="1577257"/>
                  <a:ext cx="596847" cy="36898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7" name="Group 16"/>
            <p:cNvGrpSpPr/>
            <p:nvPr/>
          </p:nvGrpSpPr>
          <p:grpSpPr>
            <a:xfrm>
              <a:off x="2088106" y="1545450"/>
              <a:ext cx="7356143" cy="154637"/>
              <a:chOff x="2088107" y="1530176"/>
              <a:chExt cx="7356143" cy="154637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2088107" y="1530176"/>
                <a:ext cx="7356143" cy="122830"/>
                <a:chOff x="2088107" y="1530176"/>
                <a:chExt cx="7356143" cy="122830"/>
              </a:xfrm>
            </p:grpSpPr>
            <p:cxnSp>
              <p:nvCxnSpPr>
                <p:cNvPr id="5" name="Straight Arrow Connector 4"/>
                <p:cNvCxnSpPr/>
                <p:nvPr/>
              </p:nvCxnSpPr>
              <p:spPr>
                <a:xfrm>
                  <a:off x="2088107" y="1610436"/>
                  <a:ext cx="7356143" cy="0"/>
                </a:xfrm>
                <a:prstGeom prst="straightConnector1">
                  <a:avLst/>
                </a:prstGeom>
                <a:ln w="38100">
                  <a:solidFill>
                    <a:srgbClr val="0000FF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Oval 10"/>
                <p:cNvSpPr/>
                <p:nvPr/>
              </p:nvSpPr>
              <p:spPr>
                <a:xfrm>
                  <a:off x="5784509" y="1530176"/>
                  <a:ext cx="95535" cy="12283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 sz="2800"/>
                </a:p>
              </p:txBody>
            </p:sp>
          </p:grpSp>
          <p:sp>
            <p:nvSpPr>
              <p:cNvPr id="13" name="Oval 12"/>
              <p:cNvSpPr/>
              <p:nvPr/>
            </p:nvSpPr>
            <p:spPr>
              <a:xfrm>
                <a:off x="8172735" y="1561983"/>
                <a:ext cx="95535" cy="12283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sz="280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342518" y="1549021"/>
                <a:ext cx="95535" cy="12283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sz="2800"/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1612274" y="785770"/>
            <a:ext cx="1540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iên âm</a:t>
            </a:r>
            <a:r>
              <a:rPr lang="pl-PL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b="1" dirty="0">
              <a:solidFill>
                <a:srgbClr val="0000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292680" y="834787"/>
            <a:ext cx="2055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Biên dương</a:t>
            </a:r>
            <a:r>
              <a:rPr lang="pl-PL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1855523" y="2104895"/>
                <a:ext cx="15303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vi-VN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523" y="2104895"/>
                <a:ext cx="1530355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1855523" y="2655113"/>
                <a:ext cx="206781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vi-VN" sz="2800" b="1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vi-VN" sz="2800" b="1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vi-VN" sz="2800" b="1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523" y="2655113"/>
                <a:ext cx="2067810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/>
              <p:cNvSpPr/>
              <p:nvPr/>
            </p:nvSpPr>
            <p:spPr>
              <a:xfrm>
                <a:off x="5445952" y="2124471"/>
                <a:ext cx="12302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952" y="2124471"/>
                <a:ext cx="1230273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5445952" y="2759822"/>
                <a:ext cx="19263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vi-VN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vi-VN" sz="28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b>
                          <m:r>
                            <a:rPr lang="vi-VN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vi-VN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vi-VN" sz="28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952" y="2759822"/>
                <a:ext cx="1926361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5445952" y="4570270"/>
                <a:ext cx="2577180" cy="564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vi-VN" sz="2800" b="1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vi-VN" sz="2800" b="1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𝒗</m:t>
                              </m:r>
                            </m:e>
                          </m:d>
                        </m:e>
                        <m:sub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𝒎𝒂</m:t>
                          </m:r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  <m:r>
                        <a:rPr lang="vi-VN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vi-VN" sz="2800" b="0" i="0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l-GR" sz="2800" b="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ω</m:t>
                      </m:r>
                      <m:r>
                        <m:rPr>
                          <m:nor/>
                        </m:rPr>
                        <a:rPr lang="vi-VN" sz="2800" dirty="0">
                          <a:solidFill>
                            <a:srgbClr val="00B050"/>
                          </a:solidFill>
                        </a:rPr>
                        <m:t>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952" y="4570270"/>
                <a:ext cx="2577180" cy="56470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8825137" y="2154333"/>
                <a:ext cx="12626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5137" y="2154333"/>
                <a:ext cx="1262653" cy="52322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tangle 47"/>
              <p:cNvSpPr/>
              <p:nvPr/>
            </p:nvSpPr>
            <p:spPr>
              <a:xfrm>
                <a:off x="5179375" y="2003339"/>
                <a:ext cx="741485" cy="4645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vi-VN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vi-VN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vi-VN" sz="28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375" y="2003339"/>
                <a:ext cx="741485" cy="464543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5197612" y="827645"/>
            <a:ext cx="1271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VTCB</a:t>
            </a:r>
            <a:r>
              <a:rPr lang="pl-PL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5404229" y="4011547"/>
                <a:ext cx="23627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vi-VN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vi-VN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vi-VN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𝝎</m:t>
                      </m:r>
                      <m:r>
                        <a:rPr lang="vi-VN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229" y="4011547"/>
                <a:ext cx="2362763" cy="52322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5445952" y="3439943"/>
                <a:ext cx="21415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vi-VN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𝒎𝒂𝒙</m:t>
                          </m:r>
                        </m:sub>
                      </m:sSub>
                      <m:r>
                        <a:rPr lang="vi-VN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vi-VN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𝝎</m:t>
                      </m:r>
                      <m:r>
                        <a:rPr lang="vi-VN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952" y="3439943"/>
                <a:ext cx="2141548" cy="52322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5546830" y="5283590"/>
                <a:ext cx="102983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vi-VN" sz="2800" b="0" dirty="0" smtClean="0">
                    <a:solidFill>
                      <a:srgbClr val="00B050"/>
                    </a:solidFill>
                  </a:rPr>
                  <a:t>a</a:t>
                </a:r>
                <a14:m>
                  <m:oMath xmlns:m="http://schemas.openxmlformats.org/officeDocument/2006/math">
                    <m:r>
                      <a:rPr lang="vi-VN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endParaRPr lang="vi-VN" sz="2800" dirty="0"/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6830" y="5283590"/>
                <a:ext cx="1029834" cy="523220"/>
              </a:xfrm>
              <a:prstGeom prst="rect">
                <a:avLst/>
              </a:prstGeom>
              <a:blipFill rotWithShape="0">
                <a:blip r:embed="rId16"/>
                <a:stretch>
                  <a:fillRect l="-12426" t="-12791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5445952" y="5898623"/>
                <a:ext cx="194239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vi-VN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vi-VN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</m:e>
                          </m:d>
                        </m:e>
                        <m:sub>
                          <m:r>
                            <a:rPr lang="vi-VN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vi-VN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vi-VN" sz="28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952" y="5898623"/>
                <a:ext cx="1942391" cy="52322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1857176" y="4013884"/>
                <a:ext cx="10458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vi-VN" sz="2800" b="1" dirty="0" smtClean="0">
                    <a:solidFill>
                      <a:srgbClr val="0000FF"/>
                    </a:solidFill>
                  </a:rPr>
                  <a:t>v</a:t>
                </a:r>
                <a14:m>
                  <m:oMath xmlns:m="http://schemas.openxmlformats.org/officeDocument/2006/math">
                    <m:r>
                      <a:rPr lang="vi-VN" sz="28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8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vi-VN" sz="28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vi-VN" sz="2800" b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176" y="4013884"/>
                <a:ext cx="1045864" cy="523220"/>
              </a:xfrm>
              <a:prstGeom prst="rect">
                <a:avLst/>
              </a:prstGeom>
              <a:blipFill rotWithShape="0">
                <a:blip r:embed="rId18"/>
                <a:stretch>
                  <a:fillRect l="-12281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8950573" y="3886650"/>
                <a:ext cx="10089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vi-VN" sz="2800" dirty="0" smtClean="0">
                    <a:solidFill>
                      <a:schemeClr val="tx1"/>
                    </a:solidFill>
                  </a:rPr>
                  <a:t>v</a:t>
                </a:r>
                <a14:m>
                  <m:oMath xmlns:m="http://schemas.openxmlformats.org/officeDocument/2006/math">
                    <m:r>
                      <a:rPr lang="vi-VN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573" y="3886650"/>
                <a:ext cx="1008994" cy="523220"/>
              </a:xfrm>
              <a:prstGeom prst="rect">
                <a:avLst/>
              </a:prstGeom>
              <a:blipFill rotWithShape="0">
                <a:blip r:embed="rId19"/>
                <a:stretch>
                  <a:fillRect l="-12048" t="-12941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1803555" y="4678984"/>
                <a:ext cx="19343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vi-VN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vi-VN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𝒗</m:t>
                              </m:r>
                            </m:e>
                          </m:d>
                        </m:e>
                        <m:sub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vi-VN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555" y="4678984"/>
                <a:ext cx="1934376" cy="523220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8932268" y="4528156"/>
                <a:ext cx="19343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vi-VN" sz="28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vi-VN" sz="28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𝒗</m:t>
                              </m:r>
                            </m:e>
                          </m:d>
                        </m:e>
                        <m:sub>
                          <m:r>
                            <a:rPr lang="vi-VN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vi-VN" sz="28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2268" y="4528156"/>
                <a:ext cx="1934376" cy="52322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8975020" y="5330464"/>
                <a:ext cx="254274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vi-VN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𝝎</m:t>
                          </m:r>
                        </m:e>
                        <m:sup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020" y="5330464"/>
                <a:ext cx="2542747" cy="532966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tangle 57"/>
              <p:cNvSpPr/>
              <p:nvPr/>
            </p:nvSpPr>
            <p:spPr>
              <a:xfrm>
                <a:off x="1803555" y="5330464"/>
                <a:ext cx="2321533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𝒎𝒂𝒙</m:t>
                          </m:r>
                        </m:sub>
                      </m:sSub>
                      <m:r>
                        <a:rPr lang="vi-VN" sz="2800" b="1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𝝎</m:t>
                          </m:r>
                        </m:e>
                        <m:sup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vi-VN" sz="2800" b="1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555" y="5330464"/>
                <a:ext cx="2321533" cy="532966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Rectangle 58"/>
              <p:cNvSpPr/>
              <p:nvPr/>
            </p:nvSpPr>
            <p:spPr>
              <a:xfrm>
                <a:off x="1802165" y="5988858"/>
                <a:ext cx="2548775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vi-VN" sz="2800" b="1" i="1" smtClean="0">
                                  <a:solidFill>
                                    <a:srgbClr val="0000FF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vi-VN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</m:e>
                          </m:d>
                        </m:e>
                        <m:sub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𝒎𝒂𝒙</m:t>
                          </m:r>
                        </m:sub>
                      </m:sSub>
                      <m:r>
                        <a:rPr lang="vi-VN" sz="2800" b="1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𝝎</m:t>
                          </m:r>
                        </m:e>
                        <m:sup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vi-VN" sz="2800" b="1" i="1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165" y="5988858"/>
                <a:ext cx="2548775" cy="532966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tangle 59"/>
              <p:cNvSpPr/>
              <p:nvPr/>
            </p:nvSpPr>
            <p:spPr>
              <a:xfrm>
                <a:off x="8932268" y="5925651"/>
                <a:ext cx="2548775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vi-VN" sz="2800" b="1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vi-VN" sz="2800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</m:e>
                          </m:d>
                        </m:e>
                        <m:sub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𝒎𝒂𝒙</m:t>
                          </m:r>
                        </m:sub>
                      </m:sSub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vi-VN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𝝎</m:t>
                          </m:r>
                        </m:e>
                        <m:sup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2268" y="5925651"/>
                <a:ext cx="2548775" cy="532966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angle 60"/>
              <p:cNvSpPr/>
              <p:nvPr/>
            </p:nvSpPr>
            <p:spPr>
              <a:xfrm>
                <a:off x="8862818" y="2673648"/>
                <a:ext cx="18465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vi-VN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𝒎𝒂𝒙</m:t>
                          </m:r>
                        </m:sub>
                      </m:sSub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2818" y="2673648"/>
                <a:ext cx="1846596" cy="523220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1855523" y="3297217"/>
                <a:ext cx="19952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vi-VN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vi-VN" sz="28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b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  <m: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𝒂𝒙</m:t>
                          </m:r>
                        </m:sub>
                      </m:sSub>
                      <m:r>
                        <a:rPr lang="vi-VN" sz="28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</m:oMath>
                  </m:oMathPara>
                </a14:m>
                <a:endParaRPr lang="vi-VN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523" y="3297217"/>
                <a:ext cx="1995290" cy="523220"/>
              </a:xfrm>
              <a:prstGeom prst="rect">
                <a:avLst/>
              </a:prstGeom>
              <a:blipFill rotWithShape="0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Rectangle 62"/>
              <p:cNvSpPr/>
              <p:nvPr/>
            </p:nvSpPr>
            <p:spPr>
              <a:xfrm>
                <a:off x="8862818" y="3301209"/>
                <a:ext cx="19952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vi-VN" sz="28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vi-VN" sz="2800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b>
                          <m:r>
                            <a:rPr lang="vi-VN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  <m:r>
                            <a:rPr lang="vi-VN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𝒂𝒙</m:t>
                          </m:r>
                        </m:sub>
                      </m:sSub>
                      <m:r>
                        <a:rPr lang="vi-VN" sz="28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</m:oMath>
                  </m:oMathPara>
                </a14:m>
                <a:endParaRPr lang="vi-VN" sz="2800" dirty="0"/>
              </a:p>
            </p:txBody>
          </p:sp>
        </mc:Choice>
        <mc:Fallback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2818" y="3301209"/>
                <a:ext cx="1995290" cy="523220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Rectangle 63"/>
              <p:cNvSpPr/>
              <p:nvPr/>
            </p:nvSpPr>
            <p:spPr>
              <a:xfrm>
                <a:off x="8659350" y="2140385"/>
                <a:ext cx="741485" cy="4645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vi-VN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vi-VN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9350" y="2140385"/>
                <a:ext cx="741485" cy="4645439"/>
              </a:xfrm>
              <a:prstGeom prst="rect">
                <a:avLst/>
              </a:prstGeom>
              <a:blipFill rotWithShape="0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Rectangle 64"/>
              <p:cNvSpPr/>
              <p:nvPr/>
            </p:nvSpPr>
            <p:spPr>
              <a:xfrm>
                <a:off x="1569140" y="2060677"/>
                <a:ext cx="741485" cy="4645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vi-VN" sz="2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vi-VN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vi-VN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140" y="2060677"/>
                <a:ext cx="741485" cy="4645439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/>
          <p:cNvSpPr/>
          <p:nvPr/>
        </p:nvSpPr>
        <p:spPr>
          <a:xfrm>
            <a:off x="153070" y="120670"/>
            <a:ext cx="40838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có sơ đồ tổng hợp sau:</a:t>
            </a:r>
            <a:endParaRPr lang="vi-VN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29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39" grpId="0"/>
      <p:bldP spid="40" grpId="0"/>
      <p:bldP spid="42" grpId="0"/>
      <p:bldP spid="43" grpId="0"/>
      <p:bldP spid="44" grpId="0"/>
      <p:bldP spid="45" grpId="0"/>
      <p:bldP spid="48" grpId="0"/>
      <p:bldP spid="51" grpId="0"/>
      <p:bldP spid="35" grpId="0"/>
      <p:bldP spid="38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534" y="95535"/>
            <a:ext cx="11982735" cy="666010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2059941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8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1442" y="709816"/>
            <a:ext cx="2677336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 DỤ MINH HỌA</a:t>
            </a:r>
            <a:endParaRPr lang="vi-VN" sz="240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48884" y="1201064"/>
                <a:ext cx="10692406" cy="20757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 </a:t>
                </a:r>
                <a:r>
                  <a:rPr lang="en-US" sz="2400" b="1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1:  </a:t>
                </a:r>
                <a:r>
                  <a:rPr lang="en-US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(ĐH 2016)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vi-VN" sz="280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vi-VN" sz="2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=10</m:t>
                    </m:r>
                    <m:r>
                      <m:rPr>
                        <m:sty m:val="p"/>
                      </m:rPr>
                      <a:rPr lang="vi-VN" sz="2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cos</m:t>
                    </m:r>
                    <m:d>
                      <m:dPr>
                        <m:ctrlPr>
                          <a:rPr lang="vi-V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vi-VN" sz="2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vi-V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vi-VN" sz="2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vi-V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r>
                  <a:rPr lang="vi-VN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 tính bằng cm; t tính bằng giây). Chất điểm này dao động với tần số góc là</a:t>
                </a:r>
                <a:endParaRPr lang="vi-VN" sz="2800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 rad / s.	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 rad / s.	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5 rad / s.	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15 rad / s.</a:t>
                </a:r>
                <a:endParaRPr lang="vi-VN" sz="2800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84" y="1201064"/>
                <a:ext cx="10692406" cy="2075761"/>
              </a:xfrm>
              <a:prstGeom prst="rect">
                <a:avLst/>
              </a:prstGeom>
              <a:blipFill rotWithShape="0">
                <a:blip r:embed="rId3"/>
                <a:stretch>
                  <a:fillRect l="-1140" t="-2933" b="-439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442909" y="3472197"/>
            <a:ext cx="204735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1917" y="5391637"/>
            <a:ext cx="3277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ω = 15 rad / s.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442909" y="5391637"/>
                <a:ext cx="247136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800" b="1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8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D.</a:t>
                </a:r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2909" y="5391637"/>
                <a:ext cx="2471362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9034819" y="2814137"/>
            <a:ext cx="436728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81917" y="4293097"/>
                <a:ext cx="651582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sánh phương trình đề ra </a:t>
                </a:r>
                <a14:m>
                  <m:oMath xmlns:m="http://schemas.openxmlformats.org/officeDocument/2006/math">
                    <m:r>
                      <a:rPr lang="vi-VN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vi-VN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=10</m:t>
                    </m:r>
                    <m:r>
                      <m:rPr>
                        <m:sty m:val="p"/>
                      </m:rPr>
                      <a:rPr lang="vi-VN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cos</m:t>
                    </m:r>
                    <m:d>
                      <m:d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vi-VN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vi-VN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vi-VN" sz="2400" b="0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ớ</m:t>
                      </m:r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ph</m:t>
                      </m:r>
                      <m: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ươ</m:t>
                      </m:r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ng</m:t>
                      </m:r>
                      <m: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tr</m:t>
                      </m:r>
                      <m: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ì</m:t>
                      </m:r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nh</m:t>
                      </m:r>
                      <m: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ổ</m:t>
                      </m:r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ng</m:t>
                      </m:r>
                      <m: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qu</m:t>
                      </m:r>
                      <m: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4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vi-VN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vi-VN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vi-VN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vi-VN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vi-VN" sz="24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  <m:r>
                            <m:rPr>
                              <m:sty m:val="p"/>
                            </m:rPr>
                            <a:rPr lang="vi-VN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vi-VN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vi-VN" sz="24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d>
                    </m:oMath>
                  </m:oMathPara>
                </a14:m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917" y="4293097"/>
                <a:ext cx="6515823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1403" t="-5839" b="-1094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8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996558" y="146369"/>
            <a:ext cx="8184674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1: ĐẠI CƯƠNG VỀ DAO ĐỘNG ĐIỀU HÒA</a:t>
            </a:r>
            <a:endParaRPr lang="vi-VN" sz="28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82472" y="840600"/>
                <a:ext cx="10545170" cy="15121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 </a:t>
                </a:r>
                <a:r>
                  <a:rPr lang="en-US" sz="2400" b="1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2: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quỹ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đạo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đoạn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dài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vi-VN" sz="2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</m:t>
                    </m:r>
                    <m:r>
                      <m:rPr>
                        <m:nor/>
                      </m:rPr>
                      <a:rPr lang="vi-VN" sz="2800" i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 </m:t>
                    </m:r>
                    <m:r>
                      <a:rPr lang="vi-VN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Biên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vi-VN" sz="2800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= 10 cm.        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= –10 cm.	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= 20 cm.	</a:t>
                </a:r>
                <a:r>
                  <a:rPr lang="en-US" sz="24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= –20 cm.</a:t>
                </a:r>
                <a:endParaRPr lang="vi-VN" sz="2800" dirty="0" smtClean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2" y="840600"/>
                <a:ext cx="10545170" cy="1512145"/>
              </a:xfrm>
              <a:prstGeom prst="rect">
                <a:avLst/>
              </a:prstGeom>
              <a:blipFill rotWithShape="0">
                <a:blip r:embed="rId2"/>
                <a:stretch>
                  <a:fillRect l="-867" t="-4435" b="-685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048000" y="2710438"/>
            <a:ext cx="6096000" cy="4608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0458" y="3525520"/>
            <a:ext cx="11091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Quỹ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2A. 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91401" y="4344108"/>
                <a:ext cx="6609182" cy="614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biên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vât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vi-VN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vi-VN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vi-VN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=10</m:t>
                    </m:r>
                    <m:d>
                      <m:dPr>
                        <m:ctrlP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vi-VN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</m:d>
                  </m:oMath>
                </a14:m>
                <a:endParaRPr 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01" y="4344108"/>
                <a:ext cx="6609182" cy="614848"/>
              </a:xfrm>
              <a:prstGeom prst="rect">
                <a:avLst/>
              </a:prstGeom>
              <a:blipFill rotWithShape="0">
                <a:blip r:embed="rId3"/>
                <a:stretch>
                  <a:fillRect l="-1384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200583" y="4389922"/>
                <a:ext cx="247136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800" b="1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8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A.</a:t>
                </a:r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583" y="4389922"/>
                <a:ext cx="2471362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782472" y="1960965"/>
            <a:ext cx="436728" cy="39178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4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1273</Words>
  <Application>Microsoft Office PowerPoint</Application>
  <PresentationFormat>Widescreen</PresentationFormat>
  <Paragraphs>208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Symbol</vt:lpstr>
      <vt:lpstr>Times New Roman</vt:lpstr>
      <vt:lpstr>Times New Roman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62</cp:revision>
  <dcterms:created xsi:type="dcterms:W3CDTF">2020-07-22T11:42:20Z</dcterms:created>
  <dcterms:modified xsi:type="dcterms:W3CDTF">2020-08-13T14:19:48Z</dcterms:modified>
</cp:coreProperties>
</file>