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57" r:id="rId2"/>
    <p:sldId id="311" r:id="rId3"/>
    <p:sldId id="296" r:id="rId4"/>
    <p:sldId id="312" r:id="rId5"/>
    <p:sldId id="370" r:id="rId6"/>
    <p:sldId id="299" r:id="rId7"/>
    <p:sldId id="373" r:id="rId8"/>
    <p:sldId id="374" r:id="rId9"/>
    <p:sldId id="377" r:id="rId10"/>
    <p:sldId id="378" r:id="rId11"/>
    <p:sldId id="371" r:id="rId12"/>
    <p:sldId id="453" r:id="rId13"/>
    <p:sldId id="380" r:id="rId14"/>
    <p:sldId id="454" r:id="rId15"/>
    <p:sldId id="383" r:id="rId16"/>
    <p:sldId id="455" r:id="rId17"/>
    <p:sldId id="369" r:id="rId18"/>
    <p:sldId id="397" r:id="rId19"/>
    <p:sldId id="399" r:id="rId20"/>
    <p:sldId id="456" r:id="rId21"/>
    <p:sldId id="459" r:id="rId22"/>
    <p:sldId id="464" r:id="rId23"/>
    <p:sldId id="465" r:id="rId24"/>
    <p:sldId id="457" r:id="rId25"/>
    <p:sldId id="466" r:id="rId26"/>
    <p:sldId id="458" r:id="rId27"/>
    <p:sldId id="460" r:id="rId28"/>
    <p:sldId id="463" r:id="rId29"/>
    <p:sldId id="461" r:id="rId30"/>
    <p:sldId id="462" r:id="rId31"/>
    <p:sldId id="467" r:id="rId32"/>
    <p:sldId id="452" r:id="rId33"/>
    <p:sldId id="297" r:id="rId34"/>
    <p:sldId id="352" r:id="rId35"/>
    <p:sldId id="294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23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27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390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53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58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778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00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623" algn="l" defTabSz="912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2D"/>
    <a:srgbClr val="724502"/>
    <a:srgbClr val="F193A6"/>
    <a:srgbClr val="FC8957"/>
    <a:srgbClr val="ECC6E9"/>
    <a:srgbClr val="FFC44F"/>
    <a:srgbClr val="8ED2B5"/>
    <a:srgbClr val="BBDBED"/>
    <a:srgbClr val="81A1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23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27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90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53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58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778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200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623" algn="l" defTabSz="9129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3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59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22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5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22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07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1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23" indent="0" algn="ctr">
              <a:buNone/>
              <a:defRPr sz="2000"/>
            </a:lvl2pPr>
            <a:lvl3pPr marL="912927" indent="0" algn="ctr">
              <a:buNone/>
              <a:defRPr sz="1900"/>
            </a:lvl3pPr>
            <a:lvl4pPr marL="1369390" indent="0" algn="ctr">
              <a:buNone/>
              <a:defRPr sz="1600"/>
            </a:lvl4pPr>
            <a:lvl5pPr marL="1825853" indent="0" algn="ctr">
              <a:buNone/>
              <a:defRPr sz="1600"/>
            </a:lvl5pPr>
            <a:lvl6pPr marL="2282358" indent="0" algn="ctr">
              <a:buNone/>
              <a:defRPr sz="1600"/>
            </a:lvl6pPr>
            <a:lvl7pPr marL="2738778" indent="0" algn="ctr">
              <a:buNone/>
              <a:defRPr sz="1600"/>
            </a:lvl7pPr>
            <a:lvl8pPr marL="3195200" indent="0" algn="ctr">
              <a:buNone/>
              <a:defRPr sz="1600"/>
            </a:lvl8pPr>
            <a:lvl9pPr marL="3651623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11"/>
            <a:ext cx="2628900" cy="581183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211"/>
            <a:ext cx="7734300" cy="5811839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2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3" indent="0">
              <a:buNone/>
              <a:defRPr sz="2000" b="1"/>
            </a:lvl2pPr>
            <a:lvl3pPr marL="912927" indent="0">
              <a:buNone/>
              <a:defRPr sz="1900" b="1"/>
            </a:lvl3pPr>
            <a:lvl4pPr marL="1369390" indent="0">
              <a:buNone/>
              <a:defRPr sz="1600" b="1"/>
            </a:lvl4pPr>
            <a:lvl5pPr marL="1825853" indent="0">
              <a:buNone/>
              <a:defRPr sz="1600" b="1"/>
            </a:lvl5pPr>
            <a:lvl6pPr marL="2282358" indent="0">
              <a:buNone/>
              <a:defRPr sz="1600" b="1"/>
            </a:lvl6pPr>
            <a:lvl7pPr marL="2738778" indent="0">
              <a:buNone/>
              <a:defRPr sz="1600" b="1"/>
            </a:lvl7pPr>
            <a:lvl8pPr marL="3195200" indent="0">
              <a:buNone/>
              <a:defRPr sz="1600" b="1"/>
            </a:lvl8pPr>
            <a:lvl9pPr marL="3651623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23" indent="0">
              <a:buNone/>
              <a:defRPr sz="2000" b="1"/>
            </a:lvl2pPr>
            <a:lvl3pPr marL="912927" indent="0">
              <a:buNone/>
              <a:defRPr sz="1900" b="1"/>
            </a:lvl3pPr>
            <a:lvl4pPr marL="1369390" indent="0">
              <a:buNone/>
              <a:defRPr sz="1600" b="1"/>
            </a:lvl4pPr>
            <a:lvl5pPr marL="1825853" indent="0">
              <a:buNone/>
              <a:defRPr sz="1600" b="1"/>
            </a:lvl5pPr>
            <a:lvl6pPr marL="2282358" indent="0">
              <a:buNone/>
              <a:defRPr sz="1600" b="1"/>
            </a:lvl6pPr>
            <a:lvl7pPr marL="2738778" indent="0">
              <a:buNone/>
              <a:defRPr sz="1600" b="1"/>
            </a:lvl7pPr>
            <a:lvl8pPr marL="3195200" indent="0">
              <a:buNone/>
              <a:defRPr sz="1600" b="1"/>
            </a:lvl8pPr>
            <a:lvl9pPr marL="3651623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1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23" indent="0">
              <a:buNone/>
              <a:defRPr sz="1500"/>
            </a:lvl2pPr>
            <a:lvl3pPr marL="912927" indent="0">
              <a:buNone/>
              <a:defRPr sz="1200"/>
            </a:lvl3pPr>
            <a:lvl4pPr marL="1369390" indent="0">
              <a:buNone/>
              <a:defRPr sz="1100"/>
            </a:lvl4pPr>
            <a:lvl5pPr marL="1825853" indent="0">
              <a:buNone/>
              <a:defRPr sz="1100"/>
            </a:lvl5pPr>
            <a:lvl6pPr marL="2282358" indent="0">
              <a:buNone/>
              <a:defRPr sz="1100"/>
            </a:lvl6pPr>
            <a:lvl7pPr marL="2738778" indent="0">
              <a:buNone/>
              <a:defRPr sz="1100"/>
            </a:lvl7pPr>
            <a:lvl8pPr marL="3195200" indent="0">
              <a:buNone/>
              <a:defRPr sz="1100"/>
            </a:lvl8pPr>
            <a:lvl9pPr marL="3651623" indent="0">
              <a:buNone/>
              <a:defRPr sz="11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1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23" indent="0">
              <a:buNone/>
              <a:defRPr sz="2800"/>
            </a:lvl2pPr>
            <a:lvl3pPr marL="912927" indent="0">
              <a:buNone/>
              <a:defRPr sz="2400"/>
            </a:lvl3pPr>
            <a:lvl4pPr marL="1369390" indent="0">
              <a:buNone/>
              <a:defRPr sz="2000"/>
            </a:lvl4pPr>
            <a:lvl5pPr marL="1825853" indent="0">
              <a:buNone/>
              <a:defRPr sz="2000"/>
            </a:lvl5pPr>
            <a:lvl6pPr marL="2282358" indent="0">
              <a:buNone/>
              <a:defRPr sz="2000"/>
            </a:lvl6pPr>
            <a:lvl7pPr marL="2738778" indent="0">
              <a:buNone/>
              <a:defRPr sz="2000"/>
            </a:lvl7pPr>
            <a:lvl8pPr marL="3195200" indent="0">
              <a:buNone/>
              <a:defRPr sz="2000"/>
            </a:lvl8pPr>
            <a:lvl9pPr marL="3651623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23" indent="0">
              <a:buNone/>
              <a:defRPr sz="1500"/>
            </a:lvl2pPr>
            <a:lvl3pPr marL="912927" indent="0">
              <a:buNone/>
              <a:defRPr sz="1200"/>
            </a:lvl3pPr>
            <a:lvl4pPr marL="1369390" indent="0">
              <a:buNone/>
              <a:defRPr sz="1100"/>
            </a:lvl4pPr>
            <a:lvl5pPr marL="1825853" indent="0">
              <a:buNone/>
              <a:defRPr sz="1100"/>
            </a:lvl5pPr>
            <a:lvl6pPr marL="2282358" indent="0">
              <a:buNone/>
              <a:defRPr sz="1100"/>
            </a:lvl6pPr>
            <a:lvl7pPr marL="2738778" indent="0">
              <a:buNone/>
              <a:defRPr sz="1100"/>
            </a:lvl7pPr>
            <a:lvl8pPr marL="3195200" indent="0">
              <a:buNone/>
              <a:defRPr sz="1100"/>
            </a:lvl8pPr>
            <a:lvl9pPr marL="3651623" indent="0">
              <a:buNone/>
              <a:defRPr sz="11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10" tIns="45718" rIns="9131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10" tIns="45718" rIns="91310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10" tIns="45718" rIns="913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10" tIns="45718" rIns="913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10" tIns="45718" rIns="913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292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53" indent="-228253" algn="l" defTabSz="9129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58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8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00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23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27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90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53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58" indent="-228253" algn="l" defTabSz="91292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23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27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90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53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58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78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00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23" algn="l" defTabSz="91292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83" y="164230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501"/>
            <a:ext cx="12192000" cy="26843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32" y="6097117"/>
            <a:ext cx="916723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553">
            <a:off x="700855" y="1058139"/>
            <a:ext cx="1490623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1" y="3124286"/>
            <a:ext cx="1912160" cy="2835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2" y="3645166"/>
            <a:ext cx="1964719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6" y="4173501"/>
            <a:ext cx="1085901" cy="1353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79" y="5243884"/>
            <a:ext cx="614933" cy="583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4" y="352670"/>
            <a:ext cx="910795" cy="8666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4066" y="986139"/>
            <a:ext cx="11081857" cy="2862318"/>
          </a:xfrm>
          <a:prstGeom prst="rect">
            <a:avLst/>
          </a:prstGeom>
          <a:noFill/>
        </p:spPr>
        <p:txBody>
          <a:bodyPr wrap="square" lIns="91310" tIns="45718" rIns="91310" bIns="45718" rtlCol="0">
            <a:spAutoFit/>
          </a:bodyPr>
          <a:lstStyle/>
          <a:p>
            <a:pPr algn="ctr"/>
            <a:r>
              <a:rPr lang="en-US" altLang="zh-CN" sz="6000" dirty="0"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VIẾT</a:t>
            </a:r>
          </a:p>
          <a:p>
            <a:pPr algn="ctr"/>
            <a:r>
              <a:rPr lang="en-US" altLang="zh-CN" sz="6000" dirty="0"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THÁCH THỨC THỨ HAI: SÁNG TẠO CÙNG TÁC GIẢ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59" y="272594"/>
            <a:ext cx="1277435" cy="11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 mod="1">
    <p:ext uri="{E180D4A7-C9FB-4DFB-919C-405C955672EB}">
      <p14:showEvtLst xmlns:p14="http://schemas.microsoft.com/office/powerpoint/2010/main">
        <p14:playEvt time="197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926629-4D43-4363-904D-3B4CB01CA5A3}"/>
              </a:ext>
            </a:extLst>
          </p:cNvPr>
          <p:cNvSpPr/>
          <p:nvPr/>
        </p:nvSpPr>
        <p:spPr>
          <a:xfrm>
            <a:off x="3598878" y="146941"/>
            <a:ext cx="653502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3DFF-668E-40DB-AA27-BD7FCFD8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672" y="146941"/>
            <a:ext cx="912327" cy="827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430F14E-7C2E-4755-A924-289854D0FDA4}"/>
              </a:ext>
            </a:extLst>
          </p:cNvPr>
          <p:cNvCxnSpPr>
            <a:cxnSpLocks/>
          </p:cNvCxnSpPr>
          <p:nvPr/>
        </p:nvCxnSpPr>
        <p:spPr>
          <a:xfrm>
            <a:off x="3443955" y="146941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4C7665-1B2A-45D9-B91B-92FB617045CB}"/>
              </a:ext>
            </a:extLst>
          </p:cNvPr>
          <p:cNvCxnSpPr>
            <a:cxnSpLocks/>
          </p:cNvCxnSpPr>
          <p:nvPr/>
        </p:nvCxnSpPr>
        <p:spPr>
          <a:xfrm>
            <a:off x="7339412" y="971077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E5C8FBA2-4BEC-4DF6-9471-2D0EAAE21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45" y="1534643"/>
            <a:ext cx="5050566" cy="3111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6EE9B5-0996-4CD2-BBA2-6E38815E5640}"/>
              </a:ext>
            </a:extLst>
          </p:cNvPr>
          <p:cNvSpPr/>
          <p:nvPr/>
        </p:nvSpPr>
        <p:spPr>
          <a:xfrm>
            <a:off x="4845465" y="2113666"/>
            <a:ext cx="2951527" cy="1200325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>
              <a:defRPr/>
            </a:pPr>
            <a:r>
              <a:rPr lang="vi-VN" sz="2400" i="1" dirty="0">
                <a:solidFill>
                  <a:srgbClr val="000000"/>
                </a:solidFill>
                <a:latin typeface="Times New Roman"/>
                <a:ea typeface="Calibri"/>
              </a:rPr>
              <a:t>Phần mở đầu, bài viết đã giới thiệu những thông tin gì?</a:t>
            </a: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1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648929" y="104238"/>
            <a:ext cx="5973243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039119" y="1046578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5025958" y="4075045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4746228" y="4185357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hiện tượng đời sống mà cuốn sách gợi ra: suy nghĩ về trách nhiệm của con người đối với môi trường sống trên TĐ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3155" y="3071627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1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926629-4D43-4363-904D-3B4CB01CA5A3}"/>
              </a:ext>
            </a:extLst>
          </p:cNvPr>
          <p:cNvSpPr/>
          <p:nvPr/>
        </p:nvSpPr>
        <p:spPr>
          <a:xfrm>
            <a:off x="3598878" y="146941"/>
            <a:ext cx="653502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2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3DFF-668E-40DB-AA27-BD7FCFD8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672" y="146941"/>
            <a:ext cx="912327" cy="827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430F14E-7C2E-4755-A924-289854D0FDA4}"/>
              </a:ext>
            </a:extLst>
          </p:cNvPr>
          <p:cNvCxnSpPr>
            <a:cxnSpLocks/>
          </p:cNvCxnSpPr>
          <p:nvPr/>
        </p:nvCxnSpPr>
        <p:spPr>
          <a:xfrm>
            <a:off x="3443955" y="146941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4C7665-1B2A-45D9-B91B-92FB617045CB}"/>
              </a:ext>
            </a:extLst>
          </p:cNvPr>
          <p:cNvCxnSpPr>
            <a:cxnSpLocks/>
          </p:cNvCxnSpPr>
          <p:nvPr/>
        </p:nvCxnSpPr>
        <p:spPr>
          <a:xfrm>
            <a:off x="7339412" y="971077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E5C8FBA2-4BEC-4DF6-9471-2D0EAAE21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94" y="1534642"/>
            <a:ext cx="6169317" cy="38007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6EE9B5-0996-4CD2-BBA2-6E38815E5640}"/>
              </a:ext>
            </a:extLst>
          </p:cNvPr>
          <p:cNvSpPr/>
          <p:nvPr/>
        </p:nvSpPr>
        <p:spPr>
          <a:xfrm>
            <a:off x="3917659" y="2113666"/>
            <a:ext cx="3879333" cy="2308320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marL="0" marR="0" lvl="0" indent="0" algn="just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Phần thân bài: tác giả đã đưa ra những lí lẽ và bằng chứng nào? Từ những điều đó, bài viết đã dẫn người đọc đến hiện tượng cần bàn luận là gì?</a:t>
            </a:r>
          </a:p>
        </p:txBody>
      </p:sp>
    </p:spTree>
    <p:extLst>
      <p:ext uri="{BB962C8B-B14F-4D97-AF65-F5344CB8AC3E}">
        <p14:creationId xmlns:p14="http://schemas.microsoft.com/office/powerpoint/2010/main" val="4140362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648929" y="104238"/>
            <a:ext cx="6686308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thân 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039119" y="1046578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chứng: Ken-ga vùng vẫy, tuyệt vọng, toàn thân ngập trong lớp váng dầu ma con người đã vô tình để dầu tràn ra từ con tàu.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6772849" y="2595136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493119" y="2705448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 lẽ: khi môi trường sống bị ô nhiễm, sự sống của tất cả các sinh vật trên TĐ đều bị đe doạ nghiêm trọng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0046" y="1591718"/>
            <a:ext cx="1366145" cy="13661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DCC296-BAA5-458C-BF4E-F604298A678D}"/>
              </a:ext>
            </a:extLst>
          </p:cNvPr>
          <p:cNvSpPr/>
          <p:nvPr/>
        </p:nvSpPr>
        <p:spPr>
          <a:xfrm>
            <a:off x="3346746" y="4431078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970391-A86E-4F31-9F0C-2A63B875B2B7}"/>
              </a:ext>
            </a:extLst>
          </p:cNvPr>
          <p:cNvSpPr/>
          <p:nvPr/>
        </p:nvSpPr>
        <p:spPr>
          <a:xfrm>
            <a:off x="3067016" y="4541390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tế: ý thức, những biện pháp  của con người để bảo vệ môi trường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83BD2B5-A69B-48C8-BCD4-F630F2AB5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3943" y="3427660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12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926629-4D43-4363-904D-3B4CB01CA5A3}"/>
              </a:ext>
            </a:extLst>
          </p:cNvPr>
          <p:cNvSpPr/>
          <p:nvPr/>
        </p:nvSpPr>
        <p:spPr>
          <a:xfrm>
            <a:off x="3598878" y="146941"/>
            <a:ext cx="653502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2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3DFF-668E-40DB-AA27-BD7FCFD8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672" y="146941"/>
            <a:ext cx="912327" cy="827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430F14E-7C2E-4755-A924-289854D0FDA4}"/>
              </a:ext>
            </a:extLst>
          </p:cNvPr>
          <p:cNvCxnSpPr>
            <a:cxnSpLocks/>
          </p:cNvCxnSpPr>
          <p:nvPr/>
        </p:nvCxnSpPr>
        <p:spPr>
          <a:xfrm>
            <a:off x="3443955" y="146941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4C7665-1B2A-45D9-B91B-92FB617045CB}"/>
              </a:ext>
            </a:extLst>
          </p:cNvPr>
          <p:cNvCxnSpPr>
            <a:cxnSpLocks/>
          </p:cNvCxnSpPr>
          <p:nvPr/>
        </p:nvCxnSpPr>
        <p:spPr>
          <a:xfrm>
            <a:off x="7339412" y="971077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E5C8FBA2-4BEC-4DF6-9471-2D0EAAE21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94" y="1534642"/>
            <a:ext cx="6169317" cy="38007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6EE9B5-0996-4CD2-BBA2-6E38815E5640}"/>
              </a:ext>
            </a:extLst>
          </p:cNvPr>
          <p:cNvSpPr/>
          <p:nvPr/>
        </p:nvSpPr>
        <p:spPr>
          <a:xfrm>
            <a:off x="3758268" y="2667664"/>
            <a:ext cx="3879333" cy="830993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>
              <a:defRPr/>
            </a:pPr>
            <a:r>
              <a:rPr lang="vi-VN" sz="2400" i="1" dirty="0">
                <a:solidFill>
                  <a:srgbClr val="000000"/>
                </a:solidFill>
                <a:latin typeface="Times New Roman"/>
                <a:ea typeface="Calibri"/>
              </a:rPr>
              <a:t>Phần kết bài: tác giả nói về điều gì?</a:t>
            </a:r>
            <a:endParaRPr kumimoji="0" lang="vi-VN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42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1446654" y="209969"/>
            <a:ext cx="9613783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851758" y="323110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10057446" y="1031301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người đọc có thêm hiểu biết về thiên nhiên, tình yêu thương và chia sẻ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5025958" y="4075045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4821729" y="4249952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rõ hơn về những điều có thể làm để góp phần gìn giữ TĐ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3155" y="3071627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4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113777" y="637160"/>
            <a:ext cx="10847039" cy="6087703"/>
            <a:chOff x="6492230" y="2306700"/>
            <a:chExt cx="3466421" cy="36384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230" y="2532433"/>
              <a:ext cx="1903161" cy="34126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951" y="2306700"/>
              <a:ext cx="2426700" cy="227922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 rot="747788">
              <a:off x="7589321" y="2510933"/>
              <a:ext cx="2140296" cy="115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III. Các bước tiến hành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8" y="396587"/>
            <a:ext cx="1663545" cy="15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025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10" y="1914461"/>
            <a:ext cx="4085687" cy="4919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47" y="647146"/>
            <a:ext cx="7080737" cy="43622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" y="152595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5380" y="1670496"/>
            <a:ext cx="184727" cy="384719"/>
          </a:xfrm>
          <a:prstGeom prst="rect">
            <a:avLst/>
          </a:prstGeom>
          <a:noFill/>
        </p:spPr>
        <p:txBody>
          <a:bodyPr wrap="none" lIns="91310" tIns="45718" rIns="91310" bIns="45718" rtlCol="0">
            <a:spAutoFit/>
          </a:bodyPr>
          <a:lstStyle/>
          <a:p>
            <a:pPr marL="0" marR="0" lvl="0" indent="0" algn="l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2898" y="1587744"/>
            <a:ext cx="4654061" cy="1815878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0000"/>
                </a:solidFill>
                <a:latin typeface="Times New Roman"/>
                <a:ea typeface="Calibri"/>
              </a:rPr>
              <a:t>Chọn một cuốn sách em yêu thích và suy nghĩ về một hiện tượng đời sống mà cuốn sách gợi ra.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16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4942675" y="57151"/>
            <a:ext cx="2058674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7607860" y="917939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 phưu lưu kí và bài học về cách cư xử của mọi người trong xã hội.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2090422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2200734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lạnh đầu màu, chi tiết chị em Sơn mang áo bông cho cái Hiên-&gt;chia sẻ, giúp đỡ trong bão lũ hoặc dịch bệnh;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87004"/>
            <a:ext cx="1366145" cy="1366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3A3A1-2314-440A-B8E7-89FA4AD2FE12}"/>
              </a:ext>
            </a:extLst>
          </p:cNvPr>
          <p:cNvSpPr/>
          <p:nvPr/>
        </p:nvSpPr>
        <p:spPr>
          <a:xfrm>
            <a:off x="4139429" y="4197269"/>
            <a:ext cx="5015807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61893D-842B-462F-A4CA-9FD0D67B56A1}"/>
              </a:ext>
            </a:extLst>
          </p:cNvPr>
          <p:cNvSpPr/>
          <p:nvPr/>
        </p:nvSpPr>
        <p:spPr>
          <a:xfrm>
            <a:off x="4026310" y="4336396"/>
            <a:ext cx="476589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bé bán diêm: người đi đường thờ ơ, vô cảm cô bé-&gt; hiện tượng vô cảm trong xã hội,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A59670-EE01-4612-AEEA-087A0D0A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763" y="3137754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4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10" y="1914461"/>
            <a:ext cx="4085687" cy="4919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42" y="707398"/>
            <a:ext cx="7080737" cy="43622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" y="152595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5380" y="1670496"/>
            <a:ext cx="184727" cy="384719"/>
          </a:xfrm>
          <a:prstGeom prst="rect">
            <a:avLst/>
          </a:prstGeom>
          <a:noFill/>
        </p:spPr>
        <p:txBody>
          <a:bodyPr wrap="none" lIns="91310" tIns="45718" rIns="91310" bIns="45718" rtlCol="0">
            <a:spAutoFit/>
          </a:bodyPr>
          <a:lstStyle/>
          <a:p>
            <a:pPr marL="0" marR="0" lvl="0" indent="0" algn="l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5380" y="1560589"/>
            <a:ext cx="4654061" cy="1077214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/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Trước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viết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người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viết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cần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Calibri"/>
              </a:rPr>
              <a:t>gì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  <a:endParaRPr lang="vi-VN" sz="3200" b="1" i="1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F10F45-DEEC-421B-946A-31719CA46AC9}"/>
              </a:ext>
            </a:extLst>
          </p:cNvPr>
          <p:cNvSpPr/>
          <p:nvPr/>
        </p:nvSpPr>
        <p:spPr>
          <a:xfrm>
            <a:off x="5404609" y="184178"/>
            <a:ext cx="3411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0D2605-387B-4976-BDBF-42DBB4198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867" y="51043"/>
            <a:ext cx="1234843" cy="11197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76C8152-6182-471C-817E-5A64AC0EA33F}"/>
              </a:ext>
            </a:extLst>
          </p:cNvPr>
          <p:cNvCxnSpPr>
            <a:cxnSpLocks/>
          </p:cNvCxnSpPr>
          <p:nvPr/>
        </p:nvCxnSpPr>
        <p:spPr>
          <a:xfrm>
            <a:off x="3800107" y="184178"/>
            <a:ext cx="19036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AD6D6FC-F01B-44D6-8478-D2AA0E6772D2}"/>
              </a:ext>
            </a:extLst>
          </p:cNvPr>
          <p:cNvCxnSpPr>
            <a:cxnSpLocks/>
          </p:cNvCxnSpPr>
          <p:nvPr/>
        </p:nvCxnSpPr>
        <p:spPr>
          <a:xfrm>
            <a:off x="7608639" y="839685"/>
            <a:ext cx="1955494" cy="283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8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8" y="0"/>
            <a:ext cx="1230923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6" y="351692"/>
            <a:ext cx="8250241" cy="57264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2731" y="351693"/>
            <a:ext cx="2737615" cy="6028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3513" y="2014670"/>
            <a:ext cx="5391219" cy="1200329"/>
          </a:xfrm>
          <a:prstGeom prst="rect">
            <a:avLst/>
          </a:prstGeom>
          <a:noFill/>
        </p:spPr>
        <p:txBody>
          <a:bodyPr wrap="none" lIns="91310" tIns="45718" rIns="91310" bIns="45718" rtlCol="0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9201870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Trước khi viết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7607860" y="917939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2090422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2200734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87004"/>
            <a:ext cx="1366145" cy="1366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3A3A1-2314-440A-B8E7-89FA4AD2FE12}"/>
              </a:ext>
            </a:extLst>
          </p:cNvPr>
          <p:cNvSpPr/>
          <p:nvPr/>
        </p:nvSpPr>
        <p:spPr>
          <a:xfrm>
            <a:off x="4139430" y="4197269"/>
            <a:ext cx="4596214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61893D-842B-462F-A4CA-9FD0D67B56A1}"/>
              </a:ext>
            </a:extLst>
          </p:cNvPr>
          <p:cNvSpPr/>
          <p:nvPr/>
        </p:nvSpPr>
        <p:spPr>
          <a:xfrm>
            <a:off x="3859700" y="4307581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A59670-EE01-4612-AEEA-087A0D0A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627" y="3193851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025" y="2720731"/>
            <a:ext cx="2973112" cy="4034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2961863" y="103237"/>
            <a:ext cx="5981162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 chọn đề tài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7607860" y="917939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2125977" y="1770076"/>
            <a:ext cx="5006889" cy="2332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846247" y="1880388"/>
            <a:ext cx="5006889" cy="233268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cuốn sách em yêu thích và suy nghĩ về một hiện tượng đời sống mà cuốn sách gợi ra.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64" y="454780"/>
            <a:ext cx="1931436" cy="1931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889" y="3137697"/>
            <a:ext cx="2124898" cy="21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DD3A2E-128C-454E-AACD-F65EB167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AB3AD61-0534-46DF-AF9B-349F7427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82155"/>
              </p:ext>
            </p:extLst>
          </p:nvPr>
        </p:nvGraphicFramePr>
        <p:xfrm>
          <a:off x="1484852" y="872455"/>
          <a:ext cx="8984610" cy="5008228"/>
        </p:xfrm>
        <a:graphic>
          <a:graphicData uri="http://schemas.openxmlformats.org/drawingml/2006/table">
            <a:tbl>
              <a:tblPr firstRow="1" firstCol="1" bandRow="1"/>
              <a:tblGrid>
                <a:gridCol w="4838236">
                  <a:extLst>
                    <a:ext uri="{9D8B030D-6E8A-4147-A177-3AD203B41FA5}">
                      <a16:colId xmlns:a16="http://schemas.microsoft.com/office/drawing/2014/main" xmlns="" val="3886870862"/>
                    </a:ext>
                  </a:extLst>
                </a:gridCol>
                <a:gridCol w="4146374">
                  <a:extLst>
                    <a:ext uri="{9D8B030D-6E8A-4147-A177-3AD203B41FA5}">
                      <a16:colId xmlns:a16="http://schemas.microsoft.com/office/drawing/2014/main" xmlns="" val="570027237"/>
                    </a:ext>
                  </a:extLst>
                </a:gridCol>
              </a:tblGrid>
              <a:tr h="12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Ai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617734"/>
                  </a:ext>
                </a:extLst>
              </a:tr>
              <a:tr h="12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6524182"/>
                  </a:ext>
                </a:extLst>
              </a:tr>
              <a:tr h="12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vật, nhân vật đó khiến em suy nghĩ đến hiện tượng đời sống nào?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74801"/>
                  </a:ext>
                </a:extLst>
              </a:tr>
              <a:tr h="125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có ý kiến như thế nào về hiện tượng đời sống đó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93404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796CCF-3DC3-4168-92BD-BE4C55E64A95}"/>
              </a:ext>
            </a:extLst>
          </p:cNvPr>
          <p:cNvSpPr/>
          <p:nvPr/>
        </p:nvSpPr>
        <p:spPr>
          <a:xfrm>
            <a:off x="5000388" y="-104861"/>
            <a:ext cx="1568192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6986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DD3A2E-128C-454E-AACD-F65EB167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796CCF-3DC3-4168-92BD-BE4C55E64A95}"/>
              </a:ext>
            </a:extLst>
          </p:cNvPr>
          <p:cNvSpPr/>
          <p:nvPr/>
        </p:nvSpPr>
        <p:spPr>
          <a:xfrm>
            <a:off x="5000388" y="-104861"/>
            <a:ext cx="1568192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6639C5C-EFAF-41CC-959A-7F1F6B21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00027"/>
              </p:ext>
            </p:extLst>
          </p:nvPr>
        </p:nvGraphicFramePr>
        <p:xfrm>
          <a:off x="1288249" y="1023619"/>
          <a:ext cx="9615502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4807751">
                  <a:extLst>
                    <a:ext uri="{9D8B030D-6E8A-4147-A177-3AD203B41FA5}">
                      <a16:colId xmlns:a16="http://schemas.microsoft.com/office/drawing/2014/main" xmlns="" val="734377027"/>
                    </a:ext>
                  </a:extLst>
                </a:gridCol>
                <a:gridCol w="4807751">
                  <a:extLst>
                    <a:ext uri="{9D8B030D-6E8A-4147-A177-3AD203B41FA5}">
                      <a16:colId xmlns:a16="http://schemas.microsoft.com/office/drawing/2014/main" xmlns="" val="3588208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Ai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Dế Mèn phiêu lưu kí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75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Em ấn tượng với nhân vật Dế Mèn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Chi tiết Dế Mèn ỷ mạnh ức hiếp, bắt nạt Dế Choắt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312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vật, nhân vật đó khiến em suy nghĩ đến hiện tượng đời sống nào?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488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có ý kiến như thế nào về hiện tượng đời sống đó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60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80145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499342" y="892831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em muốn viết liên quan tới cuốn sách nào? Ai là tác giả của cuốn sách đó?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2090422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2200734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tiết, sự việc, nhân vật nào trong sách để lại cho em ấn tượng sâu sắc nhất?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87004"/>
            <a:ext cx="1366145" cy="1366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3A3A1-2314-440A-B8E7-89FA4AD2FE12}"/>
              </a:ext>
            </a:extLst>
          </p:cNvPr>
          <p:cNvSpPr/>
          <p:nvPr/>
        </p:nvSpPr>
        <p:spPr>
          <a:xfrm>
            <a:off x="2349470" y="4135773"/>
            <a:ext cx="4596214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61893D-842B-462F-A4CA-9FD0D67B56A1}"/>
              </a:ext>
            </a:extLst>
          </p:cNvPr>
          <p:cNvSpPr/>
          <p:nvPr/>
        </p:nvSpPr>
        <p:spPr>
          <a:xfrm>
            <a:off x="2121816" y="4223226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tiết, sự việc, nhân vật đó khiến em 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đến hiện tượng đời sống nào?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A59670-EE01-4612-AEEA-087A0D0A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667" y="3132355"/>
            <a:ext cx="1366145" cy="13661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BE8C49-9F5E-4129-AD3A-3941AB673641}"/>
              </a:ext>
            </a:extLst>
          </p:cNvPr>
          <p:cNvSpPr/>
          <p:nvPr/>
        </p:nvSpPr>
        <p:spPr>
          <a:xfrm>
            <a:off x="7462145" y="4135773"/>
            <a:ext cx="4596214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7029D9E-F697-4132-A5F5-CC86BF47EB34}"/>
              </a:ext>
            </a:extLst>
          </p:cNvPr>
          <p:cNvSpPr/>
          <p:nvPr/>
        </p:nvSpPr>
        <p:spPr>
          <a:xfrm>
            <a:off x="7182415" y="4246085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ý kiến như thế nào về hiện tượng đó?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29884C-19DC-48F1-BD1F-1A15AE2DB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342" y="3132355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9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499342" y="892831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B441CD0-DBB9-46C6-B0F2-A9658D5D5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74869"/>
              </p:ext>
            </p:extLst>
          </p:nvPr>
        </p:nvGraphicFramePr>
        <p:xfrm>
          <a:off x="1350627" y="142136"/>
          <a:ext cx="8892331" cy="6629400"/>
        </p:xfrm>
        <a:graphic>
          <a:graphicData uri="http://schemas.openxmlformats.org/drawingml/2006/table">
            <a:tbl>
              <a:tblPr firstRow="1" firstCol="1" bandRow="1"/>
              <a:tblGrid>
                <a:gridCol w="1404398">
                  <a:extLst>
                    <a:ext uri="{9D8B030D-6E8A-4147-A177-3AD203B41FA5}">
                      <a16:colId xmlns:a16="http://schemas.microsoft.com/office/drawing/2014/main" xmlns="" val="2528322711"/>
                    </a:ext>
                  </a:extLst>
                </a:gridCol>
                <a:gridCol w="7487933">
                  <a:extLst>
                    <a:ext uri="{9D8B030D-6E8A-4147-A177-3AD203B41FA5}">
                      <a16:colId xmlns:a16="http://schemas.microsoft.com/office/drawing/2014/main" xmlns="" val="37905884"/>
                    </a:ext>
                  </a:extLst>
                </a:gridCol>
              </a:tblGrid>
              <a:tr h="1014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28" marR="5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28" marR="5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603900"/>
                  </a:ext>
                </a:extLst>
              </a:tr>
              <a:tr h="31063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28" marR="5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28" marR="5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74588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0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28" marR="5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028" marR="560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90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227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 dàn ý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499342" y="892831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bài: Giới thiệu tên sách, tác giả và hiện tượng đời sống mà cuốn sách gợi ra.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2090422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2200734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bày ý kiến về một hiện tượng đời sống được gợi ra từ cuốn sách đã đọc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87004"/>
            <a:ext cx="1366145" cy="1366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3A3A1-2314-440A-B8E7-89FA4AD2FE12}"/>
              </a:ext>
            </a:extLst>
          </p:cNvPr>
          <p:cNvSpPr/>
          <p:nvPr/>
        </p:nvSpPr>
        <p:spPr>
          <a:xfrm>
            <a:off x="4002101" y="4418579"/>
            <a:ext cx="4596214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61893D-842B-462F-A4CA-9FD0D67B56A1}"/>
              </a:ext>
            </a:extLst>
          </p:cNvPr>
          <p:cNvSpPr/>
          <p:nvPr/>
        </p:nvSpPr>
        <p:spPr>
          <a:xfrm>
            <a:off x="3774447" y="4506032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bài: Nêu tầm quan trọng, ý nghĩa của hiện tượng đời sống được gợi ra từ cuốn sách.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A59670-EE01-4612-AEEA-087A0D0A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9298" y="3415161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5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499342" y="892831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kiến (suy nghĩ) về hiện tượng.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2090422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2200734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lí lẽ và bằng chứng phù hợp để làm rõ hiện tượng.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87004"/>
            <a:ext cx="1366145" cy="1366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3A3A1-2314-440A-B8E7-89FA4AD2FE12}"/>
              </a:ext>
            </a:extLst>
          </p:cNvPr>
          <p:cNvSpPr/>
          <p:nvPr/>
        </p:nvSpPr>
        <p:spPr>
          <a:xfrm>
            <a:off x="4002101" y="4418579"/>
            <a:ext cx="4596214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61893D-842B-462F-A4CA-9FD0D67B56A1}"/>
              </a:ext>
            </a:extLst>
          </p:cNvPr>
          <p:cNvSpPr/>
          <p:nvPr/>
        </p:nvSpPr>
        <p:spPr>
          <a:xfrm>
            <a:off x="3774447" y="4506032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cụ thể về chi tiết, sự việc, nhân vật gợi lên hiện tượng cần bàn.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A59670-EE01-4612-AEEA-087A0D0A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9298" y="3415161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6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9" y="57151"/>
            <a:ext cx="241089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6499342" y="892831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EBEC8A-C305-4ACF-9579-9F88D3320216}"/>
              </a:ext>
            </a:extLst>
          </p:cNvPr>
          <p:cNvSpPr/>
          <p:nvPr/>
        </p:nvSpPr>
        <p:spPr>
          <a:xfrm>
            <a:off x="1166070" y="1127236"/>
            <a:ext cx="7910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Mở 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tên sách, tác giả và hiện tượng đời sống mà cuốn sách gợi ra.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Thân bài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ý kiến (suy nghĩ) về hiện tượng.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lí lẽ và bằng chứng để làm sáng rõ ý kiến về hiện tượng cần bàn luận.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cụ thể về chi tiết, sự việc, nhân vật gợi lên hiện tượng cần bàn.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Kết 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tầm quan trọng, ý nghĩa thực tế của hiện tượng đời sống được gợi ra từ cuốn sách.</a:t>
            </a:r>
          </a:p>
        </p:txBody>
      </p:sp>
    </p:spTree>
    <p:extLst>
      <p:ext uri="{BB962C8B-B14F-4D97-AF65-F5344CB8AC3E}">
        <p14:creationId xmlns:p14="http://schemas.microsoft.com/office/powerpoint/2010/main" val="321999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292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7607860" y="917939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riển khai cụ thể các ý đã nêu trong dàn 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2090422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2200734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87004"/>
            <a:ext cx="1366145" cy="1366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3A3A1-2314-440A-B8E7-89FA4AD2FE12}"/>
              </a:ext>
            </a:extLst>
          </p:cNvPr>
          <p:cNvSpPr/>
          <p:nvPr/>
        </p:nvSpPr>
        <p:spPr>
          <a:xfrm>
            <a:off x="4139430" y="4197269"/>
            <a:ext cx="4596214" cy="119123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61893D-842B-462F-A4CA-9FD0D67B56A1}"/>
              </a:ext>
            </a:extLst>
          </p:cNvPr>
          <p:cNvSpPr/>
          <p:nvPr/>
        </p:nvSpPr>
        <p:spPr>
          <a:xfrm>
            <a:off x="3859700" y="4307581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A59670-EE01-4612-AEEA-087A0D0A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627" y="3193851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13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10" y="1914461"/>
            <a:ext cx="4085687" cy="4919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65" y="886427"/>
            <a:ext cx="7080737" cy="43622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" y="152595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5380" y="1670496"/>
            <a:ext cx="184727" cy="384719"/>
          </a:xfrm>
          <a:prstGeom prst="rect">
            <a:avLst/>
          </a:prstGeom>
          <a:noFill/>
        </p:spPr>
        <p:txBody>
          <a:bodyPr wrap="none" lIns="91310" tIns="45718" rIns="91310" bIns="45718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90816" y="1827025"/>
            <a:ext cx="4654061" cy="1384990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0000"/>
                </a:solidFill>
                <a:latin typeface="Times New Roman"/>
                <a:ea typeface="Calibri"/>
              </a:rPr>
              <a:t>Theo em, một cuốn truyện sẽ hấp dẫn người đọc ở ấn tượng đầu tiên là gì?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2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7607860" y="917939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D65AD0-333D-427D-9148-A8F3C9CC5846}"/>
              </a:ext>
            </a:extLst>
          </p:cNvPr>
          <p:cNvSpPr/>
          <p:nvPr/>
        </p:nvSpPr>
        <p:spPr>
          <a:xfrm>
            <a:off x="1442905" y="1770077"/>
            <a:ext cx="4596214" cy="1191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B7F3C-A270-40EF-ACD5-C8ED9EC90B22}"/>
              </a:ext>
            </a:extLst>
          </p:cNvPr>
          <p:cNvSpPr/>
          <p:nvPr/>
        </p:nvSpPr>
        <p:spPr>
          <a:xfrm>
            <a:off x="1163175" y="1880389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04BDB0-2441-43DB-9796-3B78827EC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102" y="766659"/>
            <a:ext cx="1366145" cy="1366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B2D3E1-64A1-413C-B1CD-7057573D92B3}"/>
              </a:ext>
            </a:extLst>
          </p:cNvPr>
          <p:cNvSpPr/>
          <p:nvPr/>
        </p:nvSpPr>
        <p:spPr>
          <a:xfrm>
            <a:off x="7058803" y="3429000"/>
            <a:ext cx="4596214" cy="119123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F188C4-65D4-4017-BD10-8F1606277A38}"/>
              </a:ext>
            </a:extLst>
          </p:cNvPr>
          <p:cNvSpPr/>
          <p:nvPr/>
        </p:nvSpPr>
        <p:spPr>
          <a:xfrm>
            <a:off x="6779073" y="3539312"/>
            <a:ext cx="4596214" cy="11912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24A14-7855-46DC-8504-C57DFC8B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0000" l="10000" r="90000">
                        <a14:foregroundMark x1="32813" y1="8125" x2="32813" y2="8125"/>
                        <a14:foregroundMark x1="60625" y1="6719" x2="60625" y2="6719"/>
                        <a14:foregroundMark x1="38594" y1="55781" x2="38594" y2="55781"/>
                        <a14:foregroundMark x1="61250" y1="55781" x2="61250" y2="55781"/>
                        <a14:foregroundMark x1="61875" y1="52500" x2="61875" y2="52500"/>
                        <a14:foregroundMark x1="61875" y1="52500" x2="61875" y2="52500"/>
                        <a14:foregroundMark x1="59844" y1="55781" x2="59844" y2="55781"/>
                        <a14:foregroundMark x1="59844" y1="55781" x2="59844" y2="55781"/>
                        <a14:foregroundMark x1="59219" y1="55781" x2="59219" y2="55781"/>
                        <a14:foregroundMark x1="38594" y1="56406" x2="38594" y2="56406"/>
                        <a14:foregroundMark x1="38594" y1="56406" x2="38594" y2="56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425582"/>
            <a:ext cx="136614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9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488E58-4EF3-4ADA-A99E-CF8EED726AE5}"/>
              </a:ext>
            </a:extLst>
          </p:cNvPr>
          <p:cNvSpPr/>
          <p:nvPr/>
        </p:nvSpPr>
        <p:spPr>
          <a:xfrm>
            <a:off x="3989908" y="57151"/>
            <a:ext cx="474573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2683F8-B05E-4742-BF62-C3A3B0D8EDAB}"/>
              </a:ext>
            </a:extLst>
          </p:cNvPr>
          <p:cNvCxnSpPr>
            <a:cxnSpLocks/>
          </p:cNvCxnSpPr>
          <p:nvPr/>
        </p:nvCxnSpPr>
        <p:spPr>
          <a:xfrm>
            <a:off x="2143662" y="222442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9FC042-A845-465F-98C2-2DF72183C576}"/>
              </a:ext>
            </a:extLst>
          </p:cNvPr>
          <p:cNvCxnSpPr>
            <a:cxnSpLocks/>
          </p:cNvCxnSpPr>
          <p:nvPr/>
        </p:nvCxnSpPr>
        <p:spPr>
          <a:xfrm>
            <a:off x="7607860" y="917939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015B4A3-90B3-4ABC-8D3E-456CB5238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60358"/>
              </p:ext>
            </p:extLst>
          </p:nvPr>
        </p:nvGraphicFramePr>
        <p:xfrm>
          <a:off x="1803633" y="1228746"/>
          <a:ext cx="6578334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4867009">
                  <a:extLst>
                    <a:ext uri="{9D8B030D-6E8A-4147-A177-3AD203B41FA5}">
                      <a16:colId xmlns:a16="http://schemas.microsoft.com/office/drawing/2014/main" xmlns="" val="30617092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322068311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xmlns="" val="42640594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2667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phần:MB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TB, KB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0352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15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4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301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6454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 hệ với thực tế đời sống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4342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tầm quan trọng, ý nghĩa của hiện được đời sống được gợi ra từ cuốn sách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5959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chính tả, ngữ pháp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607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2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8" y="0"/>
            <a:ext cx="1230923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6" y="351692"/>
            <a:ext cx="8250241" cy="57264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2731" y="351693"/>
            <a:ext cx="2737615" cy="6028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3510" y="2014670"/>
            <a:ext cx="5083180" cy="1200325"/>
          </a:xfrm>
          <a:prstGeom prst="rect">
            <a:avLst/>
          </a:prstGeom>
          <a:noFill/>
        </p:spPr>
        <p:txBody>
          <a:bodyPr wrap="none" lIns="91310" tIns="45718" rIns="91310" bIns="45718" rtlCol="0">
            <a:spAutoFit/>
          </a:bodyPr>
          <a:lstStyle/>
          <a:p>
            <a:pPr marL="0" marR="0" lvl="0" indent="0" algn="l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41027080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1" y="321895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88" y="477459"/>
            <a:ext cx="10210031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5" y="2835345"/>
            <a:ext cx="2771052" cy="32427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6" y="2932939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462" y="3632552"/>
            <a:ext cx="1969913" cy="400105"/>
          </a:xfrm>
          <a:prstGeom prst="rect">
            <a:avLst/>
          </a:prstGeom>
          <a:noFill/>
        </p:spPr>
        <p:txBody>
          <a:bodyPr wrap="square" lIns="91310" tIns="45718" rIns="91310" bIns="45718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VẬN DỤNG</a:t>
            </a:r>
            <a:endParaRPr lang="zh-CN" altLang="en-US" sz="2000" dirty="0">
              <a:solidFill>
                <a:prstClr val="white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2313" y="1063666"/>
            <a:ext cx="6096000" cy="384719"/>
          </a:xfrm>
          <a:prstGeom prst="rect">
            <a:avLst/>
          </a:prstGeom>
        </p:spPr>
        <p:txBody>
          <a:bodyPr lIns="91310" tIns="45718" rIns="91310" bIns="45718">
            <a:spAutoFit/>
          </a:bodyPr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76352" y="477459"/>
            <a:ext cx="5405963" cy="56006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10" tIns="45718" rIns="91310" bIns="45718" spcCol="0" rtlCol="0" anchor="ctr"/>
          <a:lstStyle/>
          <a:p>
            <a:pPr lvl="0" algn="just"/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Lập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dàn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đề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Tình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thương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phẩm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“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</a:rPr>
              <a:t>Gió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</a:rPr>
              <a:t>lạnh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</a:rPr>
              <a:t>đầu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”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</a:rPr>
              <a:t>Thạch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 Lam.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6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1" y="321895"/>
            <a:ext cx="10972800" cy="591961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58677" y="488472"/>
            <a:ext cx="10190747" cy="5586460"/>
          </a:xfrm>
          <a:prstGeom prst="roundRect">
            <a:avLst/>
          </a:prstGeom>
          <a:pattFill prst="lt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0" tIns="45718" rIns="91310" bIns="45718"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altLang="zh-C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87" y="3556987"/>
            <a:ext cx="1957264" cy="30609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49256" y="806428"/>
            <a:ext cx="6156831" cy="938714"/>
          </a:xfrm>
          <a:prstGeom prst="rect">
            <a:avLst/>
          </a:prstGeom>
          <a:noFill/>
        </p:spPr>
        <p:txBody>
          <a:bodyPr wrap="square" lIns="91310" tIns="45718" rIns="91310" bIns="45718" rtlCol="0">
            <a:spAutoFit/>
          </a:bodyPr>
          <a:lstStyle/>
          <a:p>
            <a:r>
              <a:rPr lang="en-US" altLang="zh-CN" sz="5500" dirty="0" err="1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Hướng</a:t>
            </a:r>
            <a:r>
              <a:rPr lang="en-US" altLang="zh-CN" sz="5500" dirty="0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500" dirty="0" err="1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dẫn</a:t>
            </a:r>
            <a:r>
              <a:rPr lang="en-US" altLang="zh-CN" sz="5500" dirty="0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500" dirty="0" err="1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tự</a:t>
            </a:r>
            <a:r>
              <a:rPr lang="en-US" altLang="zh-CN" sz="5500" dirty="0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500" dirty="0" err="1">
                <a:ln w="28575">
                  <a:noFill/>
                </a:ln>
                <a:solidFill>
                  <a:srgbClr val="FC8957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học</a:t>
            </a:r>
            <a:endParaRPr lang="zh-CN" altLang="en-US" sz="5500" dirty="0">
              <a:ln w="28575">
                <a:noFill/>
              </a:ln>
              <a:solidFill>
                <a:srgbClr val="FC8957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1" y="3542037"/>
            <a:ext cx="1495529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0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46" y="1640469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5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9" y="3645080"/>
            <a:ext cx="916723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15" y="2281016"/>
            <a:ext cx="1490623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59" y="2281084"/>
            <a:ext cx="191216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73" y="3580625"/>
            <a:ext cx="1964719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73" y="5428756"/>
            <a:ext cx="814526" cy="1237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65" y="3645080"/>
            <a:ext cx="440897" cy="4182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4" y="352670"/>
            <a:ext cx="910795" cy="86662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40406" y="1753014"/>
            <a:ext cx="6765773" cy="1938988"/>
          </a:xfrm>
          <a:prstGeom prst="rect">
            <a:avLst/>
          </a:prstGeom>
          <a:noFill/>
        </p:spPr>
        <p:txBody>
          <a:bodyPr wrap="square" lIns="91310" tIns="45718" rIns="91310" bIns="45718" rtlCol="0">
            <a:spAutoFit/>
          </a:bodyPr>
          <a:lstStyle/>
          <a:p>
            <a:pPr algn="ctr"/>
            <a:r>
              <a:rPr lang="en-US" altLang="zh-CN" sz="6000" dirty="0">
                <a:ln w="127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CHÚC CÁC EM HỌC TỐT!</a:t>
            </a:r>
            <a:endParaRPr lang="zh-CN" altLang="en-US" sz="6000" dirty="0"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4" y="210256"/>
            <a:ext cx="1277435" cy="11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-2.96296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404 0.05232 0.04961 0.05741 0.0793 0.06227 C 0.10885 0.06736 0.14753 0.02917 0.17786 0.02963 C 0.2082 0.03009 0.22878 0.06667 0.26042 0.06505 C 0.29219 0.06366 0.33984 0.02593 0.36836 0.02037 C 0.41198 0.00509 0.48867 0.05255 0.52044 0.04838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8" y="0"/>
            <a:ext cx="1230923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6" y="3"/>
            <a:ext cx="8250241" cy="60781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2731" y="351693"/>
            <a:ext cx="2737615" cy="6028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4387" y="1416707"/>
            <a:ext cx="6169639" cy="2308324"/>
          </a:xfrm>
          <a:prstGeom prst="rect">
            <a:avLst/>
          </a:prstGeom>
          <a:noFill/>
        </p:spPr>
        <p:txBody>
          <a:bodyPr wrap="none" lIns="91310" tIns="45718" rIns="91310" bIns="45718" rtlCol="0">
            <a:spAutoFit/>
          </a:bodyPr>
          <a:lstStyle/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THÀNH </a:t>
            </a:r>
          </a:p>
          <a:p>
            <a:pPr marL="0" marR="0" lvl="0" indent="0" algn="ctr" defTabSz="91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THỨC</a:t>
            </a:r>
          </a:p>
        </p:txBody>
      </p:sp>
    </p:spTree>
    <p:extLst>
      <p:ext uri="{BB962C8B-B14F-4D97-AF65-F5344CB8AC3E}">
        <p14:creationId xmlns:p14="http://schemas.microsoft.com/office/powerpoint/2010/main" val="14439982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3DFF-668E-40DB-AA27-BD7FCFD8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672" y="146941"/>
            <a:ext cx="912327" cy="827280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E5C8FBA2-4BEC-4DF6-9471-2D0EAAE21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72" y="1248652"/>
            <a:ext cx="7061973" cy="43506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6EE9B5-0996-4CD2-BBA2-6E38815E5640}"/>
              </a:ext>
            </a:extLst>
          </p:cNvPr>
          <p:cNvSpPr/>
          <p:nvPr/>
        </p:nvSpPr>
        <p:spPr>
          <a:xfrm>
            <a:off x="3523376" y="1869186"/>
            <a:ext cx="4697835" cy="2308320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/>
            <a:r>
              <a:rPr lang="vi-VN" sz="2400" i="1" dirty="0">
                <a:solidFill>
                  <a:srgbClr val="000000"/>
                </a:solidFill>
                <a:latin typeface="Times New Roman"/>
                <a:ea typeface="Calibri"/>
              </a:rPr>
              <a:t>+ Chọn cuốn sách muốn minh hoạ.</a:t>
            </a:r>
          </a:p>
          <a:p>
            <a:pPr lvl="0" algn="just"/>
            <a:r>
              <a:rPr lang="vi-VN" sz="2400" i="1" dirty="0">
                <a:solidFill>
                  <a:srgbClr val="000000"/>
                </a:solidFill>
                <a:latin typeface="Times New Roman"/>
                <a:ea typeface="Calibri"/>
              </a:rPr>
              <a:t>+ Chọn chi tiết, nhân vật định minh hoạ</a:t>
            </a:r>
          </a:p>
          <a:p>
            <a:pPr lvl="0" algn="just"/>
            <a:r>
              <a:rPr lang="vi-VN" sz="2400" i="1" dirty="0">
                <a:solidFill>
                  <a:srgbClr val="000000"/>
                </a:solidFill>
                <a:latin typeface="Times New Roman"/>
                <a:ea typeface="Calibri"/>
              </a:rPr>
              <a:t>+ Nêu ý tưởng minh hoạ và thể hiện bằng hình thức phù hợp (vẽ tranh, dựng mô hình)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983C0C-2299-49A2-897F-F1AFA0117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1913" y="491051"/>
            <a:ext cx="912327" cy="8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49455" y="559012"/>
            <a:ext cx="11031615" cy="5739976"/>
            <a:chOff x="6060000" y="2393122"/>
            <a:chExt cx="3833942" cy="34305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00" y="2898052"/>
              <a:ext cx="2139468" cy="292564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734" y="2393122"/>
              <a:ext cx="2764208" cy="227922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 rot="417460">
              <a:off x="7465026" y="3061748"/>
              <a:ext cx="2222472" cy="60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I.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Tìm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hiểu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yêu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cầu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8" y="396587"/>
            <a:ext cx="1663545" cy="15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73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926629-4D43-4363-904D-3B4CB01CA5A3}"/>
              </a:ext>
            </a:extLst>
          </p:cNvPr>
          <p:cNvSpPr/>
          <p:nvPr/>
        </p:nvSpPr>
        <p:spPr>
          <a:xfrm>
            <a:off x="4097698" y="146941"/>
            <a:ext cx="4610465" cy="8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3DFF-668E-40DB-AA27-BD7FCFD8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672" y="146941"/>
            <a:ext cx="912327" cy="8272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430F14E-7C2E-4755-A924-289854D0FDA4}"/>
              </a:ext>
            </a:extLst>
          </p:cNvPr>
          <p:cNvCxnSpPr>
            <a:cxnSpLocks/>
          </p:cNvCxnSpPr>
          <p:nvPr/>
        </p:nvCxnSpPr>
        <p:spPr>
          <a:xfrm>
            <a:off x="3443955" y="146941"/>
            <a:ext cx="140151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4C7665-1B2A-45D9-B91B-92FB617045CB}"/>
              </a:ext>
            </a:extLst>
          </p:cNvPr>
          <p:cNvCxnSpPr>
            <a:cxnSpLocks/>
          </p:cNvCxnSpPr>
          <p:nvPr/>
        </p:nvCxnSpPr>
        <p:spPr>
          <a:xfrm>
            <a:off x="7339412" y="971077"/>
            <a:ext cx="15482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E5C8FBA2-4BEC-4DF6-9471-2D0EAAE21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92" y="1389888"/>
            <a:ext cx="7299510" cy="44970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6EE9B5-0996-4CD2-BBA2-6E38815E5640}"/>
              </a:ext>
            </a:extLst>
          </p:cNvPr>
          <p:cNvSpPr/>
          <p:nvPr/>
        </p:nvSpPr>
        <p:spPr>
          <a:xfrm>
            <a:off x="4337108" y="2219730"/>
            <a:ext cx="4371055" cy="1938988"/>
          </a:xfrm>
          <a:prstGeom prst="rect">
            <a:avLst/>
          </a:prstGeom>
        </p:spPr>
        <p:txBody>
          <a:bodyPr wrap="square" lIns="91310" tIns="45718" rIns="91310" bIns="45718">
            <a:spAutoFit/>
          </a:bodyPr>
          <a:lstStyle/>
          <a:p>
            <a:pPr lvl="0" algn="just"/>
            <a:r>
              <a:rPr lang="vi-VN" sz="2400" i="1" dirty="0">
                <a:solidFill>
                  <a:srgbClr val="000000"/>
                </a:solidFill>
                <a:latin typeface="Times New Roman"/>
                <a:ea typeface="Calibri"/>
              </a:rPr>
              <a:t>Từ những gì được trình bày trong phần viết này, hãy nêu lên những yêu cầu đối với bài văn trình bày ý kiến về một hiện tượng đời sống được gợi ra từ cuốn sách đã đọc</a:t>
            </a:r>
          </a:p>
        </p:txBody>
      </p:sp>
    </p:spTree>
    <p:extLst>
      <p:ext uri="{BB962C8B-B14F-4D97-AF65-F5344CB8AC3E}">
        <p14:creationId xmlns:p14="http://schemas.microsoft.com/office/powerpoint/2010/main" val="844387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B297F-63A4-411A-8A29-0F66C5C5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5" y="40679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B919D-3516-4304-A23B-6AE97890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129" y="4503899"/>
            <a:ext cx="1734990" cy="235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926629-4D43-4363-904D-3B4CB01CA5A3}"/>
              </a:ext>
            </a:extLst>
          </p:cNvPr>
          <p:cNvSpPr/>
          <p:nvPr/>
        </p:nvSpPr>
        <p:spPr>
          <a:xfrm>
            <a:off x="1962894" y="146941"/>
            <a:ext cx="8238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đối với bài văn trình bày ý kiến về một hiện tượng đời sống được gợi ra từ cuốn sách đã đọc</a:t>
            </a:r>
            <a:endParaRPr lang="en-US" sz="2800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F33DFF-668E-40DB-AA27-BD7FCFD8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406" y="128472"/>
            <a:ext cx="912327" cy="82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2ECB60-ACA5-404D-BCBE-039C421D6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87" y="1048608"/>
            <a:ext cx="912327" cy="8272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C393F3E-6BC1-42F5-A2F3-6CF49C6E1E05}"/>
              </a:ext>
            </a:extLst>
          </p:cNvPr>
          <p:cNvCxnSpPr>
            <a:cxnSpLocks/>
          </p:cNvCxnSpPr>
          <p:nvPr/>
        </p:nvCxnSpPr>
        <p:spPr>
          <a:xfrm>
            <a:off x="999901" y="1834363"/>
            <a:ext cx="4617812" cy="0"/>
          </a:xfrm>
          <a:prstGeom prst="line">
            <a:avLst/>
          </a:prstGeom>
          <a:ln w="76200">
            <a:solidFill>
              <a:srgbClr val="DD02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E3A149A-BB89-43CE-97FD-320D2D6392C8}"/>
              </a:ext>
            </a:extLst>
          </p:cNvPr>
          <p:cNvSpPr/>
          <p:nvPr/>
        </p:nvSpPr>
        <p:spPr>
          <a:xfrm>
            <a:off x="1087474" y="1248895"/>
            <a:ext cx="3801041" cy="580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tên sách và tác giả.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1CBD3A-0345-42A2-B77F-403D0B466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01" y="2438754"/>
            <a:ext cx="912327" cy="8272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45CFF12-5569-4F4F-9EC6-8D46B206CF78}"/>
              </a:ext>
            </a:extLst>
          </p:cNvPr>
          <p:cNvCxnSpPr>
            <a:cxnSpLocks/>
          </p:cNvCxnSpPr>
          <p:nvPr/>
        </p:nvCxnSpPr>
        <p:spPr>
          <a:xfrm>
            <a:off x="1281793" y="3469679"/>
            <a:ext cx="5301010" cy="0"/>
          </a:xfrm>
          <a:prstGeom prst="line">
            <a:avLst/>
          </a:prstGeom>
          <a:ln w="76200">
            <a:solidFill>
              <a:srgbClr val="DD02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7DC09BF-896B-4697-903D-EF53A272139B}"/>
              </a:ext>
            </a:extLst>
          </p:cNvPr>
          <p:cNvSpPr/>
          <p:nvPr/>
        </p:nvSpPr>
        <p:spPr>
          <a:xfrm>
            <a:off x="1262104" y="2329444"/>
            <a:ext cx="5301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hiện tượng đời sống gợi ra từ cuốn sách và ý kiến của em về hiện tượng đó.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43F6F3-7EBB-4248-BE72-FE3294EE4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65" l="3390" r="95763">
                        <a14:foregroundMark x1="49576" y1="0" x2="49576" y2="0"/>
                        <a14:foregroundMark x1="95763" y1="37383" x2="95763" y2="37383"/>
                        <a14:foregroundMark x1="3390" y1="30841" x2="3390" y2="30841"/>
                        <a14:foregroundMark x1="51695" y1="81776" x2="51695" y2="81776"/>
                        <a14:foregroundMark x1="63983" y1="94393" x2="63983" y2="94393"/>
                        <a14:foregroundMark x1="63983" y1="94393" x2="63983" y2="94393"/>
                        <a14:foregroundMark x1="58898" y1="90654" x2="58898" y2="90654"/>
                        <a14:foregroundMark x1="56780" y1="88785" x2="53814" y2="86449"/>
                        <a14:foregroundMark x1="51271" y1="85047" x2="51271" y2="85047"/>
                        <a14:foregroundMark x1="45339" y1="72430" x2="66102" y2="99065"/>
                        <a14:foregroundMark x1="66102" y1="78037" x2="66949" y2="99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6859" y="3893406"/>
            <a:ext cx="912327" cy="8272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C221FB7-DB0F-48D7-95E2-6F569416393C}"/>
              </a:ext>
            </a:extLst>
          </p:cNvPr>
          <p:cNvCxnSpPr>
            <a:cxnSpLocks/>
          </p:cNvCxnSpPr>
          <p:nvPr/>
        </p:nvCxnSpPr>
        <p:spPr>
          <a:xfrm>
            <a:off x="5214194" y="4834987"/>
            <a:ext cx="5301010" cy="0"/>
          </a:xfrm>
          <a:prstGeom prst="line">
            <a:avLst/>
          </a:prstGeom>
          <a:ln w="76200">
            <a:solidFill>
              <a:srgbClr val="DD022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B38010B-472C-4D93-927C-607C6630F1A3}"/>
              </a:ext>
            </a:extLst>
          </p:cNvPr>
          <p:cNvSpPr/>
          <p:nvPr/>
        </p:nvSpPr>
        <p:spPr>
          <a:xfrm>
            <a:off x="5214194" y="3804062"/>
            <a:ext cx="5301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được lí lẽ và bằng chứng để làm rõ hiện tượng.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4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49455" y="559012"/>
            <a:ext cx="11031615" cy="5739976"/>
            <a:chOff x="6060000" y="2393122"/>
            <a:chExt cx="3833942" cy="34305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000" y="2898052"/>
              <a:ext cx="2139468" cy="292564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734" y="2393122"/>
              <a:ext cx="2764208" cy="227922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 rot="417460">
              <a:off x="7465026" y="2776630"/>
              <a:ext cx="2222472" cy="117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II.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Phân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tích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bài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viết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tham</a:t>
              </a:r>
              <a:r>
                <a:rPr lang="en-US" altLang="zh-CN" sz="6000" dirty="0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6000" dirty="0" err="1">
                  <a:solidFill>
                    <a:srgbClr val="0070C0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khảo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8" y="396587"/>
            <a:ext cx="1663545" cy="15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072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heme/theme1.xml><?xml version="1.0" encoding="utf-8"?>
<a:theme xmlns:a="http://schemas.openxmlformats.org/drawingml/2006/main" name="Slide PowerPoint Giao Duc  _ Toan Hoa (4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10 TRÁI ĐẤT MẸ CỦA MUÔN LOÀI</Template>
  <TotalTime>0</TotalTime>
  <Words>1427</Words>
  <PresentationFormat>Custom</PresentationFormat>
  <Paragraphs>159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Slide PowerPoint Giao Duc  _ Toan Hoa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2022-01-29T10:41:13Z</dcterms:created>
  <dcterms:modified xsi:type="dcterms:W3CDTF">2022-04-05T15:11:19Z</dcterms:modified>
</cp:coreProperties>
</file>