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4" r:id="rId3"/>
    <p:sldId id="256" r:id="rId4"/>
    <p:sldId id="283" r:id="rId5"/>
    <p:sldId id="267" r:id="rId6"/>
    <p:sldId id="258" r:id="rId7"/>
    <p:sldId id="269" r:id="rId8"/>
    <p:sldId id="290" r:id="rId9"/>
    <p:sldId id="259" r:id="rId10"/>
    <p:sldId id="277" r:id="rId11"/>
    <p:sldId id="291" r:id="rId12"/>
    <p:sldId id="292" r:id="rId13"/>
    <p:sldId id="263" r:id="rId14"/>
    <p:sldId id="278" r:id="rId15"/>
    <p:sldId id="279" r:id="rId16"/>
    <p:sldId id="280" r:id="rId17"/>
    <p:sldId id="293" r:id="rId18"/>
    <p:sldId id="260" r:id="rId19"/>
    <p:sldId id="281" r:id="rId20"/>
    <p:sldId id="282" r:id="rId21"/>
    <p:sldId id="284" r:id="rId22"/>
    <p:sldId id="276" r:id="rId23"/>
    <p:sldId id="270" r:id="rId24"/>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1BB"/>
    <a:srgbClr val="B54A92"/>
    <a:srgbClr val="C15F4B"/>
    <a:srgbClr val="FFFFCC"/>
    <a:srgbClr val="FFFF3F"/>
    <a:srgbClr val="D5D000"/>
    <a:srgbClr val="DCDC06"/>
    <a:srgbClr val="FFFF99"/>
    <a:srgbClr val="FFF5EF"/>
    <a:srgbClr val="CB7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p:scale>
          <a:sx n="40" d="100"/>
          <a:sy n="40" d="100"/>
        </p:scale>
        <p:origin x="989" y="5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7.svg"/><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5.svg"/><Relationship Id="rId5" Type="http://schemas.openxmlformats.org/officeDocument/2006/relationships/image" Target="../media/image20.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19.png"/><Relationship Id="rId9" Type="http://schemas.openxmlformats.org/officeDocument/2006/relationships/image" Target="../media/image52.svg"/><Relationship Id="rId1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3.svg"/><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1.svg"/><Relationship Id="rId5" Type="http://schemas.openxmlformats.org/officeDocument/2006/relationships/image" Target="../media/image20.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19.png"/><Relationship Id="rId9" Type="http://schemas.openxmlformats.org/officeDocument/2006/relationships/image" Target="../media/image52.sv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9.svg"/><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78.png"/><Relationship Id="rId2" Type="http://schemas.openxmlformats.org/officeDocument/2006/relationships/image" Target="../media/image5.png"/><Relationship Id="rId16"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7.svg"/><Relationship Id="rId5" Type="http://schemas.openxmlformats.org/officeDocument/2006/relationships/image" Target="../media/image20.svg"/><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19.png"/><Relationship Id="rId9" Type="http://schemas.openxmlformats.org/officeDocument/2006/relationships/image" Target="../media/image52.svg"/><Relationship Id="rId14"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33.sv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7.jpg"/><Relationship Id="rId3" Type="http://schemas.openxmlformats.org/officeDocument/2006/relationships/image" Target="../media/image85.svg"/><Relationship Id="rId7" Type="http://schemas.openxmlformats.org/officeDocument/2006/relationships/image" Target="../media/image20.svg"/><Relationship Id="rId12" Type="http://schemas.openxmlformats.org/officeDocument/2006/relationships/image" Target="../media/image86.jp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2.svg"/><Relationship Id="rId5" Type="http://schemas.openxmlformats.org/officeDocument/2006/relationships/image" Target="../media/image6.svg"/><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22.svg"/><Relationship Id="rId14" Type="http://schemas.openxmlformats.org/officeDocument/2006/relationships/image" Target="../media/image88.jp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0.svg"/><Relationship Id="rId5" Type="http://schemas.openxmlformats.org/officeDocument/2006/relationships/image" Target="../media/image20.svg"/><Relationship Id="rId10" Type="http://schemas.openxmlformats.org/officeDocument/2006/relationships/image" Target="../media/image89.png"/><Relationship Id="rId4" Type="http://schemas.openxmlformats.org/officeDocument/2006/relationships/image" Target="../media/image19.png"/><Relationship Id="rId9"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3.svg"/><Relationship Id="rId3" Type="http://schemas.openxmlformats.org/officeDocument/2006/relationships/image" Target="../media/image85.svg"/><Relationship Id="rId7" Type="http://schemas.openxmlformats.org/officeDocument/2006/relationships/image" Target="../media/image20.svg"/><Relationship Id="rId12" Type="http://schemas.openxmlformats.org/officeDocument/2006/relationships/image" Target="../media/image92.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2.svg"/><Relationship Id="rId5" Type="http://schemas.openxmlformats.org/officeDocument/2006/relationships/image" Target="../media/image6.svg"/><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8.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17.png"/><Relationship Id="rId17" Type="http://schemas.openxmlformats.org/officeDocument/2006/relationships/image" Target="../media/image35.svg"/><Relationship Id="rId2" Type="http://schemas.openxmlformats.org/officeDocument/2006/relationships/image" Target="../media/image42.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3.svg"/><Relationship Id="rId5" Type="http://schemas.openxmlformats.org/officeDocument/2006/relationships/image" Target="../media/image45.svg"/><Relationship Id="rId15" Type="http://schemas.openxmlformats.org/officeDocument/2006/relationships/image" Target="../media/image6.svg"/><Relationship Id="rId10" Type="http://schemas.openxmlformats.org/officeDocument/2006/relationships/image" Target="../media/image32.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31.sv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30.png"/><Relationship Id="rId16" Type="http://schemas.openxmlformats.org/officeDocument/2006/relationships/image" Target="../media/image38.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8.svg"/><Relationship Id="rId5" Type="http://schemas.openxmlformats.org/officeDocument/2006/relationships/image" Target="../media/image2.svg"/><Relationship Id="rId15" Type="http://schemas.openxmlformats.org/officeDocument/2006/relationships/image" Target="../media/image37.svg"/><Relationship Id="rId10" Type="http://schemas.openxmlformats.org/officeDocument/2006/relationships/image" Target="../media/image17.png"/><Relationship Id="rId19" Type="http://schemas.openxmlformats.org/officeDocument/2006/relationships/image" Target="../media/image41.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5.svg"/><Relationship Id="rId7" Type="http://schemas.openxmlformats.org/officeDocument/2006/relationships/image" Target="../media/image20.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2.svg"/><Relationship Id="rId5" Type="http://schemas.openxmlformats.org/officeDocument/2006/relationships/image" Target="../media/image6.svg"/><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9.png"/><Relationship Id="rId2" Type="http://schemas.openxmlformats.org/officeDocument/2006/relationships/video" Target="../media/media1.wmv"/><Relationship Id="rId16" Type="http://schemas.openxmlformats.org/officeDocument/2006/relationships/image" Target="../media/image23.png"/><Relationship Id="rId1" Type="http://schemas.microsoft.com/office/2007/relationships/media" Target="../media/media1.wmv"/><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5.svg"/><Relationship Id="rId7" Type="http://schemas.openxmlformats.org/officeDocument/2006/relationships/image" Target="../media/image20.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2.svg"/><Relationship Id="rId5" Type="http://schemas.openxmlformats.org/officeDocument/2006/relationships/image" Target="../media/image6.svg"/><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6.svg"/><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0.svg"/><Relationship Id="rId5" Type="http://schemas.openxmlformats.org/officeDocument/2006/relationships/image" Target="../media/image20.svg"/><Relationship Id="rId15" Type="http://schemas.openxmlformats.org/officeDocument/2006/relationships/image" Target="../media/image98.svg"/><Relationship Id="rId10" Type="http://schemas.openxmlformats.org/officeDocument/2006/relationships/image" Target="../media/image89.png"/><Relationship Id="rId4" Type="http://schemas.openxmlformats.org/officeDocument/2006/relationships/image" Target="../media/image19.png"/><Relationship Id="rId9" Type="http://schemas.openxmlformats.org/officeDocument/2006/relationships/image" Target="../media/image18.svg"/><Relationship Id="rId1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3" Type="http://schemas.openxmlformats.org/officeDocument/2006/relationships/image" Target="../media/image100.svg"/><Relationship Id="rId7" Type="http://schemas.openxmlformats.org/officeDocument/2006/relationships/image" Target="../media/image102.svg"/><Relationship Id="rId12" Type="http://schemas.openxmlformats.org/officeDocument/2006/relationships/image" Target="../media/image21.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00.svg"/><Relationship Id="rId3" Type="http://schemas.openxmlformats.org/officeDocument/2006/relationships/image" Target="../media/image43.svg"/><Relationship Id="rId7" Type="http://schemas.openxmlformats.org/officeDocument/2006/relationships/image" Target="../media/image6.svg"/><Relationship Id="rId12" Type="http://schemas.openxmlformats.org/officeDocument/2006/relationships/image" Target="../media/image9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4.svg"/><Relationship Id="rId5" Type="http://schemas.openxmlformats.org/officeDocument/2006/relationships/image" Target="../media/image45.svg"/><Relationship Id="rId15" Type="http://schemas.openxmlformats.org/officeDocument/2006/relationships/image" Target="../media/image14.svg"/><Relationship Id="rId10" Type="http://schemas.openxmlformats.org/officeDocument/2006/relationships/image" Target="../media/image103.png"/><Relationship Id="rId4" Type="http://schemas.openxmlformats.org/officeDocument/2006/relationships/image" Target="../media/image44.png"/><Relationship Id="rId9" Type="http://schemas.openxmlformats.org/officeDocument/2006/relationships/image" Target="../media/image52.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svg"/><Relationship Id="rId7"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31.sv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30.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8.svg"/><Relationship Id="rId5" Type="http://schemas.openxmlformats.org/officeDocument/2006/relationships/image" Target="../media/image2.svg"/><Relationship Id="rId15" Type="http://schemas.openxmlformats.org/officeDocument/2006/relationships/image" Target="../media/image37.svg"/><Relationship Id="rId10" Type="http://schemas.openxmlformats.org/officeDocument/2006/relationships/image" Target="../media/image17.png"/><Relationship Id="rId19" Type="http://schemas.openxmlformats.org/officeDocument/2006/relationships/image" Target="../media/image41.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8.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17.png"/><Relationship Id="rId17" Type="http://schemas.openxmlformats.org/officeDocument/2006/relationships/image" Target="../media/image35.svg"/><Relationship Id="rId2" Type="http://schemas.openxmlformats.org/officeDocument/2006/relationships/image" Target="../media/image42.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3.svg"/><Relationship Id="rId5" Type="http://schemas.openxmlformats.org/officeDocument/2006/relationships/image" Target="../media/image45.svg"/><Relationship Id="rId15" Type="http://schemas.openxmlformats.org/officeDocument/2006/relationships/image" Target="../media/image6.svg"/><Relationship Id="rId10" Type="http://schemas.openxmlformats.org/officeDocument/2006/relationships/image" Target="../media/image32.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svg"/><Relationship Id="rId7" Type="http://schemas.openxmlformats.org/officeDocument/2006/relationships/image" Target="../media/image2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50.jpg"/><Relationship Id="rId4" Type="http://schemas.openxmlformats.org/officeDocument/2006/relationships/image" Target="../media/image19.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55.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4.jpg"/><Relationship Id="rId5" Type="http://schemas.openxmlformats.org/officeDocument/2006/relationships/image" Target="../media/image20.svg"/><Relationship Id="rId10" Type="http://schemas.openxmlformats.org/officeDocument/2006/relationships/image" Target="../media/image53.png"/><Relationship Id="rId4" Type="http://schemas.openxmlformats.org/officeDocument/2006/relationships/image" Target="../media/image19.png"/><Relationship Id="rId9"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58.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7.jpg"/><Relationship Id="rId5" Type="http://schemas.openxmlformats.org/officeDocument/2006/relationships/image" Target="../media/image20.svg"/><Relationship Id="rId10" Type="http://schemas.openxmlformats.org/officeDocument/2006/relationships/image" Target="../media/image56.jpg"/><Relationship Id="rId4" Type="http://schemas.openxmlformats.org/officeDocument/2006/relationships/image" Target="../media/image19.png"/><Relationship Id="rId9" Type="http://schemas.openxmlformats.org/officeDocument/2006/relationships/image" Target="../media/image52.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svg"/><Relationship Id="rId18" Type="http://schemas.openxmlformats.org/officeDocument/2006/relationships/image" Target="../media/image63.jpg"/><Relationship Id="rId3" Type="http://schemas.openxmlformats.org/officeDocument/2006/relationships/image" Target="../media/image60.svg"/><Relationship Id="rId7" Type="http://schemas.openxmlformats.org/officeDocument/2006/relationships/image" Target="../media/image10.svg"/><Relationship Id="rId12" Type="http://schemas.openxmlformats.org/officeDocument/2006/relationships/image" Target="../media/image44.png"/><Relationship Id="rId17" Type="http://schemas.openxmlformats.org/officeDocument/2006/relationships/image" Target="../media/image62.jpg"/><Relationship Id="rId2" Type="http://schemas.openxmlformats.org/officeDocument/2006/relationships/image" Target="../media/image59.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3.svg"/><Relationship Id="rId5" Type="http://schemas.openxmlformats.org/officeDocument/2006/relationships/image" Target="../media/image18.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6.sv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0399" y="1028700"/>
            <a:ext cx="16045583" cy="856656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84233" y="812502"/>
            <a:ext cx="1145501" cy="140337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05928" y="1167345"/>
            <a:ext cx="1406172" cy="17657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12012">
            <a:off x="654434" y="7445730"/>
            <a:ext cx="2149697" cy="262158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79544">
            <a:off x="8446294" y="452986"/>
            <a:ext cx="1395412" cy="115946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85982" y="8947658"/>
            <a:ext cx="675873" cy="647609"/>
          </a:xfrm>
          <a:prstGeom prst="rect">
            <a:avLst/>
          </a:prstGeom>
        </p:spPr>
      </p:pic>
      <p:sp>
        <p:nvSpPr>
          <p:cNvPr id="13" name="TextBox 9">
            <a:extLst>
              <a:ext uri="{FF2B5EF4-FFF2-40B4-BE49-F238E27FC236}">
                <a16:creationId xmlns:a16="http://schemas.microsoft.com/office/drawing/2014/main" id="{E5732F3F-00B6-CCEF-97F5-3DE2FA184D3F}"/>
              </a:ext>
            </a:extLst>
          </p:cNvPr>
          <p:cNvSpPr txBox="1"/>
          <p:nvPr/>
        </p:nvSpPr>
        <p:spPr>
          <a:xfrm>
            <a:off x="1871298" y="3390900"/>
            <a:ext cx="14280436" cy="3118674"/>
          </a:xfrm>
          <a:prstGeom prst="rect">
            <a:avLst/>
          </a:prstGeom>
        </p:spPr>
        <p:txBody>
          <a:bodyPr wrap="square" lIns="0" tIns="0" rIns="0" bIns="0" rtlCol="0" anchor="t">
            <a:spAutoFit/>
          </a:bodyPr>
          <a:lstStyle/>
          <a:p>
            <a:pPr marL="0" lvl="0" indent="0" algn="ctr">
              <a:lnSpc>
                <a:spcPct val="150000"/>
              </a:lnSpc>
              <a:spcBef>
                <a:spcPct val="0"/>
              </a:spcBef>
            </a:pPr>
            <a:r>
              <a:rPr lang="en-US" sz="7200" b="1" u="none" dirty="0">
                <a:solidFill>
                  <a:srgbClr val="CB7969"/>
                </a:solidFill>
                <a:latin typeface="Arial" panose="020B0604020202020204" pitchFamily="34" charset="0"/>
                <a:cs typeface="Arial" panose="020B0604020202020204" pitchFamily="34" charset="0"/>
              </a:rPr>
              <a:t>CHÀO MỪNG CÁC EM ĐẾN </a:t>
            </a:r>
            <a:r>
              <a:rPr lang="en-US" sz="7200" b="1" u="none">
                <a:solidFill>
                  <a:srgbClr val="CB7969"/>
                </a:solidFill>
                <a:latin typeface="Arial" panose="020B0604020202020204" pitchFamily="34" charset="0"/>
                <a:cs typeface="Arial" panose="020B0604020202020204" pitchFamily="34" charset="0"/>
              </a:rPr>
              <a:t>VỚI BÀI GIẢNG NGÀY HÔM </a:t>
            </a:r>
            <a:r>
              <a:rPr lang="en-US" sz="7200" b="1" u="none" dirty="0">
                <a:solidFill>
                  <a:srgbClr val="CB7969"/>
                </a:solidFill>
                <a:latin typeface="Arial" panose="020B0604020202020204" pitchFamily="34" charset="0"/>
                <a:cs typeface="Arial" panose="020B0604020202020204" pitchFamily="34" charset="0"/>
              </a:rPr>
              <a:t>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6477337" y="9218210"/>
            <a:ext cx="1810663" cy="111355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1296">
            <a:off x="17565591" y="110975"/>
            <a:ext cx="593760" cy="568930"/>
          </a:xfrm>
          <a:prstGeom prst="rect">
            <a:avLst/>
          </a:prstGeom>
        </p:spPr>
      </p:pic>
      <p:sp>
        <p:nvSpPr>
          <p:cNvPr id="3" name="TextBox 4">
            <a:extLst>
              <a:ext uri="{FF2B5EF4-FFF2-40B4-BE49-F238E27FC236}">
                <a16:creationId xmlns:a16="http://schemas.microsoft.com/office/drawing/2014/main" id="{2431EE1F-0D4F-01BB-F662-E08A254D0655}"/>
              </a:ext>
            </a:extLst>
          </p:cNvPr>
          <p:cNvSpPr txBox="1"/>
          <p:nvPr/>
        </p:nvSpPr>
        <p:spPr>
          <a:xfrm>
            <a:off x="3009900" y="723661"/>
            <a:ext cx="12268200" cy="2079095"/>
          </a:xfrm>
          <a:prstGeom prst="rect">
            <a:avLst/>
          </a:prstGeom>
        </p:spPr>
        <p:txBody>
          <a:bodyPr wrap="square" lIns="0" tIns="0" rIns="0" bIns="0" rtlCol="0" anchor="t">
            <a:spAutoFit/>
          </a:bodyPr>
          <a:lstStyle/>
          <a:p>
            <a:pPr algn="ctr">
              <a:lnSpc>
                <a:spcPct val="150000"/>
              </a:lnSpc>
            </a:pPr>
            <a:r>
              <a:rPr lang="en-US" sz="4800" b="1">
                <a:solidFill>
                  <a:srgbClr val="C15F4B"/>
                </a:solidFill>
                <a:latin typeface="Arial" panose="020B0604020202020204" pitchFamily="34" charset="0"/>
                <a:cs typeface="Arial" panose="020B0604020202020204" pitchFamily="34" charset="0"/>
              </a:rPr>
              <a:t>2. </a:t>
            </a:r>
            <a:r>
              <a:rPr lang="vi-VN" sz="4800" b="1">
                <a:solidFill>
                  <a:srgbClr val="C15F4B"/>
                </a:solidFill>
                <a:cs typeface="Arial" panose="020B0604020202020204" pitchFamily="34" charset="0"/>
              </a:rPr>
              <a:t>Trao đổi về các biện pháp tự bảo vệ trước một số tình huống nguy hiểm</a:t>
            </a:r>
            <a:endParaRPr lang="en-US" sz="4800" b="1" dirty="0">
              <a:solidFill>
                <a:srgbClr val="C15F4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86D45E-1AE8-0D65-10BE-07831427466E}"/>
              </a:ext>
            </a:extLst>
          </p:cNvPr>
          <p:cNvSpPr txBox="1"/>
          <p:nvPr/>
        </p:nvSpPr>
        <p:spPr>
          <a:xfrm>
            <a:off x="410032" y="512011"/>
            <a:ext cx="17487900" cy="890180"/>
          </a:xfrm>
          <a:prstGeom prst="rect">
            <a:avLst/>
          </a:prstGeom>
        </p:spPr>
        <p:txBody>
          <a:bodyPr wrap="square" lIns="0" tIns="0" rIns="0" bIns="0" rtlCol="0" anchor="t">
            <a:spAutoFit/>
          </a:bodyPr>
          <a:lstStyle/>
          <a:p>
            <a:pPr algn="ctr">
              <a:lnSpc>
                <a:spcPct val="150000"/>
              </a:lnSpc>
            </a:pPr>
            <a:r>
              <a:rPr lang="en-US" sz="4400" b="1">
                <a:latin typeface="Arial" panose="020B0604020202020204" pitchFamily="34" charset="0"/>
                <a:cs typeface="Arial" panose="020B0604020202020204" pitchFamily="34" charset="0"/>
              </a:rPr>
              <a:t>Một số biện pháp tự bảo vệ trong tình huống gặp hoả hoạn</a:t>
            </a:r>
            <a:endParaRPr lang="en-US" sz="4400" b="1"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0FE36DD9-091A-CDEE-A3ED-3EF078C1A184}"/>
              </a:ext>
            </a:extLst>
          </p:cNvPr>
          <p:cNvSpPr/>
          <p:nvPr/>
        </p:nvSpPr>
        <p:spPr>
          <a:xfrm>
            <a:off x="5700941" y="2042874"/>
            <a:ext cx="6886118" cy="1399092"/>
          </a:xfrm>
          <a:prstGeom prst="round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Khi phát hiện có hỏa hoạn:</a:t>
            </a:r>
          </a:p>
        </p:txBody>
      </p:sp>
      <p:grpSp>
        <p:nvGrpSpPr>
          <p:cNvPr id="44" name="Group 43">
            <a:extLst>
              <a:ext uri="{FF2B5EF4-FFF2-40B4-BE49-F238E27FC236}">
                <a16:creationId xmlns:a16="http://schemas.microsoft.com/office/drawing/2014/main" id="{5C8D2C30-CB14-4042-6EA0-33C6B7C83BB7}"/>
              </a:ext>
            </a:extLst>
          </p:cNvPr>
          <p:cNvGrpSpPr/>
          <p:nvPr/>
        </p:nvGrpSpPr>
        <p:grpSpPr>
          <a:xfrm>
            <a:off x="772237" y="3563335"/>
            <a:ext cx="4800600" cy="5771165"/>
            <a:chOff x="772237" y="3377959"/>
            <a:chExt cx="4800600" cy="5771165"/>
          </a:xfrm>
        </p:grpSpPr>
        <p:pic>
          <p:nvPicPr>
            <p:cNvPr id="22" name="Picture 7">
              <a:extLst>
                <a:ext uri="{FF2B5EF4-FFF2-40B4-BE49-F238E27FC236}">
                  <a16:creationId xmlns:a16="http://schemas.microsoft.com/office/drawing/2014/main" id="{31132F1D-F4B6-DBDE-06CC-8B04F4A588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9062" y="3377959"/>
              <a:ext cx="4181676" cy="4075234"/>
            </a:xfrm>
            <a:prstGeom prst="rect">
              <a:avLst/>
            </a:prstGeom>
          </p:spPr>
        </p:pic>
        <p:sp>
          <p:nvSpPr>
            <p:cNvPr id="23" name="TextBox 22">
              <a:extLst>
                <a:ext uri="{FF2B5EF4-FFF2-40B4-BE49-F238E27FC236}">
                  <a16:creationId xmlns:a16="http://schemas.microsoft.com/office/drawing/2014/main" id="{00926AB9-FFA0-4C01-9DF8-B4D79AA329F3}"/>
                </a:ext>
              </a:extLst>
            </p:cNvPr>
            <p:cNvSpPr txBox="1"/>
            <p:nvPr/>
          </p:nvSpPr>
          <p:spPr>
            <a:xfrm>
              <a:off x="772237" y="7484245"/>
              <a:ext cx="4800600" cy="1664879"/>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Thông báo cho những người xung quanh</a:t>
              </a:r>
              <a:endParaRPr lang="en-US" sz="3600"/>
            </a:p>
          </p:txBody>
        </p:sp>
      </p:grpSp>
      <p:grpSp>
        <p:nvGrpSpPr>
          <p:cNvPr id="47" name="Group 46">
            <a:extLst>
              <a:ext uri="{FF2B5EF4-FFF2-40B4-BE49-F238E27FC236}">
                <a16:creationId xmlns:a16="http://schemas.microsoft.com/office/drawing/2014/main" id="{C27A74AA-F4FF-9A55-8CEB-F291120A465A}"/>
              </a:ext>
            </a:extLst>
          </p:cNvPr>
          <p:cNvGrpSpPr/>
          <p:nvPr/>
        </p:nvGrpSpPr>
        <p:grpSpPr>
          <a:xfrm>
            <a:off x="11621414" y="4229574"/>
            <a:ext cx="6276518" cy="5111336"/>
            <a:chOff x="11621414" y="4229574"/>
            <a:chExt cx="6276518" cy="5111336"/>
          </a:xfrm>
        </p:grpSpPr>
        <p:pic>
          <p:nvPicPr>
            <p:cNvPr id="28" name="Picture 12">
              <a:extLst>
                <a:ext uri="{FF2B5EF4-FFF2-40B4-BE49-F238E27FC236}">
                  <a16:creationId xmlns:a16="http://schemas.microsoft.com/office/drawing/2014/main" id="{DD8B5D67-8FEF-120B-0688-7F60F50167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32364" y="4229574"/>
              <a:ext cx="4998474" cy="2372003"/>
            </a:xfrm>
            <a:prstGeom prst="rect">
              <a:avLst/>
            </a:prstGeom>
          </p:spPr>
        </p:pic>
        <p:sp>
          <p:nvSpPr>
            <p:cNvPr id="29" name="TextBox 28">
              <a:extLst>
                <a:ext uri="{FF2B5EF4-FFF2-40B4-BE49-F238E27FC236}">
                  <a16:creationId xmlns:a16="http://schemas.microsoft.com/office/drawing/2014/main" id="{A7F90ED5-1966-8448-8DA7-31C6243AF6D8}"/>
                </a:ext>
              </a:extLst>
            </p:cNvPr>
            <p:cNvSpPr txBox="1"/>
            <p:nvPr/>
          </p:nvSpPr>
          <p:spPr>
            <a:xfrm>
              <a:off x="11621414" y="6845034"/>
              <a:ext cx="6276518" cy="2495876"/>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Thoát theo các đường hành lang, cầu thang bộ, mái nhà và ban công ở tầng thấp</a:t>
              </a:r>
              <a:endParaRPr lang="en-US" sz="3600"/>
            </a:p>
          </p:txBody>
        </p:sp>
      </p:grpSp>
      <p:grpSp>
        <p:nvGrpSpPr>
          <p:cNvPr id="46" name="Group 45">
            <a:extLst>
              <a:ext uri="{FF2B5EF4-FFF2-40B4-BE49-F238E27FC236}">
                <a16:creationId xmlns:a16="http://schemas.microsoft.com/office/drawing/2014/main" id="{EC839B11-E7D8-036B-BC45-E76EEE68A571}"/>
              </a:ext>
            </a:extLst>
          </p:cNvPr>
          <p:cNvGrpSpPr/>
          <p:nvPr/>
        </p:nvGrpSpPr>
        <p:grpSpPr>
          <a:xfrm>
            <a:off x="7009393" y="4415904"/>
            <a:ext cx="4049375" cy="4317721"/>
            <a:chOff x="7009393" y="4415904"/>
            <a:chExt cx="4049375" cy="4317721"/>
          </a:xfrm>
        </p:grpSpPr>
        <p:sp>
          <p:nvSpPr>
            <p:cNvPr id="27" name="TextBox 26">
              <a:extLst>
                <a:ext uri="{FF2B5EF4-FFF2-40B4-BE49-F238E27FC236}">
                  <a16:creationId xmlns:a16="http://schemas.microsoft.com/office/drawing/2014/main" id="{DAD154DC-54E7-0981-DD90-933AC8125F12}"/>
                </a:ext>
              </a:extLst>
            </p:cNvPr>
            <p:cNvSpPr txBox="1"/>
            <p:nvPr/>
          </p:nvSpPr>
          <p:spPr>
            <a:xfrm>
              <a:off x="7467600" y="7899742"/>
              <a:ext cx="2694863" cy="833883"/>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Gọi 114</a:t>
              </a:r>
              <a:endParaRPr lang="en-US" sz="3600"/>
            </a:p>
          </p:txBody>
        </p:sp>
        <p:grpSp>
          <p:nvGrpSpPr>
            <p:cNvPr id="37" name="Group 36">
              <a:extLst>
                <a:ext uri="{FF2B5EF4-FFF2-40B4-BE49-F238E27FC236}">
                  <a16:creationId xmlns:a16="http://schemas.microsoft.com/office/drawing/2014/main" id="{06CFE643-B3D8-7286-E4E6-E85F2E49BD4C}"/>
                </a:ext>
              </a:extLst>
            </p:cNvPr>
            <p:cNvGrpSpPr/>
            <p:nvPr/>
          </p:nvGrpSpPr>
          <p:grpSpPr>
            <a:xfrm>
              <a:off x="7009393" y="4415904"/>
              <a:ext cx="4049375" cy="2784997"/>
              <a:chOff x="7009393" y="4415904"/>
              <a:chExt cx="4049375" cy="2784997"/>
            </a:xfrm>
          </p:grpSpPr>
          <p:pic>
            <p:nvPicPr>
              <p:cNvPr id="35" name="Picture 14">
                <a:extLst>
                  <a:ext uri="{FF2B5EF4-FFF2-40B4-BE49-F238E27FC236}">
                    <a16:creationId xmlns:a16="http://schemas.microsoft.com/office/drawing/2014/main" id="{AE3E84D6-87F9-80D2-D3B7-3D1384D0F3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09393" y="4415904"/>
                <a:ext cx="2030517" cy="2784997"/>
              </a:xfrm>
              <a:prstGeom prst="rect">
                <a:avLst/>
              </a:prstGeom>
            </p:spPr>
          </p:pic>
          <p:sp>
            <p:nvSpPr>
              <p:cNvPr id="36" name="TextBox 35">
                <a:extLst>
                  <a:ext uri="{FF2B5EF4-FFF2-40B4-BE49-F238E27FC236}">
                    <a16:creationId xmlns:a16="http://schemas.microsoft.com/office/drawing/2014/main" id="{4846B9EA-BDD6-0948-A044-5457EF43A2EE}"/>
                  </a:ext>
                </a:extLst>
              </p:cNvPr>
              <p:cNvSpPr txBox="1"/>
              <p:nvPr/>
            </p:nvSpPr>
            <p:spPr>
              <a:xfrm>
                <a:off x="8363905" y="4877378"/>
                <a:ext cx="2694863" cy="1862048"/>
              </a:xfrm>
              <a:prstGeom prst="rect">
                <a:avLst/>
              </a:prstGeom>
              <a:noFill/>
            </p:spPr>
            <p:txBody>
              <a:bodyPr wrap="square">
                <a:spAutoFit/>
              </a:bodyPr>
              <a:lstStyle/>
              <a:p>
                <a:pPr algn="ctr"/>
                <a:r>
                  <a:rPr lang="en-US" sz="11500" b="1">
                    <a:solidFill>
                      <a:srgbClr val="FF0000"/>
                    </a:solidFill>
                    <a:latin typeface="Arial" panose="020B0604020202020204" pitchFamily="34" charset="0"/>
                    <a:cs typeface="Arial" panose="020B0604020202020204" pitchFamily="34" charset="0"/>
                  </a:rPr>
                  <a:t>114</a:t>
                </a:r>
                <a:endParaRPr lang="en-US" sz="11500" b="1">
                  <a:solidFill>
                    <a:srgbClr val="FF0000"/>
                  </a:solidFill>
                </a:endParaRPr>
              </a:p>
            </p:txBody>
          </p:sp>
        </p:grpSp>
      </p:grpSp>
    </p:spTree>
    <p:extLst>
      <p:ext uri="{BB962C8B-B14F-4D97-AF65-F5344CB8AC3E}">
        <p14:creationId xmlns:p14="http://schemas.microsoft.com/office/powerpoint/2010/main" val="3357570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6477337" y="9218210"/>
            <a:ext cx="1810663" cy="111355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1296">
            <a:off x="17565591" y="110975"/>
            <a:ext cx="593760" cy="568930"/>
          </a:xfrm>
          <a:prstGeom prst="rect">
            <a:avLst/>
          </a:prstGeom>
        </p:spPr>
      </p:pic>
      <p:sp>
        <p:nvSpPr>
          <p:cNvPr id="5" name="TextBox 4">
            <a:extLst>
              <a:ext uri="{FF2B5EF4-FFF2-40B4-BE49-F238E27FC236}">
                <a16:creationId xmlns:a16="http://schemas.microsoft.com/office/drawing/2014/main" id="{0286D45E-1AE8-0D65-10BE-07831427466E}"/>
              </a:ext>
            </a:extLst>
          </p:cNvPr>
          <p:cNvSpPr txBox="1"/>
          <p:nvPr/>
        </p:nvSpPr>
        <p:spPr>
          <a:xfrm>
            <a:off x="410032" y="512011"/>
            <a:ext cx="17487900" cy="890180"/>
          </a:xfrm>
          <a:prstGeom prst="rect">
            <a:avLst/>
          </a:prstGeom>
        </p:spPr>
        <p:txBody>
          <a:bodyPr wrap="square" lIns="0" tIns="0" rIns="0" bIns="0" rtlCol="0" anchor="t">
            <a:spAutoFit/>
          </a:bodyPr>
          <a:lstStyle/>
          <a:p>
            <a:pPr algn="ctr">
              <a:lnSpc>
                <a:spcPct val="150000"/>
              </a:lnSpc>
            </a:pPr>
            <a:r>
              <a:rPr lang="en-US" sz="4400" b="1">
                <a:latin typeface="Arial" panose="020B0604020202020204" pitchFamily="34" charset="0"/>
                <a:cs typeface="Arial" panose="020B0604020202020204" pitchFamily="34" charset="0"/>
              </a:rPr>
              <a:t>Một số biện pháp tự bảo vệ trong tình huống gặp hoả hoạn</a:t>
            </a:r>
            <a:endParaRPr lang="en-US" sz="4400" b="1"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0FE36DD9-091A-CDEE-A3ED-3EF078C1A184}"/>
              </a:ext>
            </a:extLst>
          </p:cNvPr>
          <p:cNvSpPr/>
          <p:nvPr/>
        </p:nvSpPr>
        <p:spPr>
          <a:xfrm>
            <a:off x="5700941" y="2042874"/>
            <a:ext cx="6886118" cy="1399092"/>
          </a:xfrm>
          <a:prstGeom prst="round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Khi phát hiện có hỏa hoạn:</a:t>
            </a:r>
          </a:p>
        </p:txBody>
      </p:sp>
      <p:grpSp>
        <p:nvGrpSpPr>
          <p:cNvPr id="4" name="Group 3">
            <a:extLst>
              <a:ext uri="{FF2B5EF4-FFF2-40B4-BE49-F238E27FC236}">
                <a16:creationId xmlns:a16="http://schemas.microsoft.com/office/drawing/2014/main" id="{FE0D2C3F-850A-0679-6327-37E1D0FA6402}"/>
              </a:ext>
            </a:extLst>
          </p:cNvPr>
          <p:cNvGrpSpPr/>
          <p:nvPr/>
        </p:nvGrpSpPr>
        <p:grpSpPr>
          <a:xfrm>
            <a:off x="903109" y="4076700"/>
            <a:ext cx="5236412" cy="5486400"/>
            <a:chOff x="903109" y="3854510"/>
            <a:chExt cx="5236412" cy="5486400"/>
          </a:xfrm>
        </p:grpSpPr>
        <p:sp>
          <p:nvSpPr>
            <p:cNvPr id="23" name="TextBox 22">
              <a:extLst>
                <a:ext uri="{FF2B5EF4-FFF2-40B4-BE49-F238E27FC236}">
                  <a16:creationId xmlns:a16="http://schemas.microsoft.com/office/drawing/2014/main" id="{00926AB9-FFA0-4C01-9DF8-B4D79AA329F3}"/>
                </a:ext>
              </a:extLst>
            </p:cNvPr>
            <p:cNvSpPr txBox="1"/>
            <p:nvPr/>
          </p:nvSpPr>
          <p:spPr>
            <a:xfrm>
              <a:off x="903109" y="6845034"/>
              <a:ext cx="5236412" cy="2495876"/>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Đi khom lưng hoặc bò trên đường di chuyển để thoát khỏi đám cháy</a:t>
              </a:r>
              <a:endParaRPr lang="en-US" sz="3600"/>
            </a:p>
          </p:txBody>
        </p:sp>
        <p:pic>
          <p:nvPicPr>
            <p:cNvPr id="2" name="Picture 7">
              <a:extLst>
                <a:ext uri="{FF2B5EF4-FFF2-40B4-BE49-F238E27FC236}">
                  <a16:creationId xmlns:a16="http://schemas.microsoft.com/office/drawing/2014/main" id="{200A9EEF-F976-AF3C-D177-6D56E168E7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6280" y="3854510"/>
              <a:ext cx="4870070" cy="2775416"/>
            </a:xfrm>
            <a:prstGeom prst="rect">
              <a:avLst/>
            </a:prstGeom>
          </p:spPr>
        </p:pic>
      </p:grpSp>
      <p:grpSp>
        <p:nvGrpSpPr>
          <p:cNvPr id="7" name="Group 6">
            <a:extLst>
              <a:ext uri="{FF2B5EF4-FFF2-40B4-BE49-F238E27FC236}">
                <a16:creationId xmlns:a16="http://schemas.microsoft.com/office/drawing/2014/main" id="{7CCA8ACE-39BF-8918-AC71-0AF89F619C43}"/>
              </a:ext>
            </a:extLst>
          </p:cNvPr>
          <p:cNvGrpSpPr/>
          <p:nvPr/>
        </p:nvGrpSpPr>
        <p:grpSpPr>
          <a:xfrm>
            <a:off x="11489071" y="3868843"/>
            <a:ext cx="6276518" cy="4917357"/>
            <a:chOff x="11489071" y="3646653"/>
            <a:chExt cx="6276518" cy="4917357"/>
          </a:xfrm>
        </p:grpSpPr>
        <p:sp>
          <p:nvSpPr>
            <p:cNvPr id="29" name="TextBox 28">
              <a:extLst>
                <a:ext uri="{FF2B5EF4-FFF2-40B4-BE49-F238E27FC236}">
                  <a16:creationId xmlns:a16="http://schemas.microsoft.com/office/drawing/2014/main" id="{A7F90ED5-1966-8448-8DA7-31C6243AF6D8}"/>
                </a:ext>
              </a:extLst>
            </p:cNvPr>
            <p:cNvSpPr txBox="1"/>
            <p:nvPr/>
          </p:nvSpPr>
          <p:spPr>
            <a:xfrm>
              <a:off x="11489071" y="6899131"/>
              <a:ext cx="6276518" cy="1664879"/>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Không mở cửa để thoát hiểm nếu thấy cửa ấm hoặc nóng</a:t>
              </a:r>
              <a:endParaRPr lang="en-US" sz="3600"/>
            </a:p>
          </p:txBody>
        </p:sp>
        <p:pic>
          <p:nvPicPr>
            <p:cNvPr id="6" name="Picture 8">
              <a:extLst>
                <a:ext uri="{FF2B5EF4-FFF2-40B4-BE49-F238E27FC236}">
                  <a16:creationId xmlns:a16="http://schemas.microsoft.com/office/drawing/2014/main" id="{107F2D55-A12B-1473-7126-38ABE27C3C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377054" y="3646653"/>
              <a:ext cx="2500552" cy="3198381"/>
            </a:xfrm>
            <a:prstGeom prst="rect">
              <a:avLst/>
            </a:prstGeom>
          </p:spPr>
        </p:pic>
      </p:grpSp>
      <p:grpSp>
        <p:nvGrpSpPr>
          <p:cNvPr id="9" name="Group 8">
            <a:extLst>
              <a:ext uri="{FF2B5EF4-FFF2-40B4-BE49-F238E27FC236}">
                <a16:creationId xmlns:a16="http://schemas.microsoft.com/office/drawing/2014/main" id="{B01EC222-4F88-CD63-0DFC-5D6DE854420F}"/>
              </a:ext>
            </a:extLst>
          </p:cNvPr>
          <p:cNvGrpSpPr/>
          <p:nvPr/>
        </p:nvGrpSpPr>
        <p:grpSpPr>
          <a:xfrm>
            <a:off x="6633148" y="3924300"/>
            <a:ext cx="4419600" cy="5638800"/>
            <a:chOff x="6633148" y="3702110"/>
            <a:chExt cx="4419600" cy="5638800"/>
          </a:xfrm>
        </p:grpSpPr>
        <p:sp>
          <p:nvSpPr>
            <p:cNvPr id="27" name="TextBox 26">
              <a:extLst>
                <a:ext uri="{FF2B5EF4-FFF2-40B4-BE49-F238E27FC236}">
                  <a16:creationId xmlns:a16="http://schemas.microsoft.com/office/drawing/2014/main" id="{DAD154DC-54E7-0981-DD90-933AC8125F12}"/>
                </a:ext>
              </a:extLst>
            </p:cNvPr>
            <p:cNvSpPr txBox="1"/>
            <p:nvPr/>
          </p:nvSpPr>
          <p:spPr>
            <a:xfrm>
              <a:off x="6633148" y="6845034"/>
              <a:ext cx="4419600" cy="2495876"/>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Đóng các cửa trên đường di chuyển để tránh lửa lan rộng</a:t>
              </a:r>
              <a:endParaRPr lang="en-US" sz="3600"/>
            </a:p>
          </p:txBody>
        </p:sp>
        <p:pic>
          <p:nvPicPr>
            <p:cNvPr id="8" name="Picture 9">
              <a:extLst>
                <a:ext uri="{FF2B5EF4-FFF2-40B4-BE49-F238E27FC236}">
                  <a16:creationId xmlns:a16="http://schemas.microsoft.com/office/drawing/2014/main" id="{F43C20EB-ABD9-C904-DBCB-C4205D0E92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48600" y="3702110"/>
              <a:ext cx="1923026" cy="3198381"/>
            </a:xfrm>
            <a:prstGeom prst="rect">
              <a:avLst/>
            </a:prstGeom>
          </p:spPr>
        </p:pic>
      </p:grpSp>
    </p:spTree>
    <p:extLst>
      <p:ext uri="{BB962C8B-B14F-4D97-AF65-F5344CB8AC3E}">
        <p14:creationId xmlns:p14="http://schemas.microsoft.com/office/powerpoint/2010/main" val="2528122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6477337" y="9218210"/>
            <a:ext cx="1810663" cy="111355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1296">
            <a:off x="17565591" y="110975"/>
            <a:ext cx="593760" cy="568930"/>
          </a:xfrm>
          <a:prstGeom prst="rect">
            <a:avLst/>
          </a:prstGeom>
        </p:spPr>
      </p:pic>
      <p:sp>
        <p:nvSpPr>
          <p:cNvPr id="20" name="Rectangle: Rounded Corners 19">
            <a:extLst>
              <a:ext uri="{FF2B5EF4-FFF2-40B4-BE49-F238E27FC236}">
                <a16:creationId xmlns:a16="http://schemas.microsoft.com/office/drawing/2014/main" id="{0FE36DD9-091A-CDEE-A3ED-3EF078C1A184}"/>
              </a:ext>
            </a:extLst>
          </p:cNvPr>
          <p:cNvSpPr/>
          <p:nvPr/>
        </p:nvSpPr>
        <p:spPr>
          <a:xfrm>
            <a:off x="5700941" y="433540"/>
            <a:ext cx="6886118" cy="1399092"/>
          </a:xfrm>
          <a:prstGeom prst="round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Khi bị kẹt trong đám cháy:</a:t>
            </a:r>
          </a:p>
        </p:txBody>
      </p:sp>
      <p:grpSp>
        <p:nvGrpSpPr>
          <p:cNvPr id="16" name="Group 15">
            <a:extLst>
              <a:ext uri="{FF2B5EF4-FFF2-40B4-BE49-F238E27FC236}">
                <a16:creationId xmlns:a16="http://schemas.microsoft.com/office/drawing/2014/main" id="{9946850A-11FE-9FEF-F4BC-A3B4FEE286D7}"/>
              </a:ext>
            </a:extLst>
          </p:cNvPr>
          <p:cNvGrpSpPr/>
          <p:nvPr/>
        </p:nvGrpSpPr>
        <p:grpSpPr>
          <a:xfrm>
            <a:off x="1066800" y="2176273"/>
            <a:ext cx="7456361" cy="3144258"/>
            <a:chOff x="1066800" y="2176273"/>
            <a:chExt cx="7456361" cy="3144258"/>
          </a:xfrm>
        </p:grpSpPr>
        <p:sp>
          <p:nvSpPr>
            <p:cNvPr id="23" name="TextBox 22">
              <a:extLst>
                <a:ext uri="{FF2B5EF4-FFF2-40B4-BE49-F238E27FC236}">
                  <a16:creationId xmlns:a16="http://schemas.microsoft.com/office/drawing/2014/main" id="{00926AB9-FFA0-4C01-9DF8-B4D79AA329F3}"/>
                </a:ext>
              </a:extLst>
            </p:cNvPr>
            <p:cNvSpPr txBox="1"/>
            <p:nvPr/>
          </p:nvSpPr>
          <p:spPr>
            <a:xfrm>
              <a:off x="1066800" y="3655652"/>
              <a:ext cx="7456361" cy="1664879"/>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Phải nằm xuống sàn nhà cách nơi khói đang tràn vào càng xa càng tốt</a:t>
              </a:r>
              <a:endParaRPr lang="en-US" sz="3600"/>
            </a:p>
          </p:txBody>
        </p:sp>
        <p:pic>
          <p:nvPicPr>
            <p:cNvPr id="15" name="Picture 18">
              <a:extLst>
                <a:ext uri="{FF2B5EF4-FFF2-40B4-BE49-F238E27FC236}">
                  <a16:creationId xmlns:a16="http://schemas.microsoft.com/office/drawing/2014/main" id="{FF293725-7286-AC7D-A2D2-F5C5A239E9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3502" y="2176273"/>
              <a:ext cx="5497691" cy="1479379"/>
            </a:xfrm>
            <a:prstGeom prst="rect">
              <a:avLst/>
            </a:prstGeom>
          </p:spPr>
        </p:pic>
      </p:grpSp>
      <p:grpSp>
        <p:nvGrpSpPr>
          <p:cNvPr id="18" name="Group 17">
            <a:extLst>
              <a:ext uri="{FF2B5EF4-FFF2-40B4-BE49-F238E27FC236}">
                <a16:creationId xmlns:a16="http://schemas.microsoft.com/office/drawing/2014/main" id="{7E564E03-694F-7D90-9BFA-D3E90A4668E3}"/>
              </a:ext>
            </a:extLst>
          </p:cNvPr>
          <p:cNvGrpSpPr/>
          <p:nvPr/>
        </p:nvGrpSpPr>
        <p:grpSpPr>
          <a:xfrm>
            <a:off x="11811000" y="1897890"/>
            <a:ext cx="5021706" cy="3422640"/>
            <a:chOff x="11811000" y="1897890"/>
            <a:chExt cx="5021706" cy="3422640"/>
          </a:xfrm>
        </p:grpSpPr>
        <p:sp>
          <p:nvSpPr>
            <p:cNvPr id="27" name="TextBox 26">
              <a:extLst>
                <a:ext uri="{FF2B5EF4-FFF2-40B4-BE49-F238E27FC236}">
                  <a16:creationId xmlns:a16="http://schemas.microsoft.com/office/drawing/2014/main" id="{DAD154DC-54E7-0981-DD90-933AC8125F12}"/>
                </a:ext>
              </a:extLst>
            </p:cNvPr>
            <p:cNvSpPr txBox="1"/>
            <p:nvPr/>
          </p:nvSpPr>
          <p:spPr>
            <a:xfrm>
              <a:off x="11811000" y="3655651"/>
              <a:ext cx="5021706" cy="1664879"/>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Dùng khăn thấm nước, che mặt, che người</a:t>
              </a:r>
              <a:endParaRPr lang="en-US" sz="3600"/>
            </a:p>
          </p:txBody>
        </p:sp>
        <p:pic>
          <p:nvPicPr>
            <p:cNvPr id="17" name="Picture 2">
              <a:extLst>
                <a:ext uri="{FF2B5EF4-FFF2-40B4-BE49-F238E27FC236}">
                  <a16:creationId xmlns:a16="http://schemas.microsoft.com/office/drawing/2014/main" id="{59662D13-1A6E-3E9D-5685-7E0822FDE0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420600" y="1897890"/>
              <a:ext cx="3139267" cy="1878372"/>
            </a:xfrm>
            <a:prstGeom prst="rect">
              <a:avLst/>
            </a:prstGeom>
          </p:spPr>
        </p:pic>
      </p:grpSp>
      <p:grpSp>
        <p:nvGrpSpPr>
          <p:cNvPr id="21" name="Group 20">
            <a:extLst>
              <a:ext uri="{FF2B5EF4-FFF2-40B4-BE49-F238E27FC236}">
                <a16:creationId xmlns:a16="http://schemas.microsoft.com/office/drawing/2014/main" id="{04B965FA-A202-5AB6-5716-7341E9ADCDF5}"/>
              </a:ext>
            </a:extLst>
          </p:cNvPr>
          <p:cNvGrpSpPr/>
          <p:nvPr/>
        </p:nvGrpSpPr>
        <p:grpSpPr>
          <a:xfrm>
            <a:off x="1336326" y="5586874"/>
            <a:ext cx="6276518" cy="4112288"/>
            <a:chOff x="1298226" y="5105922"/>
            <a:chExt cx="6276518" cy="4112288"/>
          </a:xfrm>
        </p:grpSpPr>
        <p:sp>
          <p:nvSpPr>
            <p:cNvPr id="29" name="TextBox 28">
              <a:extLst>
                <a:ext uri="{FF2B5EF4-FFF2-40B4-BE49-F238E27FC236}">
                  <a16:creationId xmlns:a16="http://schemas.microsoft.com/office/drawing/2014/main" id="{A7F90ED5-1966-8448-8DA7-31C6243AF6D8}"/>
                </a:ext>
              </a:extLst>
            </p:cNvPr>
            <p:cNvSpPr txBox="1"/>
            <p:nvPr/>
          </p:nvSpPr>
          <p:spPr>
            <a:xfrm>
              <a:off x="1298226" y="7553331"/>
              <a:ext cx="6276518" cy="1664879"/>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Đóng hết các cửa lớn và cửa sổ lại để cô lập đám cháy</a:t>
              </a:r>
              <a:endParaRPr lang="en-US" sz="3600"/>
            </a:p>
          </p:txBody>
        </p:sp>
        <p:pic>
          <p:nvPicPr>
            <p:cNvPr id="19" name="Picture 13">
              <a:extLst>
                <a:ext uri="{FF2B5EF4-FFF2-40B4-BE49-F238E27FC236}">
                  <a16:creationId xmlns:a16="http://schemas.microsoft.com/office/drawing/2014/main" id="{771F71E2-9D2E-84C0-74D5-F94E5225C3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43300" y="5105922"/>
              <a:ext cx="1710772" cy="2543039"/>
            </a:xfrm>
            <a:prstGeom prst="rect">
              <a:avLst/>
            </a:prstGeom>
          </p:spPr>
        </p:pic>
      </p:grpSp>
      <p:grpSp>
        <p:nvGrpSpPr>
          <p:cNvPr id="25" name="Group 24">
            <a:extLst>
              <a:ext uri="{FF2B5EF4-FFF2-40B4-BE49-F238E27FC236}">
                <a16:creationId xmlns:a16="http://schemas.microsoft.com/office/drawing/2014/main" id="{1F62FA6A-9CDC-6DEA-B022-F585EA226E7A}"/>
              </a:ext>
            </a:extLst>
          </p:cNvPr>
          <p:cNvGrpSpPr/>
          <p:nvPr/>
        </p:nvGrpSpPr>
        <p:grpSpPr>
          <a:xfrm>
            <a:off x="10651438" y="5730769"/>
            <a:ext cx="6276518" cy="3966841"/>
            <a:chOff x="10651438" y="5730769"/>
            <a:chExt cx="6276518" cy="3966841"/>
          </a:xfrm>
        </p:grpSpPr>
        <p:sp>
          <p:nvSpPr>
            <p:cNvPr id="10" name="TextBox 9">
              <a:extLst>
                <a:ext uri="{FF2B5EF4-FFF2-40B4-BE49-F238E27FC236}">
                  <a16:creationId xmlns:a16="http://schemas.microsoft.com/office/drawing/2014/main" id="{D9FDD3DB-9771-5D85-4D22-F47BEFE425C7}"/>
                </a:ext>
              </a:extLst>
            </p:cNvPr>
            <p:cNvSpPr txBox="1"/>
            <p:nvPr/>
          </p:nvSpPr>
          <p:spPr>
            <a:xfrm>
              <a:off x="10651438" y="8032731"/>
              <a:ext cx="6276518" cy="1664879"/>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Khi bị bén lửa, nằm ngay xuống đất và lăn qua lăn lại</a:t>
              </a:r>
              <a:endParaRPr lang="en-US" sz="3600"/>
            </a:p>
          </p:txBody>
        </p:sp>
        <p:pic>
          <p:nvPicPr>
            <p:cNvPr id="24" name="Picture 23" descr="Diagram&#10;&#10;Description automatically generated">
              <a:extLst>
                <a:ext uri="{FF2B5EF4-FFF2-40B4-BE49-F238E27FC236}">
                  <a16:creationId xmlns:a16="http://schemas.microsoft.com/office/drawing/2014/main" id="{A6F66C87-0D56-3B7A-DAD1-C2F001021347}"/>
                </a:ext>
              </a:extLst>
            </p:cNvPr>
            <p:cNvPicPr>
              <a:picLocks noChangeAspect="1"/>
            </p:cNvPicPr>
            <p:nvPr/>
          </p:nvPicPr>
          <p:blipFill rotWithShape="1">
            <a:blip r:embed="rId16">
              <a:extLst>
                <a:ext uri="{28A0092B-C50C-407E-A947-70E740481C1C}">
                  <a14:useLocalDpi xmlns:a14="http://schemas.microsoft.com/office/drawing/2010/main" val="0"/>
                </a:ext>
              </a:extLst>
            </a:blip>
            <a:srcRect t="14659" b="24661"/>
            <a:stretch/>
          </p:blipFill>
          <p:spPr>
            <a:xfrm>
              <a:off x="10932197" y="5730769"/>
              <a:ext cx="5715000" cy="2554649"/>
            </a:xfrm>
            <a:prstGeom prst="rect">
              <a:avLst/>
            </a:prstGeom>
          </p:spPr>
        </p:pic>
      </p:grpSp>
    </p:spTree>
    <p:extLst>
      <p:ext uri="{BB962C8B-B14F-4D97-AF65-F5344CB8AC3E}">
        <p14:creationId xmlns:p14="http://schemas.microsoft.com/office/powerpoint/2010/main" val="2861114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45000" y="190500"/>
            <a:ext cx="766228" cy="962158"/>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27605" y="4803445"/>
            <a:ext cx="3785256" cy="680110"/>
          </a:xfrm>
          <a:prstGeom prst="rect">
            <a:avLst/>
          </a:prstGeom>
        </p:spPr>
      </p:pic>
      <p:pic>
        <p:nvPicPr>
          <p:cNvPr id="2" name="WMV - Dạy Trẻ Thoát Khỏi Đám Cháy - PCCC - Hoạt Hình Kỹ Năng Sống Cho Bé (online-video-cutter.com)">
            <a:hlinkClick r:id="" action="ppaction://media"/>
            <a:extLst>
              <a:ext uri="{FF2B5EF4-FFF2-40B4-BE49-F238E27FC236}">
                <a16:creationId xmlns:a16="http://schemas.microsoft.com/office/drawing/2014/main" id="{DF1BDC29-B14A-658C-6F66-1E8037A7CBB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40811" y="304206"/>
            <a:ext cx="17206378" cy="96785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59396" y="9516310"/>
            <a:ext cx="1384604" cy="2945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258137" y="8423634"/>
            <a:ext cx="3029863" cy="186336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51296">
            <a:off x="16623926" y="1257711"/>
            <a:ext cx="593760" cy="568930"/>
          </a:xfrm>
          <a:prstGeom prst="rect">
            <a:avLst/>
          </a:prstGeom>
        </p:spPr>
      </p:pic>
      <p:sp>
        <p:nvSpPr>
          <p:cNvPr id="5" name="TextBox 4">
            <a:extLst>
              <a:ext uri="{FF2B5EF4-FFF2-40B4-BE49-F238E27FC236}">
                <a16:creationId xmlns:a16="http://schemas.microsoft.com/office/drawing/2014/main" id="{CDD084F9-87B4-C11B-C22F-DE0987A94E40}"/>
              </a:ext>
            </a:extLst>
          </p:cNvPr>
          <p:cNvSpPr txBox="1"/>
          <p:nvPr/>
        </p:nvSpPr>
        <p:spPr>
          <a:xfrm>
            <a:off x="2071916" y="476147"/>
            <a:ext cx="14144168" cy="1905843"/>
          </a:xfrm>
          <a:prstGeom prst="rect">
            <a:avLst/>
          </a:prstGeom>
        </p:spPr>
        <p:txBody>
          <a:bodyPr wrap="square" lIns="0" tIns="0" rIns="0" bIns="0" rtlCol="0" anchor="t">
            <a:spAutoFit/>
          </a:bodyPr>
          <a:lstStyle/>
          <a:p>
            <a:pPr algn="ctr">
              <a:lnSpc>
                <a:spcPct val="150000"/>
              </a:lnSpc>
            </a:pPr>
            <a:r>
              <a:rPr lang="en-US" sz="4400" b="1">
                <a:latin typeface="Arial" panose="020B0604020202020204" pitchFamily="34" charset="0"/>
                <a:cs typeface="Arial" panose="020B0604020202020204" pitchFamily="34" charset="0"/>
              </a:rPr>
              <a:t>Một số biện pháp tự bảo vệ trong tình huống có thể bị xâm hại tình dục </a:t>
            </a:r>
            <a:endParaRPr lang="en-US" sz="4400" b="1"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C8D30A20-7510-04FB-7063-933680A8E48B}"/>
              </a:ext>
            </a:extLst>
          </p:cNvPr>
          <p:cNvGrpSpPr/>
          <p:nvPr/>
        </p:nvGrpSpPr>
        <p:grpSpPr>
          <a:xfrm>
            <a:off x="685800" y="2450049"/>
            <a:ext cx="5730039" cy="7341651"/>
            <a:chOff x="798551" y="2368309"/>
            <a:chExt cx="5730039" cy="7341651"/>
          </a:xfrm>
        </p:grpSpPr>
        <p:sp>
          <p:nvSpPr>
            <p:cNvPr id="7" name="TextBox 6">
              <a:extLst>
                <a:ext uri="{FF2B5EF4-FFF2-40B4-BE49-F238E27FC236}">
                  <a16:creationId xmlns:a16="http://schemas.microsoft.com/office/drawing/2014/main" id="{0AB285B0-DC5E-0B98-9BDA-1689765CF427}"/>
                </a:ext>
              </a:extLst>
            </p:cNvPr>
            <p:cNvSpPr txBox="1"/>
            <p:nvPr/>
          </p:nvSpPr>
          <p:spPr>
            <a:xfrm>
              <a:off x="798551" y="6383087"/>
              <a:ext cx="5730039" cy="3326873"/>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Cảnh giác đối với thủ đoạn dụ dỗ của những kẻ xâm hại tình dục (cho quà, rủ đi chơi xa,...)</a:t>
              </a:r>
              <a:endParaRPr lang="en-US" sz="3600"/>
            </a:p>
          </p:txBody>
        </p:sp>
        <p:pic>
          <p:nvPicPr>
            <p:cNvPr id="21" name="Picture 20">
              <a:extLst>
                <a:ext uri="{FF2B5EF4-FFF2-40B4-BE49-F238E27FC236}">
                  <a16:creationId xmlns:a16="http://schemas.microsoft.com/office/drawing/2014/main" id="{391377B1-49E9-A17D-F6A2-FE59D13033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5688" y="2368309"/>
              <a:ext cx="4092242" cy="4092242"/>
            </a:xfrm>
            <a:prstGeom prst="rect">
              <a:avLst/>
            </a:prstGeom>
          </p:spPr>
        </p:pic>
      </p:grpSp>
      <p:grpSp>
        <p:nvGrpSpPr>
          <p:cNvPr id="27" name="Group 26">
            <a:extLst>
              <a:ext uri="{FF2B5EF4-FFF2-40B4-BE49-F238E27FC236}">
                <a16:creationId xmlns:a16="http://schemas.microsoft.com/office/drawing/2014/main" id="{164D1E85-2914-1447-1C3A-00AA00A18017}"/>
              </a:ext>
            </a:extLst>
          </p:cNvPr>
          <p:cNvGrpSpPr/>
          <p:nvPr/>
        </p:nvGrpSpPr>
        <p:grpSpPr>
          <a:xfrm>
            <a:off x="6607887" y="2529347"/>
            <a:ext cx="5318961" cy="6431356"/>
            <a:chOff x="6720638" y="2447607"/>
            <a:chExt cx="5318961" cy="6431356"/>
          </a:xfrm>
        </p:grpSpPr>
        <p:sp>
          <p:nvSpPr>
            <p:cNvPr id="18" name="TextBox 17">
              <a:extLst>
                <a:ext uri="{FF2B5EF4-FFF2-40B4-BE49-F238E27FC236}">
                  <a16:creationId xmlns:a16="http://schemas.microsoft.com/office/drawing/2014/main" id="{DA73A03E-145E-000B-9DCC-1BCDD3DC4B05}"/>
                </a:ext>
              </a:extLst>
            </p:cNvPr>
            <p:cNvSpPr txBox="1"/>
            <p:nvPr/>
          </p:nvSpPr>
          <p:spPr>
            <a:xfrm>
              <a:off x="6720638" y="6383087"/>
              <a:ext cx="5318961" cy="2495876"/>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Tránh những tình huống không an toàn, có nguy cơ bị xâm hại tình dục </a:t>
              </a:r>
              <a:endParaRPr lang="en-US" sz="3600"/>
            </a:p>
          </p:txBody>
        </p:sp>
        <p:pic>
          <p:nvPicPr>
            <p:cNvPr id="23" name="Picture 22" descr="Diagram&#10;&#10;Description automatically generated with medium confidence">
              <a:extLst>
                <a:ext uri="{FF2B5EF4-FFF2-40B4-BE49-F238E27FC236}">
                  <a16:creationId xmlns:a16="http://schemas.microsoft.com/office/drawing/2014/main" id="{799D8142-5909-A2A0-48A0-F8FD3E141C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1620" y="2447607"/>
              <a:ext cx="4836996" cy="3934090"/>
            </a:xfrm>
            <a:prstGeom prst="rect">
              <a:avLst/>
            </a:prstGeom>
          </p:spPr>
        </p:pic>
      </p:grpSp>
      <p:grpSp>
        <p:nvGrpSpPr>
          <p:cNvPr id="28" name="Group 27">
            <a:extLst>
              <a:ext uri="{FF2B5EF4-FFF2-40B4-BE49-F238E27FC236}">
                <a16:creationId xmlns:a16="http://schemas.microsoft.com/office/drawing/2014/main" id="{3B900201-6849-4953-1652-910C6E867303}"/>
              </a:ext>
            </a:extLst>
          </p:cNvPr>
          <p:cNvGrpSpPr/>
          <p:nvPr/>
        </p:nvGrpSpPr>
        <p:grpSpPr>
          <a:xfrm>
            <a:off x="12359878" y="2881906"/>
            <a:ext cx="5091605" cy="6087218"/>
            <a:chOff x="12472629" y="2800166"/>
            <a:chExt cx="5091605" cy="6087218"/>
          </a:xfrm>
        </p:grpSpPr>
        <p:sp>
          <p:nvSpPr>
            <p:cNvPr id="15" name="TextBox 14">
              <a:extLst>
                <a:ext uri="{FF2B5EF4-FFF2-40B4-BE49-F238E27FC236}">
                  <a16:creationId xmlns:a16="http://schemas.microsoft.com/office/drawing/2014/main" id="{459C6155-4776-B72C-F90C-79439EA63999}"/>
                </a:ext>
              </a:extLst>
            </p:cNvPr>
            <p:cNvSpPr txBox="1"/>
            <p:nvPr/>
          </p:nvSpPr>
          <p:spPr>
            <a:xfrm>
              <a:off x="12472629" y="6391508"/>
              <a:ext cx="5005750" cy="2495876"/>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Tìm kiếm sự giúp đỡ của người lớn tin cậy khi cần thiết</a:t>
              </a:r>
              <a:endParaRPr lang="en-US" sz="3600"/>
            </a:p>
          </p:txBody>
        </p:sp>
        <p:pic>
          <p:nvPicPr>
            <p:cNvPr id="25" name="Picture 24" descr="A picture containing text&#10;&#10;Description automatically generated">
              <a:extLst>
                <a:ext uri="{FF2B5EF4-FFF2-40B4-BE49-F238E27FC236}">
                  <a16:creationId xmlns:a16="http://schemas.microsoft.com/office/drawing/2014/main" id="{E2A42AD0-6813-6145-921E-6B842DC955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58484" y="2800166"/>
              <a:ext cx="5005750" cy="3629169"/>
            </a:xfrm>
            <a:prstGeom prst="rect">
              <a:avLst/>
            </a:prstGeom>
          </p:spPr>
        </p:pic>
      </p:grpSp>
    </p:spTree>
    <p:extLst>
      <p:ext uri="{BB962C8B-B14F-4D97-AF65-F5344CB8AC3E}">
        <p14:creationId xmlns:p14="http://schemas.microsoft.com/office/powerpoint/2010/main" val="629752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5258137" y="8423634"/>
            <a:ext cx="3029863" cy="186336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1296">
            <a:off x="16623926" y="1257711"/>
            <a:ext cx="593760" cy="568930"/>
          </a:xfrm>
          <a:prstGeom prst="rect">
            <a:avLst/>
          </a:prstGeom>
        </p:spPr>
      </p:pic>
      <p:sp>
        <p:nvSpPr>
          <p:cNvPr id="4" name="TextBox 4">
            <a:extLst>
              <a:ext uri="{FF2B5EF4-FFF2-40B4-BE49-F238E27FC236}">
                <a16:creationId xmlns:a16="http://schemas.microsoft.com/office/drawing/2014/main" id="{4A1FFEEB-E8F0-D69A-6C68-76D3BE91B6DB}"/>
              </a:ext>
            </a:extLst>
          </p:cNvPr>
          <p:cNvSpPr txBox="1"/>
          <p:nvPr/>
        </p:nvSpPr>
        <p:spPr>
          <a:xfrm>
            <a:off x="2357794" y="323793"/>
            <a:ext cx="13572412" cy="2079095"/>
          </a:xfrm>
          <a:prstGeom prst="rect">
            <a:avLst/>
          </a:prstGeom>
        </p:spPr>
        <p:txBody>
          <a:bodyPr wrap="square" lIns="0" tIns="0" rIns="0" bIns="0" rtlCol="0" anchor="t">
            <a:spAutoFit/>
          </a:bodyPr>
          <a:lstStyle/>
          <a:p>
            <a:pPr algn="ctr">
              <a:lnSpc>
                <a:spcPct val="150000"/>
              </a:lnSpc>
            </a:pPr>
            <a:r>
              <a:rPr lang="en-US" sz="4800" b="1">
                <a:solidFill>
                  <a:srgbClr val="C15F4B"/>
                </a:solidFill>
                <a:latin typeface="Arial" panose="020B0604020202020204" pitchFamily="34" charset="0"/>
                <a:cs typeface="Arial" panose="020B0604020202020204" pitchFamily="34" charset="0"/>
              </a:rPr>
              <a:t>3. </a:t>
            </a:r>
            <a:r>
              <a:rPr lang="vi-VN" sz="4800" b="1">
                <a:solidFill>
                  <a:srgbClr val="C15F4B"/>
                </a:solidFill>
                <a:cs typeface="Arial" panose="020B0604020202020204" pitchFamily="34" charset="0"/>
              </a:rPr>
              <a:t>Đóng vai nhân vật trong các tình huống và thực hành những cách vượt qua nguy hiểm</a:t>
            </a:r>
            <a:endParaRPr lang="en-US" sz="4800" b="1" dirty="0">
              <a:solidFill>
                <a:srgbClr val="C15F4B"/>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2324F3B4-1803-A1F5-F726-E4923953314B}"/>
              </a:ext>
            </a:extLst>
          </p:cNvPr>
          <p:cNvGrpSpPr/>
          <p:nvPr/>
        </p:nvGrpSpPr>
        <p:grpSpPr>
          <a:xfrm>
            <a:off x="588347" y="1638300"/>
            <a:ext cx="12890240" cy="4113020"/>
            <a:chOff x="588347" y="1870397"/>
            <a:chExt cx="12890240" cy="4113020"/>
          </a:xfrm>
        </p:grpSpPr>
        <p:sp>
          <p:nvSpPr>
            <p:cNvPr id="19" name="Rectangle 18">
              <a:extLst>
                <a:ext uri="{FF2B5EF4-FFF2-40B4-BE49-F238E27FC236}">
                  <a16:creationId xmlns:a16="http://schemas.microsoft.com/office/drawing/2014/main" id="{3A0DEF74-2CEB-6EC7-3EEB-C06A031CE0DF}"/>
                </a:ext>
              </a:extLst>
            </p:cNvPr>
            <p:cNvSpPr/>
            <p:nvPr/>
          </p:nvSpPr>
          <p:spPr>
            <a:xfrm>
              <a:off x="753187" y="3074579"/>
              <a:ext cx="12725400" cy="2908838"/>
            </a:xfrm>
            <a:prstGeom prst="rect">
              <a:avLst/>
            </a:prstGeom>
            <a:solidFill>
              <a:srgbClr val="F9D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FF0000"/>
                  </a:solidFill>
                  <a:latin typeface="Arial" panose="020B0604020202020204" pitchFamily="34" charset="0"/>
                  <a:cs typeface="Arial" panose="020B0604020202020204" pitchFamily="34" charset="0"/>
                </a:rPr>
                <a:t>Nhóm chẵn – Tình huống 1: </a:t>
              </a:r>
            </a:p>
            <a:p>
              <a:pPr algn="just">
                <a:lnSpc>
                  <a:spcPct val="150000"/>
                </a:lnSpc>
              </a:pPr>
              <a:r>
                <a:rPr lang="en-US" sz="3600">
                  <a:solidFill>
                    <a:schemeClr val="tx1"/>
                  </a:solidFill>
                  <a:latin typeface="Arial" panose="020B0604020202020204" pitchFamily="34" charset="0"/>
                  <a:cs typeface="Arial" panose="020B0604020202020204" pitchFamily="34" charset="0"/>
                </a:rPr>
                <a:t>Minh đang ngủ say bỗng nghe tiếng mẹ gọi:“Dậy, dậy! Cháy, cháy!". Tỉnh dậy, Minh thấy trong nhà nồng nặc mùi khói.</a:t>
              </a:r>
            </a:p>
          </p:txBody>
        </p:sp>
        <p:pic>
          <p:nvPicPr>
            <p:cNvPr id="22" name="Picture 13">
              <a:extLst>
                <a:ext uri="{FF2B5EF4-FFF2-40B4-BE49-F238E27FC236}">
                  <a16:creationId xmlns:a16="http://schemas.microsoft.com/office/drawing/2014/main" id="{6A1CB850-2528-0BDB-F93B-A0392E8D19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8347" y="1870397"/>
              <a:ext cx="1290160" cy="2311361"/>
            </a:xfrm>
            <a:prstGeom prst="rect">
              <a:avLst/>
            </a:prstGeom>
          </p:spPr>
        </p:pic>
      </p:grpSp>
      <p:grpSp>
        <p:nvGrpSpPr>
          <p:cNvPr id="26" name="Group 25">
            <a:extLst>
              <a:ext uri="{FF2B5EF4-FFF2-40B4-BE49-F238E27FC236}">
                <a16:creationId xmlns:a16="http://schemas.microsoft.com/office/drawing/2014/main" id="{CAC95E03-7B7A-AE5E-1220-D442F017CE08}"/>
              </a:ext>
            </a:extLst>
          </p:cNvPr>
          <p:cNvGrpSpPr/>
          <p:nvPr/>
        </p:nvGrpSpPr>
        <p:grpSpPr>
          <a:xfrm>
            <a:off x="3333750" y="4822666"/>
            <a:ext cx="14097000" cy="4892834"/>
            <a:chOff x="3333750" y="4811144"/>
            <a:chExt cx="14097000" cy="4892834"/>
          </a:xfrm>
        </p:grpSpPr>
        <p:sp>
          <p:nvSpPr>
            <p:cNvPr id="21" name="Rectangle 20">
              <a:extLst>
                <a:ext uri="{FF2B5EF4-FFF2-40B4-BE49-F238E27FC236}">
                  <a16:creationId xmlns:a16="http://schemas.microsoft.com/office/drawing/2014/main" id="{051088CB-8E9C-CE59-A35B-45DE1F7DB0F0}"/>
                </a:ext>
              </a:extLst>
            </p:cNvPr>
            <p:cNvSpPr/>
            <p:nvPr/>
          </p:nvSpPr>
          <p:spPr>
            <a:xfrm>
              <a:off x="3333750" y="6206357"/>
              <a:ext cx="14097000" cy="3497621"/>
            </a:xfrm>
            <a:prstGeom prst="rect">
              <a:avLst/>
            </a:prstGeom>
            <a:solidFill>
              <a:srgbClr val="F9D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FF0000"/>
                  </a:solidFill>
                  <a:latin typeface="Arial" panose="020B0604020202020204" pitchFamily="34" charset="0"/>
                  <a:cs typeface="Arial" panose="020B0604020202020204" pitchFamily="34" charset="0"/>
                </a:rPr>
                <a:t>Nhóm lẻ – Tình huống 2: </a:t>
              </a:r>
            </a:p>
            <a:p>
              <a:pPr algn="just">
                <a:lnSpc>
                  <a:spcPct val="150000"/>
                </a:lnSpc>
              </a:pPr>
              <a:r>
                <a:rPr lang="vi-VN" sz="3600">
                  <a:solidFill>
                    <a:schemeClr val="tx1"/>
                  </a:solidFill>
                  <a:latin typeface="Arial" panose="020B0604020202020204" pitchFamily="34" charset="0"/>
                  <a:cs typeface="Arial" panose="020B0604020202020204" pitchFamily="34" charset="0"/>
                </a:rPr>
                <a:t>Hằng ngày, trên đường đi học về, Mai phải đi qua một đoạn đường vắng. Hôm nay, một thanh niên đi xe đạp áp sát gần Mai, bắt chuyện và đề nghị Mai lên xe để thanh niên đó đưa về nhà cho đỡ mệt.</a:t>
              </a:r>
              <a:endParaRPr lang="en-US" sz="3600">
                <a:solidFill>
                  <a:schemeClr val="tx1"/>
                </a:solidFill>
                <a:latin typeface="Arial" panose="020B0604020202020204" pitchFamily="34" charset="0"/>
                <a:cs typeface="Arial"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35FF500C-C022-E059-7D4D-6845C3C71D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39950" y="4811144"/>
              <a:ext cx="2590800" cy="2269109"/>
            </a:xfrm>
            <a:prstGeom prst="rect">
              <a:avLst/>
            </a:prstGeom>
          </p:spPr>
        </p:pic>
      </p:grpSp>
    </p:spTree>
    <p:extLst>
      <p:ext uri="{BB962C8B-B14F-4D97-AF65-F5344CB8AC3E}">
        <p14:creationId xmlns:p14="http://schemas.microsoft.com/office/powerpoint/2010/main" val="30963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59396" y="9516310"/>
            <a:ext cx="1384604" cy="2945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258137" y="8423634"/>
            <a:ext cx="3029863" cy="186336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51296">
            <a:off x="16623926" y="1257711"/>
            <a:ext cx="593760" cy="568930"/>
          </a:xfrm>
          <a:prstGeom prst="rect">
            <a:avLst/>
          </a:prstGeom>
        </p:spPr>
      </p:pic>
      <p:sp>
        <p:nvSpPr>
          <p:cNvPr id="4" name="TextBox 4">
            <a:extLst>
              <a:ext uri="{FF2B5EF4-FFF2-40B4-BE49-F238E27FC236}">
                <a16:creationId xmlns:a16="http://schemas.microsoft.com/office/drawing/2014/main" id="{8421843B-53EE-D2FD-03EC-A6E041548734}"/>
              </a:ext>
            </a:extLst>
          </p:cNvPr>
          <p:cNvSpPr txBox="1"/>
          <p:nvPr/>
        </p:nvSpPr>
        <p:spPr>
          <a:xfrm>
            <a:off x="2093297" y="342900"/>
            <a:ext cx="14101406" cy="2079095"/>
          </a:xfrm>
          <a:prstGeom prst="rect">
            <a:avLst/>
          </a:prstGeom>
        </p:spPr>
        <p:txBody>
          <a:bodyPr wrap="square" lIns="0" tIns="0" rIns="0" bIns="0" rtlCol="0" anchor="t">
            <a:spAutoFit/>
          </a:bodyPr>
          <a:lstStyle/>
          <a:p>
            <a:pPr algn="ctr">
              <a:lnSpc>
                <a:spcPct val="150000"/>
              </a:lnSpc>
            </a:pPr>
            <a:r>
              <a:rPr lang="en-US" sz="4800" b="1">
                <a:solidFill>
                  <a:srgbClr val="C15F4B"/>
                </a:solidFill>
                <a:latin typeface="Arial" panose="020B0604020202020204" pitchFamily="34" charset="0"/>
                <a:cs typeface="Arial" panose="020B0604020202020204" pitchFamily="34" charset="0"/>
              </a:rPr>
              <a:t>4. Chia sẻ việc thực hiện những cách tự bảo vệ trong một số tình huống nguy hiểm</a:t>
            </a:r>
            <a:endParaRPr lang="en-US" sz="4800" b="1" dirty="0">
              <a:solidFill>
                <a:srgbClr val="C15F4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7375028-8457-A60B-FE04-540B38DD51B7}"/>
              </a:ext>
            </a:extLst>
          </p:cNvPr>
          <p:cNvSpPr/>
          <p:nvPr/>
        </p:nvSpPr>
        <p:spPr>
          <a:xfrm>
            <a:off x="1143000" y="3429715"/>
            <a:ext cx="8153400" cy="4974869"/>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chemeClr val="tx1"/>
                </a:solidFill>
                <a:latin typeface="Arial" panose="020B0604020202020204" pitchFamily="34" charset="0"/>
                <a:cs typeface="Arial" panose="020B0604020202020204" pitchFamily="34" charset="0"/>
              </a:rPr>
              <a:t>Nhiệm vụ: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C</a:t>
            </a:r>
            <a:r>
              <a:rPr lang="vi-VN" sz="3600">
                <a:solidFill>
                  <a:schemeClr val="tx1"/>
                </a:solidFill>
                <a:latin typeface="Arial" panose="020B0604020202020204" pitchFamily="34" charset="0"/>
                <a:cs typeface="Arial" panose="020B0604020202020204" pitchFamily="34" charset="0"/>
              </a:rPr>
              <a:t>hia sẻ về việc thực hiện tự bảo vệ</a:t>
            </a:r>
            <a:r>
              <a:rPr lang="en-US" sz="360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Ý</a:t>
            </a:r>
            <a:r>
              <a:rPr lang="vi-VN" sz="3600">
                <a:solidFill>
                  <a:schemeClr val="tx1"/>
                </a:solidFill>
                <a:latin typeface="Arial" panose="020B0604020202020204" pitchFamily="34" charset="0"/>
                <a:cs typeface="Arial" panose="020B0604020202020204" pitchFamily="34" charset="0"/>
              </a:rPr>
              <a:t> nghĩa của việc tự bảo vệ</a:t>
            </a:r>
            <a:r>
              <a:rPr lang="en-US" sz="360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C</a:t>
            </a:r>
            <a:r>
              <a:rPr lang="vi-VN" sz="3600">
                <a:solidFill>
                  <a:schemeClr val="tx1"/>
                </a:solidFill>
                <a:latin typeface="Arial" panose="020B0604020202020204" pitchFamily="34" charset="0"/>
                <a:cs typeface="Arial" panose="020B0604020202020204" pitchFamily="34" charset="0"/>
              </a:rPr>
              <a:t>ác biện pháp bảo vệ bản thân trong các tình huống nguy hiểm</a:t>
            </a:r>
            <a:endParaRPr lang="en-US" sz="3600">
              <a:solidFill>
                <a:schemeClr val="tx1"/>
              </a:solidFill>
              <a:latin typeface="Arial" panose="020B0604020202020204" pitchFamily="34" charset="0"/>
              <a:cs typeface="Arial" panose="020B0604020202020204" pitchFamily="34" charset="0"/>
            </a:endParaRPr>
          </a:p>
        </p:txBody>
      </p:sp>
      <p:pic>
        <p:nvPicPr>
          <p:cNvPr id="15" name="Picture 21">
            <a:extLst>
              <a:ext uri="{FF2B5EF4-FFF2-40B4-BE49-F238E27FC236}">
                <a16:creationId xmlns:a16="http://schemas.microsoft.com/office/drawing/2014/main" id="{36A8F464-C149-23C4-4E38-72D1F9306AB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61798" y="2898342"/>
            <a:ext cx="6764152" cy="6282206"/>
          </a:xfrm>
          <a:prstGeom prst="rect">
            <a:avLst/>
          </a:prstGeom>
        </p:spPr>
      </p:pic>
    </p:spTree>
    <p:extLst>
      <p:ext uri="{BB962C8B-B14F-4D97-AF65-F5344CB8AC3E}">
        <p14:creationId xmlns:p14="http://schemas.microsoft.com/office/powerpoint/2010/main" val="331077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0E86670-CCB0-EDD6-F1DC-068D9779DC71}"/>
              </a:ext>
            </a:extLst>
          </p:cNvPr>
          <p:cNvGrpSpPr/>
          <p:nvPr/>
        </p:nvGrpSpPr>
        <p:grpSpPr>
          <a:xfrm>
            <a:off x="2911373" y="1110021"/>
            <a:ext cx="12465254" cy="7788972"/>
            <a:chOff x="2911373" y="1110021"/>
            <a:chExt cx="12465254" cy="7788972"/>
          </a:xfrm>
        </p:grpSpPr>
        <p:grpSp>
          <p:nvGrpSpPr>
            <p:cNvPr id="4" name="Group 3">
              <a:extLst>
                <a:ext uri="{FF2B5EF4-FFF2-40B4-BE49-F238E27FC236}">
                  <a16:creationId xmlns:a16="http://schemas.microsoft.com/office/drawing/2014/main" id="{78171EB0-A230-E318-F97E-051916C201E8}"/>
                </a:ext>
              </a:extLst>
            </p:cNvPr>
            <p:cNvGrpSpPr/>
            <p:nvPr/>
          </p:nvGrpSpPr>
          <p:grpSpPr>
            <a:xfrm>
              <a:off x="2911373" y="1110021"/>
              <a:ext cx="12465254" cy="7788972"/>
              <a:chOff x="1129893" y="205363"/>
              <a:chExt cx="16510482" cy="9390882"/>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3670" y="898431"/>
                <a:ext cx="15280661" cy="8490138"/>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74456" y="205363"/>
                <a:ext cx="1865919" cy="1646673"/>
              </a:xfrm>
              <a:prstGeom prst="rect">
                <a:avLst/>
              </a:prstGeom>
            </p:spPr>
          </p:pic>
        </p:grpSp>
        <p:sp>
          <p:nvSpPr>
            <p:cNvPr id="5" name="TextBox 4">
              <a:extLst>
                <a:ext uri="{FF2B5EF4-FFF2-40B4-BE49-F238E27FC236}">
                  <a16:creationId xmlns:a16="http://schemas.microsoft.com/office/drawing/2014/main" id="{937FFEA3-7E0A-98AF-AC55-43EA958AC992}"/>
                </a:ext>
              </a:extLst>
            </p:cNvPr>
            <p:cNvSpPr txBox="1"/>
            <p:nvPr/>
          </p:nvSpPr>
          <p:spPr>
            <a:xfrm>
              <a:off x="3460897" y="3788821"/>
              <a:ext cx="11002098" cy="2431371"/>
            </a:xfrm>
            <a:prstGeom prst="rect">
              <a:avLst/>
            </a:prstGeom>
            <a:noFill/>
          </p:spPr>
          <p:txBody>
            <a:bodyPr wrap="square">
              <a:spAutoFit/>
            </a:bodyPr>
            <a:lstStyle/>
            <a:p>
              <a:pPr algn="ctr">
                <a:lnSpc>
                  <a:spcPct val="150000"/>
                </a:lnSpc>
              </a:pPr>
              <a:r>
                <a:rPr lang="en-US" sz="5400" b="1" i="1">
                  <a:solidFill>
                    <a:srgbClr val="C15F4B"/>
                  </a:solidFill>
                  <a:latin typeface="Arial" panose="020B0604020202020204" pitchFamily="34" charset="0"/>
                  <a:cs typeface="Arial" panose="020B0604020202020204" pitchFamily="34" charset="0"/>
                </a:rPr>
                <a:t>Hoạt động 4</a:t>
              </a:r>
            </a:p>
            <a:p>
              <a:pPr algn="ctr">
                <a:lnSpc>
                  <a:spcPct val="150000"/>
                </a:lnSpc>
              </a:pPr>
              <a:r>
                <a:rPr lang="en-US" sz="5400">
                  <a:latin typeface="Arial" panose="020B0604020202020204" pitchFamily="34" charset="0"/>
                  <a:cs typeface="Arial" panose="020B0604020202020204" pitchFamily="34" charset="0"/>
                </a:rPr>
                <a:t>Đánh giá kết quả trải nghiệm</a:t>
              </a:r>
            </a:p>
          </p:txBody>
        </p:sp>
      </p:gr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4601">
            <a:off x="17221006" y="9045919"/>
            <a:ext cx="838740" cy="803665"/>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367232" y="4664452"/>
            <a:ext cx="3785256" cy="68011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204088" y="7652453"/>
            <a:ext cx="898485" cy="998316"/>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929" y="1675511"/>
            <a:ext cx="769340" cy="966066"/>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81402">
            <a:off x="431429" y="330236"/>
            <a:ext cx="586100" cy="586100"/>
          </a:xfrm>
          <a:prstGeom prst="rect">
            <a:avLst/>
          </a:prstGeom>
        </p:spPr>
      </p:pic>
    </p:spTree>
    <p:extLst>
      <p:ext uri="{BB962C8B-B14F-4D97-AF65-F5344CB8AC3E}">
        <p14:creationId xmlns:p14="http://schemas.microsoft.com/office/powerpoint/2010/main" val="1154220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128089" cy="24589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0486" y="560852"/>
            <a:ext cx="17167027" cy="9165295"/>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177128" y="4871439"/>
            <a:ext cx="3028394" cy="54412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9744" y="108738"/>
            <a:ext cx="1158262" cy="145443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5173" flipH="1">
            <a:off x="740812" y="8632078"/>
            <a:ext cx="1127200" cy="1252444"/>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81402">
            <a:off x="16727809" y="8825516"/>
            <a:ext cx="865568" cy="865568"/>
          </a:xfrm>
          <a:prstGeom prst="rect">
            <a:avLst/>
          </a:prstGeom>
        </p:spPr>
      </p:pic>
      <p:sp>
        <p:nvSpPr>
          <p:cNvPr id="9" name="TextBox 8">
            <a:extLst>
              <a:ext uri="{FF2B5EF4-FFF2-40B4-BE49-F238E27FC236}">
                <a16:creationId xmlns:a16="http://schemas.microsoft.com/office/drawing/2014/main" id="{E9DF4100-5828-3A03-FD44-153BAA9ACDDE}"/>
              </a:ext>
            </a:extLst>
          </p:cNvPr>
          <p:cNvSpPr txBox="1"/>
          <p:nvPr/>
        </p:nvSpPr>
        <p:spPr>
          <a:xfrm>
            <a:off x="2093296" y="1078033"/>
            <a:ext cx="14101406" cy="971100"/>
          </a:xfrm>
          <a:prstGeom prst="rect">
            <a:avLst/>
          </a:prstGeom>
        </p:spPr>
        <p:txBody>
          <a:bodyPr wrap="square" lIns="0" tIns="0" rIns="0" bIns="0" rtlCol="0" anchor="t">
            <a:spAutoFit/>
          </a:bodyPr>
          <a:lstStyle/>
          <a:p>
            <a:pPr algn="ctr">
              <a:lnSpc>
                <a:spcPct val="150000"/>
              </a:lnSpc>
            </a:pPr>
            <a:r>
              <a:rPr lang="en-US" sz="4800" b="1">
                <a:solidFill>
                  <a:srgbClr val="C15F4B"/>
                </a:solidFill>
                <a:latin typeface="Arial" panose="020B0604020202020204" pitchFamily="34" charset="0"/>
                <a:cs typeface="Arial" panose="020B0604020202020204" pitchFamily="34" charset="0"/>
              </a:rPr>
              <a:t>1. Tự đánh giá</a:t>
            </a:r>
            <a:endParaRPr lang="en-US" sz="4800" b="1" dirty="0">
              <a:solidFill>
                <a:srgbClr val="C15F4B"/>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9827509-637B-D65E-8489-8D85F658EB6F}"/>
              </a:ext>
            </a:extLst>
          </p:cNvPr>
          <p:cNvGrpSpPr/>
          <p:nvPr/>
        </p:nvGrpSpPr>
        <p:grpSpPr>
          <a:xfrm>
            <a:off x="1728105" y="2855109"/>
            <a:ext cx="7261770" cy="5410338"/>
            <a:chOff x="1728105" y="2855109"/>
            <a:chExt cx="7261770" cy="5410338"/>
          </a:xfrm>
        </p:grpSpPr>
        <p:grpSp>
          <p:nvGrpSpPr>
            <p:cNvPr id="21" name="Group 20">
              <a:extLst>
                <a:ext uri="{FF2B5EF4-FFF2-40B4-BE49-F238E27FC236}">
                  <a16:creationId xmlns:a16="http://schemas.microsoft.com/office/drawing/2014/main" id="{EE3EE6F7-B507-076B-EA31-C1376A9C051A}"/>
                </a:ext>
              </a:extLst>
            </p:cNvPr>
            <p:cNvGrpSpPr/>
            <p:nvPr/>
          </p:nvGrpSpPr>
          <p:grpSpPr>
            <a:xfrm>
              <a:off x="1728105" y="2855109"/>
              <a:ext cx="7261770" cy="5410338"/>
              <a:chOff x="2571277" y="4425461"/>
              <a:chExt cx="6095480" cy="4604239"/>
            </a:xfrm>
          </p:grpSpPr>
          <p:pic>
            <p:nvPicPr>
              <p:cNvPr id="5" name="Picture 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71277" y="4571790"/>
                <a:ext cx="6095480" cy="4457910"/>
              </a:xfrm>
              <a:prstGeom prst="rect">
                <a:avLst/>
              </a:prstGeom>
            </p:spPr>
          </p:pic>
          <p:pic>
            <p:nvPicPr>
              <p:cNvPr id="6"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713423" y="4650767"/>
                <a:ext cx="5811188" cy="4249995"/>
              </a:xfrm>
              <a:prstGeom prst="rect">
                <a:avLst/>
              </a:prstGeom>
            </p:spPr>
          </p:pic>
          <p:pic>
            <p:nvPicPr>
              <p:cNvPr id="7" name="Picture 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800000">
                <a:off x="4694253" y="4425461"/>
                <a:ext cx="1849525" cy="593135"/>
              </a:xfrm>
              <a:prstGeom prst="rect">
                <a:avLst/>
              </a:prstGeom>
            </p:spPr>
          </p:pic>
        </p:grpSp>
        <p:sp>
          <p:nvSpPr>
            <p:cNvPr id="24" name="TextBox 23">
              <a:extLst>
                <a:ext uri="{FF2B5EF4-FFF2-40B4-BE49-F238E27FC236}">
                  <a16:creationId xmlns:a16="http://schemas.microsoft.com/office/drawing/2014/main" id="{2F60E9A9-757B-3CB1-358B-23E91C1237EA}"/>
                </a:ext>
              </a:extLst>
            </p:cNvPr>
            <p:cNvSpPr txBox="1"/>
            <p:nvPr/>
          </p:nvSpPr>
          <p:spPr>
            <a:xfrm>
              <a:off x="2349088" y="3959121"/>
              <a:ext cx="6019800" cy="367158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X</a:t>
              </a:r>
              <a:r>
                <a:rPr lang="en-US" sz="4000">
                  <a:solidFill>
                    <a:schemeClr val="tx1"/>
                  </a:solidFill>
                  <a:latin typeface="Arial" panose="020B0604020202020204" pitchFamily="34" charset="0"/>
                  <a:cs typeface="Arial" panose="020B0604020202020204" pitchFamily="34" charset="0"/>
                </a:rPr>
                <a:t>em lại các nội dung tự đánh giá trong Vở bài tập – tr.22 và điều chỉnh nếu thấy cần thiết. </a:t>
              </a:r>
            </a:p>
          </p:txBody>
        </p:sp>
      </p:grpSp>
      <p:pic>
        <p:nvPicPr>
          <p:cNvPr id="26" name="Picture 14">
            <a:extLst>
              <a:ext uri="{FF2B5EF4-FFF2-40B4-BE49-F238E27FC236}">
                <a16:creationId xmlns:a16="http://schemas.microsoft.com/office/drawing/2014/main" id="{E3D3015F-1939-1842-EC56-E53E2F8B4210}"/>
              </a:ext>
            </a:extLst>
          </p:cNvPr>
          <p:cNvPicPr>
            <a:picLocks noChangeAspect="1"/>
          </p:cNvPicPr>
          <p:nvPr/>
        </p:nvPicPr>
        <p:blipFill>
          <a:blip r:embed="rId20"/>
          <a:srcRect/>
          <a:stretch>
            <a:fillRect/>
          </a:stretch>
        </p:blipFill>
        <p:spPr>
          <a:xfrm>
            <a:off x="9441514" y="2691776"/>
            <a:ext cx="7787343" cy="58502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59396" y="9516310"/>
            <a:ext cx="1384604" cy="2945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258137" y="8423634"/>
            <a:ext cx="3029863" cy="186336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51296">
            <a:off x="16623926" y="1257711"/>
            <a:ext cx="593760" cy="568930"/>
          </a:xfrm>
          <a:prstGeom prst="rect">
            <a:avLst/>
          </a:prstGeom>
        </p:spPr>
      </p:pic>
      <p:sp>
        <p:nvSpPr>
          <p:cNvPr id="5" name="TextBox 4">
            <a:extLst>
              <a:ext uri="{FF2B5EF4-FFF2-40B4-BE49-F238E27FC236}">
                <a16:creationId xmlns:a16="http://schemas.microsoft.com/office/drawing/2014/main" id="{4A2B515D-F8F6-9EE7-8D8C-4F5446703327}"/>
              </a:ext>
            </a:extLst>
          </p:cNvPr>
          <p:cNvSpPr txBox="1"/>
          <p:nvPr/>
        </p:nvSpPr>
        <p:spPr>
          <a:xfrm>
            <a:off x="2093297" y="342900"/>
            <a:ext cx="14101406" cy="971100"/>
          </a:xfrm>
          <a:prstGeom prst="rect">
            <a:avLst/>
          </a:prstGeom>
        </p:spPr>
        <p:txBody>
          <a:bodyPr wrap="square" lIns="0" tIns="0" rIns="0" bIns="0" rtlCol="0" anchor="t">
            <a:spAutoFit/>
          </a:bodyPr>
          <a:lstStyle/>
          <a:p>
            <a:pPr algn="ctr">
              <a:lnSpc>
                <a:spcPct val="150000"/>
              </a:lnSpc>
            </a:pPr>
            <a:r>
              <a:rPr lang="en-US" sz="4800" b="1">
                <a:solidFill>
                  <a:srgbClr val="C15F4B"/>
                </a:solidFill>
                <a:latin typeface="Arial" panose="020B0604020202020204" pitchFamily="34" charset="0"/>
                <a:cs typeface="Arial" panose="020B0604020202020204" pitchFamily="34" charset="0"/>
              </a:rPr>
              <a:t>2. Đánh giá đồng đẳng</a:t>
            </a:r>
            <a:endParaRPr lang="en-US" sz="4800" b="1" dirty="0">
              <a:solidFill>
                <a:srgbClr val="C15F4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757247A-1B94-FDAC-C165-9391380EC4AE}"/>
              </a:ext>
            </a:extLst>
          </p:cNvPr>
          <p:cNvSpPr txBox="1"/>
          <p:nvPr/>
        </p:nvSpPr>
        <p:spPr>
          <a:xfrm>
            <a:off x="533400" y="4151346"/>
            <a:ext cx="7689633" cy="2748253"/>
          </a:xfrm>
          <a:prstGeom prst="rect">
            <a:avLst/>
          </a:prstGeom>
          <a:noFill/>
        </p:spPr>
        <p:txBody>
          <a:bodyPr wrap="square">
            <a:spAutoFit/>
          </a:bodyPr>
          <a:lstStyle/>
          <a:p>
            <a:pPr marR="90170" algn="ctr">
              <a:lnSpc>
                <a:spcPct val="150000"/>
              </a:lnSpc>
            </a:pPr>
            <a:r>
              <a:rPr lang="en-US" sz="4000">
                <a:latin typeface="Arial" panose="020B0604020202020204" pitchFamily="34" charset="0"/>
                <a:ea typeface="Calibri" panose="020F0502020204030204" pitchFamily="34" charset="0"/>
                <a:cs typeface="Arial" panose="020B0604020202020204" pitchFamily="34" charset="0"/>
              </a:rPr>
              <a:t>Các em hãy đ</a:t>
            </a:r>
            <a:r>
              <a:rPr lang="vi-VN" sz="4000">
                <a:latin typeface="Arial" panose="020B0604020202020204" pitchFamily="34" charset="0"/>
                <a:ea typeface="Calibri" panose="020F0502020204030204" pitchFamily="34" charset="0"/>
                <a:cs typeface="Arial" panose="020B0604020202020204" pitchFamily="34" charset="0"/>
              </a:rPr>
              <a:t>ưa ra ý kiến của mình về sự tiến bộ của mình và của bạn ở các kĩ năng</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B58461-1E9E-88A7-8419-264B6513494C}"/>
              </a:ext>
            </a:extLst>
          </p:cNvPr>
          <p:cNvSpPr txBox="1"/>
          <p:nvPr/>
        </p:nvSpPr>
        <p:spPr>
          <a:xfrm>
            <a:off x="3048913" y="1652543"/>
            <a:ext cx="12296296" cy="769441"/>
          </a:xfrm>
          <a:prstGeom prst="rect">
            <a:avLst/>
          </a:prstGeom>
          <a:noFill/>
        </p:spPr>
        <p:txBody>
          <a:bodyPr wrap="square">
            <a:spAutoFit/>
          </a:bodyPr>
          <a:lstStyle/>
          <a:p>
            <a:pPr algn="ctr"/>
            <a:r>
              <a:rPr lang="en-US" sz="4400" b="1">
                <a:solidFill>
                  <a:srgbClr val="FF0000"/>
                </a:solidFill>
                <a:latin typeface="Arial" panose="020B0604020202020204" pitchFamily="34" charset="0"/>
                <a:cs typeface="Arial" panose="020B0604020202020204" pitchFamily="34" charset="0"/>
              </a:rPr>
              <a:t>THẢO LUẬN NHÓM</a:t>
            </a:r>
          </a:p>
        </p:txBody>
      </p:sp>
      <p:sp>
        <p:nvSpPr>
          <p:cNvPr id="9" name="Rectangle: Rounded Corners 8">
            <a:extLst>
              <a:ext uri="{FF2B5EF4-FFF2-40B4-BE49-F238E27FC236}">
                <a16:creationId xmlns:a16="http://schemas.microsoft.com/office/drawing/2014/main" id="{D50EF3EE-3570-45E4-5CE4-DBA73E2BC980}"/>
              </a:ext>
            </a:extLst>
          </p:cNvPr>
          <p:cNvSpPr/>
          <p:nvPr/>
        </p:nvSpPr>
        <p:spPr>
          <a:xfrm>
            <a:off x="8670060" y="2779577"/>
            <a:ext cx="7912252" cy="1863365"/>
          </a:xfrm>
          <a:prstGeom prst="round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Kiểm soát cảm xúc của bản thân.</a:t>
            </a:r>
          </a:p>
        </p:txBody>
      </p:sp>
      <p:sp>
        <p:nvSpPr>
          <p:cNvPr id="10" name="Rectangle: Rounded Corners 9">
            <a:extLst>
              <a:ext uri="{FF2B5EF4-FFF2-40B4-BE49-F238E27FC236}">
                <a16:creationId xmlns:a16="http://schemas.microsoft.com/office/drawing/2014/main" id="{FB39305E-9C0D-BCF7-7558-DF8442C84DCD}"/>
              </a:ext>
            </a:extLst>
          </p:cNvPr>
          <p:cNvSpPr/>
          <p:nvPr/>
        </p:nvSpPr>
        <p:spPr>
          <a:xfrm>
            <a:off x="8670060" y="4951342"/>
            <a:ext cx="7912252" cy="1863365"/>
          </a:xfrm>
          <a:prstGeom prst="round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Vượt qua khó khăn trong học tập và cuộc sống.</a:t>
            </a:r>
            <a:endParaRPr lang="en-US" sz="36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6FF35E88-7191-5711-A009-FBC2BCF9CFCE}"/>
              </a:ext>
            </a:extLst>
          </p:cNvPr>
          <p:cNvSpPr/>
          <p:nvPr/>
        </p:nvSpPr>
        <p:spPr>
          <a:xfrm>
            <a:off x="8670060" y="7151284"/>
            <a:ext cx="7912252" cy="1863365"/>
          </a:xfrm>
          <a:prstGeom prst="round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Tự bảo vệ trong các tình huống </a:t>
            </a:r>
          </a:p>
          <a:p>
            <a:pPr algn="ctr">
              <a:lnSpc>
                <a:spcPct val="150000"/>
              </a:lnSpc>
            </a:pPr>
            <a:r>
              <a:rPr lang="en-US" sz="3600">
                <a:solidFill>
                  <a:schemeClr val="tx1"/>
                </a:solidFill>
                <a:latin typeface="Arial" panose="020B0604020202020204" pitchFamily="34" charset="0"/>
                <a:cs typeface="Arial" panose="020B0604020202020204" pitchFamily="34" charset="0"/>
              </a:rPr>
              <a:t>nguy hiểm.</a:t>
            </a:r>
          </a:p>
        </p:txBody>
      </p:sp>
    </p:spTree>
    <p:extLst>
      <p:ext uri="{BB962C8B-B14F-4D97-AF65-F5344CB8AC3E}">
        <p14:creationId xmlns:p14="http://schemas.microsoft.com/office/powerpoint/2010/main" val="2999380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42553">
            <a:off x="-49713" y="9488263"/>
            <a:ext cx="1305012" cy="108434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06840" y="252295"/>
            <a:ext cx="766228" cy="96215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0225">
            <a:off x="17167344" y="-174742"/>
            <a:ext cx="1400300" cy="1486805"/>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0" y="2171700"/>
            <a:ext cx="922928" cy="1025475"/>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7031"/>
            <a:ext cx="3029863" cy="1863366"/>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flipV="1">
            <a:off x="15258137" y="8423634"/>
            <a:ext cx="3029863" cy="1863366"/>
          </a:xfrm>
          <a:prstGeom prst="rect">
            <a:avLst/>
          </a:prstGeom>
        </p:spPr>
      </p:pic>
      <p:sp>
        <p:nvSpPr>
          <p:cNvPr id="19" name="TextBox 9">
            <a:extLst>
              <a:ext uri="{FF2B5EF4-FFF2-40B4-BE49-F238E27FC236}">
                <a16:creationId xmlns:a16="http://schemas.microsoft.com/office/drawing/2014/main" id="{9B17702E-0426-36F3-18BA-090FFDFF586D}"/>
              </a:ext>
            </a:extLst>
          </p:cNvPr>
          <p:cNvSpPr txBox="1"/>
          <p:nvPr/>
        </p:nvSpPr>
        <p:spPr>
          <a:xfrm>
            <a:off x="4505881" y="1198333"/>
            <a:ext cx="9276238" cy="923330"/>
          </a:xfrm>
          <a:prstGeom prst="rect">
            <a:avLst/>
          </a:prstGeom>
        </p:spPr>
        <p:txBody>
          <a:bodyPr wrap="square" lIns="0" tIns="0" rIns="0" bIns="0" rtlCol="0" anchor="t">
            <a:spAutoFit/>
          </a:bodyPr>
          <a:lstStyle/>
          <a:p>
            <a:pPr algn="ctr"/>
            <a:r>
              <a:rPr lang="en-US" sz="6000" b="1">
                <a:solidFill>
                  <a:srgbClr val="CB7969"/>
                </a:solidFill>
                <a:latin typeface="Arial" panose="020B0604020202020204" pitchFamily="34" charset="0"/>
                <a:cs typeface="Arial" panose="020B0604020202020204" pitchFamily="34" charset="0"/>
              </a:rPr>
              <a:t>KHỞI ĐỘNG</a:t>
            </a:r>
          </a:p>
        </p:txBody>
      </p:sp>
      <p:sp>
        <p:nvSpPr>
          <p:cNvPr id="6" name="TextBox 5">
            <a:extLst>
              <a:ext uri="{FF2B5EF4-FFF2-40B4-BE49-F238E27FC236}">
                <a16:creationId xmlns:a16="http://schemas.microsoft.com/office/drawing/2014/main" id="{DBBECE5D-CC0C-051C-BEF0-330ACCACDAA3}"/>
              </a:ext>
            </a:extLst>
          </p:cNvPr>
          <p:cNvSpPr txBox="1"/>
          <p:nvPr/>
        </p:nvSpPr>
        <p:spPr>
          <a:xfrm>
            <a:off x="482125" y="3310988"/>
            <a:ext cx="7165266"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Trong video có những tình huống nguy hiểm nào?</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ách giải quyết trong các trường hợp đó là gì?</a:t>
            </a:r>
          </a:p>
          <a:p>
            <a:pPr marL="57150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Nêu cảm nhận của bản thân sau khi xem xong video.</a:t>
            </a:r>
            <a:endParaRPr lang="en-US" sz="3600">
              <a:latin typeface="Arial" panose="020B0604020202020204" pitchFamily="34" charset="0"/>
              <a:cs typeface="Arial" panose="020B0604020202020204" pitchFamily="34" charset="0"/>
            </a:endParaRPr>
          </a:p>
        </p:txBody>
      </p:sp>
      <p:pic>
        <p:nvPicPr>
          <p:cNvPr id="11" name="WMV - Kỹ Năng Sinh Tồn Bạn Sẽ Cần Trong Tình Huống Khó Khăn (online-video-cutter.com) (1)">
            <a:hlinkClick r:id="" action="ppaction://media"/>
            <a:extLst>
              <a:ext uri="{FF2B5EF4-FFF2-40B4-BE49-F238E27FC236}">
                <a16:creationId xmlns:a16="http://schemas.microsoft.com/office/drawing/2014/main" id="{0B47A825-EBB1-A008-3431-5E3915EDE603}"/>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7875875" y="2998648"/>
            <a:ext cx="9956158" cy="56003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47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1"/>
                </p:tgtEl>
              </p:cMediaNode>
            </p:vide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childTnLst>
        </p:cTn>
      </p:par>
    </p:tnLst>
    <p:bldLst>
      <p:bldP spid="1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59396" y="9516310"/>
            <a:ext cx="1384604" cy="2945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258137" y="8423634"/>
            <a:ext cx="3029863" cy="186336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51296">
            <a:off x="16623926" y="1257711"/>
            <a:ext cx="593760" cy="568930"/>
          </a:xfrm>
          <a:prstGeom prst="rect">
            <a:avLst/>
          </a:prstGeom>
        </p:spPr>
      </p:pic>
      <p:sp>
        <p:nvSpPr>
          <p:cNvPr id="5" name="TextBox 4">
            <a:extLst>
              <a:ext uri="{FF2B5EF4-FFF2-40B4-BE49-F238E27FC236}">
                <a16:creationId xmlns:a16="http://schemas.microsoft.com/office/drawing/2014/main" id="{6A63B73D-246E-8640-BD05-E0914AC6A0F4}"/>
              </a:ext>
            </a:extLst>
          </p:cNvPr>
          <p:cNvSpPr txBox="1"/>
          <p:nvPr/>
        </p:nvSpPr>
        <p:spPr>
          <a:xfrm>
            <a:off x="2093297" y="342900"/>
            <a:ext cx="14101406" cy="971100"/>
          </a:xfrm>
          <a:prstGeom prst="rect">
            <a:avLst/>
          </a:prstGeom>
        </p:spPr>
        <p:txBody>
          <a:bodyPr wrap="square" lIns="0" tIns="0" rIns="0" bIns="0" rtlCol="0" anchor="t">
            <a:spAutoFit/>
          </a:bodyPr>
          <a:lstStyle/>
          <a:p>
            <a:pPr algn="ctr">
              <a:lnSpc>
                <a:spcPct val="150000"/>
              </a:lnSpc>
            </a:pPr>
            <a:r>
              <a:rPr lang="en-US" sz="4800" b="1">
                <a:solidFill>
                  <a:srgbClr val="C15F4B"/>
                </a:solidFill>
                <a:latin typeface="Arial" panose="020B0604020202020204" pitchFamily="34" charset="0"/>
                <a:cs typeface="Arial" panose="020B0604020202020204" pitchFamily="34" charset="0"/>
              </a:rPr>
              <a:t>3. Đánh giá kết quả cả lớp</a:t>
            </a:r>
            <a:endParaRPr lang="en-US" sz="4800" b="1" dirty="0">
              <a:solidFill>
                <a:srgbClr val="C15F4B"/>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1955302C-6BBB-DF27-34A1-D2E5F08D4430}"/>
              </a:ext>
            </a:extLst>
          </p:cNvPr>
          <p:cNvGraphicFramePr>
            <a:graphicFrameLocks noGrp="1"/>
          </p:cNvGraphicFramePr>
          <p:nvPr>
            <p:extLst>
              <p:ext uri="{D42A27DB-BD31-4B8C-83A1-F6EECF244321}">
                <p14:modId xmlns:p14="http://schemas.microsoft.com/office/powerpoint/2010/main" val="960753882"/>
              </p:ext>
            </p:extLst>
          </p:nvPr>
        </p:nvGraphicFramePr>
        <p:xfrm>
          <a:off x="498584" y="1611769"/>
          <a:ext cx="17290832" cy="8239256"/>
        </p:xfrm>
        <a:graphic>
          <a:graphicData uri="http://schemas.openxmlformats.org/drawingml/2006/table">
            <a:tbl>
              <a:tblPr firstRow="1" firstCol="1" bandRow="1">
                <a:tableStyleId>{16D9F66E-5EB9-4882-86FB-DCBF35E3C3E4}</a:tableStyleId>
              </a:tblPr>
              <a:tblGrid>
                <a:gridCol w="11728232">
                  <a:extLst>
                    <a:ext uri="{9D8B030D-6E8A-4147-A177-3AD203B41FA5}">
                      <a16:colId xmlns:a16="http://schemas.microsoft.com/office/drawing/2014/main" val="4057452354"/>
                    </a:ext>
                  </a:extLst>
                </a:gridCol>
                <a:gridCol w="2133600">
                  <a:extLst>
                    <a:ext uri="{9D8B030D-6E8A-4147-A177-3AD203B41FA5}">
                      <a16:colId xmlns:a16="http://schemas.microsoft.com/office/drawing/2014/main" val="2866784802"/>
                    </a:ext>
                  </a:extLst>
                </a:gridCol>
                <a:gridCol w="1371600">
                  <a:extLst>
                    <a:ext uri="{9D8B030D-6E8A-4147-A177-3AD203B41FA5}">
                      <a16:colId xmlns:a16="http://schemas.microsoft.com/office/drawing/2014/main" val="3652585522"/>
                    </a:ext>
                  </a:extLst>
                </a:gridCol>
                <a:gridCol w="2057400">
                  <a:extLst>
                    <a:ext uri="{9D8B030D-6E8A-4147-A177-3AD203B41FA5}">
                      <a16:colId xmlns:a16="http://schemas.microsoft.com/office/drawing/2014/main" val="1135829703"/>
                    </a:ext>
                  </a:extLst>
                </a:gridCol>
              </a:tblGrid>
              <a:tr h="340747">
                <a:tc>
                  <a:txBody>
                    <a:bodyPr/>
                    <a:lstStyle/>
                    <a:p>
                      <a:pPr algn="ctr">
                        <a:lnSpc>
                          <a:spcPct val="150000"/>
                        </a:lnSpc>
                        <a:spcBef>
                          <a:spcPts val="600"/>
                        </a:spcBef>
                        <a:spcAft>
                          <a:spcPts val="1000"/>
                        </a:spcAft>
                      </a:pPr>
                      <a:r>
                        <a:rPr lang="en-US" sz="3600">
                          <a:effectLst/>
                          <a:latin typeface="Arial" panose="020B0604020202020204" pitchFamily="34" charset="0"/>
                          <a:cs typeface="Arial" panose="020B0604020202020204" pitchFamily="34" charset="0"/>
                        </a:rPr>
                        <a:t>Điều</a:t>
                      </a:r>
                      <a:r>
                        <a:rPr lang="vi-VN" sz="3600">
                          <a:effectLst/>
                          <a:latin typeface="Arial" panose="020B0604020202020204" pitchFamily="34" charset="0"/>
                          <a:cs typeface="Arial" panose="020B0604020202020204" pitchFamily="34" charset="0"/>
                        </a:rPr>
                        <a:t> em làm được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ctr">
                        <a:lnSpc>
                          <a:spcPct val="150000"/>
                        </a:lnSpc>
                        <a:spcBef>
                          <a:spcPts val="600"/>
                        </a:spcBef>
                        <a:spcAft>
                          <a:spcPts val="1000"/>
                        </a:spcAft>
                      </a:pPr>
                      <a:r>
                        <a:rPr lang="en-US" sz="3600">
                          <a:effectLst/>
                          <a:latin typeface="Arial" panose="020B0604020202020204" pitchFamily="34" charset="0"/>
                          <a:cs typeface="Arial" panose="020B0604020202020204" pitchFamily="34" charset="0"/>
                        </a:rPr>
                        <a:t>Tốt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ctr">
                        <a:lnSpc>
                          <a:spcPct val="150000"/>
                        </a:lnSpc>
                        <a:spcBef>
                          <a:spcPts val="600"/>
                        </a:spcBef>
                        <a:spcAft>
                          <a:spcPts val="1000"/>
                        </a:spcAft>
                      </a:pPr>
                      <a:r>
                        <a:rPr lang="en-US" sz="3600">
                          <a:effectLst/>
                          <a:latin typeface="Arial" panose="020B0604020202020204" pitchFamily="34" charset="0"/>
                          <a:cs typeface="Arial" panose="020B0604020202020204" pitchFamily="34" charset="0"/>
                        </a:rPr>
                        <a:t>Khá</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ctr">
                        <a:lnSpc>
                          <a:spcPct val="150000"/>
                        </a:lnSpc>
                        <a:spcBef>
                          <a:spcPts val="600"/>
                        </a:spcBef>
                        <a:spcAft>
                          <a:spcPts val="1000"/>
                        </a:spcAft>
                      </a:pPr>
                      <a:r>
                        <a:rPr lang="en-US" sz="3600">
                          <a:effectLst/>
                          <a:latin typeface="Arial" panose="020B0604020202020204" pitchFamily="34" charset="0"/>
                          <a:cs typeface="Arial" panose="020B0604020202020204" pitchFamily="34" charset="0"/>
                        </a:rPr>
                        <a:t>Chưa</a:t>
                      </a:r>
                      <a:r>
                        <a:rPr lang="vi-VN" sz="3600">
                          <a:effectLst/>
                          <a:latin typeface="Arial" panose="020B0604020202020204" pitchFamily="34" charset="0"/>
                          <a:cs typeface="Arial" panose="020B0604020202020204" pitchFamily="34" charset="0"/>
                        </a:rPr>
                        <a:t> tốt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2927177657"/>
                  </a:ext>
                </a:extLst>
              </a:tr>
              <a:tr h="700744">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Nhận diện được một số khả năng kiểm soát cảm xúc của bản thân.</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4050746917"/>
                  </a:ext>
                </a:extLst>
              </a:tr>
              <a:tr h="520746">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Thực hiện được cách kiểm soát cảm xúc của bản thân.</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1240035114"/>
                  </a:ext>
                </a:extLst>
              </a:tr>
              <a:tr h="520746">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Kiểm soát được cảm xúc trong một số tình huống cụ thể.</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2167829432"/>
                  </a:ext>
                </a:extLst>
              </a:tr>
              <a:tr h="700744">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Nhận diện được một số khó khăn, nguy hiểm trong   cuộc sống.</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3237970597"/>
                  </a:ext>
                </a:extLst>
              </a:tr>
              <a:tr h="520746">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Vượt qua được khó khăn trong một số tình huống cụ thể.</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3254985049"/>
                  </a:ext>
                </a:extLst>
              </a:tr>
              <a:tr h="700744">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Thực hiện được những cách suy nghĩ tích cực để vượt qua khó khăn.</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109524412"/>
                  </a:ext>
                </a:extLst>
              </a:tr>
              <a:tr h="520746">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Tự bảo vệ được trong một số tình huống nguy hiểm.</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tc>
                  <a:txBody>
                    <a:bodyPr/>
                    <a:lstStyle/>
                    <a:p>
                      <a:pPr algn="just">
                        <a:lnSpc>
                          <a:spcPct val="150000"/>
                        </a:lnSpc>
                        <a:spcBef>
                          <a:spcPts val="600"/>
                        </a:spcBef>
                        <a:spcAft>
                          <a:spcPts val="1000"/>
                        </a:spcAft>
                      </a:pPr>
                      <a:r>
                        <a:rPr lang="en-US" sz="3600" b="0">
                          <a:effectLst/>
                          <a:latin typeface="Arial" panose="020B0604020202020204" pitchFamily="34" charset="0"/>
                          <a:cs typeface="Arial" panose="020B0604020202020204" pitchFamily="34" charset="0"/>
                        </a:rPr>
                        <a:t> </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38571" marR="38571" marT="0" marB="0"/>
                </a:tc>
                <a:extLst>
                  <a:ext uri="{0D108BD9-81ED-4DB2-BD59-A6C34878D82A}">
                    <a16:rowId xmlns:a16="http://schemas.microsoft.com/office/drawing/2014/main" val="2348638849"/>
                  </a:ext>
                </a:extLst>
              </a:tr>
            </a:tbl>
          </a:graphicData>
        </a:graphic>
      </p:graphicFrame>
    </p:spTree>
    <p:extLst>
      <p:ext uri="{BB962C8B-B14F-4D97-AF65-F5344CB8AC3E}">
        <p14:creationId xmlns:p14="http://schemas.microsoft.com/office/powerpoint/2010/main" val="664193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190274"/>
            <a:ext cx="822511" cy="10328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5258137" y="8423634"/>
            <a:ext cx="3029863" cy="186336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090488" y="448434"/>
            <a:ext cx="882504" cy="980560"/>
          </a:xfrm>
          <a:prstGeom prst="rect">
            <a:avLst/>
          </a:prstGeom>
        </p:spPr>
      </p:pic>
      <p:sp>
        <p:nvSpPr>
          <p:cNvPr id="2" name="TextBox 7">
            <a:extLst>
              <a:ext uri="{FF2B5EF4-FFF2-40B4-BE49-F238E27FC236}">
                <a16:creationId xmlns:a16="http://schemas.microsoft.com/office/drawing/2014/main" id="{41EAC1D0-3C8C-0E4B-B672-6A46F18D54EC}"/>
              </a:ext>
            </a:extLst>
          </p:cNvPr>
          <p:cNvSpPr txBox="1"/>
          <p:nvPr/>
        </p:nvSpPr>
        <p:spPr>
          <a:xfrm>
            <a:off x="3608941" y="599560"/>
            <a:ext cx="11070112" cy="1000530"/>
          </a:xfrm>
          <a:prstGeom prst="rect">
            <a:avLst/>
          </a:prstGeom>
        </p:spPr>
        <p:txBody>
          <a:bodyPr wrap="square" lIns="0" tIns="0" rIns="0" bIns="0" rtlCol="0" anchor="t">
            <a:spAutoFit/>
          </a:bodyPr>
          <a:lstStyle/>
          <a:p>
            <a:pPr algn="ctr">
              <a:lnSpc>
                <a:spcPts val="8371"/>
              </a:lnSpc>
            </a:pPr>
            <a:r>
              <a:rPr lang="en-US" sz="6600" b="1">
                <a:solidFill>
                  <a:srgbClr val="DF5745"/>
                </a:solidFill>
                <a:latin typeface="Arial" panose="020B0604020202020204" pitchFamily="34" charset="0"/>
                <a:cs typeface="Arial" panose="020B0604020202020204" pitchFamily="34" charset="0"/>
              </a:rPr>
              <a:t>LUYỆN TẬP - VẬN DỤNG</a:t>
            </a:r>
          </a:p>
        </p:txBody>
      </p:sp>
      <p:sp>
        <p:nvSpPr>
          <p:cNvPr id="17" name="TextBox 16">
            <a:extLst>
              <a:ext uri="{FF2B5EF4-FFF2-40B4-BE49-F238E27FC236}">
                <a16:creationId xmlns:a16="http://schemas.microsoft.com/office/drawing/2014/main" id="{BF62468A-3B3F-1CAD-A1C6-97AAA6C8B223}"/>
              </a:ext>
            </a:extLst>
          </p:cNvPr>
          <p:cNvSpPr txBox="1"/>
          <p:nvPr/>
        </p:nvSpPr>
        <p:spPr>
          <a:xfrm>
            <a:off x="1706652" y="1621324"/>
            <a:ext cx="14874689" cy="1998176"/>
          </a:xfrm>
          <a:prstGeom prst="rect">
            <a:avLst/>
          </a:prstGeom>
          <a:noFill/>
        </p:spPr>
        <p:txBody>
          <a:bodyPr wrap="square">
            <a:spAutoFit/>
          </a:bodyPr>
          <a:lstStyle/>
          <a:p>
            <a:pPr algn="ctr">
              <a:lnSpc>
                <a:spcPct val="150000"/>
              </a:lnSpc>
            </a:pPr>
            <a:r>
              <a:rPr lang="vi-VN" sz="4400">
                <a:ea typeface="Calibri" panose="020F0502020204030204" pitchFamily="34" charset="0"/>
                <a:cs typeface="Arial" panose="020B0604020202020204" pitchFamily="34" charset="0"/>
              </a:rPr>
              <a:t>Luyện tập và đề xuất các biện pháp vượt qua tình huống nguy hiểm trong trường hợp:</a:t>
            </a:r>
            <a:endParaRPr lang="en-US" sz="440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43257E0-3377-7A5F-4A2A-56E369AC22C4}"/>
              </a:ext>
            </a:extLst>
          </p:cNvPr>
          <p:cNvGrpSpPr/>
          <p:nvPr/>
        </p:nvGrpSpPr>
        <p:grpSpPr>
          <a:xfrm>
            <a:off x="1577402" y="3923978"/>
            <a:ext cx="2756930" cy="5575581"/>
            <a:chOff x="1577402" y="3923978"/>
            <a:chExt cx="2756930" cy="5575581"/>
          </a:xfrm>
        </p:grpSpPr>
        <p:pic>
          <p:nvPicPr>
            <p:cNvPr id="8" name="Picture 13">
              <a:extLst>
                <a:ext uri="{FF2B5EF4-FFF2-40B4-BE49-F238E27FC236}">
                  <a16:creationId xmlns:a16="http://schemas.microsoft.com/office/drawing/2014/main" id="{B3C79959-4E29-4411-6133-0FEA9E9662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7602" y="3923978"/>
              <a:ext cx="2646730" cy="4741698"/>
            </a:xfrm>
            <a:prstGeom prst="rect">
              <a:avLst/>
            </a:prstGeom>
          </p:spPr>
        </p:pic>
        <p:sp>
          <p:nvSpPr>
            <p:cNvPr id="15" name="TextBox 14">
              <a:extLst>
                <a:ext uri="{FF2B5EF4-FFF2-40B4-BE49-F238E27FC236}">
                  <a16:creationId xmlns:a16="http://schemas.microsoft.com/office/drawing/2014/main" id="{4D01F5BD-FCC1-F276-782B-ABDC8E922E96}"/>
                </a:ext>
              </a:extLst>
            </p:cNvPr>
            <p:cNvSpPr txBox="1"/>
            <p:nvPr/>
          </p:nvSpPr>
          <p:spPr>
            <a:xfrm>
              <a:off x="1577402" y="8665676"/>
              <a:ext cx="2646731" cy="833883"/>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Hỏa hoạn</a:t>
              </a:r>
              <a:endParaRPr lang="en-US" sz="3600"/>
            </a:p>
          </p:txBody>
        </p:sp>
      </p:grpSp>
      <p:grpSp>
        <p:nvGrpSpPr>
          <p:cNvPr id="19" name="Group 18">
            <a:extLst>
              <a:ext uri="{FF2B5EF4-FFF2-40B4-BE49-F238E27FC236}">
                <a16:creationId xmlns:a16="http://schemas.microsoft.com/office/drawing/2014/main" id="{B2612D05-B89F-D8F4-532E-086BFE27B863}"/>
              </a:ext>
            </a:extLst>
          </p:cNvPr>
          <p:cNvGrpSpPr/>
          <p:nvPr/>
        </p:nvGrpSpPr>
        <p:grpSpPr>
          <a:xfrm>
            <a:off x="6015310" y="4152900"/>
            <a:ext cx="5249997" cy="5692532"/>
            <a:chOff x="5773914" y="4483702"/>
            <a:chExt cx="5249997" cy="5692532"/>
          </a:xfrm>
        </p:grpSpPr>
        <p:pic>
          <p:nvPicPr>
            <p:cNvPr id="13" name="Picture 19">
              <a:extLst>
                <a:ext uri="{FF2B5EF4-FFF2-40B4-BE49-F238E27FC236}">
                  <a16:creationId xmlns:a16="http://schemas.microsoft.com/office/drawing/2014/main" id="{2082F888-013A-FED8-950C-4C27569565C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71505" y="4483702"/>
              <a:ext cx="4331611" cy="4181974"/>
            </a:xfrm>
            <a:prstGeom prst="rect">
              <a:avLst/>
            </a:prstGeom>
          </p:spPr>
        </p:pic>
        <p:sp>
          <p:nvSpPr>
            <p:cNvPr id="18" name="TextBox 17">
              <a:extLst>
                <a:ext uri="{FF2B5EF4-FFF2-40B4-BE49-F238E27FC236}">
                  <a16:creationId xmlns:a16="http://schemas.microsoft.com/office/drawing/2014/main" id="{E3806209-37F8-CA81-0CB5-8EC21B74CB96}"/>
                </a:ext>
              </a:extLst>
            </p:cNvPr>
            <p:cNvSpPr txBox="1"/>
            <p:nvPr/>
          </p:nvSpPr>
          <p:spPr>
            <a:xfrm>
              <a:off x="5773914" y="8511355"/>
              <a:ext cx="5249997" cy="1664879"/>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Thang máy đang chạy dừng đột ngột</a:t>
              </a:r>
              <a:endParaRPr lang="en-US" sz="3600"/>
            </a:p>
          </p:txBody>
        </p:sp>
      </p:grpSp>
      <p:grpSp>
        <p:nvGrpSpPr>
          <p:cNvPr id="21" name="Group 20">
            <a:extLst>
              <a:ext uri="{FF2B5EF4-FFF2-40B4-BE49-F238E27FC236}">
                <a16:creationId xmlns:a16="http://schemas.microsoft.com/office/drawing/2014/main" id="{188661BE-6F81-B3B0-6C2D-7B9AC9D985CF}"/>
              </a:ext>
            </a:extLst>
          </p:cNvPr>
          <p:cNvGrpSpPr/>
          <p:nvPr/>
        </p:nvGrpSpPr>
        <p:grpSpPr>
          <a:xfrm>
            <a:off x="13275126" y="3888888"/>
            <a:ext cx="3287165" cy="5610671"/>
            <a:chOff x="13275126" y="3888888"/>
            <a:chExt cx="3287165" cy="5610671"/>
          </a:xfrm>
        </p:grpSpPr>
        <p:pic>
          <p:nvPicPr>
            <p:cNvPr id="14" name="Picture 8">
              <a:extLst>
                <a:ext uri="{FF2B5EF4-FFF2-40B4-BE49-F238E27FC236}">
                  <a16:creationId xmlns:a16="http://schemas.microsoft.com/office/drawing/2014/main" id="{3B459B8A-5842-2A08-9F82-E488656E5D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75126" y="3888888"/>
              <a:ext cx="3287165" cy="4757738"/>
            </a:xfrm>
            <a:prstGeom prst="rect">
              <a:avLst/>
            </a:prstGeom>
          </p:spPr>
        </p:pic>
        <p:sp>
          <p:nvSpPr>
            <p:cNvPr id="20" name="TextBox 19">
              <a:extLst>
                <a:ext uri="{FF2B5EF4-FFF2-40B4-BE49-F238E27FC236}">
                  <a16:creationId xmlns:a16="http://schemas.microsoft.com/office/drawing/2014/main" id="{D02BA91F-5691-9A84-E008-AE5AD1DE8AB1}"/>
                </a:ext>
              </a:extLst>
            </p:cNvPr>
            <p:cNvSpPr txBox="1"/>
            <p:nvPr/>
          </p:nvSpPr>
          <p:spPr>
            <a:xfrm>
              <a:off x="13375174" y="8665676"/>
              <a:ext cx="2646731" cy="833883"/>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Bị xâm hại</a:t>
              </a:r>
              <a:endParaRPr lang="en-US" sz="3600"/>
            </a:p>
          </p:txBody>
        </p:sp>
      </p:grpSp>
    </p:spTree>
    <p:extLst>
      <p:ext uri="{BB962C8B-B14F-4D97-AF65-F5344CB8AC3E}">
        <p14:creationId xmlns:p14="http://schemas.microsoft.com/office/powerpoint/2010/main" val="316091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AD5A0B0-EA0B-93C0-2234-E93C6C62EC16}"/>
              </a:ext>
            </a:extLst>
          </p:cNvPr>
          <p:cNvGrpSpPr/>
          <p:nvPr/>
        </p:nvGrpSpPr>
        <p:grpSpPr>
          <a:xfrm>
            <a:off x="1066800" y="2708709"/>
            <a:ext cx="5793308" cy="3857370"/>
            <a:chOff x="1828801" y="3014360"/>
            <a:chExt cx="5793308" cy="3857370"/>
          </a:xfrm>
        </p:grpSpPr>
        <p:grpSp>
          <p:nvGrpSpPr>
            <p:cNvPr id="19" name="Picture 6">
              <a:extLst>
                <a:ext uri="{FF2B5EF4-FFF2-40B4-BE49-F238E27FC236}">
                  <a16:creationId xmlns:a16="http://schemas.microsoft.com/office/drawing/2014/main" id="{CA57B1AE-11B5-2A50-9551-231B1F81A231}"/>
                </a:ext>
              </a:extLst>
            </p:cNvPr>
            <p:cNvGrpSpPr/>
            <p:nvPr/>
          </p:nvGrpSpPr>
          <p:grpSpPr>
            <a:xfrm>
              <a:off x="1828801" y="3014360"/>
              <a:ext cx="5793308" cy="3857370"/>
              <a:chOff x="6787856" y="2790290"/>
              <a:chExt cx="6485634" cy="4106121"/>
            </a:xfrm>
          </p:grpSpPr>
          <p:sp>
            <p:nvSpPr>
              <p:cNvPr id="20" name="Freeform: Shape 19">
                <a:extLst>
                  <a:ext uri="{FF2B5EF4-FFF2-40B4-BE49-F238E27FC236}">
                    <a16:creationId xmlns:a16="http://schemas.microsoft.com/office/drawing/2014/main" id="{913FF7D8-A0AA-DB9F-19BC-1E51F4E5E550}"/>
                  </a:ext>
                </a:extLst>
              </p:cNvPr>
              <p:cNvSpPr/>
              <p:nvPr/>
            </p:nvSpPr>
            <p:spPr>
              <a:xfrm>
                <a:off x="6787856" y="3734847"/>
                <a:ext cx="6485634" cy="3161564"/>
              </a:xfrm>
              <a:custGeom>
                <a:avLst/>
                <a:gdLst>
                  <a:gd name="connsiteX0" fmla="*/ 0 w 7420970"/>
                  <a:gd name="connsiteY0" fmla="*/ 0 h 5229874"/>
                  <a:gd name="connsiteX1" fmla="*/ 7420971 w 7420970"/>
                  <a:gd name="connsiteY1" fmla="*/ 0 h 5229874"/>
                  <a:gd name="connsiteX2" fmla="*/ 7420971 w 7420970"/>
                  <a:gd name="connsiteY2" fmla="*/ 5229875 h 5229874"/>
                  <a:gd name="connsiteX3" fmla="*/ 0 w 7420970"/>
                  <a:gd name="connsiteY3" fmla="*/ 5229875 h 5229874"/>
                </a:gdLst>
                <a:ahLst/>
                <a:cxnLst>
                  <a:cxn ang="0">
                    <a:pos x="connsiteX0" y="connsiteY0"/>
                  </a:cxn>
                  <a:cxn ang="0">
                    <a:pos x="connsiteX1" y="connsiteY1"/>
                  </a:cxn>
                  <a:cxn ang="0">
                    <a:pos x="connsiteX2" y="connsiteY2"/>
                  </a:cxn>
                  <a:cxn ang="0">
                    <a:pos x="connsiteX3" y="connsiteY3"/>
                  </a:cxn>
                </a:cxnLst>
                <a:rect l="l" t="t" r="r" b="b"/>
                <a:pathLst>
                  <a:path w="7420970" h="5229874">
                    <a:moveTo>
                      <a:pt x="0" y="0"/>
                    </a:moveTo>
                    <a:lnTo>
                      <a:pt x="7420971" y="0"/>
                    </a:lnTo>
                    <a:lnTo>
                      <a:pt x="7420971" y="5229875"/>
                    </a:lnTo>
                    <a:lnTo>
                      <a:pt x="0" y="5229875"/>
                    </a:lnTo>
                    <a:close/>
                  </a:path>
                </a:pathLst>
              </a:custGeom>
              <a:solidFill>
                <a:srgbClr val="F9D1BB"/>
              </a:solidFill>
              <a:ln w="1638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6E5715-86BB-153D-C75B-3702319FBB93}"/>
                  </a:ext>
                </a:extLst>
              </p:cNvPr>
              <p:cNvSpPr/>
              <p:nvPr/>
            </p:nvSpPr>
            <p:spPr>
              <a:xfrm>
                <a:off x="9685480" y="2790290"/>
                <a:ext cx="1750031" cy="1889113"/>
              </a:xfrm>
              <a:custGeom>
                <a:avLst/>
                <a:gdLst>
                  <a:gd name="connsiteX0" fmla="*/ 1453077 w 2409727"/>
                  <a:gd name="connsiteY0" fmla="*/ 0 h 1889113"/>
                  <a:gd name="connsiteX1" fmla="*/ 1467509 w 2409727"/>
                  <a:gd name="connsiteY1" fmla="*/ 279345 h 1889113"/>
                  <a:gd name="connsiteX2" fmla="*/ 1746320 w 2409727"/>
                  <a:gd name="connsiteY2" fmla="*/ 149516 h 1889113"/>
                  <a:gd name="connsiteX3" fmla="*/ 1772234 w 2409727"/>
                  <a:gd name="connsiteY3" fmla="*/ 311403 h 1889113"/>
                  <a:gd name="connsiteX4" fmla="*/ 2032020 w 2409727"/>
                  <a:gd name="connsiteY4" fmla="*/ 407578 h 1889113"/>
                  <a:gd name="connsiteX5" fmla="*/ 2235880 w 2409727"/>
                  <a:gd name="connsiteY5" fmla="*/ 347718 h 1889113"/>
                  <a:gd name="connsiteX6" fmla="*/ 2409727 w 2409727"/>
                  <a:gd name="connsiteY6" fmla="*/ 438971 h 1889113"/>
                  <a:gd name="connsiteX7" fmla="*/ 961057 w 2409727"/>
                  <a:gd name="connsiteY7" fmla="*/ 1864563 h 1889113"/>
                  <a:gd name="connsiteX8" fmla="*/ 909559 w 2409727"/>
                  <a:gd name="connsiteY8" fmla="*/ 1889039 h 1889113"/>
                  <a:gd name="connsiteX9" fmla="*/ 862325 w 2409727"/>
                  <a:gd name="connsiteY9" fmla="*/ 1855650 h 1889113"/>
                  <a:gd name="connsiteX10" fmla="*/ 791966 w 2409727"/>
                  <a:gd name="connsiteY10" fmla="*/ 1674076 h 1889113"/>
                  <a:gd name="connsiteX11" fmla="*/ 422131 w 2409727"/>
                  <a:gd name="connsiteY11" fmla="*/ 1800979 h 1889113"/>
                  <a:gd name="connsiteX12" fmla="*/ 473793 w 2409727"/>
                  <a:gd name="connsiteY12" fmla="*/ 1569255 h 1889113"/>
                  <a:gd name="connsiteX13" fmla="*/ 207283 w 2409727"/>
                  <a:gd name="connsiteY13" fmla="*/ 1591071 h 1889113"/>
                  <a:gd name="connsiteX14" fmla="*/ 204331 w 2409727"/>
                  <a:gd name="connsiteY14" fmla="*/ 1495827 h 1889113"/>
                  <a:gd name="connsiteX15" fmla="*/ 9655 w 2409727"/>
                  <a:gd name="connsiteY15" fmla="*/ 1481062 h 1889113"/>
                  <a:gd name="connsiteX16" fmla="*/ 561045 w 2409727"/>
                  <a:gd name="connsiteY16" fmla="*/ 784561 h 1889113"/>
                  <a:gd name="connsiteX17" fmla="*/ 1453077 w 2409727"/>
                  <a:gd name="connsiteY17" fmla="*/ 0 h 188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9727" h="1889113">
                    <a:moveTo>
                      <a:pt x="1453077" y="0"/>
                    </a:moveTo>
                    <a:lnTo>
                      <a:pt x="1467509" y="279345"/>
                    </a:lnTo>
                    <a:cubicBezTo>
                      <a:pt x="1572638" y="256177"/>
                      <a:pt x="1668647" y="211468"/>
                      <a:pt x="1746320" y="149516"/>
                    </a:cubicBezTo>
                    <a:lnTo>
                      <a:pt x="1772234" y="311403"/>
                    </a:lnTo>
                    <a:cubicBezTo>
                      <a:pt x="1876312" y="286026"/>
                      <a:pt x="1987459" y="327174"/>
                      <a:pt x="2032020" y="407578"/>
                    </a:cubicBezTo>
                    <a:cubicBezTo>
                      <a:pt x="2104675" y="405583"/>
                      <a:pt x="2164045" y="356764"/>
                      <a:pt x="2235880" y="347718"/>
                    </a:cubicBezTo>
                    <a:cubicBezTo>
                      <a:pt x="2313406" y="340052"/>
                      <a:pt x="2386586" y="378468"/>
                      <a:pt x="2409727" y="438971"/>
                    </a:cubicBezTo>
                    <a:cubicBezTo>
                      <a:pt x="1960038" y="935732"/>
                      <a:pt x="1476382" y="1411678"/>
                      <a:pt x="961057" y="1864563"/>
                    </a:cubicBezTo>
                    <a:cubicBezTo>
                      <a:pt x="947116" y="1876934"/>
                      <a:pt x="930224" y="1890236"/>
                      <a:pt x="909559" y="1889039"/>
                    </a:cubicBezTo>
                    <a:cubicBezTo>
                      <a:pt x="888894" y="1887842"/>
                      <a:pt x="872821" y="1871214"/>
                      <a:pt x="862325" y="1855650"/>
                    </a:cubicBezTo>
                    <a:cubicBezTo>
                      <a:pt x="824013" y="1799595"/>
                      <a:pt x="800084" y="1737833"/>
                      <a:pt x="791966" y="1674076"/>
                    </a:cubicBezTo>
                    <a:cubicBezTo>
                      <a:pt x="653971" y="1679237"/>
                      <a:pt x="522799" y="1724238"/>
                      <a:pt x="422131" y="1800979"/>
                    </a:cubicBezTo>
                    <a:lnTo>
                      <a:pt x="473793" y="1569255"/>
                    </a:lnTo>
                    <a:lnTo>
                      <a:pt x="207283" y="1591071"/>
                    </a:lnTo>
                    <a:lnTo>
                      <a:pt x="204331" y="1495827"/>
                    </a:lnTo>
                    <a:cubicBezTo>
                      <a:pt x="203182" y="1461508"/>
                      <a:pt x="31304" y="1476406"/>
                      <a:pt x="9655" y="1481062"/>
                    </a:cubicBezTo>
                    <a:cubicBezTo>
                      <a:pt x="-72349" y="1241623"/>
                      <a:pt x="390150" y="944187"/>
                      <a:pt x="561045" y="784561"/>
                    </a:cubicBezTo>
                    <a:cubicBezTo>
                      <a:pt x="848598" y="515681"/>
                      <a:pt x="1145942" y="254160"/>
                      <a:pt x="1453077" y="0"/>
                    </a:cubicBezTo>
                    <a:close/>
                  </a:path>
                </a:pathLst>
              </a:custGeom>
              <a:solidFill>
                <a:srgbClr val="E1BDAA">
                  <a:alpha val="44000"/>
                </a:srgbClr>
              </a:solidFill>
              <a:ln w="1638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4F5598-2CFA-486B-D02C-62775476852C}"/>
                  </a:ext>
                </a:extLst>
              </p:cNvPr>
              <p:cNvSpPr/>
              <p:nvPr/>
            </p:nvSpPr>
            <p:spPr>
              <a:xfrm>
                <a:off x="12446138" y="6184957"/>
                <a:ext cx="742621" cy="589152"/>
              </a:xfrm>
              <a:custGeom>
                <a:avLst/>
                <a:gdLst>
                  <a:gd name="connsiteX0" fmla="*/ 682595 w 742621"/>
                  <a:gd name="connsiteY0" fmla="*/ 516921 h 589152"/>
                  <a:gd name="connsiteX1" fmla="*/ 430517 w 742621"/>
                  <a:gd name="connsiteY1" fmla="*/ 458658 h 589152"/>
                  <a:gd name="connsiteX2" fmla="*/ 223541 w 742621"/>
                  <a:gd name="connsiteY2" fmla="*/ 589152 h 589152"/>
                  <a:gd name="connsiteX3" fmla="*/ 219605 w 742621"/>
                  <a:gd name="connsiteY3" fmla="*/ 382171 h 589152"/>
                  <a:gd name="connsiteX4" fmla="*/ 0 w 742621"/>
                  <a:gd name="connsiteY4" fmla="*/ 269635 h 589152"/>
                  <a:gd name="connsiteX5" fmla="*/ 249618 w 742621"/>
                  <a:gd name="connsiteY5" fmla="*/ 200064 h 589152"/>
                  <a:gd name="connsiteX6" fmla="*/ 320797 w 742621"/>
                  <a:gd name="connsiteY6" fmla="*/ 0 h 589152"/>
                  <a:gd name="connsiteX7" fmla="*/ 479063 w 742621"/>
                  <a:gd name="connsiteY7" fmla="*/ 164015 h 589152"/>
                  <a:gd name="connsiteX8" fmla="*/ 742622 w 742621"/>
                  <a:gd name="connsiteY8" fmla="*/ 152842 h 589152"/>
                  <a:gd name="connsiteX9" fmla="*/ 590916 w 742621"/>
                  <a:gd name="connsiteY9" fmla="*/ 323774 h 589152"/>
                  <a:gd name="connsiteX10" fmla="*/ 682595 w 742621"/>
                  <a:gd name="connsiteY10" fmla="*/ 516921 h 5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621" h="589152">
                    <a:moveTo>
                      <a:pt x="682595" y="516921"/>
                    </a:moveTo>
                    <a:lnTo>
                      <a:pt x="430517" y="458658"/>
                    </a:lnTo>
                    <a:lnTo>
                      <a:pt x="223541" y="589152"/>
                    </a:lnTo>
                    <a:lnTo>
                      <a:pt x="219605" y="382171"/>
                    </a:lnTo>
                    <a:lnTo>
                      <a:pt x="0" y="269635"/>
                    </a:lnTo>
                    <a:lnTo>
                      <a:pt x="249618" y="200064"/>
                    </a:lnTo>
                    <a:lnTo>
                      <a:pt x="320797" y="0"/>
                    </a:lnTo>
                    <a:lnTo>
                      <a:pt x="479063" y="164015"/>
                    </a:lnTo>
                    <a:lnTo>
                      <a:pt x="742622" y="152842"/>
                    </a:lnTo>
                    <a:lnTo>
                      <a:pt x="590916" y="323774"/>
                    </a:lnTo>
                    <a:lnTo>
                      <a:pt x="682595" y="516921"/>
                    </a:lnTo>
                    <a:close/>
                  </a:path>
                </a:pathLst>
              </a:custGeom>
              <a:solidFill>
                <a:srgbClr val="FFFFFF"/>
              </a:solidFill>
              <a:ln w="16380" cap="flat">
                <a:noFill/>
                <a:prstDash val="solid"/>
                <a:miter/>
              </a:ln>
            </p:spPr>
            <p:txBody>
              <a:bodyPr rtlCol="0" anchor="ctr"/>
              <a:lstStyle/>
              <a:p>
                <a:endParaRPr lang="en-US"/>
              </a:p>
            </p:txBody>
          </p:sp>
        </p:grpSp>
        <p:sp>
          <p:nvSpPr>
            <p:cNvPr id="16" name="TextBox 15">
              <a:extLst>
                <a:ext uri="{FF2B5EF4-FFF2-40B4-BE49-F238E27FC236}">
                  <a16:creationId xmlns:a16="http://schemas.microsoft.com/office/drawing/2014/main" id="{05BC452E-79E3-4FEA-6735-EBE7D1D40A65}"/>
                </a:ext>
              </a:extLst>
            </p:cNvPr>
            <p:cNvSpPr txBox="1"/>
            <p:nvPr/>
          </p:nvSpPr>
          <p:spPr>
            <a:xfrm>
              <a:off x="2196071" y="4629573"/>
              <a:ext cx="5058768" cy="1651671"/>
            </a:xfrm>
            <a:prstGeom prst="rect">
              <a:avLst/>
            </a:prstGeom>
            <a:noFill/>
          </p:spPr>
          <p:txBody>
            <a:bodyPr wrap="square">
              <a:spAutoFit/>
            </a:bodyPr>
            <a:lstStyle/>
            <a:p>
              <a:pPr marR="90170" algn="ctr">
                <a:lnSpc>
                  <a:spcPct val="150000"/>
                </a:lnSpc>
                <a:spcBef>
                  <a:spcPts val="300"/>
                </a:spcBef>
                <a:spcAft>
                  <a:spcPts val="300"/>
                </a:spcAft>
              </a:pP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Hoàn thành bài tập được giao</a:t>
              </a:r>
              <a:endParaRPr lang="vi-VN"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8" name="TextBox 8"/>
          <p:cNvSpPr txBox="1"/>
          <p:nvPr/>
        </p:nvSpPr>
        <p:spPr>
          <a:xfrm>
            <a:off x="1514931" y="1275056"/>
            <a:ext cx="15265707" cy="1212127"/>
          </a:xfrm>
          <a:prstGeom prst="rect">
            <a:avLst/>
          </a:prstGeom>
        </p:spPr>
        <p:txBody>
          <a:bodyPr lIns="0" tIns="0" rIns="0" bIns="0" rtlCol="0" anchor="t">
            <a:spAutoFit/>
          </a:bodyPr>
          <a:lstStyle/>
          <a:p>
            <a:pPr algn="ctr">
              <a:lnSpc>
                <a:spcPts val="10560"/>
              </a:lnSpc>
            </a:pPr>
            <a:r>
              <a:rPr lang="en-US" sz="5400" b="1">
                <a:solidFill>
                  <a:srgbClr val="CB7969"/>
                </a:solidFill>
                <a:latin typeface="Arial" panose="020B0604020202020204" pitchFamily="34" charset="0"/>
                <a:cs typeface="Arial" panose="020B0604020202020204" pitchFamily="34" charset="0"/>
              </a:rPr>
              <a:t>HƯỚNG DẪN VỀ NHÀ</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091">
            <a:off x="2589761" y="950814"/>
            <a:ext cx="1381682" cy="1326415"/>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5743" flipH="1">
            <a:off x="902022" y="7907877"/>
            <a:ext cx="1225818" cy="136202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80592" y="-21884"/>
            <a:ext cx="2014977" cy="164472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79544">
            <a:off x="13201093" y="262445"/>
            <a:ext cx="1701651" cy="141391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7031"/>
            <a:ext cx="3029863" cy="1863366"/>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flipV="1">
            <a:off x="15258137" y="8423634"/>
            <a:ext cx="3029863" cy="1863366"/>
          </a:xfrm>
          <a:prstGeom prst="rect">
            <a:avLst/>
          </a:prstGeom>
        </p:spPr>
      </p:pic>
      <p:grpSp>
        <p:nvGrpSpPr>
          <p:cNvPr id="2" name="Group 1">
            <a:extLst>
              <a:ext uri="{FF2B5EF4-FFF2-40B4-BE49-F238E27FC236}">
                <a16:creationId xmlns:a16="http://schemas.microsoft.com/office/drawing/2014/main" id="{47C9C1D2-0DBB-F7B1-A87C-0EFAF6C50276}"/>
              </a:ext>
            </a:extLst>
          </p:cNvPr>
          <p:cNvGrpSpPr/>
          <p:nvPr/>
        </p:nvGrpSpPr>
        <p:grpSpPr>
          <a:xfrm>
            <a:off x="6247346" y="5893771"/>
            <a:ext cx="5793308" cy="3857370"/>
            <a:chOff x="1828801" y="3014360"/>
            <a:chExt cx="5793308" cy="3857370"/>
          </a:xfrm>
        </p:grpSpPr>
        <p:grpSp>
          <p:nvGrpSpPr>
            <p:cNvPr id="3" name="Picture 6">
              <a:extLst>
                <a:ext uri="{FF2B5EF4-FFF2-40B4-BE49-F238E27FC236}">
                  <a16:creationId xmlns:a16="http://schemas.microsoft.com/office/drawing/2014/main" id="{A089E8EF-B1B3-2369-180E-F569BA8DD06D}"/>
                </a:ext>
              </a:extLst>
            </p:cNvPr>
            <p:cNvGrpSpPr/>
            <p:nvPr/>
          </p:nvGrpSpPr>
          <p:grpSpPr>
            <a:xfrm>
              <a:off x="1828801" y="3014360"/>
              <a:ext cx="5793308" cy="3857370"/>
              <a:chOff x="6787856" y="2790290"/>
              <a:chExt cx="6485634" cy="4106121"/>
            </a:xfrm>
          </p:grpSpPr>
          <p:sp>
            <p:nvSpPr>
              <p:cNvPr id="5" name="Freeform: Shape 4">
                <a:extLst>
                  <a:ext uri="{FF2B5EF4-FFF2-40B4-BE49-F238E27FC236}">
                    <a16:creationId xmlns:a16="http://schemas.microsoft.com/office/drawing/2014/main" id="{4D2EAF69-6FCC-0532-1CE0-3EEE3BACD184}"/>
                  </a:ext>
                </a:extLst>
              </p:cNvPr>
              <p:cNvSpPr/>
              <p:nvPr/>
            </p:nvSpPr>
            <p:spPr>
              <a:xfrm>
                <a:off x="6787856" y="3734847"/>
                <a:ext cx="6485634" cy="3161564"/>
              </a:xfrm>
              <a:custGeom>
                <a:avLst/>
                <a:gdLst>
                  <a:gd name="connsiteX0" fmla="*/ 0 w 7420970"/>
                  <a:gd name="connsiteY0" fmla="*/ 0 h 5229874"/>
                  <a:gd name="connsiteX1" fmla="*/ 7420971 w 7420970"/>
                  <a:gd name="connsiteY1" fmla="*/ 0 h 5229874"/>
                  <a:gd name="connsiteX2" fmla="*/ 7420971 w 7420970"/>
                  <a:gd name="connsiteY2" fmla="*/ 5229875 h 5229874"/>
                  <a:gd name="connsiteX3" fmla="*/ 0 w 7420970"/>
                  <a:gd name="connsiteY3" fmla="*/ 5229875 h 5229874"/>
                </a:gdLst>
                <a:ahLst/>
                <a:cxnLst>
                  <a:cxn ang="0">
                    <a:pos x="connsiteX0" y="connsiteY0"/>
                  </a:cxn>
                  <a:cxn ang="0">
                    <a:pos x="connsiteX1" y="connsiteY1"/>
                  </a:cxn>
                  <a:cxn ang="0">
                    <a:pos x="connsiteX2" y="connsiteY2"/>
                  </a:cxn>
                  <a:cxn ang="0">
                    <a:pos x="connsiteX3" y="connsiteY3"/>
                  </a:cxn>
                </a:cxnLst>
                <a:rect l="l" t="t" r="r" b="b"/>
                <a:pathLst>
                  <a:path w="7420970" h="5229874">
                    <a:moveTo>
                      <a:pt x="0" y="0"/>
                    </a:moveTo>
                    <a:lnTo>
                      <a:pt x="7420971" y="0"/>
                    </a:lnTo>
                    <a:lnTo>
                      <a:pt x="7420971" y="5229875"/>
                    </a:lnTo>
                    <a:lnTo>
                      <a:pt x="0" y="5229875"/>
                    </a:lnTo>
                    <a:close/>
                  </a:path>
                </a:pathLst>
              </a:custGeom>
              <a:solidFill>
                <a:srgbClr val="F9D1BB"/>
              </a:solidFill>
              <a:ln w="1638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0A1FA6E-90CC-9377-3F91-29AFCE877BD6}"/>
                  </a:ext>
                </a:extLst>
              </p:cNvPr>
              <p:cNvSpPr/>
              <p:nvPr/>
            </p:nvSpPr>
            <p:spPr>
              <a:xfrm>
                <a:off x="9685480" y="2790290"/>
                <a:ext cx="1750031" cy="1889113"/>
              </a:xfrm>
              <a:custGeom>
                <a:avLst/>
                <a:gdLst>
                  <a:gd name="connsiteX0" fmla="*/ 1453077 w 2409727"/>
                  <a:gd name="connsiteY0" fmla="*/ 0 h 1889113"/>
                  <a:gd name="connsiteX1" fmla="*/ 1467509 w 2409727"/>
                  <a:gd name="connsiteY1" fmla="*/ 279345 h 1889113"/>
                  <a:gd name="connsiteX2" fmla="*/ 1746320 w 2409727"/>
                  <a:gd name="connsiteY2" fmla="*/ 149516 h 1889113"/>
                  <a:gd name="connsiteX3" fmla="*/ 1772234 w 2409727"/>
                  <a:gd name="connsiteY3" fmla="*/ 311403 h 1889113"/>
                  <a:gd name="connsiteX4" fmla="*/ 2032020 w 2409727"/>
                  <a:gd name="connsiteY4" fmla="*/ 407578 h 1889113"/>
                  <a:gd name="connsiteX5" fmla="*/ 2235880 w 2409727"/>
                  <a:gd name="connsiteY5" fmla="*/ 347718 h 1889113"/>
                  <a:gd name="connsiteX6" fmla="*/ 2409727 w 2409727"/>
                  <a:gd name="connsiteY6" fmla="*/ 438971 h 1889113"/>
                  <a:gd name="connsiteX7" fmla="*/ 961057 w 2409727"/>
                  <a:gd name="connsiteY7" fmla="*/ 1864563 h 1889113"/>
                  <a:gd name="connsiteX8" fmla="*/ 909559 w 2409727"/>
                  <a:gd name="connsiteY8" fmla="*/ 1889039 h 1889113"/>
                  <a:gd name="connsiteX9" fmla="*/ 862325 w 2409727"/>
                  <a:gd name="connsiteY9" fmla="*/ 1855650 h 1889113"/>
                  <a:gd name="connsiteX10" fmla="*/ 791966 w 2409727"/>
                  <a:gd name="connsiteY10" fmla="*/ 1674076 h 1889113"/>
                  <a:gd name="connsiteX11" fmla="*/ 422131 w 2409727"/>
                  <a:gd name="connsiteY11" fmla="*/ 1800979 h 1889113"/>
                  <a:gd name="connsiteX12" fmla="*/ 473793 w 2409727"/>
                  <a:gd name="connsiteY12" fmla="*/ 1569255 h 1889113"/>
                  <a:gd name="connsiteX13" fmla="*/ 207283 w 2409727"/>
                  <a:gd name="connsiteY13" fmla="*/ 1591071 h 1889113"/>
                  <a:gd name="connsiteX14" fmla="*/ 204331 w 2409727"/>
                  <a:gd name="connsiteY14" fmla="*/ 1495827 h 1889113"/>
                  <a:gd name="connsiteX15" fmla="*/ 9655 w 2409727"/>
                  <a:gd name="connsiteY15" fmla="*/ 1481062 h 1889113"/>
                  <a:gd name="connsiteX16" fmla="*/ 561045 w 2409727"/>
                  <a:gd name="connsiteY16" fmla="*/ 784561 h 1889113"/>
                  <a:gd name="connsiteX17" fmla="*/ 1453077 w 2409727"/>
                  <a:gd name="connsiteY17" fmla="*/ 0 h 188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9727" h="1889113">
                    <a:moveTo>
                      <a:pt x="1453077" y="0"/>
                    </a:moveTo>
                    <a:lnTo>
                      <a:pt x="1467509" y="279345"/>
                    </a:lnTo>
                    <a:cubicBezTo>
                      <a:pt x="1572638" y="256177"/>
                      <a:pt x="1668647" y="211468"/>
                      <a:pt x="1746320" y="149516"/>
                    </a:cubicBezTo>
                    <a:lnTo>
                      <a:pt x="1772234" y="311403"/>
                    </a:lnTo>
                    <a:cubicBezTo>
                      <a:pt x="1876312" y="286026"/>
                      <a:pt x="1987459" y="327174"/>
                      <a:pt x="2032020" y="407578"/>
                    </a:cubicBezTo>
                    <a:cubicBezTo>
                      <a:pt x="2104675" y="405583"/>
                      <a:pt x="2164045" y="356764"/>
                      <a:pt x="2235880" y="347718"/>
                    </a:cubicBezTo>
                    <a:cubicBezTo>
                      <a:pt x="2313406" y="340052"/>
                      <a:pt x="2386586" y="378468"/>
                      <a:pt x="2409727" y="438971"/>
                    </a:cubicBezTo>
                    <a:cubicBezTo>
                      <a:pt x="1960038" y="935732"/>
                      <a:pt x="1476382" y="1411678"/>
                      <a:pt x="961057" y="1864563"/>
                    </a:cubicBezTo>
                    <a:cubicBezTo>
                      <a:pt x="947116" y="1876934"/>
                      <a:pt x="930224" y="1890236"/>
                      <a:pt x="909559" y="1889039"/>
                    </a:cubicBezTo>
                    <a:cubicBezTo>
                      <a:pt x="888894" y="1887842"/>
                      <a:pt x="872821" y="1871214"/>
                      <a:pt x="862325" y="1855650"/>
                    </a:cubicBezTo>
                    <a:cubicBezTo>
                      <a:pt x="824013" y="1799595"/>
                      <a:pt x="800084" y="1737833"/>
                      <a:pt x="791966" y="1674076"/>
                    </a:cubicBezTo>
                    <a:cubicBezTo>
                      <a:pt x="653971" y="1679237"/>
                      <a:pt x="522799" y="1724238"/>
                      <a:pt x="422131" y="1800979"/>
                    </a:cubicBezTo>
                    <a:lnTo>
                      <a:pt x="473793" y="1569255"/>
                    </a:lnTo>
                    <a:lnTo>
                      <a:pt x="207283" y="1591071"/>
                    </a:lnTo>
                    <a:lnTo>
                      <a:pt x="204331" y="1495827"/>
                    </a:lnTo>
                    <a:cubicBezTo>
                      <a:pt x="203182" y="1461508"/>
                      <a:pt x="31304" y="1476406"/>
                      <a:pt x="9655" y="1481062"/>
                    </a:cubicBezTo>
                    <a:cubicBezTo>
                      <a:pt x="-72349" y="1241623"/>
                      <a:pt x="390150" y="944187"/>
                      <a:pt x="561045" y="784561"/>
                    </a:cubicBezTo>
                    <a:cubicBezTo>
                      <a:pt x="848598" y="515681"/>
                      <a:pt x="1145942" y="254160"/>
                      <a:pt x="1453077" y="0"/>
                    </a:cubicBezTo>
                    <a:close/>
                  </a:path>
                </a:pathLst>
              </a:custGeom>
              <a:solidFill>
                <a:srgbClr val="E1BDAA">
                  <a:alpha val="44000"/>
                </a:srgbClr>
              </a:solidFill>
              <a:ln w="1638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E6C02D1-E1F2-417B-0957-EDF04E5A689E}"/>
                  </a:ext>
                </a:extLst>
              </p:cNvPr>
              <p:cNvSpPr/>
              <p:nvPr/>
            </p:nvSpPr>
            <p:spPr>
              <a:xfrm>
                <a:off x="12446138" y="6184957"/>
                <a:ext cx="742621" cy="589152"/>
              </a:xfrm>
              <a:custGeom>
                <a:avLst/>
                <a:gdLst>
                  <a:gd name="connsiteX0" fmla="*/ 682595 w 742621"/>
                  <a:gd name="connsiteY0" fmla="*/ 516921 h 589152"/>
                  <a:gd name="connsiteX1" fmla="*/ 430517 w 742621"/>
                  <a:gd name="connsiteY1" fmla="*/ 458658 h 589152"/>
                  <a:gd name="connsiteX2" fmla="*/ 223541 w 742621"/>
                  <a:gd name="connsiteY2" fmla="*/ 589152 h 589152"/>
                  <a:gd name="connsiteX3" fmla="*/ 219605 w 742621"/>
                  <a:gd name="connsiteY3" fmla="*/ 382171 h 589152"/>
                  <a:gd name="connsiteX4" fmla="*/ 0 w 742621"/>
                  <a:gd name="connsiteY4" fmla="*/ 269635 h 589152"/>
                  <a:gd name="connsiteX5" fmla="*/ 249618 w 742621"/>
                  <a:gd name="connsiteY5" fmla="*/ 200064 h 589152"/>
                  <a:gd name="connsiteX6" fmla="*/ 320797 w 742621"/>
                  <a:gd name="connsiteY6" fmla="*/ 0 h 589152"/>
                  <a:gd name="connsiteX7" fmla="*/ 479063 w 742621"/>
                  <a:gd name="connsiteY7" fmla="*/ 164015 h 589152"/>
                  <a:gd name="connsiteX8" fmla="*/ 742622 w 742621"/>
                  <a:gd name="connsiteY8" fmla="*/ 152842 h 589152"/>
                  <a:gd name="connsiteX9" fmla="*/ 590916 w 742621"/>
                  <a:gd name="connsiteY9" fmla="*/ 323774 h 589152"/>
                  <a:gd name="connsiteX10" fmla="*/ 682595 w 742621"/>
                  <a:gd name="connsiteY10" fmla="*/ 516921 h 5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621" h="589152">
                    <a:moveTo>
                      <a:pt x="682595" y="516921"/>
                    </a:moveTo>
                    <a:lnTo>
                      <a:pt x="430517" y="458658"/>
                    </a:lnTo>
                    <a:lnTo>
                      <a:pt x="223541" y="589152"/>
                    </a:lnTo>
                    <a:lnTo>
                      <a:pt x="219605" y="382171"/>
                    </a:lnTo>
                    <a:lnTo>
                      <a:pt x="0" y="269635"/>
                    </a:lnTo>
                    <a:lnTo>
                      <a:pt x="249618" y="200064"/>
                    </a:lnTo>
                    <a:lnTo>
                      <a:pt x="320797" y="0"/>
                    </a:lnTo>
                    <a:lnTo>
                      <a:pt x="479063" y="164015"/>
                    </a:lnTo>
                    <a:lnTo>
                      <a:pt x="742622" y="152842"/>
                    </a:lnTo>
                    <a:lnTo>
                      <a:pt x="590916" y="323774"/>
                    </a:lnTo>
                    <a:lnTo>
                      <a:pt x="682595" y="516921"/>
                    </a:lnTo>
                    <a:close/>
                  </a:path>
                </a:pathLst>
              </a:custGeom>
              <a:solidFill>
                <a:srgbClr val="FFFFFF"/>
              </a:solidFill>
              <a:ln w="1638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59CC19A7-4A5A-ED00-751F-AFC72D2557E4}"/>
                </a:ext>
              </a:extLst>
            </p:cNvPr>
            <p:cNvSpPr txBox="1"/>
            <p:nvPr/>
          </p:nvSpPr>
          <p:spPr>
            <a:xfrm>
              <a:off x="2196071" y="4629573"/>
              <a:ext cx="5058768" cy="1651671"/>
            </a:xfrm>
            <a:prstGeom prst="rect">
              <a:avLst/>
            </a:prstGeom>
            <a:noFill/>
          </p:spPr>
          <p:txBody>
            <a:bodyPr wrap="square">
              <a:spAutoFit/>
            </a:bodyPr>
            <a:lstStyle/>
            <a:p>
              <a:pPr marR="90170" algn="ctr">
                <a:lnSpc>
                  <a:spcPct val="150000"/>
                </a:lnSpc>
                <a:spcBef>
                  <a:spcPts val="300"/>
                </a:spcBef>
                <a:spcAft>
                  <a:spcPts val="300"/>
                </a:spcAft>
              </a:pP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Rèn luyện các kĩ năng đã được học</a:t>
              </a:r>
              <a:endParaRPr lang="vi-VN"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29524E75-25BC-B451-EF9B-2E5B95A50398}"/>
              </a:ext>
            </a:extLst>
          </p:cNvPr>
          <p:cNvGrpSpPr/>
          <p:nvPr/>
        </p:nvGrpSpPr>
        <p:grpSpPr>
          <a:xfrm>
            <a:off x="11160792" y="2708709"/>
            <a:ext cx="5793308" cy="3857370"/>
            <a:chOff x="1828801" y="3014360"/>
            <a:chExt cx="5793308" cy="3857370"/>
          </a:xfrm>
        </p:grpSpPr>
        <p:grpSp>
          <p:nvGrpSpPr>
            <p:cNvPr id="17" name="Picture 6">
              <a:extLst>
                <a:ext uri="{FF2B5EF4-FFF2-40B4-BE49-F238E27FC236}">
                  <a16:creationId xmlns:a16="http://schemas.microsoft.com/office/drawing/2014/main" id="{EB9F1A6C-6A71-C32A-20A6-8EA3A0203C9B}"/>
                </a:ext>
              </a:extLst>
            </p:cNvPr>
            <p:cNvGrpSpPr/>
            <p:nvPr/>
          </p:nvGrpSpPr>
          <p:grpSpPr>
            <a:xfrm>
              <a:off x="1828801" y="3014360"/>
              <a:ext cx="5793308" cy="3857370"/>
              <a:chOff x="6787856" y="2790290"/>
              <a:chExt cx="6485634" cy="4106121"/>
            </a:xfrm>
          </p:grpSpPr>
          <p:sp>
            <p:nvSpPr>
              <p:cNvPr id="22" name="Freeform: Shape 21">
                <a:extLst>
                  <a:ext uri="{FF2B5EF4-FFF2-40B4-BE49-F238E27FC236}">
                    <a16:creationId xmlns:a16="http://schemas.microsoft.com/office/drawing/2014/main" id="{4EC80DC0-8DF9-2B05-1B22-C32F99DE0AB8}"/>
                  </a:ext>
                </a:extLst>
              </p:cNvPr>
              <p:cNvSpPr/>
              <p:nvPr/>
            </p:nvSpPr>
            <p:spPr>
              <a:xfrm>
                <a:off x="6787856" y="3734847"/>
                <a:ext cx="6485634" cy="3161564"/>
              </a:xfrm>
              <a:custGeom>
                <a:avLst/>
                <a:gdLst>
                  <a:gd name="connsiteX0" fmla="*/ 0 w 7420970"/>
                  <a:gd name="connsiteY0" fmla="*/ 0 h 5229874"/>
                  <a:gd name="connsiteX1" fmla="*/ 7420971 w 7420970"/>
                  <a:gd name="connsiteY1" fmla="*/ 0 h 5229874"/>
                  <a:gd name="connsiteX2" fmla="*/ 7420971 w 7420970"/>
                  <a:gd name="connsiteY2" fmla="*/ 5229875 h 5229874"/>
                  <a:gd name="connsiteX3" fmla="*/ 0 w 7420970"/>
                  <a:gd name="connsiteY3" fmla="*/ 5229875 h 5229874"/>
                </a:gdLst>
                <a:ahLst/>
                <a:cxnLst>
                  <a:cxn ang="0">
                    <a:pos x="connsiteX0" y="connsiteY0"/>
                  </a:cxn>
                  <a:cxn ang="0">
                    <a:pos x="connsiteX1" y="connsiteY1"/>
                  </a:cxn>
                  <a:cxn ang="0">
                    <a:pos x="connsiteX2" y="connsiteY2"/>
                  </a:cxn>
                  <a:cxn ang="0">
                    <a:pos x="connsiteX3" y="connsiteY3"/>
                  </a:cxn>
                </a:cxnLst>
                <a:rect l="l" t="t" r="r" b="b"/>
                <a:pathLst>
                  <a:path w="7420970" h="5229874">
                    <a:moveTo>
                      <a:pt x="0" y="0"/>
                    </a:moveTo>
                    <a:lnTo>
                      <a:pt x="7420971" y="0"/>
                    </a:lnTo>
                    <a:lnTo>
                      <a:pt x="7420971" y="5229875"/>
                    </a:lnTo>
                    <a:lnTo>
                      <a:pt x="0" y="5229875"/>
                    </a:lnTo>
                    <a:close/>
                  </a:path>
                </a:pathLst>
              </a:custGeom>
              <a:solidFill>
                <a:srgbClr val="F9D1BB"/>
              </a:solidFill>
              <a:ln w="1638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865DF1A-81A9-A82E-29DC-BC98E0A3AEDD}"/>
                  </a:ext>
                </a:extLst>
              </p:cNvPr>
              <p:cNvSpPr/>
              <p:nvPr/>
            </p:nvSpPr>
            <p:spPr>
              <a:xfrm>
                <a:off x="9685480" y="2790290"/>
                <a:ext cx="1750031" cy="1889113"/>
              </a:xfrm>
              <a:custGeom>
                <a:avLst/>
                <a:gdLst>
                  <a:gd name="connsiteX0" fmla="*/ 1453077 w 2409727"/>
                  <a:gd name="connsiteY0" fmla="*/ 0 h 1889113"/>
                  <a:gd name="connsiteX1" fmla="*/ 1467509 w 2409727"/>
                  <a:gd name="connsiteY1" fmla="*/ 279345 h 1889113"/>
                  <a:gd name="connsiteX2" fmla="*/ 1746320 w 2409727"/>
                  <a:gd name="connsiteY2" fmla="*/ 149516 h 1889113"/>
                  <a:gd name="connsiteX3" fmla="*/ 1772234 w 2409727"/>
                  <a:gd name="connsiteY3" fmla="*/ 311403 h 1889113"/>
                  <a:gd name="connsiteX4" fmla="*/ 2032020 w 2409727"/>
                  <a:gd name="connsiteY4" fmla="*/ 407578 h 1889113"/>
                  <a:gd name="connsiteX5" fmla="*/ 2235880 w 2409727"/>
                  <a:gd name="connsiteY5" fmla="*/ 347718 h 1889113"/>
                  <a:gd name="connsiteX6" fmla="*/ 2409727 w 2409727"/>
                  <a:gd name="connsiteY6" fmla="*/ 438971 h 1889113"/>
                  <a:gd name="connsiteX7" fmla="*/ 961057 w 2409727"/>
                  <a:gd name="connsiteY7" fmla="*/ 1864563 h 1889113"/>
                  <a:gd name="connsiteX8" fmla="*/ 909559 w 2409727"/>
                  <a:gd name="connsiteY8" fmla="*/ 1889039 h 1889113"/>
                  <a:gd name="connsiteX9" fmla="*/ 862325 w 2409727"/>
                  <a:gd name="connsiteY9" fmla="*/ 1855650 h 1889113"/>
                  <a:gd name="connsiteX10" fmla="*/ 791966 w 2409727"/>
                  <a:gd name="connsiteY10" fmla="*/ 1674076 h 1889113"/>
                  <a:gd name="connsiteX11" fmla="*/ 422131 w 2409727"/>
                  <a:gd name="connsiteY11" fmla="*/ 1800979 h 1889113"/>
                  <a:gd name="connsiteX12" fmla="*/ 473793 w 2409727"/>
                  <a:gd name="connsiteY12" fmla="*/ 1569255 h 1889113"/>
                  <a:gd name="connsiteX13" fmla="*/ 207283 w 2409727"/>
                  <a:gd name="connsiteY13" fmla="*/ 1591071 h 1889113"/>
                  <a:gd name="connsiteX14" fmla="*/ 204331 w 2409727"/>
                  <a:gd name="connsiteY14" fmla="*/ 1495827 h 1889113"/>
                  <a:gd name="connsiteX15" fmla="*/ 9655 w 2409727"/>
                  <a:gd name="connsiteY15" fmla="*/ 1481062 h 1889113"/>
                  <a:gd name="connsiteX16" fmla="*/ 561045 w 2409727"/>
                  <a:gd name="connsiteY16" fmla="*/ 784561 h 1889113"/>
                  <a:gd name="connsiteX17" fmla="*/ 1453077 w 2409727"/>
                  <a:gd name="connsiteY17" fmla="*/ 0 h 188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9727" h="1889113">
                    <a:moveTo>
                      <a:pt x="1453077" y="0"/>
                    </a:moveTo>
                    <a:lnTo>
                      <a:pt x="1467509" y="279345"/>
                    </a:lnTo>
                    <a:cubicBezTo>
                      <a:pt x="1572638" y="256177"/>
                      <a:pt x="1668647" y="211468"/>
                      <a:pt x="1746320" y="149516"/>
                    </a:cubicBezTo>
                    <a:lnTo>
                      <a:pt x="1772234" y="311403"/>
                    </a:lnTo>
                    <a:cubicBezTo>
                      <a:pt x="1876312" y="286026"/>
                      <a:pt x="1987459" y="327174"/>
                      <a:pt x="2032020" y="407578"/>
                    </a:cubicBezTo>
                    <a:cubicBezTo>
                      <a:pt x="2104675" y="405583"/>
                      <a:pt x="2164045" y="356764"/>
                      <a:pt x="2235880" y="347718"/>
                    </a:cubicBezTo>
                    <a:cubicBezTo>
                      <a:pt x="2313406" y="340052"/>
                      <a:pt x="2386586" y="378468"/>
                      <a:pt x="2409727" y="438971"/>
                    </a:cubicBezTo>
                    <a:cubicBezTo>
                      <a:pt x="1960038" y="935732"/>
                      <a:pt x="1476382" y="1411678"/>
                      <a:pt x="961057" y="1864563"/>
                    </a:cubicBezTo>
                    <a:cubicBezTo>
                      <a:pt x="947116" y="1876934"/>
                      <a:pt x="930224" y="1890236"/>
                      <a:pt x="909559" y="1889039"/>
                    </a:cubicBezTo>
                    <a:cubicBezTo>
                      <a:pt x="888894" y="1887842"/>
                      <a:pt x="872821" y="1871214"/>
                      <a:pt x="862325" y="1855650"/>
                    </a:cubicBezTo>
                    <a:cubicBezTo>
                      <a:pt x="824013" y="1799595"/>
                      <a:pt x="800084" y="1737833"/>
                      <a:pt x="791966" y="1674076"/>
                    </a:cubicBezTo>
                    <a:cubicBezTo>
                      <a:pt x="653971" y="1679237"/>
                      <a:pt x="522799" y="1724238"/>
                      <a:pt x="422131" y="1800979"/>
                    </a:cubicBezTo>
                    <a:lnTo>
                      <a:pt x="473793" y="1569255"/>
                    </a:lnTo>
                    <a:lnTo>
                      <a:pt x="207283" y="1591071"/>
                    </a:lnTo>
                    <a:lnTo>
                      <a:pt x="204331" y="1495827"/>
                    </a:lnTo>
                    <a:cubicBezTo>
                      <a:pt x="203182" y="1461508"/>
                      <a:pt x="31304" y="1476406"/>
                      <a:pt x="9655" y="1481062"/>
                    </a:cubicBezTo>
                    <a:cubicBezTo>
                      <a:pt x="-72349" y="1241623"/>
                      <a:pt x="390150" y="944187"/>
                      <a:pt x="561045" y="784561"/>
                    </a:cubicBezTo>
                    <a:cubicBezTo>
                      <a:pt x="848598" y="515681"/>
                      <a:pt x="1145942" y="254160"/>
                      <a:pt x="1453077" y="0"/>
                    </a:cubicBezTo>
                    <a:close/>
                  </a:path>
                </a:pathLst>
              </a:custGeom>
              <a:solidFill>
                <a:srgbClr val="E1BDAA">
                  <a:alpha val="44000"/>
                </a:srgbClr>
              </a:solidFill>
              <a:ln w="1638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AED74F8-53BB-6745-87DE-82818A0E7E79}"/>
                  </a:ext>
                </a:extLst>
              </p:cNvPr>
              <p:cNvSpPr/>
              <p:nvPr/>
            </p:nvSpPr>
            <p:spPr>
              <a:xfrm>
                <a:off x="12446138" y="6184957"/>
                <a:ext cx="742621" cy="589152"/>
              </a:xfrm>
              <a:custGeom>
                <a:avLst/>
                <a:gdLst>
                  <a:gd name="connsiteX0" fmla="*/ 682595 w 742621"/>
                  <a:gd name="connsiteY0" fmla="*/ 516921 h 589152"/>
                  <a:gd name="connsiteX1" fmla="*/ 430517 w 742621"/>
                  <a:gd name="connsiteY1" fmla="*/ 458658 h 589152"/>
                  <a:gd name="connsiteX2" fmla="*/ 223541 w 742621"/>
                  <a:gd name="connsiteY2" fmla="*/ 589152 h 589152"/>
                  <a:gd name="connsiteX3" fmla="*/ 219605 w 742621"/>
                  <a:gd name="connsiteY3" fmla="*/ 382171 h 589152"/>
                  <a:gd name="connsiteX4" fmla="*/ 0 w 742621"/>
                  <a:gd name="connsiteY4" fmla="*/ 269635 h 589152"/>
                  <a:gd name="connsiteX5" fmla="*/ 249618 w 742621"/>
                  <a:gd name="connsiteY5" fmla="*/ 200064 h 589152"/>
                  <a:gd name="connsiteX6" fmla="*/ 320797 w 742621"/>
                  <a:gd name="connsiteY6" fmla="*/ 0 h 589152"/>
                  <a:gd name="connsiteX7" fmla="*/ 479063 w 742621"/>
                  <a:gd name="connsiteY7" fmla="*/ 164015 h 589152"/>
                  <a:gd name="connsiteX8" fmla="*/ 742622 w 742621"/>
                  <a:gd name="connsiteY8" fmla="*/ 152842 h 589152"/>
                  <a:gd name="connsiteX9" fmla="*/ 590916 w 742621"/>
                  <a:gd name="connsiteY9" fmla="*/ 323774 h 589152"/>
                  <a:gd name="connsiteX10" fmla="*/ 682595 w 742621"/>
                  <a:gd name="connsiteY10" fmla="*/ 516921 h 5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621" h="589152">
                    <a:moveTo>
                      <a:pt x="682595" y="516921"/>
                    </a:moveTo>
                    <a:lnTo>
                      <a:pt x="430517" y="458658"/>
                    </a:lnTo>
                    <a:lnTo>
                      <a:pt x="223541" y="589152"/>
                    </a:lnTo>
                    <a:lnTo>
                      <a:pt x="219605" y="382171"/>
                    </a:lnTo>
                    <a:lnTo>
                      <a:pt x="0" y="269635"/>
                    </a:lnTo>
                    <a:lnTo>
                      <a:pt x="249618" y="200064"/>
                    </a:lnTo>
                    <a:lnTo>
                      <a:pt x="320797" y="0"/>
                    </a:lnTo>
                    <a:lnTo>
                      <a:pt x="479063" y="164015"/>
                    </a:lnTo>
                    <a:lnTo>
                      <a:pt x="742622" y="152842"/>
                    </a:lnTo>
                    <a:lnTo>
                      <a:pt x="590916" y="323774"/>
                    </a:lnTo>
                    <a:lnTo>
                      <a:pt x="682595" y="516921"/>
                    </a:lnTo>
                    <a:close/>
                  </a:path>
                </a:pathLst>
              </a:custGeom>
              <a:solidFill>
                <a:srgbClr val="FFFFFF"/>
              </a:solidFill>
              <a:ln w="16380"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0840BB5C-2ABD-CAE2-6277-BA2DF380D40F}"/>
                </a:ext>
              </a:extLst>
            </p:cNvPr>
            <p:cNvSpPr txBox="1"/>
            <p:nvPr/>
          </p:nvSpPr>
          <p:spPr>
            <a:xfrm>
              <a:off x="2196071" y="4629573"/>
              <a:ext cx="5058768" cy="1651671"/>
            </a:xfrm>
            <a:prstGeom prst="rect">
              <a:avLst/>
            </a:prstGeom>
            <a:noFill/>
          </p:spPr>
          <p:txBody>
            <a:bodyPr wrap="square">
              <a:spAutoFit/>
            </a:bodyPr>
            <a:lstStyle/>
            <a:p>
              <a:pPr marR="90170" algn="ctr">
                <a:lnSpc>
                  <a:spcPct val="150000"/>
                </a:lnSpc>
                <a:spcBef>
                  <a:spcPts val="300"/>
                </a:spcBef>
                <a:spcAft>
                  <a:spcPts val="300"/>
                </a:spcAft>
              </a:pP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Xem trước nội dung </a:t>
              </a:r>
              <a:r>
                <a:rPr lang="en-US" sz="3600" b="1" i="1">
                  <a:solidFill>
                    <a:schemeClr val="tx1"/>
                  </a:solidFill>
                  <a:latin typeface="Arial" panose="020B0604020202020204" pitchFamily="34" charset="0"/>
                  <a:ea typeface="Calibri" panose="020F0502020204030204" pitchFamily="34" charset="0"/>
                  <a:cs typeface="Arial" panose="020B0604020202020204" pitchFamily="34" charset="0"/>
                </a:rPr>
                <a:t>C</a:t>
              </a:r>
              <a:r>
                <a:rPr lang="vi-VN" sz="3600" b="1" i="1">
                  <a:solidFill>
                    <a:schemeClr val="tx1"/>
                  </a:solidFill>
                  <a:latin typeface="Arial" panose="020B0604020202020204" pitchFamily="34" charset="0"/>
                  <a:ea typeface="Calibri" panose="020F0502020204030204" pitchFamily="34" charset="0"/>
                  <a:cs typeface="Arial" panose="020B0604020202020204" pitchFamily="34" charset="0"/>
                </a:rPr>
                <a:t>hủ đề 3</a:t>
              </a:r>
              <a:endParaRPr lang="vi-VN" sz="3600" b="1" i="1">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813021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3670" y="898431"/>
            <a:ext cx="15280661" cy="849013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32657" y="2015418"/>
            <a:ext cx="935157" cy="117428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67949">
            <a:off x="3509742" y="6202306"/>
            <a:ext cx="729526" cy="69901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6811140" y="7636896"/>
            <a:ext cx="1728352" cy="367668"/>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403091">
            <a:off x="3631209" y="1727967"/>
            <a:ext cx="1582527" cy="151922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228241" y="1554550"/>
            <a:ext cx="1728352" cy="367668"/>
          </a:xfrm>
          <a:prstGeom prst="rect">
            <a:avLst/>
          </a:prstGeom>
        </p:spPr>
      </p:pic>
      <p:sp>
        <p:nvSpPr>
          <p:cNvPr id="15" name="TextBox 2">
            <a:extLst>
              <a:ext uri="{FF2B5EF4-FFF2-40B4-BE49-F238E27FC236}">
                <a16:creationId xmlns:a16="http://schemas.microsoft.com/office/drawing/2014/main" id="{14FAA427-750F-2D5B-80CB-1B370E7A975B}"/>
              </a:ext>
            </a:extLst>
          </p:cNvPr>
          <p:cNvSpPr txBox="1"/>
          <p:nvPr/>
        </p:nvSpPr>
        <p:spPr>
          <a:xfrm>
            <a:off x="1433512" y="3166449"/>
            <a:ext cx="15420975" cy="3465179"/>
          </a:xfrm>
          <a:prstGeom prst="rect">
            <a:avLst/>
          </a:prstGeom>
        </p:spPr>
        <p:txBody>
          <a:bodyPr wrap="square" lIns="0" tIns="0" rIns="0" bIns="0" rtlCol="0" anchor="t">
            <a:spAutoFit/>
          </a:bodyPr>
          <a:lstStyle/>
          <a:p>
            <a:pPr marL="0" lvl="0" indent="0" algn="ctr">
              <a:lnSpc>
                <a:spcPts val="14400"/>
              </a:lnSpc>
              <a:spcBef>
                <a:spcPct val="0"/>
              </a:spcBef>
            </a:pPr>
            <a:r>
              <a:rPr lang="vi-VN" sz="8000" b="1" u="none">
                <a:solidFill>
                  <a:srgbClr val="C15F4B"/>
                </a:solidFill>
                <a:latin typeface="Arial" panose="020B0604020202020204" pitchFamily="34" charset="0"/>
                <a:cs typeface="Arial" panose="020B0604020202020204" pitchFamily="34" charset="0"/>
              </a:rPr>
              <a:t>CẢM ƠN CÁC EM</a:t>
            </a:r>
          </a:p>
          <a:p>
            <a:pPr marL="0" lvl="0" indent="0" algn="ctr">
              <a:lnSpc>
                <a:spcPts val="14400"/>
              </a:lnSpc>
              <a:spcBef>
                <a:spcPct val="0"/>
              </a:spcBef>
            </a:pPr>
            <a:r>
              <a:rPr lang="vi-VN" sz="8000" b="1" u="none">
                <a:solidFill>
                  <a:srgbClr val="C15F4B"/>
                </a:solidFill>
                <a:latin typeface="Arial" panose="020B0604020202020204" pitchFamily="34" charset="0"/>
                <a:cs typeface="Arial" panose="020B0604020202020204" pitchFamily="34" charset="0"/>
              </a:rPr>
              <a:t>ĐÃ CHÚ Ý LẮNG NGHE!</a:t>
            </a:r>
          </a:p>
        </p:txBody>
      </p:sp>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348016">
            <a:off x="13323489" y="6285883"/>
            <a:ext cx="1425363" cy="1184347"/>
          </a:xfrm>
          <a:prstGeom prst="rect">
            <a:avLst/>
          </a:prstGeom>
        </p:spPr>
      </p:pic>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05928" y="1167345"/>
            <a:ext cx="1406172" cy="17657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210" t="24148"/>
          <a:stretch>
            <a:fillRect/>
          </a:stretch>
        </p:blipFill>
        <p:spPr>
          <a:xfrm>
            <a:off x="0" y="0"/>
            <a:ext cx="2600253" cy="233469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9028">
            <a:off x="15642533" y="8533772"/>
            <a:ext cx="1267245" cy="12142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0" y="8416880"/>
            <a:ext cx="3029863" cy="186336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10150">
            <a:off x="17152390" y="-43462"/>
            <a:ext cx="1363856" cy="1006544"/>
          </a:xfrm>
          <a:prstGeom prst="rect">
            <a:avLst/>
          </a:prstGeom>
        </p:spPr>
      </p:pic>
      <p:sp>
        <p:nvSpPr>
          <p:cNvPr id="3" name="TextBox 2">
            <a:extLst>
              <a:ext uri="{FF2B5EF4-FFF2-40B4-BE49-F238E27FC236}">
                <a16:creationId xmlns:a16="http://schemas.microsoft.com/office/drawing/2014/main" id="{8E0B64BD-5A54-E232-CBC8-2F85961219D1}"/>
              </a:ext>
            </a:extLst>
          </p:cNvPr>
          <p:cNvSpPr txBox="1"/>
          <p:nvPr/>
        </p:nvSpPr>
        <p:spPr>
          <a:xfrm>
            <a:off x="900113" y="1852352"/>
            <a:ext cx="16487774" cy="4076244"/>
          </a:xfrm>
          <a:prstGeom prst="rect">
            <a:avLst/>
          </a:prstGeom>
          <a:noFill/>
        </p:spPr>
        <p:txBody>
          <a:bodyPr wrap="square">
            <a:spAutoFit/>
          </a:bodyPr>
          <a:lstStyle/>
          <a:p>
            <a:pPr algn="ctr">
              <a:lnSpc>
                <a:spcPct val="150000"/>
              </a:lnSpc>
            </a:pPr>
            <a:r>
              <a:rPr lang="en-US" sz="6000" b="1">
                <a:solidFill>
                  <a:srgbClr val="C15F4B"/>
                </a:solidFill>
                <a:effectLst/>
                <a:latin typeface="Arial" panose="020B0604020202020204" pitchFamily="34" charset="0"/>
                <a:ea typeface="Calibri" panose="020F0502020204030204" pitchFamily="34" charset="0"/>
                <a:cs typeface="Arial" panose="020B0604020202020204" pitchFamily="34" charset="0"/>
              </a:rPr>
              <a:t>CHỦ ĐỀ 2. </a:t>
            </a:r>
          </a:p>
          <a:p>
            <a:pPr algn="ctr">
              <a:lnSpc>
                <a:spcPct val="150000"/>
              </a:lnSpc>
            </a:pPr>
            <a:r>
              <a:rPr lang="en-US" sz="6000" b="1">
                <a:solidFill>
                  <a:srgbClr val="C15F4B"/>
                </a:solidFill>
                <a:latin typeface="Arial" panose="020B0604020202020204" pitchFamily="34" charset="0"/>
                <a:ea typeface="Calibri" panose="020F0502020204030204" pitchFamily="34" charset="0"/>
                <a:cs typeface="Arial" panose="020B0604020202020204" pitchFamily="34" charset="0"/>
              </a:rPr>
              <a:t>RÈN LUYỆN KĨ NĂNG KIỂM SOÁT CẢM XÚC VÀ TỰ BẢO VỆ</a:t>
            </a:r>
            <a:endParaRPr lang="en-US" sz="6000">
              <a:solidFill>
                <a:srgbClr val="C15F4B"/>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A9279D0-0E6D-9B9A-95E7-6518CA8EB835}"/>
              </a:ext>
            </a:extLst>
          </p:cNvPr>
          <p:cNvSpPr txBox="1"/>
          <p:nvPr/>
        </p:nvSpPr>
        <p:spPr>
          <a:xfrm>
            <a:off x="900113" y="5960475"/>
            <a:ext cx="16487774" cy="1306255"/>
          </a:xfrm>
          <a:prstGeom prst="rect">
            <a:avLst/>
          </a:prstGeom>
          <a:noFill/>
        </p:spPr>
        <p:txBody>
          <a:bodyPr wrap="square">
            <a:spAutoFit/>
          </a:bodyPr>
          <a:lstStyle/>
          <a:p>
            <a:pPr algn="ctr">
              <a:lnSpc>
                <a:spcPct val="150000"/>
              </a:lnSpc>
            </a:pPr>
            <a:r>
              <a:rPr lang="en-US" sz="6000" b="1">
                <a:solidFill>
                  <a:srgbClr val="B54A92"/>
                </a:solidFill>
                <a:effectLst/>
                <a:latin typeface="Arial" panose="020B0604020202020204" pitchFamily="34" charset="0"/>
                <a:ea typeface="Calibri" panose="020F0502020204030204" pitchFamily="34" charset="0"/>
                <a:cs typeface="Arial" panose="020B0604020202020204" pitchFamily="34" charset="0"/>
              </a:rPr>
              <a:t>Tuần </a:t>
            </a:r>
            <a:r>
              <a:rPr lang="en-US" sz="6000" b="1">
                <a:solidFill>
                  <a:srgbClr val="B54A92"/>
                </a:solidFill>
                <a:latin typeface="Arial" panose="020B0604020202020204" pitchFamily="34" charset="0"/>
                <a:ea typeface="Calibri" panose="020F0502020204030204" pitchFamily="34" charset="0"/>
                <a:cs typeface="Arial" panose="020B0604020202020204" pitchFamily="34" charset="0"/>
              </a:rPr>
              <a:t>7,8</a:t>
            </a:r>
            <a:r>
              <a:rPr lang="en-US" sz="6000" b="1">
                <a:solidFill>
                  <a:srgbClr val="B54A92"/>
                </a:solidFill>
                <a:effectLst/>
                <a:latin typeface="Arial" panose="020B0604020202020204" pitchFamily="34" charset="0"/>
                <a:ea typeface="Calibri" panose="020F0502020204030204" pitchFamily="34" charset="0"/>
                <a:cs typeface="Arial" panose="020B0604020202020204" pitchFamily="34" charset="0"/>
              </a:rPr>
              <a:t>: Hoạt động giáo dục theo chủ đề</a:t>
            </a:r>
            <a:endParaRPr lang="en-US" sz="6000">
              <a:solidFill>
                <a:srgbClr val="B54A9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128089" cy="24589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0486" y="560852"/>
            <a:ext cx="17167027" cy="9165295"/>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177128" y="4871439"/>
            <a:ext cx="3028394" cy="54412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9744" y="108738"/>
            <a:ext cx="1158262" cy="145443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5173" flipH="1">
            <a:off x="740812" y="8632078"/>
            <a:ext cx="1127200" cy="1252444"/>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81402">
            <a:off x="16727809" y="8825516"/>
            <a:ext cx="865568" cy="865568"/>
          </a:xfrm>
          <a:prstGeom prst="rect">
            <a:avLst/>
          </a:prstGeom>
        </p:spPr>
      </p:pic>
      <p:sp>
        <p:nvSpPr>
          <p:cNvPr id="8" name="TextBox 6">
            <a:extLst>
              <a:ext uri="{FF2B5EF4-FFF2-40B4-BE49-F238E27FC236}">
                <a16:creationId xmlns:a16="http://schemas.microsoft.com/office/drawing/2014/main" id="{1CB0F0EB-0789-4F07-A700-EE2C71868810}"/>
              </a:ext>
            </a:extLst>
          </p:cNvPr>
          <p:cNvSpPr txBox="1"/>
          <p:nvPr/>
        </p:nvSpPr>
        <p:spPr>
          <a:xfrm>
            <a:off x="4523290" y="1790700"/>
            <a:ext cx="9241418" cy="923330"/>
          </a:xfrm>
          <a:prstGeom prst="rect">
            <a:avLst/>
          </a:prstGeom>
        </p:spPr>
        <p:txBody>
          <a:bodyPr wrap="square" lIns="0" tIns="0" rIns="0" bIns="0" rtlCol="0" anchor="t">
            <a:spAutoFit/>
          </a:bodyPr>
          <a:lstStyle/>
          <a:p>
            <a:pPr algn="ctr"/>
            <a:r>
              <a:rPr lang="en-US" sz="6000" b="1">
                <a:solidFill>
                  <a:srgbClr val="DF5745"/>
                </a:solidFill>
                <a:latin typeface="Arial" panose="020B0604020202020204" pitchFamily="34" charset="0"/>
                <a:cs typeface="Arial" panose="020B0604020202020204" pitchFamily="34" charset="0"/>
              </a:rPr>
              <a:t>NỘI DUNG BÀI HỌC</a:t>
            </a:r>
          </a:p>
        </p:txBody>
      </p:sp>
      <p:grpSp>
        <p:nvGrpSpPr>
          <p:cNvPr id="36" name="Group 35">
            <a:extLst>
              <a:ext uri="{FF2B5EF4-FFF2-40B4-BE49-F238E27FC236}">
                <a16:creationId xmlns:a16="http://schemas.microsoft.com/office/drawing/2014/main" id="{CA37369B-1878-39D0-7687-79AC02AB63CC}"/>
              </a:ext>
            </a:extLst>
          </p:cNvPr>
          <p:cNvGrpSpPr/>
          <p:nvPr/>
        </p:nvGrpSpPr>
        <p:grpSpPr>
          <a:xfrm>
            <a:off x="2204732" y="3383712"/>
            <a:ext cx="6785143" cy="5175300"/>
            <a:chOff x="2204732" y="3764712"/>
            <a:chExt cx="6785143" cy="5175300"/>
          </a:xfrm>
        </p:grpSpPr>
        <p:grpSp>
          <p:nvGrpSpPr>
            <p:cNvPr id="37" name="Group 36">
              <a:extLst>
                <a:ext uri="{FF2B5EF4-FFF2-40B4-BE49-F238E27FC236}">
                  <a16:creationId xmlns:a16="http://schemas.microsoft.com/office/drawing/2014/main" id="{D8A36915-A746-28F4-8342-67E4ECE76AAF}"/>
                </a:ext>
              </a:extLst>
            </p:cNvPr>
            <p:cNvGrpSpPr/>
            <p:nvPr/>
          </p:nvGrpSpPr>
          <p:grpSpPr>
            <a:xfrm>
              <a:off x="2204732" y="3764712"/>
              <a:ext cx="6785143" cy="5175300"/>
              <a:chOff x="2571277" y="4425461"/>
              <a:chExt cx="6095480" cy="4604239"/>
            </a:xfrm>
          </p:grpSpPr>
          <p:pic>
            <p:nvPicPr>
              <p:cNvPr id="39" name="Picture 5">
                <a:extLst>
                  <a:ext uri="{FF2B5EF4-FFF2-40B4-BE49-F238E27FC236}">
                    <a16:creationId xmlns:a16="http://schemas.microsoft.com/office/drawing/2014/main" id="{23248776-6239-052C-EC75-0661F9C378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71277" y="4571790"/>
                <a:ext cx="6095480" cy="4457910"/>
              </a:xfrm>
              <a:prstGeom prst="rect">
                <a:avLst/>
              </a:prstGeom>
            </p:spPr>
          </p:pic>
          <p:pic>
            <p:nvPicPr>
              <p:cNvPr id="40" name="Picture 6">
                <a:extLst>
                  <a:ext uri="{FF2B5EF4-FFF2-40B4-BE49-F238E27FC236}">
                    <a16:creationId xmlns:a16="http://schemas.microsoft.com/office/drawing/2014/main" id="{4F21B43F-12B9-E286-960E-7FF1FB02B4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713423" y="4650767"/>
                <a:ext cx="5811188" cy="4249995"/>
              </a:xfrm>
              <a:prstGeom prst="rect">
                <a:avLst/>
              </a:prstGeom>
            </p:spPr>
          </p:pic>
          <p:pic>
            <p:nvPicPr>
              <p:cNvPr id="41" name="Picture 7">
                <a:extLst>
                  <a:ext uri="{FF2B5EF4-FFF2-40B4-BE49-F238E27FC236}">
                    <a16:creationId xmlns:a16="http://schemas.microsoft.com/office/drawing/2014/main" id="{683F09E9-6A86-2A34-6CB5-645B66BB49B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800000">
                <a:off x="4694253" y="4425461"/>
                <a:ext cx="1849525" cy="593135"/>
              </a:xfrm>
              <a:prstGeom prst="rect">
                <a:avLst/>
              </a:prstGeom>
            </p:spPr>
          </p:pic>
        </p:grpSp>
        <p:sp>
          <p:nvSpPr>
            <p:cNvPr id="38" name="TextBox 37">
              <a:extLst>
                <a:ext uri="{FF2B5EF4-FFF2-40B4-BE49-F238E27FC236}">
                  <a16:creationId xmlns:a16="http://schemas.microsoft.com/office/drawing/2014/main" id="{1006A646-49AB-9BD2-1392-355F1238982D}"/>
                </a:ext>
              </a:extLst>
            </p:cNvPr>
            <p:cNvSpPr txBox="1"/>
            <p:nvPr/>
          </p:nvSpPr>
          <p:spPr>
            <a:xfrm>
              <a:off x="2797425" y="4598809"/>
              <a:ext cx="5599752" cy="3671583"/>
            </a:xfrm>
            <a:prstGeom prst="rect">
              <a:avLst/>
            </a:prstGeom>
            <a:noFill/>
          </p:spPr>
          <p:txBody>
            <a:bodyPr wrap="square">
              <a:spAutoFit/>
            </a:bodyPr>
            <a:lstStyle/>
            <a:p>
              <a:pPr algn="ctr">
                <a:lnSpc>
                  <a:spcPct val="150000"/>
                </a:lnSpc>
              </a:pPr>
              <a:r>
                <a:rPr lang="en-US" sz="4000" b="1" i="1">
                  <a:solidFill>
                    <a:srgbClr val="C15F4B"/>
                  </a:solidFill>
                  <a:latin typeface="Arial" panose="020B0604020202020204" pitchFamily="34" charset="0"/>
                  <a:cs typeface="Arial" panose="020B0604020202020204" pitchFamily="34" charset="0"/>
                </a:rPr>
                <a:t>Hoạt động 3</a:t>
              </a:r>
            </a:p>
            <a:p>
              <a:pPr algn="ctr">
                <a:lnSpc>
                  <a:spcPct val="150000"/>
                </a:lnSpc>
              </a:pPr>
              <a:r>
                <a:rPr lang="en-US" sz="4000">
                  <a:latin typeface="Arial" panose="020B0604020202020204" pitchFamily="34" charset="0"/>
                  <a:cs typeface="Arial" panose="020B0604020202020204" pitchFamily="34" charset="0"/>
                </a:rPr>
                <a:t>Rèn luyện kĩ năng tự bảo vệ trong một số tình huống nguy hiểm</a:t>
              </a:r>
            </a:p>
          </p:txBody>
        </p:sp>
      </p:grpSp>
      <p:grpSp>
        <p:nvGrpSpPr>
          <p:cNvPr id="42" name="Group 41">
            <a:extLst>
              <a:ext uri="{FF2B5EF4-FFF2-40B4-BE49-F238E27FC236}">
                <a16:creationId xmlns:a16="http://schemas.microsoft.com/office/drawing/2014/main" id="{EFAECEF3-82D4-ECDD-7C62-6A8E8F81F45A}"/>
              </a:ext>
            </a:extLst>
          </p:cNvPr>
          <p:cNvGrpSpPr/>
          <p:nvPr/>
        </p:nvGrpSpPr>
        <p:grpSpPr>
          <a:xfrm>
            <a:off x="9759400" y="3383712"/>
            <a:ext cx="6785143" cy="5175300"/>
            <a:chOff x="2204732" y="3764712"/>
            <a:chExt cx="6785143" cy="5175300"/>
          </a:xfrm>
        </p:grpSpPr>
        <p:grpSp>
          <p:nvGrpSpPr>
            <p:cNvPr id="43" name="Group 42">
              <a:extLst>
                <a:ext uri="{FF2B5EF4-FFF2-40B4-BE49-F238E27FC236}">
                  <a16:creationId xmlns:a16="http://schemas.microsoft.com/office/drawing/2014/main" id="{1572DBB0-F181-EB08-A989-4557536569D5}"/>
                </a:ext>
              </a:extLst>
            </p:cNvPr>
            <p:cNvGrpSpPr/>
            <p:nvPr/>
          </p:nvGrpSpPr>
          <p:grpSpPr>
            <a:xfrm>
              <a:off x="2204732" y="3764712"/>
              <a:ext cx="6785143" cy="5175300"/>
              <a:chOff x="2571277" y="4425461"/>
              <a:chExt cx="6095480" cy="4604239"/>
            </a:xfrm>
          </p:grpSpPr>
          <p:pic>
            <p:nvPicPr>
              <p:cNvPr id="45" name="Picture 5">
                <a:extLst>
                  <a:ext uri="{FF2B5EF4-FFF2-40B4-BE49-F238E27FC236}">
                    <a16:creationId xmlns:a16="http://schemas.microsoft.com/office/drawing/2014/main" id="{FED947DC-9304-ABBB-A7F5-E4E96FEB9C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71277" y="4571790"/>
                <a:ext cx="6095480" cy="4457910"/>
              </a:xfrm>
              <a:prstGeom prst="rect">
                <a:avLst/>
              </a:prstGeom>
            </p:spPr>
          </p:pic>
          <p:pic>
            <p:nvPicPr>
              <p:cNvPr id="46" name="Picture 6">
                <a:extLst>
                  <a:ext uri="{FF2B5EF4-FFF2-40B4-BE49-F238E27FC236}">
                    <a16:creationId xmlns:a16="http://schemas.microsoft.com/office/drawing/2014/main" id="{DFC644F9-0737-3AA3-B60F-EBA9E69995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713423" y="4650767"/>
                <a:ext cx="5811188" cy="4249995"/>
              </a:xfrm>
              <a:prstGeom prst="rect">
                <a:avLst/>
              </a:prstGeom>
            </p:spPr>
          </p:pic>
          <p:pic>
            <p:nvPicPr>
              <p:cNvPr id="47" name="Picture 7">
                <a:extLst>
                  <a:ext uri="{FF2B5EF4-FFF2-40B4-BE49-F238E27FC236}">
                    <a16:creationId xmlns:a16="http://schemas.microsoft.com/office/drawing/2014/main" id="{FEE6BAA5-02EE-EA2F-7470-728F8FB0B5F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800000">
                <a:off x="4694253" y="4425461"/>
                <a:ext cx="1849525" cy="593135"/>
              </a:xfrm>
              <a:prstGeom prst="rect">
                <a:avLst/>
              </a:prstGeom>
            </p:spPr>
          </p:pic>
        </p:grpSp>
        <p:sp>
          <p:nvSpPr>
            <p:cNvPr id="44" name="TextBox 43">
              <a:extLst>
                <a:ext uri="{FF2B5EF4-FFF2-40B4-BE49-F238E27FC236}">
                  <a16:creationId xmlns:a16="http://schemas.microsoft.com/office/drawing/2014/main" id="{A7B31C2F-6F80-0C59-1974-DF0C522138A8}"/>
                </a:ext>
              </a:extLst>
            </p:cNvPr>
            <p:cNvSpPr txBox="1"/>
            <p:nvPr/>
          </p:nvSpPr>
          <p:spPr>
            <a:xfrm>
              <a:off x="3425602" y="5063834"/>
              <a:ext cx="4343400" cy="2575000"/>
            </a:xfrm>
            <a:prstGeom prst="rect">
              <a:avLst/>
            </a:prstGeom>
            <a:noFill/>
          </p:spPr>
          <p:txBody>
            <a:bodyPr wrap="square">
              <a:spAutoFit/>
            </a:bodyPr>
            <a:lstStyle/>
            <a:p>
              <a:pPr algn="ctr">
                <a:lnSpc>
                  <a:spcPct val="150000"/>
                </a:lnSpc>
              </a:pPr>
              <a:r>
                <a:rPr lang="en-US" sz="4000" b="1" i="1">
                  <a:solidFill>
                    <a:srgbClr val="C15F4B"/>
                  </a:solidFill>
                  <a:latin typeface="Arial" panose="020B0604020202020204" pitchFamily="34" charset="0"/>
                  <a:cs typeface="Arial" panose="020B0604020202020204" pitchFamily="34" charset="0"/>
                </a:rPr>
                <a:t>Hoạt động 4</a:t>
              </a:r>
            </a:p>
            <a:p>
              <a:pPr algn="ctr">
                <a:lnSpc>
                  <a:spcPct val="150000"/>
                </a:lnSpc>
              </a:pPr>
              <a:r>
                <a:rPr lang="en-US" sz="3600">
                  <a:latin typeface="Arial" panose="020B0604020202020204" pitchFamily="34" charset="0"/>
                  <a:cs typeface="Arial" panose="020B0604020202020204" pitchFamily="34" charset="0"/>
                </a:rPr>
                <a:t>Đánh giá kết quả trải nghiệm</a:t>
              </a:r>
            </a:p>
          </p:txBody>
        </p:sp>
      </p:grpSp>
    </p:spTree>
    <p:extLst>
      <p:ext uri="{BB962C8B-B14F-4D97-AF65-F5344CB8AC3E}">
        <p14:creationId xmlns:p14="http://schemas.microsoft.com/office/powerpoint/2010/main" val="26093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0E86670-CCB0-EDD6-F1DC-068D9779DC71}"/>
              </a:ext>
            </a:extLst>
          </p:cNvPr>
          <p:cNvGrpSpPr/>
          <p:nvPr/>
        </p:nvGrpSpPr>
        <p:grpSpPr>
          <a:xfrm>
            <a:off x="2911373" y="1110021"/>
            <a:ext cx="12465254" cy="7788972"/>
            <a:chOff x="2911373" y="1110021"/>
            <a:chExt cx="12465254" cy="7788972"/>
          </a:xfrm>
        </p:grpSpPr>
        <p:grpSp>
          <p:nvGrpSpPr>
            <p:cNvPr id="4" name="Group 3">
              <a:extLst>
                <a:ext uri="{FF2B5EF4-FFF2-40B4-BE49-F238E27FC236}">
                  <a16:creationId xmlns:a16="http://schemas.microsoft.com/office/drawing/2014/main" id="{78171EB0-A230-E318-F97E-051916C201E8}"/>
                </a:ext>
              </a:extLst>
            </p:cNvPr>
            <p:cNvGrpSpPr/>
            <p:nvPr/>
          </p:nvGrpSpPr>
          <p:grpSpPr>
            <a:xfrm>
              <a:off x="2911373" y="1110021"/>
              <a:ext cx="12465254" cy="7788972"/>
              <a:chOff x="1129893" y="205363"/>
              <a:chExt cx="16510482" cy="9390882"/>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3670" y="898431"/>
                <a:ext cx="15280661" cy="8490138"/>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74456" y="205363"/>
                <a:ext cx="1865919" cy="1646673"/>
              </a:xfrm>
              <a:prstGeom prst="rect">
                <a:avLst/>
              </a:prstGeom>
            </p:spPr>
          </p:pic>
        </p:grpSp>
        <p:sp>
          <p:nvSpPr>
            <p:cNvPr id="5" name="TextBox 4">
              <a:extLst>
                <a:ext uri="{FF2B5EF4-FFF2-40B4-BE49-F238E27FC236}">
                  <a16:creationId xmlns:a16="http://schemas.microsoft.com/office/drawing/2014/main" id="{937FFEA3-7E0A-98AF-AC55-43EA958AC992}"/>
                </a:ext>
              </a:extLst>
            </p:cNvPr>
            <p:cNvSpPr txBox="1"/>
            <p:nvPr/>
          </p:nvSpPr>
          <p:spPr>
            <a:xfrm>
              <a:off x="3460897" y="3334055"/>
              <a:ext cx="11002098" cy="3677866"/>
            </a:xfrm>
            <a:prstGeom prst="rect">
              <a:avLst/>
            </a:prstGeom>
            <a:noFill/>
          </p:spPr>
          <p:txBody>
            <a:bodyPr wrap="square">
              <a:spAutoFit/>
            </a:bodyPr>
            <a:lstStyle/>
            <a:p>
              <a:pPr algn="ctr">
                <a:lnSpc>
                  <a:spcPct val="150000"/>
                </a:lnSpc>
              </a:pPr>
              <a:r>
                <a:rPr lang="en-US" sz="5400" b="1" i="1">
                  <a:solidFill>
                    <a:srgbClr val="C15F4B"/>
                  </a:solidFill>
                  <a:latin typeface="Arial" panose="020B0604020202020204" pitchFamily="34" charset="0"/>
                  <a:cs typeface="Arial" panose="020B0604020202020204" pitchFamily="34" charset="0"/>
                </a:rPr>
                <a:t>Hoạt động 3</a:t>
              </a:r>
            </a:p>
            <a:p>
              <a:pPr algn="ctr">
                <a:lnSpc>
                  <a:spcPct val="150000"/>
                </a:lnSpc>
              </a:pPr>
              <a:r>
                <a:rPr lang="en-US" sz="5400">
                  <a:latin typeface="Arial" panose="020B0604020202020204" pitchFamily="34" charset="0"/>
                  <a:cs typeface="Arial" panose="020B0604020202020204" pitchFamily="34" charset="0"/>
                </a:rPr>
                <a:t>Rèn luyện kĩ năng tự bảo vệ trong một số tình huống nguy hiểm</a:t>
              </a:r>
            </a:p>
          </p:txBody>
        </p:sp>
      </p:gr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4601">
            <a:off x="17221006" y="9045919"/>
            <a:ext cx="838740" cy="803665"/>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367232" y="4664452"/>
            <a:ext cx="3785256" cy="68011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204088" y="7652453"/>
            <a:ext cx="898485" cy="998316"/>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929" y="1675511"/>
            <a:ext cx="769340" cy="966066"/>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81402">
            <a:off x="431429" y="330236"/>
            <a:ext cx="586100" cy="5861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190274"/>
            <a:ext cx="822511" cy="10328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5258137" y="8423634"/>
            <a:ext cx="3029863" cy="186336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090488" y="448434"/>
            <a:ext cx="882504" cy="980560"/>
          </a:xfrm>
          <a:prstGeom prst="rect">
            <a:avLst/>
          </a:prstGeom>
        </p:spPr>
      </p:pic>
      <p:sp>
        <p:nvSpPr>
          <p:cNvPr id="13" name="TextBox 4">
            <a:extLst>
              <a:ext uri="{FF2B5EF4-FFF2-40B4-BE49-F238E27FC236}">
                <a16:creationId xmlns:a16="http://schemas.microsoft.com/office/drawing/2014/main" id="{1B051E93-D556-7EA6-B773-ED59967305AD}"/>
              </a:ext>
            </a:extLst>
          </p:cNvPr>
          <p:cNvSpPr txBox="1"/>
          <p:nvPr/>
        </p:nvSpPr>
        <p:spPr>
          <a:xfrm>
            <a:off x="3009900" y="1094052"/>
            <a:ext cx="12268200" cy="2079095"/>
          </a:xfrm>
          <a:prstGeom prst="rect">
            <a:avLst/>
          </a:prstGeom>
        </p:spPr>
        <p:txBody>
          <a:bodyPr wrap="square" lIns="0" tIns="0" rIns="0" bIns="0" rtlCol="0" anchor="t">
            <a:spAutoFit/>
          </a:bodyPr>
          <a:lstStyle/>
          <a:p>
            <a:pPr algn="ctr">
              <a:lnSpc>
                <a:spcPct val="150000"/>
              </a:lnSpc>
            </a:pPr>
            <a:r>
              <a:rPr lang="en-US" sz="4800" b="1">
                <a:solidFill>
                  <a:srgbClr val="C15F4B"/>
                </a:solidFill>
                <a:latin typeface="Arial" panose="020B0604020202020204" pitchFamily="34" charset="0"/>
                <a:cs typeface="Arial" panose="020B0604020202020204" pitchFamily="34" charset="0"/>
              </a:rPr>
              <a:t>1. Chia sẻ một số tình huống nguy hiểm có thể gặp trong cuộc sống</a:t>
            </a:r>
            <a:endParaRPr lang="en-US" sz="4800" b="1" dirty="0">
              <a:solidFill>
                <a:srgbClr val="C15F4B"/>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B7D4B5FF-59EC-2DE5-E291-1FE1D430D781}"/>
              </a:ext>
            </a:extLst>
          </p:cNvPr>
          <p:cNvSpPr/>
          <p:nvPr/>
        </p:nvSpPr>
        <p:spPr>
          <a:xfrm>
            <a:off x="533400" y="4229100"/>
            <a:ext cx="7042011" cy="3461229"/>
          </a:xfrm>
          <a:prstGeom prst="round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Thảo luận và chia sẻ các tình huống nguy hiểm mà em đã biết hoặc gặp phải trong cuộc sống của mình</a:t>
            </a:r>
          </a:p>
        </p:txBody>
      </p:sp>
      <p:pic>
        <p:nvPicPr>
          <p:cNvPr id="17" name="Picture 16" descr="A picture containing text&#10;&#10;Description automatically generated">
            <a:extLst>
              <a:ext uri="{FF2B5EF4-FFF2-40B4-BE49-F238E27FC236}">
                <a16:creationId xmlns:a16="http://schemas.microsoft.com/office/drawing/2014/main" id="{B884343B-DF9E-8F1A-0975-EF2C13BCDF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0468" y="3671461"/>
            <a:ext cx="9824132" cy="548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5258137" y="8423634"/>
            <a:ext cx="3029863" cy="186336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1296">
            <a:off x="16623926" y="1257711"/>
            <a:ext cx="593760" cy="568930"/>
          </a:xfrm>
          <a:prstGeom prst="rect">
            <a:avLst/>
          </a:prstGeom>
        </p:spPr>
      </p:pic>
      <p:sp>
        <p:nvSpPr>
          <p:cNvPr id="2" name="TextBox 4">
            <a:extLst>
              <a:ext uri="{FF2B5EF4-FFF2-40B4-BE49-F238E27FC236}">
                <a16:creationId xmlns:a16="http://schemas.microsoft.com/office/drawing/2014/main" id="{EAA09151-F706-0586-CB1E-D51F2922CEE1}"/>
              </a:ext>
            </a:extLst>
          </p:cNvPr>
          <p:cNvSpPr txBox="1"/>
          <p:nvPr/>
        </p:nvSpPr>
        <p:spPr>
          <a:xfrm>
            <a:off x="3009900" y="647700"/>
            <a:ext cx="12268200" cy="890180"/>
          </a:xfrm>
          <a:prstGeom prst="rect">
            <a:avLst/>
          </a:prstGeom>
        </p:spPr>
        <p:txBody>
          <a:bodyPr wrap="square" lIns="0" tIns="0" rIns="0" bIns="0" rtlCol="0" anchor="t">
            <a:spAutoFit/>
          </a:bodyPr>
          <a:lstStyle/>
          <a:p>
            <a:pPr algn="ctr">
              <a:lnSpc>
                <a:spcPct val="150000"/>
              </a:lnSpc>
            </a:pPr>
            <a:r>
              <a:rPr lang="en-US" sz="4400" b="1">
                <a:solidFill>
                  <a:srgbClr val="C15F4B"/>
                </a:solidFill>
                <a:latin typeface="Arial" panose="020B0604020202020204" pitchFamily="34" charset="0"/>
                <a:cs typeface="Arial" panose="020B0604020202020204" pitchFamily="34" charset="0"/>
              </a:rPr>
              <a:t>Tình huống nguy hiểm từ yếu tố tự nhiên</a:t>
            </a:r>
            <a:endParaRPr lang="en-US" sz="4400" b="1" dirty="0">
              <a:solidFill>
                <a:srgbClr val="C15F4B"/>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AC917D5-140B-C38F-4040-315BA93795F0}"/>
              </a:ext>
            </a:extLst>
          </p:cNvPr>
          <p:cNvGrpSpPr/>
          <p:nvPr/>
        </p:nvGrpSpPr>
        <p:grpSpPr>
          <a:xfrm>
            <a:off x="457200" y="2095499"/>
            <a:ext cx="5552318" cy="4961938"/>
            <a:chOff x="457200" y="2095499"/>
            <a:chExt cx="5552318" cy="4961938"/>
          </a:xfrm>
        </p:grpSpPr>
        <p:pic>
          <p:nvPicPr>
            <p:cNvPr id="4" name="Picture 3" descr="A picture containing outdoor, sky, street, day&#10;&#10;Description automatically generated">
              <a:extLst>
                <a:ext uri="{FF2B5EF4-FFF2-40B4-BE49-F238E27FC236}">
                  <a16:creationId xmlns:a16="http://schemas.microsoft.com/office/drawing/2014/main" id="{46E79389-0861-EE14-5079-B4653F78BC39}"/>
                </a:ext>
              </a:extLst>
            </p:cNvPr>
            <p:cNvPicPr>
              <a:picLocks noChangeAspect="1"/>
            </p:cNvPicPr>
            <p:nvPr/>
          </p:nvPicPr>
          <p:blipFill rotWithShape="1">
            <a:blip r:embed="rId10">
              <a:extLst>
                <a:ext uri="{28A0092B-C50C-407E-A947-70E740481C1C}">
                  <a14:useLocalDpi xmlns:a14="http://schemas.microsoft.com/office/drawing/2010/main" val="0"/>
                </a:ext>
              </a:extLst>
            </a:blip>
            <a:srcRect l="11132"/>
            <a:stretch/>
          </p:blipFill>
          <p:spPr>
            <a:xfrm>
              <a:off x="457200" y="2095499"/>
              <a:ext cx="5552318" cy="4111931"/>
            </a:xfrm>
            <a:prstGeom prst="rect">
              <a:avLst/>
            </a:prstGeom>
          </p:spPr>
        </p:pic>
        <p:sp>
          <p:nvSpPr>
            <p:cNvPr id="17" name="TextBox 16">
              <a:extLst>
                <a:ext uri="{FF2B5EF4-FFF2-40B4-BE49-F238E27FC236}">
                  <a16:creationId xmlns:a16="http://schemas.microsoft.com/office/drawing/2014/main" id="{2F650EBC-FDF6-3EFB-8FA4-5CA359A40AD6}"/>
                </a:ext>
              </a:extLst>
            </p:cNvPr>
            <p:cNvSpPr txBox="1"/>
            <p:nvPr/>
          </p:nvSpPr>
          <p:spPr>
            <a:xfrm>
              <a:off x="1861759" y="6411106"/>
              <a:ext cx="2743200" cy="646331"/>
            </a:xfrm>
            <a:prstGeom prst="rect">
              <a:avLst/>
            </a:prstGeom>
            <a:noFill/>
          </p:spPr>
          <p:txBody>
            <a:bodyPr wrap="square">
              <a:spAutoFit/>
            </a:bodyPr>
            <a:lstStyle/>
            <a:p>
              <a:pPr algn="ctr"/>
              <a:r>
                <a:rPr lang="en-US" sz="3600">
                  <a:solidFill>
                    <a:schemeClr val="tx1"/>
                  </a:solidFill>
                  <a:latin typeface="Arial" panose="020B0604020202020204" pitchFamily="34" charset="0"/>
                  <a:cs typeface="Arial" panose="020B0604020202020204" pitchFamily="34" charset="0"/>
                </a:rPr>
                <a:t>Bão</a:t>
              </a:r>
              <a:endParaRPr lang="en-US" sz="3600"/>
            </a:p>
          </p:txBody>
        </p:sp>
      </p:grpSp>
      <p:grpSp>
        <p:nvGrpSpPr>
          <p:cNvPr id="20" name="Group 19">
            <a:extLst>
              <a:ext uri="{FF2B5EF4-FFF2-40B4-BE49-F238E27FC236}">
                <a16:creationId xmlns:a16="http://schemas.microsoft.com/office/drawing/2014/main" id="{410BC0E3-377F-887A-2446-F2F2B66E9E5B}"/>
              </a:ext>
            </a:extLst>
          </p:cNvPr>
          <p:cNvGrpSpPr/>
          <p:nvPr/>
        </p:nvGrpSpPr>
        <p:grpSpPr>
          <a:xfrm>
            <a:off x="6250363" y="5471958"/>
            <a:ext cx="5679513" cy="4446825"/>
            <a:chOff x="6250363" y="5471958"/>
            <a:chExt cx="5679513" cy="4446825"/>
          </a:xfrm>
        </p:grpSpPr>
        <p:pic>
          <p:nvPicPr>
            <p:cNvPr id="9" name="Picture 8" descr="A picture containing tree, rock, outdoor, valley&#10;&#10;Description automatically generated">
              <a:extLst>
                <a:ext uri="{FF2B5EF4-FFF2-40B4-BE49-F238E27FC236}">
                  <a16:creationId xmlns:a16="http://schemas.microsoft.com/office/drawing/2014/main" id="{02A097F5-F01B-3030-B21B-43D64F798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0363" y="5471958"/>
              <a:ext cx="5679513" cy="3786342"/>
            </a:xfrm>
            <a:prstGeom prst="rect">
              <a:avLst/>
            </a:prstGeom>
          </p:spPr>
        </p:pic>
        <p:sp>
          <p:nvSpPr>
            <p:cNvPr id="19" name="TextBox 18">
              <a:extLst>
                <a:ext uri="{FF2B5EF4-FFF2-40B4-BE49-F238E27FC236}">
                  <a16:creationId xmlns:a16="http://schemas.microsoft.com/office/drawing/2014/main" id="{835D5A45-8A46-FA29-4532-1174E723720A}"/>
                </a:ext>
              </a:extLst>
            </p:cNvPr>
            <p:cNvSpPr txBox="1"/>
            <p:nvPr/>
          </p:nvSpPr>
          <p:spPr>
            <a:xfrm>
              <a:off x="7772400" y="9272452"/>
              <a:ext cx="2743200" cy="646331"/>
            </a:xfrm>
            <a:prstGeom prst="rect">
              <a:avLst/>
            </a:prstGeom>
            <a:noFill/>
          </p:spPr>
          <p:txBody>
            <a:bodyPr wrap="square">
              <a:spAutoFit/>
            </a:bodyPr>
            <a:lstStyle/>
            <a:p>
              <a:pPr algn="ctr"/>
              <a:r>
                <a:rPr lang="en-US" sz="3600">
                  <a:solidFill>
                    <a:schemeClr val="tx1"/>
                  </a:solidFill>
                  <a:latin typeface="Arial" panose="020B0604020202020204" pitchFamily="34" charset="0"/>
                  <a:cs typeface="Arial" panose="020B0604020202020204" pitchFamily="34" charset="0"/>
                </a:rPr>
                <a:t>Sạt lỡ đất</a:t>
              </a:r>
              <a:endParaRPr lang="en-US" sz="3600"/>
            </a:p>
          </p:txBody>
        </p:sp>
      </p:grpSp>
      <p:grpSp>
        <p:nvGrpSpPr>
          <p:cNvPr id="22" name="Group 21">
            <a:extLst>
              <a:ext uri="{FF2B5EF4-FFF2-40B4-BE49-F238E27FC236}">
                <a16:creationId xmlns:a16="http://schemas.microsoft.com/office/drawing/2014/main" id="{5B591186-F92F-DF1F-B67D-9B24DF5DA923}"/>
              </a:ext>
            </a:extLst>
          </p:cNvPr>
          <p:cNvGrpSpPr/>
          <p:nvPr/>
        </p:nvGrpSpPr>
        <p:grpSpPr>
          <a:xfrm>
            <a:off x="12154367" y="2095499"/>
            <a:ext cx="5676433" cy="4961937"/>
            <a:chOff x="12154367" y="2095499"/>
            <a:chExt cx="5676433" cy="4961937"/>
          </a:xfrm>
        </p:grpSpPr>
        <p:pic>
          <p:nvPicPr>
            <p:cNvPr id="15" name="Picture 14" descr="A picture containing outdoor, tree, ground, nature&#10;&#10;Description automatically generated">
              <a:extLst>
                <a:ext uri="{FF2B5EF4-FFF2-40B4-BE49-F238E27FC236}">
                  <a16:creationId xmlns:a16="http://schemas.microsoft.com/office/drawing/2014/main" id="{BC3FE21B-79DF-477B-605B-80F22587C1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54367" y="2095499"/>
              <a:ext cx="5676433" cy="4111932"/>
            </a:xfrm>
            <a:prstGeom prst="rect">
              <a:avLst/>
            </a:prstGeom>
          </p:spPr>
        </p:pic>
        <p:sp>
          <p:nvSpPr>
            <p:cNvPr id="21" name="TextBox 20">
              <a:extLst>
                <a:ext uri="{FF2B5EF4-FFF2-40B4-BE49-F238E27FC236}">
                  <a16:creationId xmlns:a16="http://schemas.microsoft.com/office/drawing/2014/main" id="{BAC97C02-7C26-F17F-B0EA-0CB53187B04E}"/>
                </a:ext>
              </a:extLst>
            </p:cNvPr>
            <p:cNvSpPr txBox="1"/>
            <p:nvPr/>
          </p:nvSpPr>
          <p:spPr>
            <a:xfrm>
              <a:off x="13683041" y="6411105"/>
              <a:ext cx="2743200" cy="646331"/>
            </a:xfrm>
            <a:prstGeom prst="rect">
              <a:avLst/>
            </a:prstGeom>
            <a:noFill/>
          </p:spPr>
          <p:txBody>
            <a:bodyPr wrap="square">
              <a:spAutoFit/>
            </a:bodyPr>
            <a:lstStyle/>
            <a:p>
              <a:pPr algn="ctr"/>
              <a:r>
                <a:rPr lang="en-US" sz="3600">
                  <a:solidFill>
                    <a:schemeClr val="tx1"/>
                  </a:solidFill>
                  <a:latin typeface="Arial" panose="020B0604020202020204" pitchFamily="34" charset="0"/>
                  <a:cs typeface="Arial" panose="020B0604020202020204" pitchFamily="34" charset="0"/>
                </a:rPr>
                <a:t>Lũ quét</a:t>
              </a:r>
              <a:endParaRPr lang="en-US" sz="36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7" y="9180548"/>
            <a:ext cx="769340" cy="96606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31"/>
            <a:ext cx="3029863" cy="18633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5258137" y="8423634"/>
            <a:ext cx="3029863" cy="186336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1296">
            <a:off x="16623926" y="1257711"/>
            <a:ext cx="593760" cy="568930"/>
          </a:xfrm>
          <a:prstGeom prst="rect">
            <a:avLst/>
          </a:prstGeom>
        </p:spPr>
      </p:pic>
      <p:sp>
        <p:nvSpPr>
          <p:cNvPr id="2" name="TextBox 4">
            <a:extLst>
              <a:ext uri="{FF2B5EF4-FFF2-40B4-BE49-F238E27FC236}">
                <a16:creationId xmlns:a16="http://schemas.microsoft.com/office/drawing/2014/main" id="{EAA09151-F706-0586-CB1E-D51F2922CEE1}"/>
              </a:ext>
            </a:extLst>
          </p:cNvPr>
          <p:cNvSpPr txBox="1"/>
          <p:nvPr/>
        </p:nvSpPr>
        <p:spPr>
          <a:xfrm>
            <a:off x="3009900" y="647700"/>
            <a:ext cx="12268200" cy="890180"/>
          </a:xfrm>
          <a:prstGeom prst="rect">
            <a:avLst/>
          </a:prstGeom>
        </p:spPr>
        <p:txBody>
          <a:bodyPr wrap="square" lIns="0" tIns="0" rIns="0" bIns="0" rtlCol="0" anchor="t">
            <a:spAutoFit/>
          </a:bodyPr>
          <a:lstStyle/>
          <a:p>
            <a:pPr algn="ctr">
              <a:lnSpc>
                <a:spcPct val="150000"/>
              </a:lnSpc>
            </a:pPr>
            <a:r>
              <a:rPr lang="en-US" sz="4400" b="1">
                <a:solidFill>
                  <a:srgbClr val="C15F4B"/>
                </a:solidFill>
                <a:latin typeface="Arial" panose="020B0604020202020204" pitchFamily="34" charset="0"/>
                <a:cs typeface="Arial" panose="020B0604020202020204" pitchFamily="34" charset="0"/>
              </a:rPr>
              <a:t>Tình huống nguy hiểm từ yếu tố tự nhiên</a:t>
            </a:r>
            <a:endParaRPr lang="en-US" sz="4400" b="1" dirty="0">
              <a:solidFill>
                <a:srgbClr val="C15F4B"/>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AC917D5-140B-C38F-4040-315BA93795F0}"/>
              </a:ext>
            </a:extLst>
          </p:cNvPr>
          <p:cNvGrpSpPr/>
          <p:nvPr/>
        </p:nvGrpSpPr>
        <p:grpSpPr>
          <a:xfrm>
            <a:off x="457200" y="2095499"/>
            <a:ext cx="5552318" cy="4961938"/>
            <a:chOff x="457200" y="2095499"/>
            <a:chExt cx="5552318" cy="4961938"/>
          </a:xfrm>
        </p:grpSpPr>
        <p:pic>
          <p:nvPicPr>
            <p:cNvPr id="4" name="Picture 3">
              <a:extLst>
                <a:ext uri="{FF2B5EF4-FFF2-40B4-BE49-F238E27FC236}">
                  <a16:creationId xmlns:a16="http://schemas.microsoft.com/office/drawing/2014/main" id="{46E79389-0861-EE14-5079-B4653F78BC39}"/>
                </a:ext>
              </a:extLst>
            </p:cNvPr>
            <p:cNvPicPr>
              <a:picLocks noChangeAspect="1"/>
            </p:cNvPicPr>
            <p:nvPr/>
          </p:nvPicPr>
          <p:blipFill>
            <a:blip r:embed="rId10">
              <a:extLst>
                <a:ext uri="{28A0092B-C50C-407E-A947-70E740481C1C}">
                  <a14:useLocalDpi xmlns:a14="http://schemas.microsoft.com/office/drawing/2010/main" val="0"/>
                </a:ext>
              </a:extLst>
            </a:blip>
            <a:srcRect l="5719" r="5719"/>
            <a:stretch/>
          </p:blipFill>
          <p:spPr>
            <a:xfrm>
              <a:off x="457200" y="2095499"/>
              <a:ext cx="5552318" cy="4111931"/>
            </a:xfrm>
            <a:prstGeom prst="rect">
              <a:avLst/>
            </a:prstGeom>
          </p:spPr>
        </p:pic>
        <p:sp>
          <p:nvSpPr>
            <p:cNvPr id="17" name="TextBox 16">
              <a:extLst>
                <a:ext uri="{FF2B5EF4-FFF2-40B4-BE49-F238E27FC236}">
                  <a16:creationId xmlns:a16="http://schemas.microsoft.com/office/drawing/2014/main" id="{2F650EBC-FDF6-3EFB-8FA4-5CA359A40AD6}"/>
                </a:ext>
              </a:extLst>
            </p:cNvPr>
            <p:cNvSpPr txBox="1"/>
            <p:nvPr/>
          </p:nvSpPr>
          <p:spPr>
            <a:xfrm>
              <a:off x="1861759" y="6411106"/>
              <a:ext cx="2743200" cy="646331"/>
            </a:xfrm>
            <a:prstGeom prst="rect">
              <a:avLst/>
            </a:prstGeom>
            <a:noFill/>
          </p:spPr>
          <p:txBody>
            <a:bodyPr wrap="square">
              <a:spAutoFit/>
            </a:bodyPr>
            <a:lstStyle/>
            <a:p>
              <a:pPr algn="ctr"/>
              <a:r>
                <a:rPr lang="en-US" sz="3600">
                  <a:solidFill>
                    <a:schemeClr val="tx1"/>
                  </a:solidFill>
                  <a:latin typeface="Arial" panose="020B0604020202020204" pitchFamily="34" charset="0"/>
                  <a:cs typeface="Arial" panose="020B0604020202020204" pitchFamily="34" charset="0"/>
                </a:rPr>
                <a:t>Hỏa hoạn</a:t>
              </a:r>
              <a:endParaRPr lang="en-US" sz="3600"/>
            </a:p>
          </p:txBody>
        </p:sp>
      </p:grpSp>
      <p:grpSp>
        <p:nvGrpSpPr>
          <p:cNvPr id="20" name="Group 19">
            <a:extLst>
              <a:ext uri="{FF2B5EF4-FFF2-40B4-BE49-F238E27FC236}">
                <a16:creationId xmlns:a16="http://schemas.microsoft.com/office/drawing/2014/main" id="{410BC0E3-377F-887A-2446-F2F2B66E9E5B}"/>
              </a:ext>
            </a:extLst>
          </p:cNvPr>
          <p:cNvGrpSpPr/>
          <p:nvPr/>
        </p:nvGrpSpPr>
        <p:grpSpPr>
          <a:xfrm>
            <a:off x="6452590" y="4926646"/>
            <a:ext cx="5391917" cy="5075571"/>
            <a:chOff x="6452590" y="4926646"/>
            <a:chExt cx="5391917" cy="5075571"/>
          </a:xfrm>
        </p:grpSpPr>
        <p:pic>
          <p:nvPicPr>
            <p:cNvPr id="9" name="Picture 8">
              <a:extLst>
                <a:ext uri="{FF2B5EF4-FFF2-40B4-BE49-F238E27FC236}">
                  <a16:creationId xmlns:a16="http://schemas.microsoft.com/office/drawing/2014/main" id="{02A097F5-F01B-3030-B21B-43D64F79889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452590" y="4926646"/>
              <a:ext cx="5391917" cy="4385426"/>
            </a:xfrm>
            <a:prstGeom prst="rect">
              <a:avLst/>
            </a:prstGeom>
          </p:spPr>
        </p:pic>
        <p:sp>
          <p:nvSpPr>
            <p:cNvPr id="19" name="TextBox 18">
              <a:extLst>
                <a:ext uri="{FF2B5EF4-FFF2-40B4-BE49-F238E27FC236}">
                  <a16:creationId xmlns:a16="http://schemas.microsoft.com/office/drawing/2014/main" id="{835D5A45-8A46-FA29-4532-1174E723720A}"/>
                </a:ext>
              </a:extLst>
            </p:cNvPr>
            <p:cNvSpPr txBox="1"/>
            <p:nvPr/>
          </p:nvSpPr>
          <p:spPr>
            <a:xfrm>
              <a:off x="7772400" y="9355886"/>
              <a:ext cx="2743200" cy="646331"/>
            </a:xfrm>
            <a:prstGeom prst="rect">
              <a:avLst/>
            </a:prstGeom>
            <a:noFill/>
          </p:spPr>
          <p:txBody>
            <a:bodyPr wrap="square">
              <a:spAutoFit/>
            </a:bodyPr>
            <a:lstStyle/>
            <a:p>
              <a:pPr algn="ctr"/>
              <a:r>
                <a:rPr lang="en-US" sz="3600">
                  <a:solidFill>
                    <a:schemeClr val="tx1"/>
                  </a:solidFill>
                  <a:latin typeface="Arial" panose="020B0604020202020204" pitchFamily="34" charset="0"/>
                  <a:cs typeface="Arial" panose="020B0604020202020204" pitchFamily="34" charset="0"/>
                </a:rPr>
                <a:t>Dụ dỗ</a:t>
              </a:r>
              <a:endParaRPr lang="en-US" sz="3600"/>
            </a:p>
          </p:txBody>
        </p:sp>
      </p:grpSp>
      <p:grpSp>
        <p:nvGrpSpPr>
          <p:cNvPr id="22" name="Group 21">
            <a:extLst>
              <a:ext uri="{FF2B5EF4-FFF2-40B4-BE49-F238E27FC236}">
                <a16:creationId xmlns:a16="http://schemas.microsoft.com/office/drawing/2014/main" id="{5B591186-F92F-DF1F-B67D-9B24DF5DA923}"/>
              </a:ext>
            </a:extLst>
          </p:cNvPr>
          <p:cNvGrpSpPr/>
          <p:nvPr/>
        </p:nvGrpSpPr>
        <p:grpSpPr>
          <a:xfrm>
            <a:off x="12801600" y="2529626"/>
            <a:ext cx="5029200" cy="4713716"/>
            <a:chOff x="12801600" y="2529626"/>
            <a:chExt cx="5029200" cy="4713716"/>
          </a:xfrm>
        </p:grpSpPr>
        <p:pic>
          <p:nvPicPr>
            <p:cNvPr id="15" name="Picture 14">
              <a:extLst>
                <a:ext uri="{FF2B5EF4-FFF2-40B4-BE49-F238E27FC236}">
                  <a16:creationId xmlns:a16="http://schemas.microsoft.com/office/drawing/2014/main" id="{BC3FE21B-79DF-477B-605B-80F22587C1CE}"/>
                </a:ext>
              </a:extLst>
            </p:cNvPr>
            <p:cNvPicPr>
              <a:picLocks noChangeAspect="1"/>
            </p:cNvPicPr>
            <p:nvPr/>
          </p:nvPicPr>
          <p:blipFill rotWithShape="1">
            <a:blip r:embed="rId12">
              <a:extLst>
                <a:ext uri="{28A0092B-C50C-407E-A947-70E740481C1C}">
                  <a14:useLocalDpi xmlns:a14="http://schemas.microsoft.com/office/drawing/2010/main" val="0"/>
                </a:ext>
              </a:extLst>
            </a:blip>
            <a:srcRect l="28853"/>
            <a:stretch/>
          </p:blipFill>
          <p:spPr>
            <a:xfrm>
              <a:off x="12801600" y="2529626"/>
              <a:ext cx="5029200" cy="4039295"/>
            </a:xfrm>
            <a:prstGeom prst="rect">
              <a:avLst/>
            </a:prstGeom>
          </p:spPr>
        </p:pic>
        <p:sp>
          <p:nvSpPr>
            <p:cNvPr id="21" name="TextBox 20">
              <a:extLst>
                <a:ext uri="{FF2B5EF4-FFF2-40B4-BE49-F238E27FC236}">
                  <a16:creationId xmlns:a16="http://schemas.microsoft.com/office/drawing/2014/main" id="{BAC97C02-7C26-F17F-B0EA-0CB53187B04E}"/>
                </a:ext>
              </a:extLst>
            </p:cNvPr>
            <p:cNvSpPr txBox="1"/>
            <p:nvPr/>
          </p:nvSpPr>
          <p:spPr>
            <a:xfrm>
              <a:off x="14065125" y="6597011"/>
              <a:ext cx="2743200" cy="646331"/>
            </a:xfrm>
            <a:prstGeom prst="rect">
              <a:avLst/>
            </a:prstGeom>
            <a:noFill/>
          </p:spPr>
          <p:txBody>
            <a:bodyPr wrap="square">
              <a:spAutoFit/>
            </a:bodyPr>
            <a:lstStyle/>
            <a:p>
              <a:pPr algn="ctr"/>
              <a:r>
                <a:rPr lang="en-US" sz="3600">
                  <a:solidFill>
                    <a:schemeClr val="tx1"/>
                  </a:solidFill>
                  <a:latin typeface="Arial" panose="020B0604020202020204" pitchFamily="34" charset="0"/>
                  <a:cs typeface="Arial" panose="020B0604020202020204" pitchFamily="34" charset="0"/>
                </a:rPr>
                <a:t>Xâm hại</a:t>
              </a:r>
              <a:endParaRPr lang="en-US" sz="3600"/>
            </a:p>
          </p:txBody>
        </p:sp>
      </p:grpSp>
    </p:spTree>
    <p:extLst>
      <p:ext uri="{BB962C8B-B14F-4D97-AF65-F5344CB8AC3E}">
        <p14:creationId xmlns:p14="http://schemas.microsoft.com/office/powerpoint/2010/main" val="4038847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91232" y="8440644"/>
            <a:ext cx="1296768" cy="186921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90488" y="448434"/>
            <a:ext cx="882504" cy="98056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79544">
            <a:off x="119060" y="9396933"/>
            <a:ext cx="1339504" cy="1113006"/>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266700"/>
            <a:ext cx="822511" cy="1032833"/>
          </a:xfrm>
          <a:prstGeom prst="rect">
            <a:avLst/>
          </a:prstGeom>
        </p:spPr>
      </p:pic>
      <p:pic>
        <p:nvPicPr>
          <p:cNvPr id="8" name="Picture 2">
            <a:extLst>
              <a:ext uri="{FF2B5EF4-FFF2-40B4-BE49-F238E27FC236}">
                <a16:creationId xmlns:a16="http://schemas.microsoft.com/office/drawing/2014/main" id="{6E2C84BA-B355-9BF5-27D5-1E00611947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9893" y="690756"/>
            <a:ext cx="16028214" cy="8905489"/>
          </a:xfrm>
          <a:prstGeom prst="rect">
            <a:avLst/>
          </a:prstGeom>
        </p:spPr>
      </p:pic>
      <p:pic>
        <p:nvPicPr>
          <p:cNvPr id="9" name="Picture 3">
            <a:extLst>
              <a:ext uri="{FF2B5EF4-FFF2-40B4-BE49-F238E27FC236}">
                <a16:creationId xmlns:a16="http://schemas.microsoft.com/office/drawing/2014/main" id="{08547717-EDA4-D1CB-347E-E01B140E5B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03670" y="898431"/>
            <a:ext cx="15280661" cy="8490138"/>
          </a:xfrm>
          <a:prstGeom prst="rect">
            <a:avLst/>
          </a:prstGeom>
        </p:spPr>
      </p:pic>
      <p:pic>
        <p:nvPicPr>
          <p:cNvPr id="10" name="Picture 13">
            <a:extLst>
              <a:ext uri="{FF2B5EF4-FFF2-40B4-BE49-F238E27FC236}">
                <a16:creationId xmlns:a16="http://schemas.microsoft.com/office/drawing/2014/main" id="{80186787-C12A-7526-D81B-F98E5061F6D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74456" y="205363"/>
            <a:ext cx="1865919" cy="1646673"/>
          </a:xfrm>
          <a:prstGeom prst="rect">
            <a:avLst/>
          </a:prstGeom>
        </p:spPr>
      </p:pic>
      <p:sp>
        <p:nvSpPr>
          <p:cNvPr id="11" name="TextBox 10">
            <a:extLst>
              <a:ext uri="{FF2B5EF4-FFF2-40B4-BE49-F238E27FC236}">
                <a16:creationId xmlns:a16="http://schemas.microsoft.com/office/drawing/2014/main" id="{EC6EEB3A-C895-A892-4901-5261CEB23D02}"/>
              </a:ext>
            </a:extLst>
          </p:cNvPr>
          <p:cNvSpPr txBox="1"/>
          <p:nvPr/>
        </p:nvSpPr>
        <p:spPr>
          <a:xfrm>
            <a:off x="2017779" y="2087439"/>
            <a:ext cx="7821106" cy="6112122"/>
          </a:xfrm>
          <a:prstGeom prst="rect">
            <a:avLst/>
          </a:prstGeom>
          <a:noFill/>
        </p:spPr>
        <p:txBody>
          <a:bodyPr wrap="square">
            <a:spAutoFit/>
          </a:bodyPr>
          <a:lstStyle/>
          <a:p>
            <a:pPr algn="ctr">
              <a:lnSpc>
                <a:spcPct val="150000"/>
              </a:lnSpc>
              <a:spcBef>
                <a:spcPts val="100"/>
              </a:spcBef>
              <a:spcAft>
                <a:spcPts val="100"/>
              </a:spcAft>
            </a:pPr>
            <a:r>
              <a:rPr lang="en-US" sz="4400" b="1">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p>
          <a:p>
            <a:pPr marL="571500" indent="-571500" algn="just">
              <a:lnSpc>
                <a:spcPct val="150000"/>
              </a:lnSpc>
              <a:spcBef>
                <a:spcPts val="100"/>
              </a:spcBef>
              <a:spcAft>
                <a:spcPts val="100"/>
              </a:spcAft>
              <a:buFont typeface="Arial" panose="020B0604020202020204" pitchFamily="34" charset="0"/>
              <a:buChar char="•"/>
            </a:pPr>
            <a:r>
              <a:rPr lang="en-US" sz="4400">
                <a:latin typeface="Arial" panose="020B0604020202020204" pitchFamily="34" charset="0"/>
                <a:ea typeface="Calibri" panose="020F0502020204030204" pitchFamily="34" charset="0"/>
                <a:cs typeface="Arial" panose="020B0604020202020204" pitchFamily="34" charset="0"/>
              </a:rPr>
              <a:t>L</a:t>
            </a:r>
            <a:r>
              <a:rPr lang="vi-VN" sz="4400">
                <a:effectLst/>
                <a:latin typeface="Arial" panose="020B0604020202020204" pitchFamily="34" charset="0"/>
                <a:ea typeface="Calibri" panose="020F0502020204030204" pitchFamily="34" charset="0"/>
                <a:cs typeface="Arial" panose="020B0604020202020204" pitchFamily="34" charset="0"/>
              </a:rPr>
              <a:t>uôn có ý thức về các tình huống nguy hiểm từ yếu tố tự nhiên</a:t>
            </a:r>
            <a:r>
              <a:rPr lang="en-US" sz="4400">
                <a:effectLst/>
                <a:latin typeface="Arial" panose="020B0604020202020204" pitchFamily="34" charset="0"/>
                <a:ea typeface="Calibri" panose="020F0502020204030204" pitchFamily="34" charset="0"/>
                <a:cs typeface="Arial" panose="020B0604020202020204" pitchFamily="34" charset="0"/>
              </a:rPr>
              <a:t> </a:t>
            </a:r>
            <a:r>
              <a:rPr lang="vi-VN" sz="4400">
                <a:effectLst/>
                <a:latin typeface="Arial" panose="020B0604020202020204" pitchFamily="34" charset="0"/>
                <a:ea typeface="Calibri" panose="020F0502020204030204" pitchFamily="34" charset="0"/>
                <a:cs typeface="Arial" panose="020B0604020202020204" pitchFamily="34" charset="0"/>
              </a:rPr>
              <a:t>và xã hội</a:t>
            </a:r>
            <a:r>
              <a:rPr lang="en-US" sz="440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400">
                <a:latin typeface="Arial" panose="020B0604020202020204" pitchFamily="34" charset="0"/>
                <a:ea typeface="Calibri" panose="020F0502020204030204" pitchFamily="34" charset="0"/>
                <a:cs typeface="Arial" panose="020B0604020202020204" pitchFamily="34" charset="0"/>
              </a:rPr>
              <a:t>L</a:t>
            </a:r>
            <a:r>
              <a:rPr lang="vi-VN" sz="4400">
                <a:effectLst/>
                <a:latin typeface="Arial" panose="020B0604020202020204" pitchFamily="34" charset="0"/>
                <a:ea typeface="Calibri" panose="020F0502020204030204" pitchFamily="34" charset="0"/>
                <a:cs typeface="Arial" panose="020B0604020202020204" pitchFamily="34" charset="0"/>
              </a:rPr>
              <a:t>uôn học hỏi các biện pháp để tự bảo vệ hiệu quả</a:t>
            </a:r>
          </a:p>
        </p:txBody>
      </p:sp>
      <p:pic>
        <p:nvPicPr>
          <p:cNvPr id="12" name="Picture 20">
            <a:extLst>
              <a:ext uri="{FF2B5EF4-FFF2-40B4-BE49-F238E27FC236}">
                <a16:creationId xmlns:a16="http://schemas.microsoft.com/office/drawing/2014/main" id="{4D5997E1-2DCB-062C-07C3-972C48401676}"/>
              </a:ext>
            </a:extLst>
          </p:cNvPr>
          <p:cNvPicPr>
            <a:picLocks noChangeAspect="1"/>
          </p:cNvPicPr>
          <p:nvPr/>
        </p:nvPicPr>
        <p:blipFill>
          <a:blip r:embed="rId16"/>
          <a:srcRect/>
          <a:stretch>
            <a:fillRect/>
          </a:stretch>
        </p:blipFill>
        <p:spPr>
          <a:xfrm>
            <a:off x="15661276" y="7265037"/>
            <a:ext cx="2578481" cy="3055977"/>
          </a:xfrm>
          <a:prstGeom prst="rect">
            <a:avLst/>
          </a:prstGeom>
        </p:spPr>
      </p:pic>
      <p:pic>
        <p:nvPicPr>
          <p:cNvPr id="5" name="Picture 4">
            <a:extLst>
              <a:ext uri="{FF2B5EF4-FFF2-40B4-BE49-F238E27FC236}">
                <a16:creationId xmlns:a16="http://schemas.microsoft.com/office/drawing/2014/main" id="{39EB7576-D0A3-1F7F-A66D-3F874D58D845}"/>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450003" y="1337433"/>
            <a:ext cx="4472069" cy="363728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1E63B04-359D-AA5E-5A05-96A7935144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8823" y="5180372"/>
            <a:ext cx="4634256" cy="37691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CĐ2 - Tiết 2 - Dân ca một số vùng miền Việt Nam - Ôn tập bài hát Đi cấy - Thể hiện tiết tấu và gõ đệm cho bài hát</Template>
  <TotalTime>157</TotalTime>
  <Words>950</Words>
  <PresentationFormat>Custom</PresentationFormat>
  <Paragraphs>114</Paragraphs>
  <Slides>23</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2022-08-30T01:50:55Z</dcterms:created>
  <dcterms:modified xsi:type="dcterms:W3CDTF">2022-08-30T08:57:49Z</dcterms:modified>
  <dc:identifier>DAFJG-uuLM8</dc:identifier>
</cp:coreProperties>
</file>