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80" r:id="rId2"/>
    <p:sldId id="274" r:id="rId3"/>
    <p:sldId id="324" r:id="rId4"/>
    <p:sldId id="273" r:id="rId5"/>
    <p:sldId id="362" r:id="rId6"/>
    <p:sldId id="363" r:id="rId7"/>
    <p:sldId id="364" r:id="rId8"/>
    <p:sldId id="365" r:id="rId9"/>
    <p:sldId id="366" r:id="rId10"/>
    <p:sldId id="370" r:id="rId11"/>
    <p:sldId id="371" r:id="rId12"/>
    <p:sldId id="374" r:id="rId13"/>
    <p:sldId id="357" r:id="rId14"/>
    <p:sldId id="377" r:id="rId15"/>
    <p:sldId id="381" r:id="rId16"/>
    <p:sldId id="379" r:id="rId17"/>
    <p:sldId id="376" r:id="rId18"/>
    <p:sldId id="325" r:id="rId19"/>
    <p:sldId id="317" r:id="rId20"/>
    <p:sldId id="272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983"/>
    <a:srgbClr val="FF9801"/>
    <a:srgbClr val="D0DEEC"/>
    <a:srgbClr val="EE8640"/>
    <a:srgbClr val="FFCCFF"/>
    <a:srgbClr val="A493C6"/>
    <a:srgbClr val="6593C3"/>
    <a:srgbClr val="F7DADE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66" autoAdjust="0"/>
    <p:restoredTop sz="94009" autoAdjust="0"/>
  </p:normalViewPr>
  <p:slideViewPr>
    <p:cSldViewPr snapToGrid="0" showGuides="1">
      <p:cViewPr>
        <p:scale>
          <a:sx n="125" d="100"/>
          <a:sy n="125" d="100"/>
        </p:scale>
        <p:origin x="900" y="40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00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62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1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54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63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38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4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6218" y="841362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82097" y="2544462"/>
            <a:ext cx="19127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booth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36241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6446" y="857044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Question 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99662D-9D8F-9FED-73A8-4A236AA3D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530" y="1532357"/>
            <a:ext cx="2992199" cy="31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9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6306" y="796973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Question 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99662D-9D8F-9FED-73A8-4A236AA3D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274" y="1625798"/>
            <a:ext cx="2871346" cy="301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5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152400" y="1038244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175030" y="966509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512396" y="944733"/>
            <a:ext cx="8744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ffectLst/>
              </a:rPr>
              <a:t>Read the following sentences and write the words containing the /</a:t>
            </a:r>
            <a:r>
              <a:rPr lang="en-US" b="1" dirty="0" err="1">
                <a:effectLst/>
              </a:rPr>
              <a:t>ɔɪ</a:t>
            </a:r>
            <a:r>
              <a:rPr lang="en-US" b="1" dirty="0">
                <a:effectLst/>
              </a:rPr>
              <a:t>/, /</a:t>
            </a:r>
            <a:r>
              <a:rPr lang="en-US" b="1" dirty="0" err="1">
                <a:effectLst/>
              </a:rPr>
              <a:t>aɪ</a:t>
            </a:r>
            <a:r>
              <a:rPr lang="en-US" b="1" dirty="0">
                <a:effectLst/>
              </a:rPr>
              <a:t>/, and /</a:t>
            </a:r>
            <a:r>
              <a:rPr lang="en-US" b="1" dirty="0" err="1">
                <a:effectLst/>
              </a:rPr>
              <a:t>aʊ</a:t>
            </a:r>
            <a:r>
              <a:rPr lang="en-US" b="1" dirty="0">
                <a:effectLst/>
              </a:rPr>
              <a:t>/ sounds in the correct column. Then listen and check. </a:t>
            </a:r>
            <a:r>
              <a:rPr lang="en-US" b="1" dirty="0" err="1">
                <a:effectLst/>
              </a:rPr>
              <a:t>Practise</a:t>
            </a:r>
            <a:r>
              <a:rPr lang="en-US" b="1" dirty="0">
                <a:effectLst/>
              </a:rPr>
              <a:t> saying the sentences in pairs. 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64E5847F-EF5B-EB5D-8611-F72B5E36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7165BD-B1AD-8643-8DA3-07195F38FD6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cs typeface="Arial" panose="020B0604020202020204" pitchFamily="34" charset="0"/>
              </a:rPr>
              <a:t>LOOKING BACK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E9459F8-59B2-F1D3-5F01-609A4AD38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672843"/>
              </p:ext>
            </p:extLst>
          </p:nvPr>
        </p:nvGraphicFramePr>
        <p:xfrm>
          <a:off x="101129" y="1690440"/>
          <a:ext cx="8621486" cy="3169920"/>
        </p:xfrm>
        <a:graphic>
          <a:graphicData uri="http://schemas.openxmlformats.org/drawingml/2006/table">
            <a:tbl>
              <a:tblPr/>
              <a:tblGrid>
                <a:gridCol w="5165014">
                  <a:extLst>
                    <a:ext uri="{9D8B030D-6E8A-4147-A177-3AD203B41FA5}">
                      <a16:colId xmlns:a16="http://schemas.microsoft.com/office/drawing/2014/main" val="4129274083"/>
                    </a:ext>
                  </a:extLst>
                </a:gridCol>
                <a:gridCol w="1014517">
                  <a:extLst>
                    <a:ext uri="{9D8B030D-6E8A-4147-A177-3AD203B41FA5}">
                      <a16:colId xmlns:a16="http://schemas.microsoft.com/office/drawing/2014/main" val="4262015507"/>
                    </a:ext>
                  </a:extLst>
                </a:gridCol>
                <a:gridCol w="1166048">
                  <a:extLst>
                    <a:ext uri="{9D8B030D-6E8A-4147-A177-3AD203B41FA5}">
                      <a16:colId xmlns:a16="http://schemas.microsoft.com/office/drawing/2014/main" val="391293137"/>
                    </a:ext>
                  </a:extLst>
                </a:gridCol>
                <a:gridCol w="1275907">
                  <a:extLst>
                    <a:ext uri="{9D8B030D-6E8A-4147-A177-3AD203B41FA5}">
                      <a16:colId xmlns:a16="http://schemas.microsoft.com/office/drawing/2014/main" val="39244812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1800" b="1" dirty="0" err="1">
                          <a:effectLst/>
                          <a:latin typeface="+mn-lt"/>
                        </a:rPr>
                        <a:t>ɔɪ</a:t>
                      </a:r>
                      <a:r>
                        <a:rPr lang="en-US" sz="1800" b="1" dirty="0">
                          <a:effectLst/>
                          <a:latin typeface="+mn-lt"/>
                        </a:rPr>
                        <a:t>/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1800" b="1" dirty="0" err="1">
                          <a:effectLst/>
                          <a:latin typeface="+mn-lt"/>
                        </a:rPr>
                        <a:t>aɪ</a:t>
                      </a:r>
                      <a:r>
                        <a:rPr lang="en-US" sz="1800" b="1" dirty="0">
                          <a:effectLst/>
                          <a:latin typeface="+mn-lt"/>
                        </a:rPr>
                        <a:t>/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9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1800" b="1" dirty="0" err="1">
                          <a:effectLst/>
                          <a:latin typeface="+mn-lt"/>
                        </a:rPr>
                        <a:t>aʊ</a:t>
                      </a:r>
                      <a:r>
                        <a:rPr lang="en-US" sz="1800" b="1" dirty="0">
                          <a:effectLst/>
                          <a:latin typeface="+mn-lt"/>
                        </a:rPr>
                        <a:t>/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9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666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E25982"/>
                          </a:solidFill>
                          <a:effectLst/>
                          <a:latin typeface="+mn-lt"/>
                        </a:rPr>
                        <a:t>1. 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Seeing my K-pop idols appear at the booth, I started shouting their names loudly.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indent="-635"/>
                      <a:r>
                        <a:rPr lang="en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V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indent="-635"/>
                      <a:endParaRPr lang="en-V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indent="-635"/>
                      <a:endParaRPr lang="en-V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727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E25982"/>
                          </a:solidFill>
                          <a:effectLst/>
                          <a:latin typeface="+mn-lt"/>
                        </a:rPr>
                        <a:t>2. </a:t>
                      </a:r>
                      <a:r>
                        <a:rPr lang="en-US" sz="2000">
                          <a:effectLst/>
                          <a:latin typeface="+mn-lt"/>
                        </a:rPr>
                        <a:t>Mike really enjoyed his life in the USA despite experiencing culture shock.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indent="-635"/>
                      <a:endParaRPr lang="en-V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indent="-635"/>
                      <a:endParaRPr lang="en-V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indent="-635"/>
                      <a:r>
                        <a:rPr lang="en-VN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VN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93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E25982"/>
                          </a:solidFill>
                          <a:effectLst/>
                          <a:latin typeface="+mn-lt"/>
                        </a:rPr>
                        <a:t>3. 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The Korean food festival offers a wide choice of spicy dishes.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indent="-635"/>
                      <a:endParaRPr lang="en-V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indent="-635"/>
                      <a:endParaRPr lang="en-V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indent="-635"/>
                      <a:r>
                        <a:rPr lang="en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V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956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E25982"/>
                          </a:solidFill>
                          <a:effectLst/>
                          <a:latin typeface="+mn-lt"/>
                        </a:rPr>
                        <a:t>4. </a:t>
                      </a:r>
                      <a:r>
                        <a:rPr lang="en-US" sz="2000">
                          <a:effectLst/>
                          <a:latin typeface="+mn-lt"/>
                        </a:rPr>
                        <a:t>They haven’t announced the final applicants for the culture exchange programme.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indent="-635"/>
                      <a:r>
                        <a:rPr lang="vi-VN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V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indent="-635"/>
                      <a:r>
                        <a:rPr lang="vi-VN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V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indent="-635"/>
                      <a:endParaRPr lang="en-V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05104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72369C1-A487-8E74-9B4C-C7CCD52AF938}"/>
              </a:ext>
            </a:extLst>
          </p:cNvPr>
          <p:cNvSpPr/>
          <p:nvPr/>
        </p:nvSpPr>
        <p:spPr>
          <a:xfrm>
            <a:off x="0" y="649279"/>
            <a:ext cx="1745672" cy="2775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Pronunciation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B84170-4B0A-8445-8B5D-0F051E7922CA}"/>
              </a:ext>
            </a:extLst>
          </p:cNvPr>
          <p:cNvSpPr txBox="1"/>
          <p:nvPr/>
        </p:nvSpPr>
        <p:spPr>
          <a:xfrm>
            <a:off x="6261868" y="2189189"/>
            <a:ext cx="1141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my,</a:t>
            </a:r>
            <a:r>
              <a:rPr lang="en-GB" sz="2000" b="1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000" b="1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idols</a:t>
            </a:r>
            <a:endParaRPr lang="en-VN" sz="2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C4F5BD-3B74-1240-95E7-132C369B3B56}"/>
              </a:ext>
            </a:extLst>
          </p:cNvPr>
          <p:cNvSpPr txBox="1"/>
          <p:nvPr/>
        </p:nvSpPr>
        <p:spPr>
          <a:xfrm>
            <a:off x="7478284" y="2085527"/>
            <a:ext cx="1319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shouted</a:t>
            </a:r>
            <a:r>
              <a:rPr lang="vi-VN" sz="2000" b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sz="2000" b="1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loudly</a:t>
            </a:r>
            <a:endParaRPr lang="en-VN" sz="2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B647E-C456-1241-8B8B-43F7C026CC52}"/>
              </a:ext>
            </a:extLst>
          </p:cNvPr>
          <p:cNvSpPr txBox="1"/>
          <p:nvPr/>
        </p:nvSpPr>
        <p:spPr>
          <a:xfrm>
            <a:off x="5251550" y="2856466"/>
            <a:ext cx="1041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enjoyed</a:t>
            </a:r>
            <a:endParaRPr lang="en-VN" sz="2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37B9D6-457D-1443-86A8-FE7222D45E81}"/>
              </a:ext>
            </a:extLst>
          </p:cNvPr>
          <p:cNvSpPr txBox="1"/>
          <p:nvPr/>
        </p:nvSpPr>
        <p:spPr>
          <a:xfrm>
            <a:off x="6247168" y="2739031"/>
            <a:ext cx="124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Mike, life</a:t>
            </a:r>
            <a:r>
              <a:rPr lang="vi-VN" sz="2000" b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sz="2000" b="1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desipte</a:t>
            </a:r>
            <a:endParaRPr lang="en-VN" sz="20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288839-83B0-1C4C-A035-768841F35D11}"/>
              </a:ext>
            </a:extLst>
          </p:cNvPr>
          <p:cNvSpPr txBox="1"/>
          <p:nvPr/>
        </p:nvSpPr>
        <p:spPr>
          <a:xfrm>
            <a:off x="5277724" y="3620028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choice</a:t>
            </a:r>
            <a:endParaRPr lang="en-VN" sz="2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1AE916-26C1-7F4E-BB06-9B20168B2079}"/>
              </a:ext>
            </a:extLst>
          </p:cNvPr>
          <p:cNvSpPr txBox="1"/>
          <p:nvPr/>
        </p:nvSpPr>
        <p:spPr>
          <a:xfrm>
            <a:off x="6292668" y="3445753"/>
            <a:ext cx="1110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wide, spicy</a:t>
            </a:r>
            <a:endParaRPr lang="en-VN" sz="2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4F2385-EC1B-CB49-A24F-71DD2A2B65C7}"/>
              </a:ext>
            </a:extLst>
          </p:cNvPr>
          <p:cNvSpPr txBox="1"/>
          <p:nvPr/>
        </p:nvSpPr>
        <p:spPr>
          <a:xfrm>
            <a:off x="6292668" y="4295453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vi-VN" sz="2000" b="1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inal</a:t>
            </a:r>
            <a:endParaRPr lang="en-VN" sz="2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4DF2BB-5126-934D-B5B0-A0CB21E3BE45}"/>
              </a:ext>
            </a:extLst>
          </p:cNvPr>
          <p:cNvSpPr txBox="1"/>
          <p:nvPr/>
        </p:nvSpPr>
        <p:spPr>
          <a:xfrm>
            <a:off x="7403481" y="4210479"/>
            <a:ext cx="1373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announced</a:t>
            </a:r>
          </a:p>
        </p:txBody>
      </p:sp>
    </p:spTree>
    <p:extLst>
      <p:ext uri="{BB962C8B-B14F-4D97-AF65-F5344CB8AC3E}">
        <p14:creationId xmlns:p14="http://schemas.microsoft.com/office/powerpoint/2010/main" val="6380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380138" y="1025855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02768" y="920750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779723" y="1016408"/>
            <a:ext cx="66462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</a:rPr>
              <a:t>Choose the correct word to complete each of the sentences. 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64E5847F-EF5B-EB5D-8611-F72B5E36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7165BD-B1AD-8643-8DA3-07195F38FD6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72369C1-A487-8E74-9B4C-C7CCD52AF938}"/>
              </a:ext>
            </a:extLst>
          </p:cNvPr>
          <p:cNvSpPr/>
          <p:nvPr/>
        </p:nvSpPr>
        <p:spPr>
          <a:xfrm>
            <a:off x="0" y="646743"/>
            <a:ext cx="1413166" cy="2775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Vocabulary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986547-2FE9-75EC-3DF9-AA52008742FC}"/>
              </a:ext>
            </a:extLst>
          </p:cNvPr>
          <p:cNvSpPr txBox="1"/>
          <p:nvPr/>
        </p:nvSpPr>
        <p:spPr>
          <a:xfrm>
            <a:off x="152400" y="1416518"/>
            <a:ext cx="898721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E25982"/>
                </a:solidFill>
                <a:effectLst/>
              </a:rPr>
              <a:t>1. </a:t>
            </a:r>
            <a:r>
              <a:rPr lang="en-US" sz="2400" dirty="0">
                <a:effectLst/>
              </a:rPr>
              <a:t>Studying abroad is a </a:t>
            </a:r>
            <a:r>
              <a:rPr lang="en-US" sz="2400">
                <a:effectLst/>
              </a:rPr>
              <a:t>growing </a:t>
            </a:r>
            <a:r>
              <a:rPr lang="en-US" sz="2400" smtClean="0">
                <a:solidFill>
                  <a:srgbClr val="3875B2"/>
                </a:solidFill>
                <a:effectLst/>
              </a:rPr>
              <a:t>trend </a:t>
            </a:r>
            <a:r>
              <a:rPr lang="en-US" sz="2400" smtClean="0">
                <a:effectLst/>
              </a:rPr>
              <a:t>/ </a:t>
            </a:r>
            <a:r>
              <a:rPr lang="en-US" sz="2400" smtClean="0">
                <a:solidFill>
                  <a:srgbClr val="3875B2"/>
                </a:solidFill>
                <a:effectLst/>
              </a:rPr>
              <a:t>event </a:t>
            </a:r>
            <a:r>
              <a:rPr lang="en-US" sz="2400" dirty="0">
                <a:effectLst/>
              </a:rPr>
              <a:t>in many Asian countries.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E25982"/>
                </a:solidFill>
                <a:effectLst/>
              </a:rPr>
              <a:t>2. </a:t>
            </a:r>
            <a:r>
              <a:rPr lang="en-US" sz="2400" dirty="0">
                <a:effectLst/>
              </a:rPr>
              <a:t>It is believed that Thailand’s Songkran </a:t>
            </a:r>
            <a:r>
              <a:rPr lang="en-US" sz="2400">
                <a:effectLst/>
              </a:rPr>
              <a:t>celebrations </a:t>
            </a:r>
            <a:r>
              <a:rPr lang="en-US" sz="2400" smtClean="0">
                <a:solidFill>
                  <a:srgbClr val="3875B2"/>
                </a:solidFill>
                <a:effectLst/>
              </a:rPr>
              <a:t>origin </a:t>
            </a:r>
            <a:r>
              <a:rPr lang="en-US" sz="2400" smtClean="0">
                <a:effectLst/>
              </a:rPr>
              <a:t>/ </a:t>
            </a:r>
            <a:r>
              <a:rPr lang="en-US" sz="2400" smtClean="0">
                <a:solidFill>
                  <a:srgbClr val="3875B2"/>
                </a:solidFill>
                <a:effectLst/>
              </a:rPr>
              <a:t>originate </a:t>
            </a:r>
            <a:r>
              <a:rPr lang="en-US" sz="2400" dirty="0">
                <a:effectLst/>
              </a:rPr>
              <a:t>from a Buddhist story.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E25982"/>
                </a:solidFill>
                <a:effectLst/>
              </a:rPr>
              <a:t>3. </a:t>
            </a:r>
            <a:r>
              <a:rPr lang="en-US" sz="2400" dirty="0">
                <a:effectLst/>
              </a:rPr>
              <a:t>It’s important to preserve a country’s </a:t>
            </a:r>
            <a:r>
              <a:rPr lang="en-US" sz="2400">
                <a:effectLst/>
              </a:rPr>
              <a:t>national </a:t>
            </a:r>
            <a:r>
              <a:rPr lang="en-US" sz="2400" smtClean="0">
                <a:solidFill>
                  <a:srgbClr val="3875B2"/>
                </a:solidFill>
                <a:effectLst/>
              </a:rPr>
              <a:t>fame </a:t>
            </a:r>
            <a:r>
              <a:rPr lang="en-US" sz="2400" smtClean="0">
                <a:effectLst/>
              </a:rPr>
              <a:t>/ </a:t>
            </a:r>
            <a:r>
              <a:rPr lang="en-US" sz="2400" smtClean="0">
                <a:solidFill>
                  <a:srgbClr val="3875B2"/>
                </a:solidFill>
                <a:effectLst/>
              </a:rPr>
              <a:t>identity </a:t>
            </a:r>
            <a:r>
              <a:rPr lang="en-US" sz="2400" dirty="0">
                <a:effectLst/>
              </a:rPr>
              <a:t>through its culture.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E25982"/>
                </a:solidFill>
                <a:effectLst/>
              </a:rPr>
              <a:t>4. </a:t>
            </a:r>
            <a:r>
              <a:rPr lang="en-US" sz="2400">
                <a:effectLst/>
              </a:rPr>
              <a:t>Italian </a:t>
            </a:r>
            <a:r>
              <a:rPr lang="en-US" sz="2400" smtClean="0">
                <a:solidFill>
                  <a:srgbClr val="3875B2"/>
                </a:solidFill>
                <a:effectLst/>
              </a:rPr>
              <a:t>cuisine </a:t>
            </a:r>
            <a:r>
              <a:rPr lang="en-US" sz="2400" smtClean="0">
                <a:effectLst/>
              </a:rPr>
              <a:t>/ </a:t>
            </a:r>
            <a:r>
              <a:rPr lang="en-US" sz="2400" smtClean="0">
                <a:solidFill>
                  <a:srgbClr val="3875B2"/>
                </a:solidFill>
                <a:effectLst/>
              </a:rPr>
              <a:t>culture </a:t>
            </a:r>
            <a:r>
              <a:rPr lang="en-US" sz="2400" dirty="0">
                <a:effectLst/>
              </a:rPr>
              <a:t>is popular because it is delicious and healthy. </a:t>
            </a:r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id="{780B8EB3-C615-7649-A675-B6D45ED52DB9}"/>
              </a:ext>
            </a:extLst>
          </p:cNvPr>
          <p:cNvSpPr/>
          <p:nvPr/>
        </p:nvSpPr>
        <p:spPr>
          <a:xfrm>
            <a:off x="4102860" y="1589174"/>
            <a:ext cx="816211" cy="394018"/>
          </a:xfrm>
          <a:prstGeom prst="donut">
            <a:avLst>
              <a:gd name="adj" fmla="val 5924"/>
            </a:avLst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2" name="Donut 11">
            <a:extLst>
              <a:ext uri="{FF2B5EF4-FFF2-40B4-BE49-F238E27FC236}">
                <a16:creationId xmlns:a16="http://schemas.microsoft.com/office/drawing/2014/main" id="{19175345-BE3F-0C42-8ACB-4003C303D7F4}"/>
              </a:ext>
            </a:extLst>
          </p:cNvPr>
          <p:cNvSpPr/>
          <p:nvPr/>
        </p:nvSpPr>
        <p:spPr>
          <a:xfrm>
            <a:off x="7765492" y="2154351"/>
            <a:ext cx="1238343" cy="394018"/>
          </a:xfrm>
          <a:prstGeom prst="donut">
            <a:avLst>
              <a:gd name="adj" fmla="val 5924"/>
            </a:avLst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3" name="Donut 12">
            <a:extLst>
              <a:ext uri="{FF2B5EF4-FFF2-40B4-BE49-F238E27FC236}">
                <a16:creationId xmlns:a16="http://schemas.microsoft.com/office/drawing/2014/main" id="{F7531B45-3751-6449-9F5C-D53B9989CE8D}"/>
              </a:ext>
            </a:extLst>
          </p:cNvPr>
          <p:cNvSpPr/>
          <p:nvPr/>
        </p:nvSpPr>
        <p:spPr>
          <a:xfrm>
            <a:off x="7067754" y="3183714"/>
            <a:ext cx="1148497" cy="473886"/>
          </a:xfrm>
          <a:prstGeom prst="donut">
            <a:avLst>
              <a:gd name="adj" fmla="val 5924"/>
            </a:avLst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4" name="Donut 13">
            <a:extLst>
              <a:ext uri="{FF2B5EF4-FFF2-40B4-BE49-F238E27FC236}">
                <a16:creationId xmlns:a16="http://schemas.microsoft.com/office/drawing/2014/main" id="{98D52459-9899-DF46-BCDE-92C4BD0B4FB7}"/>
              </a:ext>
            </a:extLst>
          </p:cNvPr>
          <p:cNvSpPr/>
          <p:nvPr/>
        </p:nvSpPr>
        <p:spPr>
          <a:xfrm>
            <a:off x="1313284" y="4339114"/>
            <a:ext cx="982728" cy="394018"/>
          </a:xfrm>
          <a:prstGeom prst="donut">
            <a:avLst>
              <a:gd name="adj" fmla="val 5924"/>
            </a:avLst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380138" y="96741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02768" y="89567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757093" y="973397"/>
            <a:ext cx="373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ffectLst/>
              </a:rPr>
              <a:t>Choose the best answer A, B, C, or D. 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64E5847F-EF5B-EB5D-8611-F72B5E36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7165BD-B1AD-8643-8DA3-07195F38FD6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72369C1-A487-8E74-9B4C-C7CCD52AF938}"/>
              </a:ext>
            </a:extLst>
          </p:cNvPr>
          <p:cNvSpPr/>
          <p:nvPr/>
        </p:nvSpPr>
        <p:spPr>
          <a:xfrm>
            <a:off x="0" y="647635"/>
            <a:ext cx="1283227" cy="2775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Grammar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986547-2FE9-75EC-3DF9-AA52008742FC}"/>
              </a:ext>
            </a:extLst>
          </p:cNvPr>
          <p:cNvSpPr txBox="1"/>
          <p:nvPr/>
        </p:nvSpPr>
        <p:spPr>
          <a:xfrm>
            <a:off x="152400" y="1350352"/>
            <a:ext cx="86360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effectLst/>
              </a:rPr>
              <a:t>Many secondary school students dream of studying abroad because they think it is a wonderful opportunity. However, while studying in (1</a:t>
            </a:r>
            <a:r>
              <a:rPr lang="en-US" sz="2200">
                <a:effectLst/>
              </a:rPr>
              <a:t>) </a:t>
            </a:r>
            <a:r>
              <a:rPr lang="en-US" sz="2200" smtClean="0">
                <a:solidFill>
                  <a:srgbClr val="6B6D70"/>
                </a:solidFill>
                <a:effectLst/>
              </a:rPr>
              <a:t>_______ </a:t>
            </a:r>
            <a:r>
              <a:rPr lang="en-US" sz="2200" dirty="0">
                <a:effectLst/>
              </a:rPr>
              <a:t>foreign country such as (2</a:t>
            </a:r>
            <a:r>
              <a:rPr lang="en-US" sz="2200">
                <a:effectLst/>
              </a:rPr>
              <a:t>) </a:t>
            </a:r>
            <a:r>
              <a:rPr lang="en-US" sz="2200">
                <a:solidFill>
                  <a:srgbClr val="6B6D70"/>
                </a:solidFill>
              </a:rPr>
              <a:t>_______ </a:t>
            </a:r>
            <a:r>
              <a:rPr lang="en-US" sz="2200" dirty="0">
                <a:effectLst/>
              </a:rPr>
              <a:t>US, students may experience culture shock. One of the best ways to deal with culture shock is to </a:t>
            </a:r>
            <a:r>
              <a:rPr lang="en-US" sz="2200">
                <a:effectLst/>
              </a:rPr>
              <a:t>research </a:t>
            </a:r>
            <a:r>
              <a:rPr lang="en-US" sz="2200" smtClean="0">
                <a:effectLst/>
              </a:rPr>
              <a:t/>
            </a:r>
            <a:br>
              <a:rPr lang="en-US" sz="2200" smtClean="0">
                <a:effectLst/>
              </a:rPr>
            </a:br>
            <a:r>
              <a:rPr lang="en-US" sz="2200" smtClean="0">
                <a:effectLst/>
              </a:rPr>
              <a:t>(</a:t>
            </a:r>
            <a:r>
              <a:rPr lang="en-US" sz="2200" dirty="0">
                <a:effectLst/>
              </a:rPr>
              <a:t>3</a:t>
            </a:r>
            <a:r>
              <a:rPr lang="en-US" sz="2200">
                <a:effectLst/>
              </a:rPr>
              <a:t>) </a:t>
            </a:r>
            <a:r>
              <a:rPr lang="en-US" sz="2200">
                <a:solidFill>
                  <a:srgbClr val="6B6D70"/>
                </a:solidFill>
              </a:rPr>
              <a:t>_______ </a:t>
            </a:r>
            <a:r>
              <a:rPr lang="en-US" sz="2200" dirty="0">
                <a:effectLst/>
              </a:rPr>
              <a:t>local culture in advance.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986547-2FE9-75EC-3DF9-AA52008742FC}"/>
              </a:ext>
            </a:extLst>
          </p:cNvPr>
          <p:cNvSpPr txBox="1"/>
          <p:nvPr/>
        </p:nvSpPr>
        <p:spPr>
          <a:xfrm>
            <a:off x="944343" y="3147985"/>
            <a:ext cx="75601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E45983"/>
                </a:solidFill>
              </a:rPr>
              <a:t>1. A</a:t>
            </a:r>
            <a:r>
              <a:rPr lang="en-US" sz="2400" b="1">
                <a:solidFill>
                  <a:srgbClr val="E45983"/>
                </a:solidFill>
              </a:rPr>
              <a:t>. </a:t>
            </a:r>
            <a:r>
              <a:rPr lang="en-US" sz="2400"/>
              <a:t>a </a:t>
            </a:r>
            <a:r>
              <a:rPr lang="en-US" sz="2400" smtClean="0"/>
              <a:t>		</a:t>
            </a:r>
            <a:r>
              <a:rPr lang="en-US" sz="2400" b="1" smtClean="0">
                <a:solidFill>
                  <a:srgbClr val="E45983"/>
                </a:solidFill>
              </a:rPr>
              <a:t>B</a:t>
            </a:r>
            <a:r>
              <a:rPr lang="en-US" sz="2400" b="1">
                <a:solidFill>
                  <a:srgbClr val="E45983"/>
                </a:solidFill>
              </a:rPr>
              <a:t>.</a:t>
            </a:r>
            <a:r>
              <a:rPr lang="en-US" sz="2400" b="1"/>
              <a:t> </a:t>
            </a:r>
            <a:r>
              <a:rPr lang="en-US" sz="2400"/>
              <a:t>an </a:t>
            </a:r>
            <a:r>
              <a:rPr lang="en-US" sz="2400" smtClean="0"/>
              <a:t>		</a:t>
            </a:r>
            <a:r>
              <a:rPr lang="en-US" sz="2400" b="1" smtClean="0">
                <a:solidFill>
                  <a:srgbClr val="E45983"/>
                </a:solidFill>
              </a:rPr>
              <a:t>C</a:t>
            </a:r>
            <a:r>
              <a:rPr lang="en-US" sz="2400" b="1">
                <a:solidFill>
                  <a:srgbClr val="E45983"/>
                </a:solidFill>
              </a:rPr>
              <a:t>.</a:t>
            </a:r>
            <a:r>
              <a:rPr lang="en-US" sz="2400" b="1"/>
              <a:t> </a:t>
            </a:r>
            <a:r>
              <a:rPr lang="en-US" sz="2400"/>
              <a:t>∅ </a:t>
            </a:r>
            <a:r>
              <a:rPr lang="en-US" sz="2400" smtClean="0"/>
              <a:t>		</a:t>
            </a:r>
            <a:r>
              <a:rPr lang="en-US" sz="2400" b="1" smtClean="0">
                <a:solidFill>
                  <a:srgbClr val="E45983"/>
                </a:solidFill>
              </a:rPr>
              <a:t>D</a:t>
            </a:r>
            <a:r>
              <a:rPr lang="en-US" sz="2400" b="1">
                <a:solidFill>
                  <a:srgbClr val="E45983"/>
                </a:solidFill>
              </a:rPr>
              <a:t>.</a:t>
            </a:r>
            <a:r>
              <a:rPr lang="en-US" sz="2400" b="1"/>
              <a:t> </a:t>
            </a:r>
            <a:r>
              <a:rPr lang="en-US" sz="2400"/>
              <a:t>the</a:t>
            </a:r>
            <a:r>
              <a:rPr lang="en-US" sz="2400"/>
              <a:t/>
            </a:r>
            <a:br>
              <a:rPr lang="en-US" sz="2400"/>
            </a:br>
            <a:r>
              <a:rPr lang="en-US" sz="2400" b="1" smtClean="0">
                <a:solidFill>
                  <a:srgbClr val="E45983"/>
                </a:solidFill>
              </a:rPr>
              <a:t>2. A</a:t>
            </a:r>
            <a:r>
              <a:rPr lang="en-US" sz="2400" b="1">
                <a:solidFill>
                  <a:srgbClr val="E45983"/>
                </a:solidFill>
              </a:rPr>
              <a:t>. </a:t>
            </a:r>
            <a:r>
              <a:rPr lang="en-US" sz="2400"/>
              <a:t>an </a:t>
            </a:r>
            <a:r>
              <a:rPr lang="en-US" sz="2400" smtClean="0"/>
              <a:t>	</a:t>
            </a:r>
            <a:r>
              <a:rPr lang="en-US" sz="2400" b="1" smtClean="0">
                <a:solidFill>
                  <a:srgbClr val="E45983"/>
                </a:solidFill>
              </a:rPr>
              <a:t>B</a:t>
            </a:r>
            <a:r>
              <a:rPr lang="en-US" sz="2400" b="1">
                <a:solidFill>
                  <a:srgbClr val="E45983"/>
                </a:solidFill>
              </a:rPr>
              <a:t>. </a:t>
            </a:r>
            <a:r>
              <a:rPr lang="en-US" sz="2400"/>
              <a:t>the </a:t>
            </a:r>
            <a:r>
              <a:rPr lang="en-US" sz="2400" smtClean="0"/>
              <a:t>		</a:t>
            </a:r>
            <a:r>
              <a:rPr lang="en-US" sz="2400" b="1" smtClean="0">
                <a:solidFill>
                  <a:srgbClr val="E45983"/>
                </a:solidFill>
              </a:rPr>
              <a:t>C</a:t>
            </a:r>
            <a:r>
              <a:rPr lang="en-US" sz="2400" b="1">
                <a:solidFill>
                  <a:srgbClr val="E45983"/>
                </a:solidFill>
              </a:rPr>
              <a:t>.</a:t>
            </a:r>
            <a:r>
              <a:rPr lang="en-US" sz="2400" b="1"/>
              <a:t> </a:t>
            </a:r>
            <a:r>
              <a:rPr lang="en-US" sz="2400"/>
              <a:t>one </a:t>
            </a:r>
            <a:r>
              <a:rPr lang="en-US" sz="2400" smtClean="0"/>
              <a:t>		</a:t>
            </a:r>
            <a:r>
              <a:rPr lang="en-US" sz="2400" b="1" smtClean="0">
                <a:solidFill>
                  <a:srgbClr val="E45983"/>
                </a:solidFill>
              </a:rPr>
              <a:t>D</a:t>
            </a:r>
            <a:r>
              <a:rPr lang="en-US" sz="2400" b="1">
                <a:solidFill>
                  <a:srgbClr val="E45983"/>
                </a:solidFill>
              </a:rPr>
              <a:t>. </a:t>
            </a:r>
            <a:r>
              <a:rPr lang="en-US" sz="2400"/>
              <a:t>a</a:t>
            </a:r>
            <a:br>
              <a:rPr lang="en-US" sz="2400"/>
            </a:br>
            <a:r>
              <a:rPr lang="en-US" sz="2400" b="1">
                <a:solidFill>
                  <a:srgbClr val="E45983"/>
                </a:solidFill>
              </a:rPr>
              <a:t>3. A. </a:t>
            </a:r>
            <a:r>
              <a:rPr lang="en-US" sz="2400"/>
              <a:t>the </a:t>
            </a:r>
            <a:r>
              <a:rPr lang="en-US" sz="2400" smtClean="0"/>
              <a:t>	</a:t>
            </a:r>
            <a:r>
              <a:rPr lang="en-US" sz="2400" b="1" smtClean="0">
                <a:solidFill>
                  <a:srgbClr val="E45983"/>
                </a:solidFill>
              </a:rPr>
              <a:t>B</a:t>
            </a:r>
            <a:r>
              <a:rPr lang="en-US" sz="2400" b="1">
                <a:solidFill>
                  <a:srgbClr val="E45983"/>
                </a:solidFill>
              </a:rPr>
              <a:t>.</a:t>
            </a:r>
            <a:r>
              <a:rPr lang="en-US" sz="2400" b="1"/>
              <a:t> </a:t>
            </a:r>
            <a:r>
              <a:rPr lang="en-US" sz="2400"/>
              <a:t>a </a:t>
            </a:r>
            <a:r>
              <a:rPr lang="en-US" sz="2400" smtClean="0"/>
              <a:t>		</a:t>
            </a:r>
            <a:r>
              <a:rPr lang="en-US" sz="2400" b="1" smtClean="0">
                <a:solidFill>
                  <a:srgbClr val="E45983"/>
                </a:solidFill>
              </a:rPr>
              <a:t>C</a:t>
            </a:r>
            <a:r>
              <a:rPr lang="en-US" sz="2400" b="1">
                <a:solidFill>
                  <a:srgbClr val="E45983"/>
                </a:solidFill>
              </a:rPr>
              <a:t>.</a:t>
            </a:r>
            <a:r>
              <a:rPr lang="en-US" sz="2400" b="1"/>
              <a:t> </a:t>
            </a:r>
            <a:r>
              <a:rPr lang="en-US" sz="2400"/>
              <a:t>many </a:t>
            </a:r>
            <a:r>
              <a:rPr lang="en-US" sz="2400" smtClean="0"/>
              <a:t>	</a:t>
            </a:r>
            <a:r>
              <a:rPr lang="en-US" sz="2400" b="1" smtClean="0">
                <a:solidFill>
                  <a:srgbClr val="E45983"/>
                </a:solidFill>
              </a:rPr>
              <a:t>D</a:t>
            </a:r>
            <a:r>
              <a:rPr lang="en-US" sz="2400" b="1">
                <a:solidFill>
                  <a:srgbClr val="E45983"/>
                </a:solidFill>
              </a:rPr>
              <a:t>.</a:t>
            </a:r>
            <a:r>
              <a:rPr lang="en-US" sz="2400" b="1"/>
              <a:t> </a:t>
            </a:r>
            <a:r>
              <a:rPr lang="en-US" sz="2400" smtClean="0"/>
              <a:t>∅</a:t>
            </a:r>
            <a:endParaRPr lang="en-US" sz="2400" dirty="0">
              <a:effectLst/>
            </a:endParaRPr>
          </a:p>
        </p:txBody>
      </p:sp>
      <p:sp>
        <p:nvSpPr>
          <p:cNvPr id="18" name="Donut 17">
            <a:extLst>
              <a:ext uri="{FF2B5EF4-FFF2-40B4-BE49-F238E27FC236}">
                <a16:creationId xmlns:a16="http://schemas.microsoft.com/office/drawing/2014/main" id="{03FBBD48-9D68-D84B-9B67-751B93326BC7}"/>
              </a:ext>
            </a:extLst>
          </p:cNvPr>
          <p:cNvSpPr/>
          <p:nvPr/>
        </p:nvSpPr>
        <p:spPr>
          <a:xfrm>
            <a:off x="1245127" y="3302890"/>
            <a:ext cx="414645" cy="420490"/>
          </a:xfrm>
          <a:prstGeom prst="donut">
            <a:avLst>
              <a:gd name="adj" fmla="val 5924"/>
            </a:avLst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9" name="Donut 18">
            <a:extLst>
              <a:ext uri="{FF2B5EF4-FFF2-40B4-BE49-F238E27FC236}">
                <a16:creationId xmlns:a16="http://schemas.microsoft.com/office/drawing/2014/main" id="{03FBBD48-9D68-D84B-9B67-751B93326BC7}"/>
              </a:ext>
            </a:extLst>
          </p:cNvPr>
          <p:cNvSpPr/>
          <p:nvPr/>
        </p:nvSpPr>
        <p:spPr>
          <a:xfrm>
            <a:off x="2762777" y="3839065"/>
            <a:ext cx="414645" cy="420490"/>
          </a:xfrm>
          <a:prstGeom prst="donut">
            <a:avLst>
              <a:gd name="adj" fmla="val 5924"/>
            </a:avLst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20" name="Donut 19">
            <a:extLst>
              <a:ext uri="{FF2B5EF4-FFF2-40B4-BE49-F238E27FC236}">
                <a16:creationId xmlns:a16="http://schemas.microsoft.com/office/drawing/2014/main" id="{03FBBD48-9D68-D84B-9B67-751B93326BC7}"/>
              </a:ext>
            </a:extLst>
          </p:cNvPr>
          <p:cNvSpPr/>
          <p:nvPr/>
        </p:nvSpPr>
        <p:spPr>
          <a:xfrm>
            <a:off x="1245127" y="4415236"/>
            <a:ext cx="414645" cy="420490"/>
          </a:xfrm>
          <a:prstGeom prst="donut">
            <a:avLst>
              <a:gd name="adj" fmla="val 5924"/>
            </a:avLst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0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64E5847F-EF5B-EB5D-8611-F72B5E36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7165BD-B1AD-8643-8DA3-07195F38FD6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011620-1FF4-6740-A00B-D883968CDE3C}"/>
              </a:ext>
            </a:extLst>
          </p:cNvPr>
          <p:cNvSpPr txBox="1"/>
          <p:nvPr/>
        </p:nvSpPr>
        <p:spPr>
          <a:xfrm>
            <a:off x="259488" y="1449676"/>
            <a:ext cx="88273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effectLst/>
              </a:rPr>
              <a:t>For example, if you’re attending (4</a:t>
            </a:r>
            <a:r>
              <a:rPr lang="en-US" sz="2200">
                <a:effectLst/>
              </a:rPr>
              <a:t>) </a:t>
            </a:r>
            <a:r>
              <a:rPr lang="en-US" sz="2200">
                <a:solidFill>
                  <a:srgbClr val="6B6D70"/>
                </a:solidFill>
              </a:rPr>
              <a:t>_______</a:t>
            </a:r>
            <a:r>
              <a:rPr lang="en-US" sz="2200" smtClean="0">
                <a:solidFill>
                  <a:srgbClr val="6B6D70"/>
                </a:solidFill>
                <a:effectLst/>
              </a:rPr>
              <a:t> </a:t>
            </a:r>
            <a:r>
              <a:rPr lang="en-US" sz="2200" dirty="0">
                <a:effectLst/>
              </a:rPr>
              <a:t>UK university, reading about British culture can be helpful. This will help you understand how to interact with local people. You’ll also be prepared to deal with any differences </a:t>
            </a:r>
            <a:r>
              <a:rPr lang="en-US" sz="2200">
                <a:effectLst/>
              </a:rPr>
              <a:t>between </a:t>
            </a:r>
            <a:r>
              <a:rPr lang="en-US" sz="2200" smtClean="0">
                <a:effectLst/>
              </a:rPr>
              <a:t>(</a:t>
            </a:r>
            <a:r>
              <a:rPr lang="en-US" sz="2200" dirty="0">
                <a:effectLst/>
              </a:rPr>
              <a:t>5</a:t>
            </a:r>
            <a:r>
              <a:rPr lang="en-US" sz="2200">
                <a:effectLst/>
              </a:rPr>
              <a:t>) </a:t>
            </a:r>
            <a:r>
              <a:rPr lang="en-US" sz="2200">
                <a:solidFill>
                  <a:srgbClr val="6B6D70"/>
                </a:solidFill>
              </a:rPr>
              <a:t>_______</a:t>
            </a:r>
            <a:r>
              <a:rPr lang="en-US" sz="2200" smtClean="0">
                <a:solidFill>
                  <a:srgbClr val="6B6D70"/>
                </a:solidFill>
                <a:effectLst/>
              </a:rPr>
              <a:t> </a:t>
            </a:r>
            <a:r>
              <a:rPr lang="en-US" sz="2200" dirty="0">
                <a:effectLst/>
              </a:rPr>
              <a:t>two cultures. Making friends with other students, joining clubs, or attending social events at the university is another way to overcome culture shock</a:t>
            </a:r>
            <a:r>
              <a:rPr lang="en-US" sz="2200">
                <a:effectLst/>
              </a:rPr>
              <a:t>. </a:t>
            </a:r>
            <a:endParaRPr lang="en-US" sz="2200" dirty="0"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986547-2FE9-75EC-3DF9-AA52008742FC}"/>
              </a:ext>
            </a:extLst>
          </p:cNvPr>
          <p:cNvSpPr txBox="1"/>
          <p:nvPr/>
        </p:nvSpPr>
        <p:spPr>
          <a:xfrm>
            <a:off x="944343" y="3702910"/>
            <a:ext cx="75601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E45983"/>
                </a:solidFill>
              </a:rPr>
              <a:t>4</a:t>
            </a:r>
            <a:r>
              <a:rPr lang="en-US" sz="2400" b="1">
                <a:solidFill>
                  <a:srgbClr val="E45983"/>
                </a:solidFill>
              </a:rPr>
              <a:t>. A. </a:t>
            </a:r>
            <a:r>
              <a:rPr lang="en-US" sz="2400"/>
              <a:t>an </a:t>
            </a:r>
            <a:r>
              <a:rPr lang="en-US" sz="2400" smtClean="0"/>
              <a:t>	</a:t>
            </a:r>
            <a:r>
              <a:rPr lang="en-US" sz="2400" b="1" smtClean="0">
                <a:solidFill>
                  <a:srgbClr val="E45983"/>
                </a:solidFill>
              </a:rPr>
              <a:t>B</a:t>
            </a:r>
            <a:r>
              <a:rPr lang="en-US" sz="2400" b="1">
                <a:solidFill>
                  <a:srgbClr val="E45983"/>
                </a:solidFill>
              </a:rPr>
              <a:t>.</a:t>
            </a:r>
            <a:r>
              <a:rPr lang="en-US" sz="2400" b="1"/>
              <a:t> </a:t>
            </a:r>
            <a:r>
              <a:rPr lang="en-US" sz="2400"/>
              <a:t>∅ </a:t>
            </a:r>
            <a:r>
              <a:rPr lang="en-US" sz="2400" smtClean="0"/>
              <a:t>		</a:t>
            </a:r>
            <a:r>
              <a:rPr lang="en-US" sz="2400" b="1" smtClean="0">
                <a:solidFill>
                  <a:srgbClr val="E45983"/>
                </a:solidFill>
              </a:rPr>
              <a:t>C</a:t>
            </a:r>
            <a:r>
              <a:rPr lang="en-US" sz="2400" b="1">
                <a:solidFill>
                  <a:srgbClr val="E45983"/>
                </a:solidFill>
              </a:rPr>
              <a:t>.</a:t>
            </a:r>
            <a:r>
              <a:rPr lang="en-US" sz="2400" b="1"/>
              <a:t> </a:t>
            </a:r>
            <a:r>
              <a:rPr lang="en-US" sz="2400"/>
              <a:t>the </a:t>
            </a:r>
            <a:r>
              <a:rPr lang="en-US" sz="2400" smtClean="0"/>
              <a:t>		</a:t>
            </a:r>
            <a:r>
              <a:rPr lang="en-US" sz="2400" b="1" smtClean="0">
                <a:solidFill>
                  <a:srgbClr val="E45983"/>
                </a:solidFill>
              </a:rPr>
              <a:t>D</a:t>
            </a:r>
            <a:r>
              <a:rPr lang="en-US" sz="2400" b="1">
                <a:solidFill>
                  <a:srgbClr val="E45983"/>
                </a:solidFill>
              </a:rPr>
              <a:t>.</a:t>
            </a:r>
            <a:r>
              <a:rPr lang="en-US" sz="2400" b="1"/>
              <a:t> </a:t>
            </a:r>
            <a:r>
              <a:rPr lang="en-US" sz="2400"/>
              <a:t>a</a:t>
            </a:r>
            <a:br>
              <a:rPr lang="en-US" sz="2400"/>
            </a:br>
            <a:r>
              <a:rPr lang="en-US" sz="2400" b="1">
                <a:solidFill>
                  <a:srgbClr val="E45983"/>
                </a:solidFill>
              </a:rPr>
              <a:t>5. A. </a:t>
            </a:r>
            <a:r>
              <a:rPr lang="en-US" sz="2400"/>
              <a:t>∅ </a:t>
            </a:r>
            <a:r>
              <a:rPr lang="en-US" sz="2400" smtClean="0"/>
              <a:t>		</a:t>
            </a:r>
            <a:r>
              <a:rPr lang="en-US" sz="2400" b="1" smtClean="0">
                <a:solidFill>
                  <a:srgbClr val="E45983"/>
                </a:solidFill>
              </a:rPr>
              <a:t>B</a:t>
            </a:r>
            <a:r>
              <a:rPr lang="en-US" sz="2400" b="1">
                <a:solidFill>
                  <a:srgbClr val="E45983"/>
                </a:solidFill>
              </a:rPr>
              <a:t>.</a:t>
            </a:r>
            <a:r>
              <a:rPr lang="en-US" sz="2400" b="1"/>
              <a:t> </a:t>
            </a:r>
            <a:r>
              <a:rPr lang="en-US" sz="2400"/>
              <a:t>the </a:t>
            </a:r>
            <a:r>
              <a:rPr lang="en-US" sz="2400" smtClean="0"/>
              <a:t>		</a:t>
            </a:r>
            <a:r>
              <a:rPr lang="en-US" sz="2400" b="1" smtClean="0">
                <a:solidFill>
                  <a:srgbClr val="E45983"/>
                </a:solidFill>
              </a:rPr>
              <a:t>C</a:t>
            </a:r>
            <a:r>
              <a:rPr lang="en-US" sz="2400" b="1">
                <a:solidFill>
                  <a:srgbClr val="E45983"/>
                </a:solidFill>
              </a:rPr>
              <a:t>.</a:t>
            </a:r>
            <a:r>
              <a:rPr lang="en-US" sz="2400" b="1"/>
              <a:t> </a:t>
            </a:r>
            <a:r>
              <a:rPr lang="en-US" sz="2400"/>
              <a:t>both </a:t>
            </a:r>
            <a:r>
              <a:rPr lang="en-US" sz="2400" smtClean="0"/>
              <a:t>	</a:t>
            </a:r>
            <a:r>
              <a:rPr lang="en-US" sz="2400" b="1" smtClean="0">
                <a:solidFill>
                  <a:srgbClr val="E45983"/>
                </a:solidFill>
              </a:rPr>
              <a:t>D</a:t>
            </a:r>
            <a:r>
              <a:rPr lang="en-US" sz="2400" b="1">
                <a:solidFill>
                  <a:srgbClr val="E45983"/>
                </a:solidFill>
              </a:rPr>
              <a:t>.</a:t>
            </a:r>
            <a:r>
              <a:rPr lang="en-US" sz="2400" b="1"/>
              <a:t> </a:t>
            </a:r>
            <a:r>
              <a:rPr lang="en-US" sz="2400"/>
              <a:t>an</a:t>
            </a:r>
            <a:r>
              <a:rPr lang="en-US" sz="2400"/>
              <a:t> </a:t>
            </a:r>
            <a:endParaRPr lang="en-US" sz="2400" dirty="0">
              <a:effectLst/>
            </a:endParaRPr>
          </a:p>
        </p:txBody>
      </p:sp>
      <p:sp>
        <p:nvSpPr>
          <p:cNvPr id="14" name="Donut 13">
            <a:extLst>
              <a:ext uri="{FF2B5EF4-FFF2-40B4-BE49-F238E27FC236}">
                <a16:creationId xmlns:a16="http://schemas.microsoft.com/office/drawing/2014/main" id="{03FBBD48-9D68-D84B-9B67-751B93326BC7}"/>
              </a:ext>
            </a:extLst>
          </p:cNvPr>
          <p:cNvSpPr/>
          <p:nvPr/>
        </p:nvSpPr>
        <p:spPr>
          <a:xfrm>
            <a:off x="6411560" y="3837356"/>
            <a:ext cx="414645" cy="420490"/>
          </a:xfrm>
          <a:prstGeom prst="donut">
            <a:avLst>
              <a:gd name="adj" fmla="val 5924"/>
            </a:avLst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5" name="Donut 14">
            <a:extLst>
              <a:ext uri="{FF2B5EF4-FFF2-40B4-BE49-F238E27FC236}">
                <a16:creationId xmlns:a16="http://schemas.microsoft.com/office/drawing/2014/main" id="{03FBBD48-9D68-D84B-9B67-751B93326BC7}"/>
              </a:ext>
            </a:extLst>
          </p:cNvPr>
          <p:cNvSpPr/>
          <p:nvPr/>
        </p:nvSpPr>
        <p:spPr>
          <a:xfrm>
            <a:off x="2747609" y="4409483"/>
            <a:ext cx="414645" cy="420490"/>
          </a:xfrm>
          <a:prstGeom prst="donut">
            <a:avLst>
              <a:gd name="adj" fmla="val 5924"/>
            </a:avLst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380138" y="96741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02768" y="89567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757093" y="973397"/>
            <a:ext cx="373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ffectLst/>
              </a:rPr>
              <a:t>Choose the best answer A, B, C, or D.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72369C1-A487-8E74-9B4C-C7CCD52AF938}"/>
              </a:ext>
            </a:extLst>
          </p:cNvPr>
          <p:cNvSpPr/>
          <p:nvPr/>
        </p:nvSpPr>
        <p:spPr>
          <a:xfrm>
            <a:off x="0" y="647635"/>
            <a:ext cx="1283227" cy="2775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397422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50685-8180-A649-6376-9695609303CC}"/>
              </a:ext>
            </a:extLst>
          </p:cNvPr>
          <p:cNvSpPr txBox="1"/>
          <p:nvPr/>
        </p:nvSpPr>
        <p:spPr>
          <a:xfrm>
            <a:off x="211218" y="0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E92B2841-721F-F585-B773-0FEF1612F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695" y="1417519"/>
            <a:ext cx="201011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C8ABF-9D73-814E-F5E8-2361682767B6}"/>
              </a:ext>
            </a:extLst>
          </p:cNvPr>
          <p:cNvSpPr txBox="1"/>
          <p:nvPr/>
        </p:nvSpPr>
        <p:spPr>
          <a:xfrm>
            <a:off x="170179" y="2901287"/>
            <a:ext cx="54195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</a:rPr>
              <a:t>• Name of the country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• Language(s) spoken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• Traditional festivals and customs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• Music, dance, and fashion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• Cuisine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133003" y="1710817"/>
            <a:ext cx="60745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effectLst/>
              </a:rPr>
              <a:t>Work in groups. Choose a country and do some research on its culture. give a group presentation. It can include some of the following information:</a:t>
            </a:r>
            <a:endParaRPr lang="en-US" sz="2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016003-04F4-E764-4FE6-F2AC739C12A3}"/>
              </a:ext>
            </a:extLst>
          </p:cNvPr>
          <p:cNvSpPr txBox="1"/>
          <p:nvPr/>
        </p:nvSpPr>
        <p:spPr>
          <a:xfrm>
            <a:off x="211218" y="772972"/>
            <a:ext cx="49313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D12128"/>
                </a:solidFill>
                <a:effectLst/>
                <a:latin typeface="000 WildWords2 TB" panose="02000503020000020004" pitchFamily="2" charset="0"/>
                <a:cs typeface="MV Boli" panose="020F0502020204030204" pitchFamily="34" charset="0"/>
              </a:rPr>
              <a:t>INTRODUCE A CULTURE </a:t>
            </a:r>
            <a:endParaRPr lang="en-US" sz="4400" b="1" dirty="0">
              <a:latin typeface="000 WildWords2 TB" panose="02000503020000020004" pitchFamily="2" charset="0"/>
              <a:cs typeface="MV Bol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080"/>
          <a:stretch/>
        </p:blipFill>
        <p:spPr>
          <a:xfrm>
            <a:off x="6115051" y="646743"/>
            <a:ext cx="3028950" cy="450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09054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403741" y="1759951"/>
            <a:ext cx="8496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- Review the vocabulary and grammar of Unit 2;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- Apply vocabulary and grammar into practice through a project.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072" y="1820821"/>
            <a:ext cx="7203621" cy="2153228"/>
          </a:xfrm>
          <a:noFill/>
        </p:spPr>
        <p:txBody>
          <a:bodyPr anchor="t"/>
          <a:lstStyle/>
          <a:p>
            <a:pPr marL="0" marR="0" indent="-127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Do exercises in the workbook.</a:t>
            </a:r>
          </a:p>
          <a:p>
            <a:pPr marL="0" marR="0" indent="-127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Prepare for the next lesson – Unit 3.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50" y="824965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F36ED-74DE-0CFE-97FD-C71AA2DD16C3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D2DB-E75B-D37D-4EDA-252D5D470B1A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UTMFacebookK&amp;TBold"/>
                  <a:cs typeface="Times New Roman" panose="02020603050405020304" pitchFamily="18" charset="0"/>
                </a:rPr>
                <a:t>Unit 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2438400" y="418267"/>
            <a:ext cx="5319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UTMFacebookK&amp;TBold"/>
              </a:rPr>
              <a:t>A multicultural world</a:t>
            </a:r>
            <a:endParaRPr lang="en-US" sz="4400" b="1" i="0" dirty="0">
              <a:solidFill>
                <a:srgbClr val="FFFFFF"/>
              </a:solidFill>
              <a:effectLst/>
              <a:latin typeface="UTMFacebookK&amp;T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A0F45-146A-8BFF-6553-20D992E76B42}"/>
              </a:ext>
            </a:extLst>
          </p:cNvPr>
          <p:cNvSpPr/>
          <p:nvPr/>
        </p:nvSpPr>
        <p:spPr>
          <a:xfrm>
            <a:off x="2657380" y="2184952"/>
            <a:ext cx="6330639" cy="606116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FacebookK&amp;TBold"/>
              </a:rPr>
              <a:t>LOOKING BACK AND PROJECT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5C951-EDAC-510B-E774-D91A675B9038}"/>
              </a:ext>
            </a:extLst>
          </p:cNvPr>
          <p:cNvSpPr/>
          <p:nvPr/>
        </p:nvSpPr>
        <p:spPr>
          <a:xfrm>
            <a:off x="575126" y="2184953"/>
            <a:ext cx="2082254" cy="606115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908B9-EDE1-2082-96AA-C408C5B7D2F3}"/>
              </a:ext>
            </a:extLst>
          </p:cNvPr>
          <p:cNvSpPr/>
          <p:nvPr/>
        </p:nvSpPr>
        <p:spPr>
          <a:xfrm>
            <a:off x="2234536" y="45592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50177" y="877315"/>
            <a:ext cx="1565581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33768" y="1971501"/>
            <a:ext cx="1565580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LOOKING BACK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0178" y="3039250"/>
            <a:ext cx="1565581" cy="484861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PROJECT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05771" y="860863"/>
            <a:ext cx="3659537" cy="524456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-1270" algn="just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chemeClr val="tx1"/>
                </a:solidFill>
                <a:ea typeface="Times New Roman" panose="02020603050405020304" pitchFamily="18" charset="0"/>
              </a:rPr>
              <a:t>G</a:t>
            </a:r>
            <a:r>
              <a:rPr lang="en-US" sz="135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ame: Lucky number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05768" y="1827075"/>
            <a:ext cx="3659538" cy="780404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Pronunciation</a:t>
            </a:r>
          </a:p>
          <a:p>
            <a:r>
              <a:rPr lang="en-US" sz="1350" kern="0" dirty="0">
                <a:solidFill>
                  <a:schemeClr val="tx1"/>
                </a:solidFill>
                <a:cs typeface="Times New Roman" panose="02020603050405020304" pitchFamily="18" charset="0"/>
              </a:rPr>
              <a:t>- Vocabulary</a:t>
            </a:r>
          </a:p>
          <a:p>
            <a:r>
              <a:rPr lang="en-US" sz="1350" kern="0" dirty="0">
                <a:solidFill>
                  <a:schemeClr val="tx1"/>
                </a:solidFill>
                <a:cs typeface="Times New Roman" panose="02020603050405020304" pitchFamily="18" charset="0"/>
              </a:rPr>
              <a:t>- Grammar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5768" y="3049235"/>
            <a:ext cx="3659539" cy="54483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Project: Introduce </a:t>
            </a:r>
            <a:r>
              <a:rPr lang="en-US" sz="135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 culture</a:t>
            </a:r>
            <a:endParaRPr lang="en-US" sz="135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22" idx="3"/>
            <a:endCxn id="23" idx="0"/>
          </p:cNvCxnSpPr>
          <p:nvPr/>
        </p:nvCxnSpPr>
        <p:spPr>
          <a:xfrm>
            <a:off x="2115758" y="1123091"/>
            <a:ext cx="1100800" cy="848410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  <a:stCxn id="23" idx="1"/>
            <a:endCxn id="24" idx="0"/>
          </p:cNvCxnSpPr>
          <p:nvPr/>
        </p:nvCxnSpPr>
        <p:spPr>
          <a:xfrm rot="10800000" flipV="1">
            <a:off x="1332970" y="2217276"/>
            <a:ext cx="1100799" cy="821973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505769" y="4278579"/>
            <a:ext cx="3659537" cy="51372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- Wrap-up</a:t>
            </a:r>
          </a:p>
          <a:p>
            <a:r>
              <a:rPr lang="en-US" sz="1350" dirty="0">
                <a:solidFill>
                  <a:schemeClr val="tx1"/>
                </a:solidFill>
              </a:rPr>
              <a:t>- Homework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433767" y="4285634"/>
            <a:ext cx="1565581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33063" y="230514"/>
            <a:ext cx="3932243" cy="338921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UTM Facebook K&amp;T" panose="02040603050506020204" pitchFamily="18" charset="0"/>
              </a:rPr>
              <a:t>LOOKING BACK AND PROJECT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692057" y="239901"/>
            <a:ext cx="1415556" cy="329534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E45983"/>
                </a:solidFill>
                <a:latin typeface="Bookman Old Style" pitchFamily="18" charset="0"/>
              </a:rPr>
              <a:t>LESSON 8</a:t>
            </a:r>
          </a:p>
        </p:txBody>
      </p:sp>
      <p:cxnSp>
        <p:nvCxnSpPr>
          <p:cNvPr id="10" name="Curved Connector 27">
            <a:extLst>
              <a:ext uri="{FF2B5EF4-FFF2-40B4-BE49-F238E27FC236}">
                <a16:creationId xmlns:a16="http://schemas.microsoft.com/office/drawing/2014/main" id="{7E6FDC0B-508C-D0F3-D01F-2BC49ED579F9}"/>
              </a:ext>
            </a:extLst>
          </p:cNvPr>
          <p:cNvCxnSpPr>
            <a:cxnSpLocks/>
            <a:stCxn id="24" idx="3"/>
            <a:endCxn id="34" idx="0"/>
          </p:cNvCxnSpPr>
          <p:nvPr/>
        </p:nvCxnSpPr>
        <p:spPr>
          <a:xfrm>
            <a:off x="2115759" y="3281681"/>
            <a:ext cx="1100799" cy="1003953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47BE1-BE97-0948-FE52-A3A8DACCC338}"/>
              </a:ext>
            </a:extLst>
          </p:cNvPr>
          <p:cNvSpPr txBox="1"/>
          <p:nvPr/>
        </p:nvSpPr>
        <p:spPr>
          <a:xfrm>
            <a:off x="2175456" y="646743"/>
            <a:ext cx="53231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kern="0" dirty="0">
                <a:cs typeface="Times New Roman" panose="02020603050405020304" pitchFamily="18" charset="0"/>
              </a:rPr>
              <a:t>Game: Lucky number</a:t>
            </a:r>
            <a:endParaRPr lang="en-US" sz="4400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E3462B-C744-42B8-5E94-EF6C796C10C1}"/>
              </a:ext>
            </a:extLst>
          </p:cNvPr>
          <p:cNvSpPr txBox="1"/>
          <p:nvPr/>
        </p:nvSpPr>
        <p:spPr>
          <a:xfrm>
            <a:off x="480255" y="1416184"/>
            <a:ext cx="81564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Work in 2 teams.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There are 7 numbers, 2 of which are lucky ones.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If 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choose a lucky number </a:t>
            </a: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one point without answering the question.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If you choose the other numbers </a:t>
            </a: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one student of a group picks up a piece of paper and sees the word on it.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 This student has to use words or actions to describe it (without saying the word directly)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Other Ss try to guess the words. One point for a correct answer.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The group with the most points is the winner.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11369" y="656584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>
                <a:solidFill>
                  <a:srgbClr val="002060"/>
                </a:solidFill>
                <a:latin typeface="Berlin Sans FB Demi" panose="020E0802020502020306" pitchFamily="34" charset="0"/>
              </a:rPr>
              <a:t>Answer the question in each puzzle.</a:t>
            </a:r>
            <a:endParaRPr lang="en-GB" sz="3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792BE-AD65-53C6-9F34-02034028388F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84637-346B-43C0-89CE-C48C25C9CAE0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782409" y="1234652"/>
            <a:ext cx="1853293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1</a:t>
            </a: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3546611" y="1240330"/>
            <a:ext cx="1776604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/>
              <a:t>2</a:t>
            </a: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6234124" y="1220423"/>
            <a:ext cx="1776604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3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70983" y="3079295"/>
            <a:ext cx="1853293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/>
              <a:t>4</a:t>
            </a:r>
          </a:p>
        </p:txBody>
      </p:sp>
      <p:sp>
        <p:nvSpPr>
          <p:cNvPr id="2" name="Rectangle 1">
            <a:hlinkClick r:id="rId7" action="ppaction://hlinksldjump"/>
            <a:extLst>
              <a:ext uri="{FF2B5EF4-FFF2-40B4-BE49-F238E27FC236}">
                <a16:creationId xmlns:a16="http://schemas.microsoft.com/office/drawing/2014/main" id="{E5171647-DD81-B01B-F05A-B3AA8661FAE5}"/>
              </a:ext>
            </a:extLst>
          </p:cNvPr>
          <p:cNvSpPr/>
          <p:nvPr/>
        </p:nvSpPr>
        <p:spPr>
          <a:xfrm>
            <a:off x="2494123" y="3079295"/>
            <a:ext cx="1776605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5</a:t>
            </a:r>
          </a:p>
        </p:txBody>
      </p:sp>
      <p:sp>
        <p:nvSpPr>
          <p:cNvPr id="4" name="Rectangle 3">
            <a:hlinkClick r:id="rId8" action="ppaction://hlinksldjump"/>
            <a:extLst>
              <a:ext uri="{FF2B5EF4-FFF2-40B4-BE49-F238E27FC236}">
                <a16:creationId xmlns:a16="http://schemas.microsoft.com/office/drawing/2014/main" id="{F82A9C57-A689-9840-E98A-82469D291611}"/>
              </a:ext>
            </a:extLst>
          </p:cNvPr>
          <p:cNvSpPr/>
          <p:nvPr/>
        </p:nvSpPr>
        <p:spPr>
          <a:xfrm>
            <a:off x="4840575" y="3079295"/>
            <a:ext cx="1776604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6</a:t>
            </a:r>
          </a:p>
        </p:txBody>
      </p:sp>
      <p:sp>
        <p:nvSpPr>
          <p:cNvPr id="11" name="Arrow: Right 10">
            <a:hlinkClick r:id="rId9" action="ppaction://hlinksldjump"/>
            <a:extLst>
              <a:ext uri="{FF2B5EF4-FFF2-40B4-BE49-F238E27FC236}">
                <a16:creationId xmlns:a16="http://schemas.microsoft.com/office/drawing/2014/main" id="{EEF1D0CF-CCFC-005A-4DDD-8071F4828104}"/>
              </a:ext>
            </a:extLst>
          </p:cNvPr>
          <p:cNvSpPr/>
          <p:nvPr/>
        </p:nvSpPr>
        <p:spPr>
          <a:xfrm>
            <a:off x="8688841" y="4808763"/>
            <a:ext cx="349023" cy="2857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8" action="ppaction://hlinksldjump"/>
            <a:extLst>
              <a:ext uri="{FF2B5EF4-FFF2-40B4-BE49-F238E27FC236}">
                <a16:creationId xmlns:a16="http://schemas.microsoft.com/office/drawing/2014/main" id="{DA4CEE83-72C0-55EA-5530-8AB5529CC627}"/>
              </a:ext>
            </a:extLst>
          </p:cNvPr>
          <p:cNvSpPr/>
          <p:nvPr/>
        </p:nvSpPr>
        <p:spPr>
          <a:xfrm>
            <a:off x="7187026" y="3079295"/>
            <a:ext cx="1776604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266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2" grpId="0" animBg="1"/>
      <p:bldP spid="4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6597" y="772299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1</a:t>
            </a: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CF4CE6-A5D8-3D0E-5E06-DBC9C09B8235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2BF73C-21AF-5918-C3DF-06356EF222C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52D207-E8F5-2D4E-864D-3EA653066186}"/>
              </a:ext>
            </a:extLst>
          </p:cNvPr>
          <p:cNvSpPr/>
          <p:nvPr/>
        </p:nvSpPr>
        <p:spPr>
          <a:xfrm>
            <a:off x="3192680" y="2387494"/>
            <a:ext cx="27586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originate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1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6807" y="772299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94277" y="2419687"/>
            <a:ext cx="17558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trend</a:t>
            </a: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48433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8AA35B-212F-8F9D-ED20-D66D66CD499C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FF8EB-52BE-57CE-58CE-DFD0F70ECD5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395575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6399" y="796973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99331" y="2536156"/>
            <a:ext cx="24192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identity</a:t>
            </a: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1777DC-CE76-DF3F-0DCF-6ED0EE223A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166EA-B672-B100-AFE2-753AB8DFF15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8581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9677" y="857043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84075" y="2616040"/>
            <a:ext cx="21820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cuisine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43117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1867</TotalTime>
  <Words>692</Words>
  <PresentationFormat>On-screen Show (16:9)</PresentationFormat>
  <Paragraphs>139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Adobe Gothic Std B</vt:lpstr>
      <vt:lpstr>000 WildWords2 TB</vt:lpstr>
      <vt:lpstr>Arial</vt:lpstr>
      <vt:lpstr>Berlin Sans FB Demi</vt:lpstr>
      <vt:lpstr>Bookman Old Style</vt:lpstr>
      <vt:lpstr>Calibri</vt:lpstr>
      <vt:lpstr>Calibri Light</vt:lpstr>
      <vt:lpstr>Montserrat Medium</vt:lpstr>
      <vt:lpstr>MV Boli</vt:lpstr>
      <vt:lpstr>Myriad Pro</vt:lpstr>
      <vt:lpstr>Times New Roman</vt:lpstr>
      <vt:lpstr>UTM Facebook K&amp;T</vt:lpstr>
      <vt:lpstr>UTMFacebookK&amp;TBold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2024-01-08T09:58:04Z</dcterms:modified>
</cp:coreProperties>
</file>