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58" r:id="rId4"/>
    <p:sldId id="261" r:id="rId5"/>
    <p:sldId id="259" r:id="rId6"/>
    <p:sldId id="262" r:id="rId7"/>
    <p:sldId id="263" r:id="rId8"/>
    <p:sldId id="276" r:id="rId9"/>
    <p:sldId id="278" r:id="rId10"/>
    <p:sldId id="277" r:id="rId11"/>
    <p:sldId id="279" r:id="rId12"/>
    <p:sldId id="281" r:id="rId13"/>
    <p:sldId id="284" r:id="rId14"/>
    <p:sldId id="283" r:id="rId15"/>
    <p:sldId id="268" r:id="rId16"/>
    <p:sldId id="264" r:id="rId17"/>
    <p:sldId id="265" r:id="rId18"/>
    <p:sldId id="286" r:id="rId19"/>
    <p:sldId id="266" r:id="rId20"/>
    <p:sldId id="267" r:id="rId21"/>
    <p:sldId id="272" r:id="rId22"/>
    <p:sldId id="274" r:id="rId23"/>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DM Sans"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8B1"/>
    <a:srgbClr val="7697B2"/>
    <a:srgbClr val="FDCE00"/>
    <a:srgbClr val="CD4343"/>
    <a:srgbClr val="F79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3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1.svg"/><Relationship Id="rId5" Type="http://schemas.openxmlformats.org/officeDocument/2006/relationships/image" Target="../media/image37.sv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sv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0.jpe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sv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sv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sv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90266" y="747665"/>
            <a:ext cx="15120507" cy="83575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96324">
            <a:off x="293976" y="7670971"/>
            <a:ext cx="3900415" cy="1304866"/>
          </a:xfrm>
          <a:prstGeom prst="rect">
            <a:avLst/>
          </a:prstGeom>
        </p:spPr>
      </p:pic>
      <p:sp>
        <p:nvSpPr>
          <p:cNvPr id="5" name="TextBox 5"/>
          <p:cNvSpPr txBox="1"/>
          <p:nvPr/>
        </p:nvSpPr>
        <p:spPr>
          <a:xfrm>
            <a:off x="2370972" y="3288861"/>
            <a:ext cx="12511460" cy="3002425"/>
          </a:xfrm>
          <a:prstGeom prst="rect">
            <a:avLst/>
          </a:prstGeom>
        </p:spPr>
        <p:txBody>
          <a:bodyPr wrap="square" lIns="0" tIns="0" rIns="0" bIns="0" rtlCol="0" anchor="t">
            <a:spAutoFit/>
          </a:bodyPr>
          <a:lstStyle/>
          <a:p>
            <a:pPr algn="ctr">
              <a:lnSpc>
                <a:spcPts val="12500"/>
              </a:lnSpc>
            </a:pPr>
            <a:r>
              <a:rPr lang="vi-VN" sz="6000" b="1" dirty="0">
                <a:solidFill>
                  <a:srgbClr val="FFA800"/>
                </a:solidFill>
              </a:rPr>
              <a:t>CHÀO MỪNG THẦY CÔ VÀ CÁC EM ĐẾN VỚI TIẾT HỌC HÔM NAY</a:t>
            </a:r>
            <a:endParaRPr lang="en-US" sz="6000" b="1" dirty="0">
              <a:solidFill>
                <a:srgbClr val="FFA800"/>
              </a:solidFill>
            </a:endParaRPr>
          </a:p>
        </p:txBody>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03100" y="6592213"/>
            <a:ext cx="3458507" cy="3269861"/>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16855">
            <a:off x="14090388" y="1686262"/>
            <a:ext cx="3201028" cy="1018509"/>
          </a:xfrm>
          <a:prstGeom prst="rect">
            <a:avLst/>
          </a:prstGeom>
        </p:spPr>
      </p:pic>
      <p:pic>
        <p:nvPicPr>
          <p:cNvPr id="11" name="Picture 4">
            <a:extLst>
              <a:ext uri="{FF2B5EF4-FFF2-40B4-BE49-F238E27FC236}">
                <a16:creationId xmlns:a16="http://schemas.microsoft.com/office/drawing/2014/main" id="{BB8E3302-78BA-4014-9B56-3A9FA9E872C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24246" y="-413205"/>
            <a:ext cx="4310871" cy="31900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20502" flipH="1">
            <a:off x="15714888" y="619128"/>
            <a:ext cx="2763229" cy="1708178"/>
          </a:xfrm>
          <a:prstGeom prst="rect">
            <a:avLst/>
          </a:prstGeom>
        </p:spPr>
      </p:pic>
      <p:pic>
        <p:nvPicPr>
          <p:cNvPr id="9" name="Picture 2">
            <a:extLst>
              <a:ext uri="{FF2B5EF4-FFF2-40B4-BE49-F238E27FC236}">
                <a16:creationId xmlns:a16="http://schemas.microsoft.com/office/drawing/2014/main" id="{0EF70457-B897-4035-94FF-F26B437773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7318" y="342900"/>
            <a:ext cx="15413364" cy="9029968"/>
          </a:xfrm>
          <a:prstGeom prst="rect">
            <a:avLst/>
          </a:prstGeom>
        </p:spPr>
      </p:pic>
      <p:sp>
        <p:nvSpPr>
          <p:cNvPr id="11" name="TextBox 5">
            <a:extLst>
              <a:ext uri="{FF2B5EF4-FFF2-40B4-BE49-F238E27FC236}">
                <a16:creationId xmlns:a16="http://schemas.microsoft.com/office/drawing/2014/main" id="{4279219B-11DB-43FD-A799-380161716C17}"/>
              </a:ext>
            </a:extLst>
          </p:cNvPr>
          <p:cNvSpPr txBox="1"/>
          <p:nvPr/>
        </p:nvSpPr>
        <p:spPr>
          <a:xfrm>
            <a:off x="3048001" y="1362142"/>
            <a:ext cx="4724400" cy="1127360"/>
          </a:xfrm>
          <a:prstGeom prst="rect">
            <a:avLst/>
          </a:prstGeom>
        </p:spPr>
        <p:txBody>
          <a:bodyPr wrap="square" lIns="0" tIns="0" rIns="0" bIns="0" rtlCol="0" anchor="t">
            <a:spAutoFit/>
          </a:bodyPr>
          <a:lstStyle/>
          <a:p>
            <a:pPr marL="0" marR="0" lvl="0" indent="0" defTabSz="914400" rtl="0" eaLnBrk="1" fontAlgn="auto" latinLnBrk="0" hangingPunct="1">
              <a:lnSpc>
                <a:spcPts val="99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Tác dụng:</a:t>
            </a:r>
            <a:endParaRPr kumimoji="0" lang="en-US" sz="4800" b="1"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E556B52D-9277-4C39-9543-1A39C68D0F53}"/>
              </a:ext>
            </a:extLst>
          </p:cNvPr>
          <p:cNvSpPr txBox="1"/>
          <p:nvPr/>
        </p:nvSpPr>
        <p:spPr>
          <a:xfrm>
            <a:off x="1905000" y="3162300"/>
            <a:ext cx="14136189" cy="2482667"/>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altLang="en-US" sz="3600" b="1" dirty="0" err="1">
                <a:solidFill>
                  <a:srgbClr val="002060"/>
                </a:solidFill>
                <a:latin typeface="Arial" panose="020B0604020202020204" pitchFamily="34" charset="0"/>
                <a:cs typeface="Arial" panose="020B0604020202020204" pitchFamily="34" charset="0"/>
              </a:rPr>
              <a:t>Yếu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tố</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miêu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tả</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giúp</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người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đọc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hình</a:t>
            </a:r>
            <a:r>
              <a:rPr lang="en-US" altLang="en-US" sz="3600" b="1" dirty="0">
                <a:solidFill>
                  <a:srgbClr val="002060"/>
                </a:solidFill>
                <a:latin typeface="Arial" panose="020B0604020202020204" pitchFamily="34" charset="0"/>
                <a:cs typeface="Arial" panose="020B0604020202020204" pitchFamily="34" charset="0"/>
              </a:rPr>
              <a:t> dung </a:t>
            </a:r>
            <a:r>
              <a:rPr lang="en-US" altLang="en-US" sz="3600" b="1" dirty="0" err="1">
                <a:solidFill>
                  <a:srgbClr val="002060"/>
                </a:solidFill>
                <a:latin typeface="Arial" panose="020B0604020202020204" pitchFamily="34" charset="0"/>
                <a:cs typeface="Arial" panose="020B0604020202020204" pitchFamily="34" charset="0"/>
              </a:rPr>
              <a:t>cụ</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thể</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sinh</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động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đặc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điểm</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của</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cây</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chuối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công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dụng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cách</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sử</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dụng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sản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phẩm</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từ</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cây</a:t>
            </a:r>
            <a:r>
              <a:rPr lang="en-US" altLang="en-US" sz="3600" b="1" dirty="0">
                <a:solidFill>
                  <a:srgbClr val="002060"/>
                </a:solidFill>
                <a:latin typeface="Arial" panose="020B0604020202020204" pitchFamily="34" charset="0"/>
                <a:cs typeface="Arial" panose="020B0604020202020204" pitchFamily="34" charset="0"/>
              </a:rPr>
              <a:t> </a:t>
            </a:r>
            <a:r>
              <a:rPr lang="vi-VN" altLang="en-US" sz="3600" b="1" dirty="0">
                <a:solidFill>
                  <a:srgbClr val="002060"/>
                </a:solidFill>
                <a:latin typeface="Arial" panose="020B0604020202020204" pitchFamily="34" charset="0"/>
                <a:cs typeface="Arial" panose="020B0604020202020204" pitchFamily="34" charset="0"/>
              </a:rPr>
              <a:t>chuối.</a:t>
            </a:r>
            <a:endParaRPr lang="en-US" altLang="en-US"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321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D48D9584-D2FD-48CE-9E17-4E250B743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Cách nấu ốc chuối đậu thịt ba chỉ chuẩn vị miền Bắc đơn giản">
            <a:extLst>
              <a:ext uri="{FF2B5EF4-FFF2-40B4-BE49-F238E27FC236}">
                <a16:creationId xmlns:a16="http://schemas.microsoft.com/office/drawing/2014/main" id="{A8731B69-46B9-4B2B-B148-C78838D12F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08" r="7851"/>
          <a:stretch/>
        </p:blipFill>
        <p:spPr bwMode="auto">
          <a:xfrm>
            <a:off x="5365828" y="10"/>
            <a:ext cx="7468956" cy="5102342"/>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5126" name="Picture 6" descr="COUPON GIẢM GIÁ 50% - CHẢ LỤA HƯƠNG VỊ BẮC- MIỄN LÀ NGON( CHỈ BÁN TẠI HCM-  VIỆT NAM) | DealShaker">
            <a:extLst>
              <a:ext uri="{FF2B5EF4-FFF2-40B4-BE49-F238E27FC236}">
                <a16:creationId xmlns:a16="http://schemas.microsoft.com/office/drawing/2014/main" id="{D455575F-8C57-4D1C-8376-9D9FE6ED28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64" r="11180" b="-1"/>
          <a:stretch/>
        </p:blipFill>
        <p:spPr bwMode="auto">
          <a:xfrm>
            <a:off x="11733784" y="5184649"/>
            <a:ext cx="6554216" cy="5102352"/>
          </a:xfrm>
          <a:custGeom>
            <a:avLst/>
            <a:gdLst/>
            <a:ahLst/>
            <a:cxnLst/>
            <a:rect l="l" t="t" r="r" b="b"/>
            <a:pathLst>
              <a:path w="4369477" h="3401568">
                <a:moveTo>
                  <a:pt x="781270" y="0"/>
                </a:moveTo>
                <a:lnTo>
                  <a:pt x="4369477" y="0"/>
                </a:lnTo>
                <a:lnTo>
                  <a:pt x="4369477"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Cách bày mâm ngũ quả hợp phong thủy, mang lại may mắn ngày Tết Nguyên đán |  Tin tức mới nhất 24h - Đọc Báo Lao Động online - Laodong.vn">
            <a:extLst>
              <a:ext uri="{FF2B5EF4-FFF2-40B4-BE49-F238E27FC236}">
                <a16:creationId xmlns:a16="http://schemas.microsoft.com/office/drawing/2014/main" id="{F3B48DB5-EEB1-4667-8D97-21D20E1186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31" r="2" b="2"/>
          <a:stretch/>
        </p:blipFill>
        <p:spPr bwMode="auto">
          <a:xfrm>
            <a:off x="5445390" y="5184648"/>
            <a:ext cx="7388218" cy="5102352"/>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3" name="Freeform: Shape 142">
            <a:extLst>
              <a:ext uri="{FF2B5EF4-FFF2-40B4-BE49-F238E27FC236}">
                <a16:creationId xmlns:a16="http://schemas.microsoft.com/office/drawing/2014/main" id="{CA17DEF4-6C5D-41C6-8D93-5C7CFD7AD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95704" cy="10287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5" name="Freeform: Shape 144">
            <a:extLst>
              <a:ext uri="{FF2B5EF4-FFF2-40B4-BE49-F238E27FC236}">
                <a16:creationId xmlns:a16="http://schemas.microsoft.com/office/drawing/2014/main" id="{22BBC5A3-5C8C-4FB9-AEFF-8778D2C98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756" cy="10287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D14060C-9A63-4D7B-A6B7-0E0E2C51A6F8}"/>
              </a:ext>
            </a:extLst>
          </p:cNvPr>
          <p:cNvSpPr txBox="1"/>
          <p:nvPr/>
        </p:nvSpPr>
        <p:spPr>
          <a:xfrm>
            <a:off x="367487" y="3106674"/>
            <a:ext cx="6579756" cy="289407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7200" b="1" kern="1200" dirty="0">
                <a:solidFill>
                  <a:schemeClr val="tx1"/>
                </a:solidFill>
                <a:latin typeface="Arial" panose="020B0604020202020204" pitchFamily="34" charset="0"/>
                <a:ea typeface="+mj-ea"/>
                <a:cs typeface="Arial" panose="020B0604020202020204" pitchFamily="34" charset="0"/>
              </a:rPr>
              <a:t>CÔNG DỤNG CÂY  CHUỐI</a:t>
            </a:r>
          </a:p>
        </p:txBody>
      </p:sp>
      <p:sp>
        <p:nvSpPr>
          <p:cNvPr id="147" name="Rectangle 146">
            <a:extLst>
              <a:ext uri="{FF2B5EF4-FFF2-40B4-BE49-F238E27FC236}">
                <a16:creationId xmlns:a16="http://schemas.microsoft.com/office/drawing/2014/main" id="{3BB917E8-D696-4787-96D6-521A9C42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1984" y="520187"/>
            <a:ext cx="219456" cy="1056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8" name="Picture 8" descr="Ăn chuối thúc chín nhanh vàng đẹp - gan lãnh đủ - Hewel">
            <a:extLst>
              <a:ext uri="{FF2B5EF4-FFF2-40B4-BE49-F238E27FC236}">
                <a16:creationId xmlns:a16="http://schemas.microsoft.com/office/drawing/2014/main" id="{1F243F24-B488-4B5B-856D-35C34901BD0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59" r="9443" b="1"/>
          <a:stretch/>
        </p:blipFill>
        <p:spPr bwMode="auto">
          <a:xfrm>
            <a:off x="11767810" y="10"/>
            <a:ext cx="6520193" cy="5102342"/>
          </a:xfrm>
          <a:custGeom>
            <a:avLst/>
            <a:gdLst/>
            <a:ahLst/>
            <a:cxnLst/>
            <a:rect l="l" t="t" r="r" b="b"/>
            <a:pathLst>
              <a:path w="4346795" h="3401568">
                <a:moveTo>
                  <a:pt x="0" y="0"/>
                </a:moveTo>
                <a:lnTo>
                  <a:pt x="4346795" y="0"/>
                </a:lnTo>
                <a:lnTo>
                  <a:pt x="4346795"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
        <p:nvSpPr>
          <p:cNvPr id="149" name="Rectangle 148">
            <a:extLst>
              <a:ext uri="{FF2B5EF4-FFF2-40B4-BE49-F238E27FC236}">
                <a16:creationId xmlns:a16="http://schemas.microsoft.com/office/drawing/2014/main" id="{39F4C545-E278-42ED-9B78-2EBA46444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68" y="6816852"/>
            <a:ext cx="5122449"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17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20502" flipH="1">
            <a:off x="15714888" y="619128"/>
            <a:ext cx="2763229" cy="1708178"/>
          </a:xfrm>
          <a:prstGeom prst="rect">
            <a:avLst/>
          </a:prstGeom>
        </p:spPr>
      </p:pic>
      <p:pic>
        <p:nvPicPr>
          <p:cNvPr id="9" name="Picture 2">
            <a:extLst>
              <a:ext uri="{FF2B5EF4-FFF2-40B4-BE49-F238E27FC236}">
                <a16:creationId xmlns:a16="http://schemas.microsoft.com/office/drawing/2014/main" id="{0EF70457-B897-4035-94FF-F26B437773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7318" y="342900"/>
            <a:ext cx="15413364" cy="9029968"/>
          </a:xfrm>
          <a:prstGeom prst="rect">
            <a:avLst/>
          </a:prstGeom>
        </p:spPr>
      </p:pic>
      <p:sp>
        <p:nvSpPr>
          <p:cNvPr id="11" name="TextBox 5">
            <a:extLst>
              <a:ext uri="{FF2B5EF4-FFF2-40B4-BE49-F238E27FC236}">
                <a16:creationId xmlns:a16="http://schemas.microsoft.com/office/drawing/2014/main" id="{4279219B-11DB-43FD-A799-380161716C17}"/>
              </a:ext>
            </a:extLst>
          </p:cNvPr>
          <p:cNvSpPr txBox="1"/>
          <p:nvPr/>
        </p:nvSpPr>
        <p:spPr>
          <a:xfrm>
            <a:off x="3048000" y="1362142"/>
            <a:ext cx="10514169" cy="1127360"/>
          </a:xfrm>
          <a:prstGeom prst="rect">
            <a:avLst/>
          </a:prstGeom>
        </p:spPr>
        <p:txBody>
          <a:bodyPr lIns="0" tIns="0" rIns="0" bIns="0" rtlCol="0" anchor="t">
            <a:spAutoFit/>
          </a:bodyPr>
          <a:lstStyle/>
          <a:p>
            <a:pPr marL="0" marR="0" lvl="0" indent="0" algn="ctr" defTabSz="914400" rtl="0" eaLnBrk="1" fontAlgn="auto" latinLnBrk="0" hangingPunct="1">
              <a:lnSpc>
                <a:spcPts val="99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d. Công dụng của cây chuối</a:t>
            </a:r>
            <a:endParaRPr kumimoji="0" lang="en-US" sz="6000" b="1"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E556B52D-9277-4C39-9543-1A39C68D0F53}"/>
              </a:ext>
            </a:extLst>
          </p:cNvPr>
          <p:cNvSpPr txBox="1"/>
          <p:nvPr/>
        </p:nvSpPr>
        <p:spPr>
          <a:xfrm>
            <a:off x="2209800" y="2735217"/>
            <a:ext cx="14136189" cy="5806654"/>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altLang="en-US" sz="3600" b="1" dirty="0" err="1">
                <a:solidFill>
                  <a:srgbClr val="002060"/>
                </a:solidFill>
                <a:latin typeface="Arial" panose="020B0604020202020204" pitchFamily="34" charset="0"/>
                <a:cs typeface="Arial" panose="020B0604020202020204" pitchFamily="34" charset="0"/>
              </a:rPr>
              <a:t>Thân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chuối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còn</a:t>
            </a:r>
            <a:r>
              <a:rPr lang="en-US" altLang="en-US" sz="3600" b="1" dirty="0">
                <a:solidFill>
                  <a:srgbClr val="002060"/>
                </a:solidFill>
                <a:latin typeface="Arial" panose="020B0604020202020204" pitchFamily="34" charset="0"/>
                <a:cs typeface="Arial" panose="020B0604020202020204" pitchFamily="34" charset="0"/>
              </a:rPr>
              <a:t> non </a:t>
            </a:r>
            <a:r>
              <a:rPr lang="en-US" altLang="en-US" sz="3600" b="1" dirty="0" err="1">
                <a:solidFill>
                  <a:srgbClr val="002060"/>
                </a:solidFill>
                <a:latin typeface="Arial" panose="020B0604020202020204" pitchFamily="34" charset="0"/>
                <a:cs typeface="Arial" panose="020B0604020202020204" pitchFamily="34" charset="0"/>
              </a:rPr>
              <a:t>có</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thể</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xắt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mỏng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làm</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rau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sống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một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trong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những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loại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rau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không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thể</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thiếu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ăn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với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cơm</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hến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phở</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sắn</a:t>
            </a:r>
            <a:r>
              <a:rPr lang="en-US" altLang="en-US" sz="3600" b="1" dirty="0">
                <a:solidFill>
                  <a:srgbClr val="002060"/>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altLang="en-US" sz="3600" b="1" dirty="0" err="1">
                <a:solidFill>
                  <a:srgbClr val="002060"/>
                </a:solidFill>
                <a:latin typeface="Arial" panose="020B0604020202020204" pitchFamily="34" charset="0"/>
                <a:cs typeface="Arial" panose="020B0604020202020204" pitchFamily="34" charset="0"/>
              </a:rPr>
              <a:t>Thân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chuối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già</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làm</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thức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ăn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cho</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bò</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lợn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gà</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vịt</a:t>
            </a:r>
            <a:r>
              <a:rPr lang="en-US" altLang="en-US" sz="3600" b="1" dirty="0">
                <a:solidFill>
                  <a:srgbClr val="002060"/>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altLang="en-US" sz="3600" b="1" dirty="0" err="1">
                <a:solidFill>
                  <a:srgbClr val="002060"/>
                </a:solidFill>
                <a:latin typeface="Arial" panose="020B0604020202020204" pitchFamily="34" charset="0"/>
                <a:cs typeface="Arial" panose="020B0604020202020204" pitchFamily="34" charset="0"/>
              </a:rPr>
              <a:t>Lá</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chuối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tươi</a:t>
            </a:r>
            <a:r>
              <a:rPr lang="en-US" altLang="en-US" sz="3600" b="1" dirty="0">
                <a:solidFill>
                  <a:srgbClr val="002060"/>
                </a:solidFill>
                <a:latin typeface="Arial" panose="020B0604020202020204" pitchFamily="34" charset="0"/>
                <a:cs typeface="Arial" panose="020B0604020202020204" pitchFamily="34" charset="0"/>
              </a:rPr>
              <a:t> dung </a:t>
            </a:r>
            <a:r>
              <a:rPr lang="en-US" altLang="en-US" sz="3600" b="1" dirty="0" err="1">
                <a:solidFill>
                  <a:srgbClr val="002060"/>
                </a:solidFill>
                <a:latin typeface="Arial" panose="020B0604020202020204" pitchFamily="34" charset="0"/>
                <a:cs typeface="Arial" panose="020B0604020202020204" pitchFamily="34" charset="0"/>
              </a:rPr>
              <a:t>để</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gói</a:t>
            </a:r>
            <a:r>
              <a:rPr lang="en-US" altLang="en-US" sz="3600" b="1" dirty="0">
                <a:solidFill>
                  <a:srgbClr val="002060"/>
                </a:solidFill>
                <a:latin typeface="Arial" panose="020B0604020202020204" pitchFamily="34" charset="0"/>
                <a:cs typeface="Arial" panose="020B0604020202020204" pitchFamily="34" charset="0"/>
              </a:rPr>
              <a:t> bánh, </a:t>
            </a:r>
            <a:r>
              <a:rPr lang="en-US" altLang="en-US" sz="3600" b="1" dirty="0" err="1">
                <a:solidFill>
                  <a:srgbClr val="002060"/>
                </a:solidFill>
                <a:latin typeface="Arial" panose="020B0604020202020204" pitchFamily="34" charset="0"/>
                <a:cs typeface="Arial" panose="020B0604020202020204" pitchFamily="34" charset="0"/>
              </a:rPr>
              <a:t>gói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xôi</a:t>
            </a:r>
            <a:r>
              <a:rPr lang="en-US" altLang="en-US" sz="3600" b="1" dirty="0">
                <a:solidFill>
                  <a:srgbClr val="002060"/>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altLang="en-US" sz="3600" b="1" dirty="0" err="1">
                <a:solidFill>
                  <a:srgbClr val="002060"/>
                </a:solidFill>
                <a:latin typeface="Arial" panose="020B0604020202020204" pitchFamily="34" charset="0"/>
                <a:cs typeface="Arial" panose="020B0604020202020204" pitchFamily="34" charset="0"/>
              </a:rPr>
              <a:t>Lá</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chuối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khô</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dùng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để</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gói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đồ</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lót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chỗ</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nằm</a:t>
            </a:r>
            <a:r>
              <a:rPr lang="en-US" altLang="en-US" sz="3600" b="1" dirty="0">
                <a:solidFill>
                  <a:srgbClr val="002060"/>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altLang="en-US" sz="3600" b="1" dirty="0" err="1">
                <a:solidFill>
                  <a:srgbClr val="002060"/>
                </a:solidFill>
                <a:latin typeface="Arial" panose="020B0604020202020204" pitchFamily="34" charset="0"/>
                <a:cs typeface="Arial" panose="020B0604020202020204" pitchFamily="34" charset="0"/>
              </a:rPr>
              <a:t>Bắp</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chuối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có</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thể</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ăn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sống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làm</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gỏi</a:t>
            </a:r>
            <a:r>
              <a:rPr lang="en-US" altLang="en-US" sz="3600" b="1"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8048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20502" flipH="1">
            <a:off x="15714888" y="619128"/>
            <a:ext cx="2763229" cy="1708178"/>
          </a:xfrm>
          <a:prstGeom prst="rect">
            <a:avLst/>
          </a:prstGeom>
        </p:spPr>
      </p:pic>
      <p:pic>
        <p:nvPicPr>
          <p:cNvPr id="9" name="Picture 2">
            <a:extLst>
              <a:ext uri="{FF2B5EF4-FFF2-40B4-BE49-F238E27FC236}">
                <a16:creationId xmlns:a16="http://schemas.microsoft.com/office/drawing/2014/main" id="{0EF70457-B897-4035-94FF-F26B437773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7318" y="800100"/>
            <a:ext cx="15413364" cy="9029968"/>
          </a:xfrm>
          <a:prstGeom prst="rect">
            <a:avLst/>
          </a:prstGeom>
        </p:spPr>
      </p:pic>
      <p:sp>
        <p:nvSpPr>
          <p:cNvPr id="11" name="TextBox 5">
            <a:extLst>
              <a:ext uri="{FF2B5EF4-FFF2-40B4-BE49-F238E27FC236}">
                <a16:creationId xmlns:a16="http://schemas.microsoft.com/office/drawing/2014/main" id="{4279219B-11DB-43FD-A799-380161716C17}"/>
              </a:ext>
            </a:extLst>
          </p:cNvPr>
          <p:cNvSpPr txBox="1"/>
          <p:nvPr/>
        </p:nvSpPr>
        <p:spPr>
          <a:xfrm>
            <a:off x="3048000" y="1362142"/>
            <a:ext cx="10514169" cy="1127360"/>
          </a:xfrm>
          <a:prstGeom prst="rect">
            <a:avLst/>
          </a:prstGeom>
        </p:spPr>
        <p:txBody>
          <a:bodyPr lIns="0" tIns="0" rIns="0" bIns="0" rtlCol="0" anchor="t">
            <a:spAutoFit/>
          </a:bodyPr>
          <a:lstStyle/>
          <a:p>
            <a:pPr marL="0" marR="0" lvl="0" indent="0" algn="ctr" defTabSz="914400" rtl="0" eaLnBrk="1" fontAlgn="auto" latinLnBrk="0" hangingPunct="1">
              <a:lnSpc>
                <a:spcPts val="99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Nhận xét</a:t>
            </a:r>
            <a:endParaRPr kumimoji="0" lang="en-US" sz="6000" b="1"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E556B52D-9277-4C39-9543-1A39C68D0F53}"/>
              </a:ext>
            </a:extLst>
          </p:cNvPr>
          <p:cNvSpPr txBox="1"/>
          <p:nvPr/>
        </p:nvSpPr>
        <p:spPr>
          <a:xfrm>
            <a:off x="2075905" y="3606924"/>
            <a:ext cx="14136189" cy="4992457"/>
          </a:xfrm>
          <a:prstGeom prst="rect">
            <a:avLst/>
          </a:prstGeom>
          <a:noFill/>
        </p:spPr>
        <p:txBody>
          <a:bodyPr wrap="square">
            <a:spAutoFit/>
          </a:bodyPr>
          <a:lstStyle/>
          <a:p>
            <a:pPr marL="571500" indent="-571500" algn="just" eaLnBrk="1" hangingPunct="1">
              <a:lnSpc>
                <a:spcPct val="150000"/>
              </a:lnSpc>
              <a:buFont typeface="Arial" panose="020B0604020202020204" pitchFamily="34" charset="0"/>
              <a:buChar char="•"/>
            </a:pPr>
            <a:r>
              <a:rPr lang="en-US" altLang="en-US" sz="3600" dirty="0" err="1">
                <a:latin typeface="Arial" panose="020B0604020202020204" pitchFamily="34" charset="0"/>
                <a:cs typeface="Arial" panose="020B0604020202020204" pitchFamily="34" charset="0"/>
              </a:rPr>
              <a:t>Thuyết</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minh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cần</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rõ</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ràng</a:t>
            </a:r>
            <a:r>
              <a:rPr lang="en-US" altLang="en-US" sz="3600" dirty="0">
                <a:latin typeface="Arial" panose="020B0604020202020204" pitchFamily="34" charset="0"/>
                <a:cs typeface="Arial" panose="020B0604020202020204" pitchFamily="34" charset="0"/>
              </a:rPr>
              <a:t> , </a:t>
            </a:r>
            <a:r>
              <a:rPr lang="en-US" altLang="en-US" sz="3600" dirty="0" err="1">
                <a:latin typeface="Arial" panose="020B0604020202020204" pitchFamily="34" charset="0"/>
                <a:cs typeface="Arial" panose="020B0604020202020204" pitchFamily="34" charset="0"/>
              </a:rPr>
              <a:t>mạch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lạc</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các</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đặc</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điểm</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giá</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trị</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quá</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trình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hình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thành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đối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tượng</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thuyết</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minh</a:t>
            </a:r>
            <a:r>
              <a:rPr lang="en-US" altLang="en-US" sz="3600" dirty="0">
                <a:latin typeface="Arial" panose="020B0604020202020204" pitchFamily="34" charset="0"/>
                <a:cs typeface="Arial" panose="020B0604020202020204" pitchFamily="34" charset="0"/>
              </a:rPr>
              <a:t>.</a:t>
            </a:r>
          </a:p>
          <a:p>
            <a:pPr marL="571500" indent="-571500" algn="just" eaLnBrk="1" hangingPunct="1">
              <a:lnSpc>
                <a:spcPct val="150000"/>
              </a:lnSpc>
              <a:buFont typeface="Arial" panose="020B0604020202020204" pitchFamily="34" charset="0"/>
              <a:buChar char="•"/>
            </a:pPr>
            <a:r>
              <a:rPr lang="en-US" altLang="en-US" sz="3600" dirty="0" err="1">
                <a:latin typeface="Arial" panose="020B0604020202020204" pitchFamily="34" charset="0"/>
                <a:cs typeface="Arial" panose="020B0604020202020204" pitchFamily="34" charset="0"/>
              </a:rPr>
              <a:t>Cần</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vận</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dụng</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yếu</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tố</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miêu</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tả</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làm</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cho</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đối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tượng</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hiện</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lên</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cụ</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thể</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gần</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gũi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dễ</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cảm</a:t>
            </a:r>
            <a:r>
              <a:rPr lang="en-US" altLang="en-US" sz="3600" dirty="0">
                <a:latin typeface="Arial" panose="020B0604020202020204" pitchFamily="34" charset="0"/>
                <a:cs typeface="Arial" panose="020B0604020202020204" pitchFamily="34" charset="0"/>
              </a:rPr>
              <a:t> , </a:t>
            </a:r>
            <a:r>
              <a:rPr lang="en-US" altLang="en-US" sz="3600" dirty="0" err="1">
                <a:latin typeface="Arial" panose="020B0604020202020204" pitchFamily="34" charset="0"/>
                <a:cs typeface="Arial" panose="020B0604020202020204" pitchFamily="34" charset="0"/>
              </a:rPr>
              <a:t>dễ</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nhận</a:t>
            </a:r>
            <a:r>
              <a:rPr lang="en-US" altLang="en-US" sz="3600" dirty="0">
                <a:latin typeface="Arial" panose="020B0604020202020204" pitchFamily="34" charset="0"/>
                <a:cs typeface="Arial" panose="020B0604020202020204" pitchFamily="34" charset="0"/>
              </a:rPr>
              <a:t>.</a:t>
            </a:r>
          </a:p>
          <a:p>
            <a:pPr marL="571500" indent="-571500" algn="just" eaLnBrk="1" hangingPunct="1">
              <a:lnSpc>
                <a:spcPct val="150000"/>
              </a:lnSpc>
              <a:buFont typeface="Arial" panose="020B0604020202020204" pitchFamily="34" charset="0"/>
              <a:buChar char="•"/>
            </a:pPr>
            <a:r>
              <a:rPr lang="en-US" altLang="en-US" sz="3600" dirty="0" err="1">
                <a:latin typeface="Arial" panose="020B0604020202020204" pitchFamily="34" charset="0"/>
                <a:cs typeface="Arial" panose="020B0604020202020204" pitchFamily="34" charset="0"/>
              </a:rPr>
              <a:t>Miêu</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tả</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chỉ</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đóng</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vai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trò</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hỗ</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trợ</a:t>
            </a:r>
            <a:r>
              <a:rPr lang="en-US" altLang="en-US" sz="3600" dirty="0">
                <a:latin typeface="Arial" panose="020B0604020202020204" pitchFamily="34" charset="0"/>
                <a:cs typeface="Arial" panose="020B0604020202020204" pitchFamily="34" charset="0"/>
              </a:rPr>
              <a:t>.</a:t>
            </a:r>
          </a:p>
          <a:p>
            <a:pPr eaLnBrk="1" hangingPunct="1">
              <a:lnSpc>
                <a:spcPct val="150000"/>
              </a:lnSpc>
            </a:pPr>
            <a:endParaRPr lang="en-US" altLang="en-US" sz="3600" b="1" i="1" dirty="0"/>
          </a:p>
        </p:txBody>
      </p:sp>
    </p:spTree>
    <p:extLst>
      <p:ext uri="{BB962C8B-B14F-4D97-AF65-F5344CB8AC3E}">
        <p14:creationId xmlns:p14="http://schemas.microsoft.com/office/powerpoint/2010/main" val="223741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20502" flipH="1">
            <a:off x="15714888" y="619128"/>
            <a:ext cx="2763229" cy="1708178"/>
          </a:xfrm>
          <a:prstGeom prst="rect">
            <a:avLst/>
          </a:prstGeom>
        </p:spPr>
      </p:pic>
      <p:sp>
        <p:nvSpPr>
          <p:cNvPr id="11" name="TextBox 5">
            <a:extLst>
              <a:ext uri="{FF2B5EF4-FFF2-40B4-BE49-F238E27FC236}">
                <a16:creationId xmlns:a16="http://schemas.microsoft.com/office/drawing/2014/main" id="{4279219B-11DB-43FD-A799-380161716C17}"/>
              </a:ext>
            </a:extLst>
          </p:cNvPr>
          <p:cNvSpPr txBox="1"/>
          <p:nvPr/>
        </p:nvSpPr>
        <p:spPr>
          <a:xfrm>
            <a:off x="3048000" y="1362142"/>
            <a:ext cx="10514169" cy="1144801"/>
          </a:xfrm>
          <a:prstGeom prst="rect">
            <a:avLst/>
          </a:prstGeom>
        </p:spPr>
        <p:txBody>
          <a:bodyPr lIns="0" tIns="0" rIns="0" bIns="0" rtlCol="0" anchor="t">
            <a:spAutoFit/>
          </a:bodyPr>
          <a:lstStyle/>
          <a:p>
            <a:pPr marL="0" marR="0" lvl="0" indent="0" algn="ctr" defTabSz="914400" rtl="0" eaLnBrk="1" fontAlgn="auto" latinLnBrk="0" hangingPunct="1">
              <a:lnSpc>
                <a:spcPts val="9900"/>
              </a:lnSpc>
              <a:spcBef>
                <a:spcPts val="0"/>
              </a:spcBef>
              <a:spcAft>
                <a:spcPts val="0"/>
              </a:spcAft>
              <a:buClrTx/>
              <a:buSzTx/>
              <a:buFontTx/>
              <a:buNone/>
              <a:tabLst/>
              <a:defRPr/>
            </a:pPr>
            <a:r>
              <a:rPr kumimoji="0" lang="vi-VN" sz="6600" b="1" i="0" u="sng"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Nhận xét</a:t>
            </a:r>
            <a:endParaRPr kumimoji="0" lang="en-US" sz="6600" b="1" i="0" u="sng"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E556B52D-9277-4C39-9543-1A39C68D0F53}"/>
              </a:ext>
            </a:extLst>
          </p:cNvPr>
          <p:cNvSpPr txBox="1"/>
          <p:nvPr/>
        </p:nvSpPr>
        <p:spPr>
          <a:xfrm>
            <a:off x="1143000" y="3902166"/>
            <a:ext cx="15316200" cy="2482667"/>
          </a:xfrm>
          <a:prstGeom prst="rect">
            <a:avLst/>
          </a:prstGeom>
          <a:solidFill>
            <a:schemeClr val="bg1"/>
          </a:solidFill>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Để</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thuyết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minh</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cho</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cụ</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thể</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sinh</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động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hấp</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dẫn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bài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thuyết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minh</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có</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thể</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kết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hợp</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sử</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dụng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yếu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tố</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miêu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tả</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Yếu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tố</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miêu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tả</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có</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tác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dụng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làm</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cho</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đối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tượng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thuyết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minh</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được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nổi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bật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gây</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ấn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tượng</a:t>
            </a:r>
            <a:r>
              <a:rPr lang="en-US" altLang="en-US" sz="3600" b="1" dirty="0">
                <a:solidFill>
                  <a:srgbClr val="002060"/>
                </a:solidFill>
                <a:latin typeface="Arial" panose="020B0604020202020204" pitchFamily="34" charset="0"/>
                <a:cs typeface="Arial" panose="020B0604020202020204" pitchFamily="34" charset="0"/>
              </a:rPr>
              <a:t>.</a:t>
            </a:r>
            <a:endPar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370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2633" y="1130720"/>
            <a:ext cx="14762735" cy="8025559"/>
          </a:xfrm>
          <a:prstGeom prst="rect">
            <a:avLst/>
          </a:prstGeom>
        </p:spPr>
      </p:pic>
      <p:sp>
        <p:nvSpPr>
          <p:cNvPr id="5" name="TextBox 5"/>
          <p:cNvSpPr txBox="1"/>
          <p:nvPr/>
        </p:nvSpPr>
        <p:spPr>
          <a:xfrm>
            <a:off x="4343400" y="4166641"/>
            <a:ext cx="9978172" cy="1269578"/>
          </a:xfrm>
          <a:prstGeom prst="rect">
            <a:avLst/>
          </a:prstGeom>
        </p:spPr>
        <p:txBody>
          <a:bodyPr lIns="0" tIns="0" rIns="0" bIns="0" rtlCol="0" anchor="t">
            <a:spAutoFit/>
          </a:bodyPr>
          <a:lstStyle/>
          <a:p>
            <a:pPr algn="ctr">
              <a:lnSpc>
                <a:spcPts val="9900"/>
              </a:lnSpc>
            </a:pPr>
            <a:r>
              <a:rPr lang="vi-VN" sz="9000" b="1" dirty="0">
                <a:solidFill>
                  <a:srgbClr val="FFA800"/>
                </a:solidFill>
                <a:latin typeface="Arial" panose="020B0604020202020204" pitchFamily="34" charset="0"/>
                <a:cs typeface="Arial" panose="020B0604020202020204" pitchFamily="34" charset="0"/>
              </a:rPr>
              <a:t>LUYỆN TẬP</a:t>
            </a:r>
            <a:endParaRPr lang="en-US" sz="9000" b="1" dirty="0">
              <a:solidFill>
                <a:srgbClr val="FFA80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2698">
            <a:off x="13773244" y="7559003"/>
            <a:ext cx="3766556" cy="121899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1341118"/>
            <a:ext cx="3641361" cy="2694607"/>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421714">
            <a:off x="1290136" y="6873252"/>
            <a:ext cx="3126214" cy="1932569"/>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824574" y="1130720"/>
            <a:ext cx="2434726" cy="233733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D4343"/>
        </a:solidFill>
        <a:effectLst/>
      </p:bgPr>
    </p:bg>
    <p:spTree>
      <p:nvGrpSpPr>
        <p:cNvPr id="1" name=""/>
        <p:cNvGrpSpPr/>
        <p:nvPr/>
      </p:nvGrpSpPr>
      <p:grpSpPr>
        <a:xfrm>
          <a:off x="0" y="0"/>
          <a:ext cx="0" cy="0"/>
          <a:chOff x="0" y="0"/>
          <a:chExt cx="0" cy="0"/>
        </a:xfrm>
      </p:grpSpPr>
      <p:sp>
        <p:nvSpPr>
          <p:cNvPr id="3" name="TextBox 3"/>
          <p:cNvSpPr txBox="1"/>
          <p:nvPr/>
        </p:nvSpPr>
        <p:spPr>
          <a:xfrm>
            <a:off x="1066800" y="106132"/>
            <a:ext cx="14859000" cy="2414379"/>
          </a:xfrm>
          <a:prstGeom prst="rect">
            <a:avLst/>
          </a:prstGeom>
        </p:spPr>
        <p:txBody>
          <a:bodyPr wrap="square" lIns="0" tIns="0" rIns="0" bIns="0" rtlCol="0" anchor="t">
            <a:spAutoFit/>
          </a:bodyPr>
          <a:lstStyle/>
          <a:p>
            <a:pPr>
              <a:lnSpc>
                <a:spcPts val="9900"/>
              </a:lnSpc>
            </a:pPr>
            <a:r>
              <a:rPr lang="vi-VN" sz="5400" b="1" u="sng" dirty="0">
                <a:solidFill>
                  <a:schemeClr val="bg1"/>
                </a:solidFill>
                <a:latin typeface="Arial" panose="020B0604020202020204" pitchFamily="34" charset="0"/>
                <a:cs typeface="Arial" panose="020B0604020202020204" pitchFamily="34" charset="0"/>
              </a:rPr>
              <a:t>Bài 1: </a:t>
            </a:r>
            <a:r>
              <a:rPr lang="vi-VN" sz="4400" b="1" dirty="0">
                <a:solidFill>
                  <a:schemeClr val="bg1"/>
                </a:solidFill>
                <a:latin typeface="Arial" panose="020B0604020202020204" pitchFamily="34" charset="0"/>
                <a:cs typeface="Arial" panose="020B0604020202020204" pitchFamily="34" charset="0"/>
              </a:rPr>
              <a:t>Bổ sung thêm  yếu tố miêu tả cho các chi tiết thuyết minh sau</a:t>
            </a:r>
            <a:endParaRPr lang="en-US" sz="5400" b="1" dirty="0">
              <a:solidFill>
                <a:schemeClr val="bg1"/>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87235">
            <a:off x="14564972" y="603816"/>
            <a:ext cx="3674331" cy="108225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1000" y="7099867"/>
            <a:ext cx="2773012" cy="3170804"/>
          </a:xfrm>
          <a:prstGeom prst="rect">
            <a:avLst/>
          </a:prstGeom>
        </p:spPr>
      </p:pic>
      <p:sp>
        <p:nvSpPr>
          <p:cNvPr id="6" name="TextBox 5">
            <a:extLst>
              <a:ext uri="{FF2B5EF4-FFF2-40B4-BE49-F238E27FC236}">
                <a16:creationId xmlns:a16="http://schemas.microsoft.com/office/drawing/2014/main" id="{26435CE7-9A3B-4345-BF30-E64167C7CD5B}"/>
              </a:ext>
            </a:extLst>
          </p:cNvPr>
          <p:cNvSpPr txBox="1"/>
          <p:nvPr/>
        </p:nvSpPr>
        <p:spPr>
          <a:xfrm>
            <a:off x="2514600" y="2784584"/>
            <a:ext cx="8979070" cy="4216539"/>
          </a:xfrm>
          <a:prstGeom prst="rect">
            <a:avLst/>
          </a:prstGeom>
          <a:noFill/>
        </p:spPr>
        <p:txBody>
          <a:bodyPr wrap="square" rtlCol="0">
            <a:spAutoFit/>
          </a:bodyPr>
          <a:lstStyle/>
          <a:p>
            <a:pPr marL="571500" indent="-571500" algn="just">
              <a:buFont typeface="Arial" panose="020B0604020202020204" pitchFamily="34" charset="0"/>
              <a:buChar char="•"/>
            </a:pPr>
            <a:r>
              <a:rPr lang="vi-VN" sz="4400" dirty="0">
                <a:solidFill>
                  <a:srgbClr val="FFFF00"/>
                </a:solidFill>
              </a:rPr>
              <a:t>Thân cây chuối</a:t>
            </a:r>
          </a:p>
          <a:p>
            <a:pPr marL="571500" indent="-571500" algn="just">
              <a:buFont typeface="Arial" panose="020B0604020202020204" pitchFamily="34" charset="0"/>
              <a:buChar char="•"/>
            </a:pPr>
            <a:r>
              <a:rPr lang="vi-VN" sz="4400" dirty="0">
                <a:solidFill>
                  <a:srgbClr val="FFFF00"/>
                </a:solidFill>
              </a:rPr>
              <a:t>Lá chuối tươi</a:t>
            </a:r>
          </a:p>
          <a:p>
            <a:pPr marL="571500" indent="-571500" algn="just">
              <a:buFont typeface="Arial" panose="020B0604020202020204" pitchFamily="34" charset="0"/>
              <a:buChar char="•"/>
            </a:pPr>
            <a:r>
              <a:rPr lang="vi-VN" sz="4400" dirty="0">
                <a:solidFill>
                  <a:srgbClr val="FFFF00"/>
                </a:solidFill>
              </a:rPr>
              <a:t>Lá chuối khô</a:t>
            </a:r>
          </a:p>
          <a:p>
            <a:pPr marL="571500" indent="-571500" algn="just">
              <a:buFont typeface="Arial" panose="020B0604020202020204" pitchFamily="34" charset="0"/>
              <a:buChar char="•"/>
            </a:pPr>
            <a:r>
              <a:rPr lang="vi-VN" sz="4400" dirty="0">
                <a:solidFill>
                  <a:srgbClr val="FFFF00"/>
                </a:solidFill>
              </a:rPr>
              <a:t>Nõn chuối</a:t>
            </a:r>
          </a:p>
          <a:p>
            <a:pPr marL="571500" indent="-571500" algn="just">
              <a:buFont typeface="Arial" panose="020B0604020202020204" pitchFamily="34" charset="0"/>
              <a:buChar char="•"/>
            </a:pPr>
            <a:r>
              <a:rPr lang="vi-VN" sz="4400" dirty="0">
                <a:solidFill>
                  <a:srgbClr val="FFFF00"/>
                </a:solidFill>
              </a:rPr>
              <a:t>Bắp chuối</a:t>
            </a:r>
          </a:p>
          <a:p>
            <a:pPr marL="571500" indent="-571500" algn="just">
              <a:buFont typeface="Arial" panose="020B0604020202020204" pitchFamily="34" charset="0"/>
              <a:buChar char="•"/>
            </a:pPr>
            <a:r>
              <a:rPr lang="vi-VN" sz="4400" dirty="0">
                <a:solidFill>
                  <a:srgbClr val="FFFF00"/>
                </a:solidFill>
              </a:rPr>
              <a:t>Quả </a:t>
            </a:r>
            <a:r>
              <a:rPr lang="vi-VN" sz="4800" dirty="0">
                <a:solidFill>
                  <a:srgbClr val="FFFF00"/>
                </a:solidFill>
              </a:rPr>
              <a:t>chuối</a:t>
            </a:r>
            <a:endParaRPr lang="en-US" sz="4400" dirty="0">
              <a:solidFill>
                <a:srgbClr val="FFFF00"/>
              </a:solidFill>
            </a:endParaRPr>
          </a:p>
        </p:txBody>
      </p:sp>
      <p:pic>
        <p:nvPicPr>
          <p:cNvPr id="7170" name="Picture 2" descr="Tả cây chuối lớp 5 hay nhất - 3 bài văn miêu tả cây chuối tây chuối tiêu  ngắn gọn">
            <a:extLst>
              <a:ext uri="{FF2B5EF4-FFF2-40B4-BE49-F238E27FC236}">
                <a16:creationId xmlns:a16="http://schemas.microsoft.com/office/drawing/2014/main" id="{407A854E-33B6-4B26-9B13-50F7848322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2247900"/>
            <a:ext cx="9114725" cy="65853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A8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 y="685800"/>
            <a:ext cx="16104439" cy="8901363"/>
          </a:xfrm>
          <a:prstGeom prst="rect">
            <a:avLst/>
          </a:prstGeom>
        </p:spPr>
      </p:pic>
      <p:sp>
        <p:nvSpPr>
          <p:cNvPr id="3" name="TextBox 3"/>
          <p:cNvSpPr txBox="1"/>
          <p:nvPr/>
        </p:nvSpPr>
        <p:spPr>
          <a:xfrm>
            <a:off x="762000" y="40355"/>
            <a:ext cx="8979070" cy="1185709"/>
          </a:xfrm>
          <a:prstGeom prst="rect">
            <a:avLst/>
          </a:prstGeom>
        </p:spPr>
        <p:txBody>
          <a:bodyPr lIns="0" tIns="0" rIns="0" bIns="0" rtlCol="0" anchor="t">
            <a:spAutoFit/>
          </a:bodyPr>
          <a:lstStyle/>
          <a:p>
            <a:pPr>
              <a:lnSpc>
                <a:spcPts val="9900"/>
              </a:lnSpc>
            </a:pPr>
            <a:r>
              <a:rPr lang="vi-VN" sz="7200" b="1" u="sng" dirty="0">
                <a:solidFill>
                  <a:schemeClr val="bg1"/>
                </a:solidFill>
                <a:latin typeface="Arial" panose="020B0604020202020204" pitchFamily="34" charset="0"/>
                <a:cs typeface="Arial" panose="020B0604020202020204" pitchFamily="34" charset="0"/>
              </a:rPr>
              <a:t>Bài 1:</a:t>
            </a:r>
            <a:endParaRPr lang="en-US" sz="7200" b="1" u="sng" dirty="0">
              <a:solidFill>
                <a:schemeClr val="bg1"/>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36615">
            <a:off x="-92118" y="8835701"/>
            <a:ext cx="3258528" cy="1090126"/>
          </a:xfrm>
          <a:prstGeom prst="rect">
            <a:avLst/>
          </a:prstGeom>
        </p:spPr>
      </p:pic>
      <p:sp>
        <p:nvSpPr>
          <p:cNvPr id="11" name="Rectangle 3">
            <a:extLst>
              <a:ext uri="{FF2B5EF4-FFF2-40B4-BE49-F238E27FC236}">
                <a16:creationId xmlns:a16="http://schemas.microsoft.com/office/drawing/2014/main" id="{B02C4A7E-126E-484B-B918-D3A67BCD813B}"/>
              </a:ext>
            </a:extLst>
          </p:cNvPr>
          <p:cNvSpPr txBox="1">
            <a:spLocks noChangeArrowheads="1"/>
          </p:cNvSpPr>
          <p:nvPr/>
        </p:nvSpPr>
        <p:spPr>
          <a:xfrm>
            <a:off x="1600200" y="1889382"/>
            <a:ext cx="14706600" cy="698791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Tx/>
              <a:buNone/>
            </a:pPr>
            <a:r>
              <a:rPr lang="vi-VN" altLang="en-US" b="1" dirty="0">
                <a:solidFill>
                  <a:srgbClr val="7030A0"/>
                </a:solidFill>
                <a:latin typeface="Arial" panose="020B0604020202020204" pitchFamily="34" charset="0"/>
                <a:cs typeface="Arial" panose="020B0604020202020204" pitchFamily="34" charset="0"/>
              </a:rPr>
              <a:t>a. Thân cây chuối:</a:t>
            </a:r>
            <a:endParaRPr lang="vi-VN" altLang="en-US" b="1" i="1" dirty="0">
              <a:solidFill>
                <a:srgbClr val="7030A0"/>
              </a:solidFill>
              <a:latin typeface="Arial" panose="020B0604020202020204" pitchFamily="34" charset="0"/>
              <a:cs typeface="Arial" panose="020B0604020202020204" pitchFamily="34" charset="0"/>
            </a:endParaRPr>
          </a:p>
          <a:p>
            <a:pPr marL="0" indent="0" algn="just">
              <a:buFontTx/>
              <a:buNone/>
            </a:pPr>
            <a:r>
              <a:rPr lang="en-US" altLang="en-US" i="1" dirty="0">
                <a:latin typeface="Arial" panose="020B0604020202020204" pitchFamily="34" charset="0"/>
                <a:cs typeface="Arial" panose="020B0604020202020204" pitchFamily="34" charset="0"/>
              </a:rPr>
              <a:t>- </a:t>
            </a:r>
            <a:r>
              <a:rPr lang="vi-VN" altLang="en-US" i="1" dirty="0">
                <a:latin typeface="Arial" panose="020B0604020202020204" pitchFamily="34" charset="0"/>
                <a:cs typeface="Arial" panose="020B0604020202020204" pitchFamily="34" charset="0"/>
              </a:rPr>
              <a:t>Cây không cao lắm, khoảng hai mét, to bằng cột nhà,</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thân</a:t>
            </a:r>
            <a:r>
              <a:rPr lang="vi-VN"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tròn</a:t>
            </a:r>
            <a:r>
              <a:rPr lang="en-US" altLang="en-US" i="1" dirty="0">
                <a:latin typeface="Arial" panose="020B0604020202020204" pitchFamily="34" charset="0"/>
                <a:cs typeface="Arial" panose="020B0604020202020204" pitchFamily="34" charset="0"/>
              </a:rPr>
              <a:t> </a:t>
            </a:r>
            <a:r>
              <a:rPr lang="vi-VN" altLang="en-US" i="1" dirty="0">
                <a:latin typeface="Arial" panose="020B0604020202020204" pitchFamily="34" charset="0"/>
                <a:cs typeface="Arial" panose="020B0604020202020204" pitchFamily="34" charset="0"/>
              </a:rPr>
              <a:t>thẳng đứng, càng lên trên thân càng thon nhỏ lại. Thân chuối có nhiều lớp bẹ ốp chặt vào nhau, bóng loáng màu xanh nhạt, sờ tay vào thấy mát lạnh. Thân chuối phần non có thể chế biến nhiều món ăn ngon, phần già cho lợn ăn</a:t>
            </a:r>
            <a:r>
              <a:rPr lang="vi-VN" altLang="en-US" dirty="0">
                <a:latin typeface="Arial" panose="020B0604020202020204" pitchFamily="34" charset="0"/>
                <a:cs typeface="Arial" panose="020B0604020202020204" pitchFamily="34" charset="0"/>
              </a:rPr>
              <a:t>.</a:t>
            </a:r>
            <a:endParaRPr lang="en-US" altLang="en-US" dirty="0">
              <a:latin typeface="Arial" panose="020B0604020202020204" pitchFamily="34" charset="0"/>
              <a:cs typeface="Arial" panose="020B0604020202020204" pitchFamily="34" charset="0"/>
            </a:endParaRPr>
          </a:p>
          <a:p>
            <a:pPr marL="0" indent="0" algn="just">
              <a:buFontTx/>
              <a:buNone/>
            </a:pPr>
            <a:r>
              <a:rPr lang="vi-VN" altLang="en-US" b="1" dirty="0">
                <a:solidFill>
                  <a:srgbClr val="7030A0"/>
                </a:solidFill>
                <a:latin typeface="Arial" panose="020B0604020202020204" pitchFamily="34" charset="0"/>
                <a:cs typeface="Arial" panose="020B0604020202020204" pitchFamily="34" charset="0"/>
              </a:rPr>
              <a:t>b.</a:t>
            </a:r>
            <a:r>
              <a:rPr lang="en-US" altLang="en-US" b="1" dirty="0">
                <a:solidFill>
                  <a:srgbClr val="7030A0"/>
                </a:solidFill>
                <a:latin typeface="Arial" panose="020B0604020202020204" pitchFamily="34" charset="0"/>
                <a:cs typeface="Arial" panose="020B0604020202020204" pitchFamily="34" charset="0"/>
              </a:rPr>
              <a:t> </a:t>
            </a:r>
            <a:r>
              <a:rPr lang="vi-VN" altLang="en-US" b="1" dirty="0">
                <a:solidFill>
                  <a:srgbClr val="7030A0"/>
                </a:solidFill>
                <a:latin typeface="Arial" panose="020B0604020202020204" pitchFamily="34" charset="0"/>
                <a:cs typeface="Arial" panose="020B0604020202020204" pitchFamily="34" charset="0"/>
              </a:rPr>
              <a:t>Lá chuối: </a:t>
            </a:r>
            <a:endParaRPr lang="vi-VN" altLang="en-US" b="1" i="1" dirty="0">
              <a:solidFill>
                <a:srgbClr val="7030A0"/>
              </a:solidFill>
              <a:latin typeface="Arial" panose="020B0604020202020204" pitchFamily="34" charset="0"/>
              <a:cs typeface="Arial" panose="020B0604020202020204" pitchFamily="34" charset="0"/>
            </a:endParaRPr>
          </a:p>
          <a:p>
            <a:pPr marL="0" indent="0" algn="just">
              <a:buFontTx/>
              <a:buNone/>
            </a:pPr>
            <a:r>
              <a:rPr lang="en-US" altLang="en-US" i="1" dirty="0">
                <a:latin typeface="Arial" panose="020B0604020202020204" pitchFamily="34" charset="0"/>
                <a:cs typeface="Arial" panose="020B0604020202020204" pitchFamily="34" charset="0"/>
              </a:rPr>
              <a:t>- </a:t>
            </a:r>
            <a:r>
              <a:rPr lang="vi-VN" altLang="en-US" i="1" dirty="0">
                <a:latin typeface="Arial" panose="020B0604020202020204" pitchFamily="34" charset="0"/>
                <a:cs typeface="Arial" panose="020B0604020202020204" pitchFamily="34" charset="0"/>
              </a:rPr>
              <a:t>Ở ngọn có nhiều tàu lá dài xoè ra như những cái quạt lớn. Lá chuối dài, to bản, màu xanh đậm, chính giữa có sống màu xanh nhạt. Trên ngọn, những đọt lá non nảy lên, cuộn tròn và chọc thẳng lên trời, rồi nở dần ra, nõn nà như tấm lụa xanh. </a:t>
            </a:r>
            <a:endParaRPr lang="en-US" altLang="en-US" i="1" dirty="0">
              <a:latin typeface="Arial" panose="020B0604020202020204" pitchFamily="34" charset="0"/>
              <a:cs typeface="Arial" panose="020B0604020202020204" pitchFamily="34" charset="0"/>
            </a:endParaRPr>
          </a:p>
          <a:p>
            <a:pPr marL="0" indent="0" algn="just">
              <a:buFontTx/>
              <a:buNone/>
            </a:pPr>
            <a:r>
              <a:rPr lang="en-US" altLang="en-US" i="1" dirty="0">
                <a:latin typeface="Arial" panose="020B0604020202020204" pitchFamily="34" charset="0"/>
                <a:cs typeface="Arial" panose="020B0604020202020204" pitchFamily="34" charset="0"/>
              </a:rPr>
              <a:t>- </a:t>
            </a:r>
            <a:r>
              <a:rPr lang="vi-VN" altLang="en-US" i="1" dirty="0">
                <a:latin typeface="Arial" panose="020B0604020202020204" pitchFamily="34" charset="0"/>
                <a:cs typeface="Arial" panose="020B0604020202020204" pitchFamily="34" charset="0"/>
              </a:rPr>
              <a:t>Lá chuối tươi được dùng để gói bánh, lá chuối khô dùng để gói hàng. Ở nông thôn, ngày xưa, vào mùa rét, người ta thường lấy lá chuối khô lót chỗ nằm rất êm và ấm</a:t>
            </a:r>
            <a:r>
              <a:rPr lang="vi-VN" altLang="en-US"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1000"/>
                                        <p:tgtEl>
                                          <p:spTgt spid="11">
                                            <p:txEl>
                                              <p:pRg st="1" end="1"/>
                                            </p:txEl>
                                          </p:spTgt>
                                        </p:tgtEl>
                                      </p:cBhvr>
                                    </p:animEffect>
                                    <p:anim calcmode="lin" valueType="num">
                                      <p:cBhvr>
                                        <p:cTn id="1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 calcmode="lin" valueType="num">
                                      <p:cBhvr additive="base">
                                        <p:cTn id="2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fade">
                                      <p:cBhvr>
                                        <p:cTn id="30" dur="1000"/>
                                        <p:tgtEl>
                                          <p:spTgt spid="11">
                                            <p:txEl>
                                              <p:pRg st="3" end="3"/>
                                            </p:txEl>
                                          </p:spTgt>
                                        </p:tgtEl>
                                      </p:cBhvr>
                                    </p:animEffect>
                                    <p:anim calcmode="lin" valueType="num">
                                      <p:cBhvr>
                                        <p:cTn id="31"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 calcmode="lin" valueType="num">
                                      <p:cBhvr additive="base">
                                        <p:cTn id="3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A8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9600" y="952500"/>
            <a:ext cx="16104439" cy="8901363"/>
          </a:xfrm>
          <a:prstGeom prst="rect">
            <a:avLst/>
          </a:prstGeom>
        </p:spPr>
      </p:pic>
      <p:sp>
        <p:nvSpPr>
          <p:cNvPr id="3" name="TextBox 3"/>
          <p:cNvSpPr txBox="1"/>
          <p:nvPr/>
        </p:nvSpPr>
        <p:spPr>
          <a:xfrm>
            <a:off x="762000" y="40355"/>
            <a:ext cx="8979070" cy="1185709"/>
          </a:xfrm>
          <a:prstGeom prst="rect">
            <a:avLst/>
          </a:prstGeom>
        </p:spPr>
        <p:txBody>
          <a:bodyPr lIns="0" tIns="0" rIns="0" bIns="0" rtlCol="0" anchor="t">
            <a:spAutoFit/>
          </a:bodyPr>
          <a:lstStyle/>
          <a:p>
            <a:pPr marL="0" marR="0" lvl="0" indent="0" algn="l" defTabSz="914400" rtl="0" eaLnBrk="1" fontAlgn="auto" latinLnBrk="0" hangingPunct="1">
              <a:lnSpc>
                <a:spcPts val="9900"/>
              </a:lnSpc>
              <a:spcBef>
                <a:spcPts val="0"/>
              </a:spcBef>
              <a:spcAft>
                <a:spcPts val="0"/>
              </a:spcAft>
              <a:buClrTx/>
              <a:buSzTx/>
              <a:buFontTx/>
              <a:buNone/>
              <a:tabLst/>
              <a:defRPr/>
            </a:pPr>
            <a:r>
              <a:rPr kumimoji="0" lang="vi-VN" sz="72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Bài 1:</a:t>
            </a:r>
            <a:endParaRPr kumimoji="0" lang="en-US" sz="72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36615">
            <a:off x="-92118" y="8835701"/>
            <a:ext cx="3258528" cy="1090126"/>
          </a:xfrm>
          <a:prstGeom prst="rect">
            <a:avLst/>
          </a:prstGeom>
        </p:spPr>
      </p:pic>
      <p:sp>
        <p:nvSpPr>
          <p:cNvPr id="6" name="Rectangle 3">
            <a:extLst>
              <a:ext uri="{FF2B5EF4-FFF2-40B4-BE49-F238E27FC236}">
                <a16:creationId xmlns:a16="http://schemas.microsoft.com/office/drawing/2014/main" id="{DF664E36-6A09-491D-9122-A17E076A0866}"/>
              </a:ext>
            </a:extLst>
          </p:cNvPr>
          <p:cNvSpPr txBox="1">
            <a:spLocks noChangeArrowheads="1"/>
          </p:cNvSpPr>
          <p:nvPr/>
        </p:nvSpPr>
        <p:spPr>
          <a:xfrm>
            <a:off x="1573961" y="2172828"/>
            <a:ext cx="14428039" cy="556909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Tx/>
              <a:buNone/>
            </a:pPr>
            <a:r>
              <a:rPr lang="vi-VN" altLang="en-US" sz="3600" b="1" dirty="0">
                <a:solidFill>
                  <a:srgbClr val="002060"/>
                </a:solidFill>
                <a:latin typeface="Arial" panose="020B0604020202020204" pitchFamily="34" charset="0"/>
                <a:cs typeface="Arial" panose="020B0604020202020204" pitchFamily="34" charset="0"/>
              </a:rPr>
              <a:t>c. Bắp chuối, nõn chuối, quả chuối</a:t>
            </a:r>
          </a:p>
          <a:p>
            <a:pPr marL="0" indent="0" algn="just">
              <a:buFontTx/>
              <a:buNone/>
            </a:pPr>
            <a:endParaRPr lang="vi-VN" altLang="en-US" sz="3600" b="1" i="1" dirty="0">
              <a:solidFill>
                <a:srgbClr val="7030A0"/>
              </a:solidFill>
              <a:latin typeface="Arial" panose="020B0604020202020204" pitchFamily="34" charset="0"/>
              <a:cs typeface="Arial" panose="020B0604020202020204" pitchFamily="34" charset="0"/>
            </a:endParaRPr>
          </a:p>
          <a:p>
            <a:pPr marL="0" indent="0" algn="just">
              <a:buFontTx/>
              <a:buNone/>
            </a:pPr>
            <a:r>
              <a:rPr lang="en-US" altLang="en-US" sz="3600" b="1" i="1" dirty="0">
                <a:latin typeface="Arial" panose="020B0604020202020204" pitchFamily="34" charset="0"/>
                <a:cs typeface="Arial" panose="020B0604020202020204" pitchFamily="34" charset="0"/>
              </a:rPr>
              <a:t>- </a:t>
            </a:r>
            <a:r>
              <a:rPr lang="vi-VN" altLang="en-US" sz="3600" dirty="0">
                <a:latin typeface="Arial" panose="020B0604020202020204" pitchFamily="34" charset="0"/>
                <a:cs typeface="Arial" panose="020B0604020202020204" pitchFamily="34" charset="0"/>
              </a:rPr>
              <a:t>Từ trên ngọn, mọc ra cuống trải màu xanh thẫm và một bắp chuối ở cuối màu </a:t>
            </a:r>
            <a:r>
              <a:rPr lang="en-US" altLang="en-US" sz="3600" dirty="0" err="1">
                <a:latin typeface="Arial" panose="020B0604020202020204" pitchFamily="34" charset="0"/>
                <a:cs typeface="Arial" panose="020B0604020202020204" pitchFamily="34" charset="0"/>
              </a:rPr>
              <a:t>nâu</a:t>
            </a:r>
            <a:r>
              <a:rPr lang="en-US" altLang="en-US" sz="3600" dirty="0">
                <a:latin typeface="Arial" panose="020B0604020202020204" pitchFamily="34" charset="0"/>
                <a:cs typeface="Arial" panose="020B0604020202020204" pitchFamily="34" charset="0"/>
              </a:rPr>
              <a:t> </a:t>
            </a:r>
            <a:r>
              <a:rPr lang="vi-VN" altLang="en-US" sz="3600" dirty="0">
                <a:latin typeface="Arial" panose="020B0604020202020204" pitchFamily="34" charset="0"/>
                <a:cs typeface="Arial" panose="020B0604020202020204" pitchFamily="34" charset="0"/>
              </a:rPr>
              <a:t>đỏ.</a:t>
            </a:r>
            <a:endParaRPr lang="en-US" altLang="en-US" sz="3600" dirty="0">
              <a:latin typeface="Arial" panose="020B0604020202020204" pitchFamily="34" charset="0"/>
              <a:cs typeface="Arial" panose="020B0604020202020204" pitchFamily="34" charset="0"/>
            </a:endParaRPr>
          </a:p>
          <a:p>
            <a:pPr marL="0" indent="0" algn="just">
              <a:buFontTx/>
              <a:buNone/>
            </a:pPr>
            <a:r>
              <a:rPr lang="en-US" altLang="en-US" sz="3600" dirty="0">
                <a:latin typeface="Arial" panose="020B0604020202020204" pitchFamily="34" charset="0"/>
                <a:cs typeface="Arial" panose="020B0604020202020204" pitchFamily="34" charset="0"/>
              </a:rPr>
              <a:t>- </a:t>
            </a:r>
            <a:r>
              <a:rPr lang="vi-VN" altLang="en-US" sz="3600" dirty="0">
                <a:latin typeface="Arial" panose="020B0604020202020204" pitchFamily="34" charset="0"/>
                <a:cs typeface="Arial" panose="020B0604020202020204" pitchFamily="34" charset="0"/>
              </a:rPr>
              <a:t>Hoa chuối nở để lộ những nải chuối xếp thành tầng tạo thành buồng chuối dày đặc những quả nhỏ màu xanh nhạt. </a:t>
            </a:r>
            <a:endParaRPr lang="en-US" altLang="en-US" sz="3600" dirty="0">
              <a:latin typeface="Arial" panose="020B0604020202020204" pitchFamily="34" charset="0"/>
              <a:cs typeface="Arial" panose="020B0604020202020204" pitchFamily="34" charset="0"/>
            </a:endParaRPr>
          </a:p>
          <a:p>
            <a:pPr marL="0" indent="0" algn="just">
              <a:buFontTx/>
              <a:buNone/>
            </a:pPr>
            <a:r>
              <a:rPr lang="en-US" altLang="en-US" sz="3600" dirty="0">
                <a:latin typeface="Arial" panose="020B0604020202020204" pitchFamily="34" charset="0"/>
                <a:cs typeface="Arial" panose="020B0604020202020204" pitchFamily="34" charset="0"/>
              </a:rPr>
              <a:t>- </a:t>
            </a:r>
            <a:r>
              <a:rPr lang="vi-VN" altLang="en-US" sz="3600" dirty="0">
                <a:latin typeface="Arial" panose="020B0604020202020204" pitchFamily="34" charset="0"/>
                <a:cs typeface="Arial" panose="020B0604020202020204" pitchFamily="34" charset="0"/>
              </a:rPr>
              <a:t>Buồng chuối ngày càng lớn, dài và nặng dần, kéo thân chuối ngã về một phía.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Trên</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buồng</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chuối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các</a:t>
            </a:r>
            <a:r>
              <a:rPr lang="vi-VN" altLang="en-US" sz="3600" dirty="0">
                <a:latin typeface="Arial" panose="020B0604020202020204" pitchFamily="34" charset="0"/>
                <a:cs typeface="Arial" panose="020B0604020202020204" pitchFamily="34" charset="0"/>
              </a:rPr>
              <a:t> nải chen chúc những quả </a:t>
            </a:r>
            <a:r>
              <a:rPr lang="en-US" altLang="en-US" sz="3600" dirty="0" err="1">
                <a:latin typeface="Arial" panose="020B0604020202020204" pitchFamily="34" charset="0"/>
                <a:cs typeface="Arial" panose="020B0604020202020204" pitchFamily="34" charset="0"/>
              </a:rPr>
              <a:t>chuối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cong</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cong</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như</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bàn</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tay</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nâng</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đỡn</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đan</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cài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vào</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nhau</a:t>
            </a:r>
            <a:r>
              <a:rPr lang="en-US" altLang="en-US" sz="3600" dirty="0">
                <a:latin typeface="Arial" panose="020B0604020202020204" pitchFamily="34" charset="0"/>
                <a:cs typeface="Arial" panose="020B0604020202020204" pitchFamily="34" charset="0"/>
              </a:rPr>
              <a:t>.</a:t>
            </a:r>
          </a:p>
          <a:p>
            <a:pPr marL="0" indent="0" algn="just">
              <a:buFontTx/>
              <a:buNone/>
            </a:pPr>
            <a:r>
              <a:rPr lang="en-US" altLang="en-US" sz="3600" dirty="0">
                <a:latin typeface="Arial" panose="020B0604020202020204" pitchFamily="34" charset="0"/>
                <a:cs typeface="Arial" panose="020B0604020202020204" pitchFamily="34" charset="0"/>
              </a:rPr>
              <a:t>- N</a:t>
            </a:r>
            <a:r>
              <a:rPr lang="vi-VN" altLang="en-US" sz="3600" dirty="0">
                <a:latin typeface="Arial" panose="020B0604020202020204" pitchFamily="34" charset="0"/>
                <a:cs typeface="Arial" panose="020B0604020202020204" pitchFamily="34" charset="0"/>
              </a:rPr>
              <a:t>õn chuối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mới</a:t>
            </a:r>
            <a:r>
              <a:rPr lang="en-US" altLang="en-US" sz="3600" dirty="0">
                <a:latin typeface="Arial" panose="020B0604020202020204" pitchFamily="34" charset="0"/>
                <a:cs typeface="Arial" panose="020B0604020202020204" pitchFamily="34" charset="0"/>
              </a:rPr>
              <a:t> ra </a:t>
            </a:r>
            <a:r>
              <a:rPr lang="en-US" altLang="en-US" sz="3600" dirty="0" err="1">
                <a:latin typeface="Arial" panose="020B0604020202020204" pitchFamily="34" charset="0"/>
                <a:cs typeface="Arial" panose="020B0604020202020204" pitchFamily="34" charset="0"/>
              </a:rPr>
              <a:t>xanh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nõn</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nà</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đẹp</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tựa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bức</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phong</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thư</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còn</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kín</a:t>
            </a:r>
            <a:r>
              <a:rPr lang="vi-VN" altLang="en-US" sz="3600" dirty="0">
                <a:latin typeface="Arial" panose="020B0604020202020204" pitchFamily="34" charset="0"/>
                <a:cs typeface="Arial" panose="020B0604020202020204" pitchFamily="34" charset="0"/>
              </a:rPr>
              <a:t>.</a:t>
            </a:r>
            <a:endParaRPr lang="en-US"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575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1000"/>
                                        <p:tgtEl>
                                          <p:spTgt spid="6">
                                            <p:txEl>
                                              <p:pRg st="5" end="5"/>
                                            </p:txEl>
                                          </p:spTgt>
                                        </p:tgtEl>
                                      </p:cBhvr>
                                    </p:animEffect>
                                    <p:anim calcmode="lin" valueType="num">
                                      <p:cBhvr>
                                        <p:cTn id="3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3" name="TextBox 3"/>
          <p:cNvSpPr txBox="1"/>
          <p:nvPr/>
        </p:nvSpPr>
        <p:spPr>
          <a:xfrm>
            <a:off x="4267200" y="492755"/>
            <a:ext cx="8979070" cy="1304925"/>
          </a:xfrm>
          <a:prstGeom prst="rect">
            <a:avLst/>
          </a:prstGeom>
        </p:spPr>
        <p:txBody>
          <a:bodyPr lIns="0" tIns="0" rIns="0" bIns="0" rtlCol="0" anchor="t">
            <a:spAutoFit/>
          </a:bodyPr>
          <a:lstStyle/>
          <a:p>
            <a:pPr algn="ctr">
              <a:lnSpc>
                <a:spcPts val="9900"/>
              </a:lnSpc>
            </a:pPr>
            <a:r>
              <a:rPr lang="vi-VN" sz="8800" b="1" u="sng" dirty="0">
                <a:solidFill>
                  <a:srgbClr val="CD4343"/>
                </a:solidFill>
                <a:latin typeface="Arial" panose="020B0604020202020204" pitchFamily="34" charset="0"/>
                <a:cs typeface="Arial" panose="020B0604020202020204" pitchFamily="34" charset="0"/>
              </a:rPr>
              <a:t>Bài 2:</a:t>
            </a:r>
            <a:endParaRPr lang="en-US" sz="8800" b="1" u="sng" dirty="0">
              <a:solidFill>
                <a:srgbClr val="CD4343"/>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8200" y="8480960"/>
            <a:ext cx="2225040" cy="2103675"/>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334714"/>
            <a:ext cx="2883682" cy="1782640"/>
          </a:xfrm>
          <a:prstGeom prst="rect">
            <a:avLst/>
          </a:prstGeom>
        </p:spPr>
      </p:pic>
      <p:sp>
        <p:nvSpPr>
          <p:cNvPr id="8" name="TextBox 7">
            <a:extLst>
              <a:ext uri="{FF2B5EF4-FFF2-40B4-BE49-F238E27FC236}">
                <a16:creationId xmlns:a16="http://schemas.microsoft.com/office/drawing/2014/main" id="{22689782-386C-4CFD-B876-F114095612C1}"/>
              </a:ext>
            </a:extLst>
          </p:cNvPr>
          <p:cNvSpPr txBox="1"/>
          <p:nvPr/>
        </p:nvSpPr>
        <p:spPr>
          <a:xfrm>
            <a:off x="3276600" y="3311889"/>
            <a:ext cx="12420600" cy="2554545"/>
          </a:xfrm>
          <a:prstGeom prst="rect">
            <a:avLst/>
          </a:prstGeom>
          <a:solidFill>
            <a:schemeClr val="bg1"/>
          </a:solidFill>
          <a:ln>
            <a:solidFill>
              <a:schemeClr val="tx2"/>
            </a:solidFill>
          </a:ln>
        </p:spPr>
        <p:txBody>
          <a:bodyPr wrap="square" rtlCol="0">
            <a:spAutoFit/>
          </a:bodyPr>
          <a:lstStyle/>
          <a:p>
            <a:pPr algn="ctr"/>
            <a:r>
              <a:rPr lang="vi-VN" sz="4000" b="1" dirty="0"/>
              <a:t>HOẠT ĐỘNG CÁ NHÂN:</a:t>
            </a:r>
          </a:p>
          <a:p>
            <a:pPr algn="ctr"/>
            <a:endParaRPr lang="vi-VN" sz="4000" b="1" dirty="0"/>
          </a:p>
          <a:p>
            <a:pPr marL="571500" indent="-571500">
              <a:buFont typeface="Arial" panose="020B0604020202020204" pitchFamily="34" charset="0"/>
              <a:buChar char="•"/>
            </a:pPr>
            <a:r>
              <a:rPr lang="vi-VN" sz="4000" dirty="0"/>
              <a:t>Đọc đoạn văn</a:t>
            </a:r>
          </a:p>
          <a:p>
            <a:pPr marL="571500" indent="-571500">
              <a:buFont typeface="Arial" panose="020B0604020202020204" pitchFamily="34" charset="0"/>
              <a:buChar char="•"/>
            </a:pPr>
            <a:r>
              <a:rPr lang="vi-VN" sz="4000" dirty="0"/>
              <a:t>Chỉ ra yếu tố miêu tả có trong đoạn văn</a:t>
            </a:r>
            <a:endParaRPr lang="en-US" sz="4000" dirty="0"/>
          </a:p>
        </p:txBody>
      </p:sp>
      <p:sp>
        <p:nvSpPr>
          <p:cNvPr id="9" name="Rectangle 3">
            <a:extLst>
              <a:ext uri="{FF2B5EF4-FFF2-40B4-BE49-F238E27FC236}">
                <a16:creationId xmlns:a16="http://schemas.microsoft.com/office/drawing/2014/main" id="{911596BA-ED36-4787-B380-64D6250C3014}"/>
              </a:ext>
            </a:extLst>
          </p:cNvPr>
          <p:cNvSpPr txBox="1">
            <a:spLocks noChangeArrowheads="1"/>
          </p:cNvSpPr>
          <p:nvPr/>
        </p:nvSpPr>
        <p:spPr>
          <a:xfrm>
            <a:off x="3537257" y="2379644"/>
            <a:ext cx="9448968" cy="26541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buFontTx/>
              <a:buNone/>
              <a:defRPr/>
            </a:pPr>
            <a:r>
              <a:rPr lang="en-US" altLang="en-US" sz="2800" b="1" dirty="0" err="1">
                <a:latin typeface="Arial" panose="020B0604020202020204" pitchFamily="34" charset="0"/>
                <a:cs typeface="Arial" panose="020B0604020202020204" pitchFamily="34" charset="0"/>
              </a:rPr>
              <a:t>Yếu</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tố</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miêu</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tả</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trong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đoạn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văn</a:t>
            </a:r>
            <a:endParaRPr lang="en-US" altLang="en-US" sz="2800" b="1" dirty="0">
              <a:latin typeface="Arial" panose="020B0604020202020204" pitchFamily="34" charset="0"/>
              <a:cs typeface="Arial" panose="020B0604020202020204" pitchFamily="34" charset="0"/>
            </a:endParaRPr>
          </a:p>
          <a:p>
            <a:pPr marL="0" indent="0">
              <a:lnSpc>
                <a:spcPct val="150000"/>
              </a:lnSpc>
              <a:spcBef>
                <a:spcPts val="0"/>
              </a:spcBef>
              <a:buFontTx/>
              <a:buNone/>
              <a:defRPr/>
            </a:pP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Tách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là</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loại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chén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uống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nước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của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Tây</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nó</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có</a:t>
            </a:r>
            <a:r>
              <a:rPr lang="en-US" altLang="en-US" sz="2800" b="1" dirty="0">
                <a:latin typeface="Arial" panose="020B0604020202020204" pitchFamily="34" charset="0"/>
                <a:cs typeface="Arial" panose="020B0604020202020204" pitchFamily="34" charset="0"/>
              </a:rPr>
              <a:t> tai. </a:t>
            </a:r>
          </a:p>
          <a:p>
            <a:pPr marL="0" indent="0">
              <a:lnSpc>
                <a:spcPct val="150000"/>
              </a:lnSpc>
              <a:spcBef>
                <a:spcPts val="0"/>
              </a:spcBef>
              <a:buFontTx/>
              <a:buNone/>
              <a:defRPr/>
            </a:pP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Chén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của</a:t>
            </a:r>
            <a:r>
              <a:rPr lang="en-US" altLang="en-US" sz="2800" b="1" dirty="0">
                <a:latin typeface="Arial" panose="020B0604020202020204" pitchFamily="34" charset="0"/>
                <a:cs typeface="Arial" panose="020B0604020202020204" pitchFamily="34" charset="0"/>
              </a:rPr>
              <a:t> ta </a:t>
            </a:r>
            <a:r>
              <a:rPr lang="en-US" altLang="en-US" sz="2800" b="1" dirty="0" err="1">
                <a:latin typeface="Arial" panose="020B0604020202020204" pitchFamily="34" charset="0"/>
                <a:cs typeface="Arial" panose="020B0604020202020204" pitchFamily="34" charset="0"/>
              </a:rPr>
              <a:t>không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có</a:t>
            </a:r>
            <a:r>
              <a:rPr lang="en-US" altLang="en-US" sz="2800" b="1" dirty="0">
                <a:latin typeface="Arial" panose="020B0604020202020204" pitchFamily="34" charset="0"/>
                <a:cs typeface="Arial" panose="020B0604020202020204" pitchFamily="34" charset="0"/>
              </a:rPr>
              <a:t> tai.</a:t>
            </a:r>
          </a:p>
          <a:p>
            <a:pPr marL="0" indent="0">
              <a:lnSpc>
                <a:spcPct val="150000"/>
              </a:lnSpc>
              <a:spcBef>
                <a:spcPts val="0"/>
              </a:spcBef>
              <a:buFontTx/>
              <a:buNone/>
              <a:defRPr/>
            </a:pPr>
            <a:r>
              <a:rPr lang="en-US" altLang="en-US" sz="2800" b="1" dirty="0">
                <a:latin typeface="Arial" panose="020B0604020202020204" pitchFamily="34" charset="0"/>
                <a:cs typeface="Arial" panose="020B0604020202020204" pitchFamily="34" charset="0"/>
              </a:rPr>
              <a:t>- Khi </a:t>
            </a:r>
            <a:r>
              <a:rPr lang="en-US" altLang="en-US" sz="2800" b="1" dirty="0" err="1">
                <a:latin typeface="Arial" panose="020B0604020202020204" pitchFamily="34" charset="0"/>
                <a:cs typeface="Arial" panose="020B0604020202020204" pitchFamily="34" charset="0"/>
              </a:rPr>
              <a:t>mời</a:t>
            </a:r>
            <a:r>
              <a:rPr lang="en-US" altLang="en-US" sz="2800" b="1" dirty="0">
                <a:latin typeface="Arial" panose="020B0604020202020204" pitchFamily="34" charset="0"/>
                <a:cs typeface="Arial" panose="020B0604020202020204" pitchFamily="34" charset="0"/>
              </a:rPr>
              <a:t> ai </a:t>
            </a:r>
            <a:r>
              <a:rPr lang="en-US" altLang="en-US" sz="2800" b="1" dirty="0" err="1">
                <a:latin typeface="Arial" panose="020B0604020202020204" pitchFamily="34" charset="0"/>
                <a:cs typeface="Arial" panose="020B0604020202020204" pitchFamily="34" charset="0"/>
              </a:rPr>
              <a:t>uống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trà</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thì</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bưng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hai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tay</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mà</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mời</a:t>
            </a:r>
            <a:r>
              <a:rPr lang="en-US" altLang="en-US" sz="2800" b="1" dirty="0">
                <a:latin typeface="Arial" panose="020B0604020202020204" pitchFamily="34" charset="0"/>
                <a:cs typeface="Arial" panose="020B0604020202020204" pitchFamily="34" charset="0"/>
              </a:rPr>
              <a:t>.</a:t>
            </a:r>
          </a:p>
        </p:txBody>
      </p:sp>
      <p:pic>
        <p:nvPicPr>
          <p:cNvPr id="10" name="Picture 5">
            <a:extLst>
              <a:ext uri="{FF2B5EF4-FFF2-40B4-BE49-F238E27FC236}">
                <a16:creationId xmlns:a16="http://schemas.microsoft.com/office/drawing/2014/main" id="{D946B557-D942-48C6-8533-A36E71486E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6841" y="777515"/>
            <a:ext cx="4133709" cy="342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760D3415-CDCA-4BD6-A5C3-5C35E669EC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96861" y="4850950"/>
            <a:ext cx="3829078"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a:extLst>
              <a:ext uri="{FF2B5EF4-FFF2-40B4-BE49-F238E27FC236}">
                <a16:creationId xmlns:a16="http://schemas.microsoft.com/office/drawing/2014/main" id="{E8392490-7AEA-44F3-A82F-87E485D96EC5}"/>
              </a:ext>
            </a:extLst>
          </p:cNvPr>
          <p:cNvSpPr txBox="1">
            <a:spLocks noChangeArrowheads="1"/>
          </p:cNvSpPr>
          <p:nvPr/>
        </p:nvSpPr>
        <p:spPr>
          <a:xfrm>
            <a:off x="3200400" y="5615766"/>
            <a:ext cx="9448968" cy="17569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0"/>
              </a:spcBef>
              <a:buNone/>
              <a:defRPr/>
            </a:pPr>
            <a:r>
              <a:rPr lang="vi-VN" altLang="en-US" b="1" dirty="0">
                <a:latin typeface="Arial" panose="020B0604020202020204" pitchFamily="34" charset="0"/>
                <a:cs typeface="Arial" panose="020B0604020202020204" pitchFamily="34" charset="0"/>
                <a:sym typeface="Wingdings" panose="05000000000000000000" pitchFamily="2" charset="2"/>
              </a:rPr>
              <a:t> </a:t>
            </a:r>
            <a:r>
              <a:rPr lang="vi-VN" altLang="en-US" b="1" dirty="0">
                <a:latin typeface="Arial" panose="020B0604020202020204" pitchFamily="34" charset="0"/>
                <a:cs typeface="Arial" panose="020B0604020202020204" pitchFamily="34" charset="0"/>
              </a:rPr>
              <a:t>Tác dụng: </a:t>
            </a:r>
            <a:r>
              <a:rPr lang="en-US" b="1" dirty="0" err="1">
                <a:solidFill>
                  <a:schemeClr val="accent5">
                    <a:lumMod val="25000"/>
                  </a:schemeClr>
                </a:solidFill>
                <a:latin typeface="Arial" panose="020B0604020202020204" pitchFamily="34" charset="0"/>
                <a:cs typeface="Arial" panose="020B0604020202020204" pitchFamily="34" charset="0"/>
              </a:rPr>
              <a:t>Làm</a:t>
            </a:r>
            <a:r>
              <a:rPr lang="en-US" b="1" dirty="0">
                <a:solidFill>
                  <a:schemeClr val="accent5">
                    <a:lumMod val="25000"/>
                  </a:schemeClr>
                </a:solidFill>
                <a:latin typeface="Arial" panose="020B0604020202020204" pitchFamily="34" charset="0"/>
                <a:cs typeface="Arial" panose="020B0604020202020204" pitchFamily="34" charset="0"/>
              </a:rPr>
              <a:t> </a:t>
            </a:r>
            <a:r>
              <a:rPr lang="en-US" b="1" dirty="0" err="1">
                <a:solidFill>
                  <a:schemeClr val="accent5">
                    <a:lumMod val="25000"/>
                  </a:schemeClr>
                </a:solidFill>
                <a:latin typeface="Arial" panose="020B0604020202020204" pitchFamily="34" charset="0"/>
                <a:cs typeface="Arial" panose="020B0604020202020204" pitchFamily="34" charset="0"/>
              </a:rPr>
              <a:t>nổi</a:t>
            </a:r>
            <a:r>
              <a:rPr lang="en-US" b="1" dirty="0">
                <a:solidFill>
                  <a:schemeClr val="accent5">
                    <a:lumMod val="25000"/>
                  </a:schemeClr>
                </a:solidFill>
                <a:latin typeface="Arial" panose="020B0604020202020204" pitchFamily="34" charset="0"/>
                <a:cs typeface="Arial" panose="020B0604020202020204" pitchFamily="34" charset="0"/>
              </a:rPr>
              <a:t> </a:t>
            </a:r>
            <a:r>
              <a:rPr lang="en-US" b="1" dirty="0" err="1">
                <a:solidFill>
                  <a:schemeClr val="accent5">
                    <a:lumMod val="25000"/>
                  </a:schemeClr>
                </a:solidFill>
                <a:latin typeface="Arial" panose="020B0604020202020204" pitchFamily="34" charset="0"/>
                <a:cs typeface="Arial" panose="020B0604020202020204" pitchFamily="34" charset="0"/>
              </a:rPr>
              <a:t>bật</a:t>
            </a:r>
            <a:r>
              <a:rPr lang="en-US" b="1" dirty="0">
                <a:solidFill>
                  <a:schemeClr val="accent5">
                    <a:lumMod val="25000"/>
                  </a:schemeClr>
                </a:solidFill>
                <a:latin typeface="Arial" panose="020B0604020202020204" pitchFamily="34" charset="0"/>
                <a:cs typeface="Arial" panose="020B0604020202020204" pitchFamily="34" charset="0"/>
              </a:rPr>
              <a:t> </a:t>
            </a:r>
            <a:r>
              <a:rPr lang="en-US" b="1" dirty="0" err="1">
                <a:solidFill>
                  <a:schemeClr val="accent5">
                    <a:lumMod val="25000"/>
                  </a:schemeClr>
                </a:solidFill>
                <a:latin typeface="Arial" panose="020B0604020202020204" pitchFamily="34" charset="0"/>
                <a:cs typeface="Arial" panose="020B0604020202020204" pitchFamily="34" charset="0"/>
              </a:rPr>
              <a:t>hình</a:t>
            </a:r>
            <a:r>
              <a:rPr lang="en-US" b="1" dirty="0">
                <a:solidFill>
                  <a:schemeClr val="accent5">
                    <a:lumMod val="25000"/>
                  </a:schemeClr>
                </a:solidFill>
                <a:latin typeface="Arial" panose="020B0604020202020204" pitchFamily="34" charset="0"/>
                <a:cs typeface="Arial" panose="020B0604020202020204" pitchFamily="34" charset="0"/>
              </a:rPr>
              <a:t> </a:t>
            </a:r>
            <a:r>
              <a:rPr lang="en-US" b="1" dirty="0" err="1">
                <a:solidFill>
                  <a:schemeClr val="accent5">
                    <a:lumMod val="25000"/>
                  </a:schemeClr>
                </a:solidFill>
                <a:latin typeface="Arial" panose="020B0604020202020204" pitchFamily="34" charset="0"/>
                <a:cs typeface="Arial" panose="020B0604020202020204" pitchFamily="34" charset="0"/>
              </a:rPr>
              <a:t>ảnh</a:t>
            </a:r>
            <a:r>
              <a:rPr lang="en-US" b="1" dirty="0">
                <a:solidFill>
                  <a:schemeClr val="accent5">
                    <a:lumMod val="25000"/>
                  </a:schemeClr>
                </a:solidFill>
                <a:latin typeface="Arial" panose="020B0604020202020204" pitchFamily="34" charset="0"/>
                <a:cs typeface="Arial" panose="020B0604020202020204" pitchFamily="34" charset="0"/>
              </a:rPr>
              <a:t> </a:t>
            </a:r>
            <a:r>
              <a:rPr lang="en-US" b="1" dirty="0" err="1">
                <a:solidFill>
                  <a:schemeClr val="accent5">
                    <a:lumMod val="25000"/>
                  </a:schemeClr>
                </a:solidFill>
                <a:latin typeface="Arial" panose="020B0604020202020204" pitchFamily="34" charset="0"/>
                <a:cs typeface="Arial" panose="020B0604020202020204" pitchFamily="34" charset="0"/>
              </a:rPr>
              <a:t>các</a:t>
            </a:r>
            <a:r>
              <a:rPr lang="en-US" b="1" dirty="0">
                <a:solidFill>
                  <a:schemeClr val="accent5">
                    <a:lumMod val="25000"/>
                  </a:schemeClr>
                </a:solidFill>
                <a:latin typeface="Arial" panose="020B0604020202020204" pitchFamily="34" charset="0"/>
                <a:cs typeface="Arial" panose="020B0604020202020204" pitchFamily="34" charset="0"/>
              </a:rPr>
              <a:t> </a:t>
            </a:r>
            <a:r>
              <a:rPr lang="en-US" b="1" dirty="0" err="1">
                <a:solidFill>
                  <a:schemeClr val="accent5">
                    <a:lumMod val="25000"/>
                  </a:schemeClr>
                </a:solidFill>
                <a:latin typeface="Arial" panose="020B0604020202020204" pitchFamily="34" charset="0"/>
                <a:cs typeface="Arial" panose="020B0604020202020204" pitchFamily="34" charset="0"/>
              </a:rPr>
              <a:t>lọại</a:t>
            </a:r>
            <a:r>
              <a:rPr lang="en-US" b="1" dirty="0">
                <a:solidFill>
                  <a:schemeClr val="accent5">
                    <a:lumMod val="25000"/>
                  </a:schemeClr>
                </a:solidFill>
                <a:latin typeface="Arial" panose="020B0604020202020204" pitchFamily="34" charset="0"/>
                <a:cs typeface="Arial" panose="020B0604020202020204" pitchFamily="34" charset="0"/>
              </a:rPr>
              <a:t> </a:t>
            </a:r>
            <a:r>
              <a:rPr lang="en-US" b="1" dirty="0" err="1">
                <a:solidFill>
                  <a:schemeClr val="accent5">
                    <a:lumMod val="25000"/>
                  </a:schemeClr>
                </a:solidFill>
                <a:latin typeface="Arial" panose="020B0604020202020204" pitchFamily="34" charset="0"/>
                <a:cs typeface="Arial" panose="020B0604020202020204" pitchFamily="34" charset="0"/>
              </a:rPr>
              <a:t>chén</a:t>
            </a:r>
            <a:r>
              <a:rPr lang="en-US" b="1" dirty="0">
                <a:solidFill>
                  <a:schemeClr val="accent5">
                    <a:lumMod val="25000"/>
                  </a:schemeClr>
                </a:solidFill>
                <a:latin typeface="Arial" panose="020B0604020202020204" pitchFamily="34" charset="0"/>
                <a:cs typeface="Arial" panose="020B0604020202020204" pitchFamily="34" charset="0"/>
              </a:rPr>
              <a:t>  </a:t>
            </a:r>
            <a:r>
              <a:rPr lang="en-US" b="1" dirty="0" err="1">
                <a:solidFill>
                  <a:schemeClr val="accent5">
                    <a:lumMod val="25000"/>
                  </a:schemeClr>
                </a:solidFill>
                <a:latin typeface="Arial" panose="020B0604020202020204" pitchFamily="34" charset="0"/>
                <a:cs typeface="Arial" panose="020B0604020202020204" pitchFamily="34" charset="0"/>
              </a:rPr>
              <a:t>và</a:t>
            </a:r>
            <a:r>
              <a:rPr lang="en-US" b="1" dirty="0">
                <a:solidFill>
                  <a:schemeClr val="accent5">
                    <a:lumMod val="25000"/>
                  </a:schemeClr>
                </a:solidFill>
                <a:latin typeface="Arial" panose="020B0604020202020204" pitchFamily="34" charset="0"/>
                <a:cs typeface="Arial" panose="020B0604020202020204" pitchFamily="34" charset="0"/>
              </a:rPr>
              <a:t> </a:t>
            </a:r>
            <a:r>
              <a:rPr lang="en-US" b="1" dirty="0" err="1">
                <a:solidFill>
                  <a:schemeClr val="accent5">
                    <a:lumMod val="25000"/>
                  </a:schemeClr>
                </a:solidFill>
                <a:latin typeface="Arial" panose="020B0604020202020204" pitchFamily="34" charset="0"/>
                <a:cs typeface="Arial" panose="020B0604020202020204" pitchFamily="34" charset="0"/>
              </a:rPr>
              <a:t>hình</a:t>
            </a:r>
            <a:r>
              <a:rPr lang="en-US" b="1" dirty="0">
                <a:solidFill>
                  <a:schemeClr val="accent5">
                    <a:lumMod val="25000"/>
                  </a:schemeClr>
                </a:solidFill>
                <a:latin typeface="Arial" panose="020B0604020202020204" pitchFamily="34" charset="0"/>
                <a:cs typeface="Arial" panose="020B0604020202020204" pitchFamily="34" charset="0"/>
              </a:rPr>
              <a:t> </a:t>
            </a:r>
            <a:r>
              <a:rPr lang="en-US" b="1" dirty="0" err="1">
                <a:solidFill>
                  <a:schemeClr val="accent5">
                    <a:lumMod val="25000"/>
                  </a:schemeClr>
                </a:solidFill>
                <a:latin typeface="Arial" panose="020B0604020202020204" pitchFamily="34" charset="0"/>
                <a:cs typeface="Arial" panose="020B0604020202020204" pitchFamily="34" charset="0"/>
              </a:rPr>
              <a:t>ảnh</a:t>
            </a:r>
            <a:r>
              <a:rPr lang="vi-VN" b="1" dirty="0">
                <a:solidFill>
                  <a:schemeClr val="accent5">
                    <a:lumMod val="25000"/>
                  </a:schemeClr>
                </a:solidFill>
                <a:latin typeface="Arial" panose="020B0604020202020204" pitchFamily="34" charset="0"/>
                <a:cs typeface="Arial" panose="020B0604020202020204" pitchFamily="34" charset="0"/>
              </a:rPr>
              <a:t> </a:t>
            </a:r>
            <a:r>
              <a:rPr lang="en-US" b="1" dirty="0" err="1">
                <a:solidFill>
                  <a:schemeClr val="accent5">
                    <a:lumMod val="25000"/>
                  </a:schemeClr>
                </a:solidFill>
                <a:latin typeface="Arial" panose="020B0604020202020204" pitchFamily="34" charset="0"/>
                <a:cs typeface="Arial" panose="020B0604020202020204" pitchFamily="34" charset="0"/>
              </a:rPr>
              <a:t>Bác</a:t>
            </a:r>
            <a:r>
              <a:rPr lang="en-US" b="1" dirty="0">
                <a:solidFill>
                  <a:schemeClr val="accent5">
                    <a:lumMod val="25000"/>
                  </a:schemeClr>
                </a:solidFill>
                <a:latin typeface="Arial" panose="020B0604020202020204" pitchFamily="34" charset="0"/>
                <a:cs typeface="Arial" panose="020B0604020202020204" pitchFamily="34" charset="0"/>
              </a:rPr>
              <a:t> </a:t>
            </a:r>
            <a:r>
              <a:rPr lang="en-US" b="1" dirty="0" err="1">
                <a:solidFill>
                  <a:schemeClr val="accent5">
                    <a:lumMod val="25000"/>
                  </a:schemeClr>
                </a:solidFill>
                <a:latin typeface="Arial" panose="020B0604020202020204" pitchFamily="34" charset="0"/>
                <a:cs typeface="Arial" panose="020B0604020202020204" pitchFamily="34" charset="0"/>
              </a:rPr>
              <a:t>Hồ</a:t>
            </a:r>
            <a:r>
              <a:rPr lang="en-US" b="1" dirty="0">
                <a:solidFill>
                  <a:schemeClr val="accent5">
                    <a:lumMod val="25000"/>
                  </a:schemeClr>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8"/>
                                        </p:tgtEl>
                                        <p:attrNameLst>
                                          <p:attrName>ppt_x</p:attrName>
                                        </p:attrNameLst>
                                      </p:cBhvr>
                                      <p:tavLst>
                                        <p:tav tm="0">
                                          <p:val>
                                            <p:strVal val="ppt_x"/>
                                          </p:val>
                                        </p:tav>
                                        <p:tav tm="100000">
                                          <p:val>
                                            <p:strVal val="ppt_x"/>
                                          </p:val>
                                        </p:tav>
                                      </p:tavLst>
                                    </p:anim>
                                    <p:anim calcmode="lin" valueType="num">
                                      <p:cBhvr additive="base">
                                        <p:cTn id="14" dur="500"/>
                                        <p:tgtEl>
                                          <p:spTgt spid="8"/>
                                        </p:tgtEl>
                                        <p:attrNameLst>
                                          <p:attrName>ppt_y</p:attrName>
                                        </p:attrNameLst>
                                      </p:cBhvr>
                                      <p:tavLst>
                                        <p:tav tm="0">
                                          <p:val>
                                            <p:strVal val="ppt_y"/>
                                          </p:val>
                                        </p:tav>
                                        <p:tav tm="100000">
                                          <p:val>
                                            <p:strVal val="1+ppt_h/2"/>
                                          </p:val>
                                        </p:tav>
                                      </p:tavLst>
                                    </p:anim>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1000"/>
                                        <p:tgtEl>
                                          <p:spTgt spid="9">
                                            <p:txEl>
                                              <p:pRg st="1" end="1"/>
                                            </p:txEl>
                                          </p:spTgt>
                                        </p:tgtEl>
                                      </p:cBhvr>
                                    </p:animEffect>
                                    <p:anim calcmode="lin" valueType="num">
                                      <p:cBhvr>
                                        <p:cTn id="2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 calcmode="lin" valueType="num">
                                      <p:cBhvr additive="base">
                                        <p:cTn id="3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
                                            <p:txEl>
                                              <p:pRg st="3" end="3"/>
                                            </p:txEl>
                                          </p:spTgt>
                                        </p:tgtEl>
                                        <p:attrNameLst>
                                          <p:attrName>style.visibility</p:attrName>
                                        </p:attrNameLst>
                                      </p:cBhvr>
                                      <p:to>
                                        <p:strVal val="visible"/>
                                      </p:to>
                                    </p:set>
                                    <p:anim calcmode="lin" valueType="num">
                                      <p:cBhvr additive="base">
                                        <p:cTn id="5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 calcmode="lin" valueType="num">
                                      <p:cBhvr additive="base">
                                        <p:cTn id="5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4343"/>
        </a:solidFill>
        <a:effectLst/>
      </p:bgPr>
    </p:bg>
    <p:spTree>
      <p:nvGrpSpPr>
        <p:cNvPr id="1" name=""/>
        <p:cNvGrpSpPr/>
        <p:nvPr/>
      </p:nvGrpSpPr>
      <p:grpSpPr>
        <a:xfrm>
          <a:off x="0" y="0"/>
          <a:ext cx="0" cy="0"/>
          <a:chOff x="0" y="0"/>
          <a:chExt cx="0" cy="0"/>
        </a:xfrm>
      </p:grpSpPr>
      <p:sp>
        <p:nvSpPr>
          <p:cNvPr id="3" name="TextBox 3"/>
          <p:cNvSpPr txBox="1"/>
          <p:nvPr/>
        </p:nvSpPr>
        <p:spPr>
          <a:xfrm>
            <a:off x="2706322" y="202608"/>
            <a:ext cx="12875356" cy="1215076"/>
          </a:xfrm>
          <a:prstGeom prst="rect">
            <a:avLst/>
          </a:prstGeom>
        </p:spPr>
        <p:txBody>
          <a:bodyPr lIns="0" tIns="0" rIns="0" bIns="0" rtlCol="0" anchor="t">
            <a:spAutoFit/>
          </a:bodyPr>
          <a:lstStyle/>
          <a:p>
            <a:pPr algn="ctr">
              <a:lnSpc>
                <a:spcPts val="9900"/>
              </a:lnSpc>
            </a:pPr>
            <a:r>
              <a:rPr lang="vi-VN" sz="7200" b="1" dirty="0">
                <a:solidFill>
                  <a:srgbClr val="FFFFFF"/>
                </a:solidFill>
              </a:rPr>
              <a:t>HOẠT ĐỘNG KHỞI ĐỘNG</a:t>
            </a:r>
            <a:endParaRPr lang="en-US" sz="7200" b="1" dirty="0">
              <a:solidFill>
                <a:srgbClr val="FFFFFF"/>
              </a:solidFill>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6023" y="1333500"/>
            <a:ext cx="17389041" cy="9127411"/>
          </a:xfrm>
          <a:prstGeom prst="rect">
            <a:avLst/>
          </a:prstGeom>
        </p:spPr>
      </p:pic>
      <p:sp>
        <p:nvSpPr>
          <p:cNvPr id="13" name="TextBox 12">
            <a:extLst>
              <a:ext uri="{FF2B5EF4-FFF2-40B4-BE49-F238E27FC236}">
                <a16:creationId xmlns:a16="http://schemas.microsoft.com/office/drawing/2014/main" id="{0D874CFC-86BA-4A5B-9C97-7CFEA2FEB9E2}"/>
              </a:ext>
            </a:extLst>
          </p:cNvPr>
          <p:cNvSpPr txBox="1"/>
          <p:nvPr/>
        </p:nvSpPr>
        <p:spPr>
          <a:xfrm>
            <a:off x="686023" y="2372100"/>
            <a:ext cx="17389041" cy="1200329"/>
          </a:xfrm>
          <a:prstGeom prst="rect">
            <a:avLst/>
          </a:prstGeom>
          <a:noFill/>
        </p:spPr>
        <p:txBody>
          <a:bodyPr wrap="square" rtlCol="0">
            <a:spAutoFit/>
          </a:bodyPr>
          <a:lstStyle/>
          <a:p>
            <a:pPr algn="ct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Em</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hãy</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lược</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bỏ</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những</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từ</a:t>
            </a:r>
            <a:r>
              <a:rPr lang="en-US" sz="3600" b="1" dirty="0">
                <a:solidFill>
                  <a:srgbClr val="FF0000"/>
                </a:solidFill>
                <a:latin typeface="Arial" panose="020B0604020202020204" pitchFamily="34" charset="0"/>
                <a:cs typeface="Arial" panose="020B0604020202020204" pitchFamily="34" charset="0"/>
              </a:rPr>
              <a:t> in </a:t>
            </a:r>
            <a:r>
              <a:rPr lang="en-US" sz="3600" b="1" dirty="0" err="1">
                <a:solidFill>
                  <a:srgbClr val="FF0000"/>
                </a:solidFill>
                <a:latin typeface="Arial" panose="020B0604020202020204" pitchFamily="34" charset="0"/>
                <a:cs typeface="Arial" panose="020B0604020202020204" pitchFamily="34" charset="0"/>
              </a:rPr>
              <a:t>đậm</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và</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nhận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xét</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đoạn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văn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mới</a:t>
            </a:r>
            <a:r>
              <a:rPr lang="vi-VN" sz="3600" b="1" dirty="0">
                <a:solidFill>
                  <a:srgbClr val="FF0000"/>
                </a:solidFill>
                <a:latin typeface="Arial" panose="020B0604020202020204" pitchFamily="34" charset="0"/>
                <a:cs typeface="Arial" panose="020B0604020202020204" pitchFamily="34" charset="0"/>
              </a:rPr>
              <a:t> có sự thay đổi như thế nào </a:t>
            </a:r>
            <a:r>
              <a:rPr lang="en-US" sz="3600" b="1" dirty="0">
                <a:solidFill>
                  <a:srgbClr val="FF0000"/>
                </a:solidFill>
                <a:latin typeface="Arial" panose="020B0604020202020204" pitchFamily="34" charset="0"/>
                <a:cs typeface="Arial" panose="020B0604020202020204" pitchFamily="34" charset="0"/>
              </a:rPr>
              <a:t>?</a:t>
            </a:r>
            <a:endParaRPr lang="en-US" sz="3600" dirty="0">
              <a:solidFill>
                <a:srgbClr val="FF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274F83A-3486-462B-AB8E-62FB53DBE3C3}"/>
              </a:ext>
            </a:extLst>
          </p:cNvPr>
          <p:cNvSpPr txBox="1"/>
          <p:nvPr/>
        </p:nvSpPr>
        <p:spPr>
          <a:xfrm>
            <a:off x="1143000" y="3771900"/>
            <a:ext cx="15468600" cy="5847755"/>
          </a:xfrm>
          <a:prstGeom prst="rect">
            <a:avLst/>
          </a:prstGeom>
          <a:noFill/>
        </p:spPr>
        <p:txBody>
          <a:bodyPr wrap="square" rtlCol="0">
            <a:spAutoFit/>
          </a:bodyPr>
          <a:lstStyle/>
          <a:p>
            <a:pPr algn="just"/>
            <a:r>
              <a:rPr lang="nl-NL" sz="3400" i="1" dirty="0">
                <a:solidFill>
                  <a:srgbClr val="002060"/>
                </a:solidFill>
                <a:latin typeface="Arial" panose="020B0604020202020204" pitchFamily="34" charset="0"/>
                <a:cs typeface="Arial" panose="020B0604020202020204" pitchFamily="34" charset="0"/>
              </a:rPr>
              <a:t>Không có ai sinh ra và lớn lên ở các làng quê VN mà lại không có tuổi thơ gắn bó với con trâu. Thưở nhỏ, đưa cơm cho cha đi cày, mải mê ngắm nhìn những con trâu </a:t>
            </a:r>
            <a:r>
              <a:rPr lang="nl-NL" sz="3400" b="1" i="1" dirty="0">
                <a:solidFill>
                  <a:srgbClr val="002060"/>
                </a:solidFill>
                <a:latin typeface="Arial" panose="020B0604020202020204" pitchFamily="34" charset="0"/>
                <a:cs typeface="Arial" panose="020B0604020202020204" pitchFamily="34" charset="0"/>
              </a:rPr>
              <a:t>được thả lỏng đang say sưa gặm cỏ 1 cách ngon lành</a:t>
            </a:r>
            <a:r>
              <a:rPr lang="nl-NL" sz="3400" i="1" dirty="0">
                <a:solidFill>
                  <a:srgbClr val="002060"/>
                </a:solidFill>
                <a:latin typeface="Arial" panose="020B0604020202020204" pitchFamily="34" charset="0"/>
                <a:cs typeface="Arial" panose="020B0604020202020204" pitchFamily="34" charset="0"/>
              </a:rPr>
              <a:t>. Lớn lên 1 chút thì </a:t>
            </a:r>
            <a:r>
              <a:rPr lang="nl-NL" sz="3400" b="1" i="1" dirty="0">
                <a:solidFill>
                  <a:srgbClr val="002060"/>
                </a:solidFill>
                <a:latin typeface="Arial" panose="020B0604020202020204" pitchFamily="34" charset="0"/>
                <a:cs typeface="Arial" panose="020B0604020202020204" pitchFamily="34" charset="0"/>
              </a:rPr>
              <a:t>nghễu nghện </a:t>
            </a:r>
            <a:r>
              <a:rPr lang="en-US" sz="3400" b="1" i="1" dirty="0" err="1">
                <a:solidFill>
                  <a:srgbClr val="002060"/>
                </a:solidFill>
                <a:latin typeface="Arial" panose="020B0604020202020204" pitchFamily="34" charset="0"/>
                <a:cs typeface="Arial" panose="020B0604020202020204" pitchFamily="34" charset="0"/>
              </a:rPr>
              <a:t>cưỡi</a:t>
            </a:r>
            <a:r>
              <a:rPr lang="nl-NL" sz="3400" b="1" i="1" dirty="0">
                <a:solidFill>
                  <a:srgbClr val="002060"/>
                </a:solidFill>
                <a:latin typeface="Arial" panose="020B0604020202020204" pitchFamily="34" charset="0"/>
                <a:cs typeface="Arial" panose="020B0604020202020204" pitchFamily="34" charset="0"/>
              </a:rPr>
              <a:t> trên lưng trâu trong những buổi chiều đi chăn thả trở về</a:t>
            </a:r>
            <a:r>
              <a:rPr lang="nl-NL" sz="3400" i="1" dirty="0">
                <a:solidFill>
                  <a:srgbClr val="002060"/>
                </a:solidFill>
                <a:latin typeface="Arial" panose="020B0604020202020204" pitchFamily="34" charset="0"/>
                <a:cs typeface="Arial" panose="020B0604020202020204" pitchFamily="34" charset="0"/>
              </a:rPr>
              <a:t>. Cưỡi trâu ra đồng, cưỡi trâu lội xuống sông, cưỡi trâu thong dong và cưỡi trâu phi nước đại,.... Thú vị biết bao! Con trâu </a:t>
            </a:r>
            <a:r>
              <a:rPr lang="nl-NL" sz="3400" b="1" i="1" dirty="0">
                <a:solidFill>
                  <a:srgbClr val="002060"/>
                </a:solidFill>
                <a:latin typeface="Arial" panose="020B0604020202020204" pitchFamily="34" charset="0"/>
                <a:cs typeface="Arial" panose="020B0604020202020204" pitchFamily="34" charset="0"/>
              </a:rPr>
              <a:t>hiền lành, ngoan ngoãn</a:t>
            </a:r>
            <a:r>
              <a:rPr lang="nl-NL" sz="3400" i="1" dirty="0">
                <a:solidFill>
                  <a:srgbClr val="002060"/>
                </a:solidFill>
                <a:latin typeface="Arial" panose="020B0604020202020204" pitchFamily="34" charset="0"/>
                <a:cs typeface="Arial" panose="020B0604020202020204" pitchFamily="34" charset="0"/>
              </a:rPr>
              <a:t> đã để lại trong kí ức tuổi thơ mỗi người biết bao kỉ niệm ngọt ngào!</a:t>
            </a:r>
            <a:endParaRPr lang="en-US" sz="3400" dirty="0">
              <a:solidFill>
                <a:srgbClr val="002060"/>
              </a:solidFill>
              <a:latin typeface="Arial" panose="020B0604020202020204" pitchFamily="34" charset="0"/>
              <a:cs typeface="Arial" panose="020B0604020202020204" pitchFamily="34" charset="0"/>
            </a:endParaRPr>
          </a:p>
          <a:p>
            <a:pPr algn="just"/>
            <a:r>
              <a:rPr lang="nl-NL" sz="3400" i="1" dirty="0">
                <a:solidFill>
                  <a:srgbClr val="002060"/>
                </a:solidFill>
                <a:latin typeface="Arial" panose="020B0604020202020204" pitchFamily="34" charset="0"/>
                <a:cs typeface="Arial" panose="020B0604020202020204" pitchFamily="34" charset="0"/>
              </a:rPr>
              <a:t>	 Chiều chiều, khi một ngày </a:t>
            </a:r>
            <a:r>
              <a:rPr lang="en-US" sz="3400" i="1" dirty="0" err="1">
                <a:solidFill>
                  <a:srgbClr val="002060"/>
                </a:solidFill>
                <a:latin typeface="Arial" panose="020B0604020202020204" pitchFamily="34" charset="0"/>
                <a:cs typeface="Arial" panose="020B0604020202020204" pitchFamily="34" charset="0"/>
              </a:rPr>
              <a:t>lao</a:t>
            </a:r>
            <a:r>
              <a:rPr lang="en-US" sz="3400" i="1" dirty="0">
                <a:solidFill>
                  <a:srgbClr val="002060"/>
                </a:solidFill>
                <a:latin typeface="Arial" panose="020B0604020202020204" pitchFamily="34" charset="0"/>
                <a:cs typeface="Arial" panose="020B0604020202020204" pitchFamily="34" charset="0"/>
              </a:rPr>
              <a:t> </a:t>
            </a:r>
            <a:r>
              <a:rPr lang="en-US" sz="3400" i="1" dirty="0" err="1">
                <a:solidFill>
                  <a:srgbClr val="002060"/>
                </a:solidFill>
                <a:latin typeface="Arial" panose="020B0604020202020204" pitchFamily="34" charset="0"/>
                <a:cs typeface="Arial" panose="020B0604020202020204" pitchFamily="34" charset="0"/>
              </a:rPr>
              <a:t>động</a:t>
            </a:r>
            <a:r>
              <a:rPr lang="nl-NL" sz="3400" i="1" dirty="0">
                <a:solidFill>
                  <a:srgbClr val="002060"/>
                </a:solidFill>
                <a:latin typeface="Arial" panose="020B0604020202020204" pitchFamily="34" charset="0"/>
                <a:cs typeface="Arial" panose="020B0604020202020204" pitchFamily="34" charset="0"/>
              </a:rPr>
              <a:t> đã tạm dừng, con trâu được tháo cày và </a:t>
            </a:r>
            <a:r>
              <a:rPr lang="nl-NL" sz="3400" b="1" i="1" dirty="0">
                <a:solidFill>
                  <a:srgbClr val="002060"/>
                </a:solidFill>
                <a:latin typeface="Arial" panose="020B0604020202020204" pitchFamily="34" charset="0"/>
                <a:cs typeface="Arial" panose="020B0604020202020204" pitchFamily="34" charset="0"/>
              </a:rPr>
              <a:t>đủng đỉnh bước trên đường làng, miệng luôn “nhai trầu” bỏm bẻm.</a:t>
            </a:r>
            <a:r>
              <a:rPr lang="nl-NL" sz="3400" i="1" dirty="0">
                <a:solidFill>
                  <a:srgbClr val="002060"/>
                </a:solidFill>
                <a:latin typeface="Arial" panose="020B0604020202020204" pitchFamily="34" charset="0"/>
                <a:cs typeface="Arial" panose="020B0604020202020204" pitchFamily="34" charset="0"/>
              </a:rPr>
              <a:t> Khi ấy cái dáng đi </a:t>
            </a:r>
            <a:r>
              <a:rPr lang="nl-NL" sz="3400" b="1" i="1" dirty="0">
                <a:solidFill>
                  <a:srgbClr val="002060"/>
                </a:solidFill>
                <a:latin typeface="Arial" panose="020B0604020202020204" pitchFamily="34" charset="0"/>
                <a:cs typeface="Arial" panose="020B0604020202020204" pitchFamily="34" charset="0"/>
              </a:rPr>
              <a:t>khoan thai, chậm rãi</a:t>
            </a:r>
            <a:r>
              <a:rPr lang="nl-NL" sz="3400" i="1" dirty="0">
                <a:solidFill>
                  <a:srgbClr val="002060"/>
                </a:solidFill>
                <a:latin typeface="Arial" panose="020B0604020202020204" pitchFamily="34" charset="0"/>
                <a:cs typeface="Arial" panose="020B0604020202020204" pitchFamily="34" charset="0"/>
              </a:rPr>
              <a:t> của con trâu khiến cho ta có cảm giác không khí của làng quê VN sao mà thanh bình và thân quen quá đỗi!</a:t>
            </a:r>
            <a:endParaRPr lang="en-US" sz="3400"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barn(inVertical)">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5446">
            <a:off x="-933963" y="-7653441"/>
            <a:ext cx="19872358" cy="100310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80400" y="476970"/>
            <a:ext cx="2483089" cy="283929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74658" y="1028700"/>
            <a:ext cx="2698191" cy="2551017"/>
          </a:xfrm>
          <a:prstGeom prst="rect">
            <a:avLst/>
          </a:prstGeom>
        </p:spPr>
      </p:pic>
      <p:grpSp>
        <p:nvGrpSpPr>
          <p:cNvPr id="5" name="Group 5"/>
          <p:cNvGrpSpPr/>
          <p:nvPr/>
        </p:nvGrpSpPr>
        <p:grpSpPr>
          <a:xfrm>
            <a:off x="2286560" y="866711"/>
            <a:ext cx="14001933" cy="1797117"/>
            <a:chOff x="-82577" y="498336"/>
            <a:chExt cx="18669244" cy="2396156"/>
          </a:xfrm>
        </p:grpSpPr>
        <p:sp>
          <p:nvSpPr>
            <p:cNvPr id="6" name="TextBox 6"/>
            <p:cNvSpPr txBox="1"/>
            <p:nvPr/>
          </p:nvSpPr>
          <p:spPr>
            <a:xfrm>
              <a:off x="370489" y="2133600"/>
              <a:ext cx="18216178" cy="760892"/>
            </a:xfrm>
            <a:prstGeom prst="rect">
              <a:avLst/>
            </a:prstGeom>
          </p:spPr>
          <p:txBody>
            <a:bodyPr lIns="0" tIns="0" rIns="0" bIns="0" rtlCol="0" anchor="t">
              <a:spAutoFit/>
            </a:bodyPr>
            <a:lstStyle/>
            <a:p>
              <a:pPr algn="ctr">
                <a:lnSpc>
                  <a:spcPts val="4550"/>
                </a:lnSpc>
              </a:pPr>
              <a:endParaRPr lang="en-US" sz="3500" dirty="0">
                <a:solidFill>
                  <a:srgbClr val="FFFFFF"/>
                </a:solidFill>
                <a:latin typeface="DM Sans"/>
              </a:endParaRPr>
            </a:p>
          </p:txBody>
        </p:sp>
        <p:sp>
          <p:nvSpPr>
            <p:cNvPr id="7" name="TextBox 7"/>
            <p:cNvSpPr txBox="1"/>
            <p:nvPr/>
          </p:nvSpPr>
          <p:spPr>
            <a:xfrm>
              <a:off x="-82577" y="498336"/>
              <a:ext cx="18216178" cy="1692770"/>
            </a:xfrm>
            <a:prstGeom prst="rect">
              <a:avLst/>
            </a:prstGeom>
          </p:spPr>
          <p:txBody>
            <a:bodyPr lIns="0" tIns="0" rIns="0" bIns="0" rtlCol="0" anchor="t">
              <a:spAutoFit/>
            </a:bodyPr>
            <a:lstStyle/>
            <a:p>
              <a:pPr algn="ctr">
                <a:lnSpc>
                  <a:spcPts val="9900"/>
                </a:lnSpc>
              </a:pPr>
              <a:r>
                <a:rPr lang="vi-VN" sz="9000" b="1" dirty="0">
                  <a:solidFill>
                    <a:srgbClr val="FFFFFF"/>
                  </a:solidFill>
                </a:rPr>
                <a:t>VẬN DỤNG</a:t>
              </a:r>
              <a:endParaRPr lang="en-US" sz="9000" b="1" dirty="0">
                <a:solidFill>
                  <a:srgbClr val="FFFFFF"/>
                </a:solidFill>
              </a:endParaRPr>
            </a:p>
          </p:txBody>
        </p:sp>
      </p:grpSp>
      <p:sp>
        <p:nvSpPr>
          <p:cNvPr id="14" name="TextBox 13">
            <a:extLst>
              <a:ext uri="{FF2B5EF4-FFF2-40B4-BE49-F238E27FC236}">
                <a16:creationId xmlns:a16="http://schemas.microsoft.com/office/drawing/2014/main" id="{4950243F-2433-472F-BFD4-FFB6CBCDD039}"/>
              </a:ext>
            </a:extLst>
          </p:cNvPr>
          <p:cNvSpPr txBox="1"/>
          <p:nvPr/>
        </p:nvSpPr>
        <p:spPr>
          <a:xfrm>
            <a:off x="2626360" y="4072023"/>
            <a:ext cx="12389372" cy="1446550"/>
          </a:xfrm>
          <a:prstGeom prst="rect">
            <a:avLst/>
          </a:prstGeom>
          <a:noFill/>
          <a:ln w="38100">
            <a:solidFill>
              <a:srgbClr val="00B0F0"/>
            </a:solidFill>
          </a:ln>
        </p:spPr>
        <p:txBody>
          <a:bodyPr wrap="square" rtlCol="0">
            <a:spAutoFit/>
          </a:bodyPr>
          <a:lstStyle/>
          <a:p>
            <a:pPr algn="ctr"/>
            <a:r>
              <a:rPr lang="en-US" sz="4400" dirty="0" err="1">
                <a:latin typeface="Arial" panose="020B0604020202020204" pitchFamily="34" charset="0"/>
                <a:cs typeface="Arial" panose="020B0604020202020204" pitchFamily="34" charset="0"/>
              </a:rPr>
              <a:t>Viết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văn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thuyết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về</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cây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phượng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ít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câu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yếu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miêu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tả</a:t>
            </a:r>
            <a:endParaRPr lang="en-US" sz="4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48400" y="2705100"/>
            <a:ext cx="10688963" cy="1878349"/>
          </a:xfrm>
          <a:prstGeom prst="rect">
            <a:avLst/>
          </a:prstGeom>
        </p:spPr>
      </p:pic>
      <p:sp>
        <p:nvSpPr>
          <p:cNvPr id="5" name="TextBox 5"/>
          <p:cNvSpPr txBox="1"/>
          <p:nvPr/>
        </p:nvSpPr>
        <p:spPr>
          <a:xfrm>
            <a:off x="1395891" y="747360"/>
            <a:ext cx="10514169" cy="1127360"/>
          </a:xfrm>
          <a:prstGeom prst="rect">
            <a:avLst/>
          </a:prstGeom>
        </p:spPr>
        <p:txBody>
          <a:bodyPr lIns="0" tIns="0" rIns="0" bIns="0" rtlCol="0" anchor="t">
            <a:spAutoFit/>
          </a:bodyPr>
          <a:lstStyle/>
          <a:p>
            <a:pPr marL="0" marR="0" lvl="0" indent="0" algn="ctr" defTabSz="914400" rtl="0" eaLnBrk="1" fontAlgn="auto" latinLnBrk="0" hangingPunct="1">
              <a:lnSpc>
                <a:spcPts val="99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HƯỚNG DẪN VỀ NHÀ</a:t>
            </a:r>
            <a:endParaRPr kumimoji="0" lang="en-US" sz="6000" b="1"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15127" y="3793448"/>
            <a:ext cx="5128473" cy="586415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0502" flipH="1">
            <a:off x="15714888" y="619128"/>
            <a:ext cx="2763229" cy="1708178"/>
          </a:xfrm>
          <a:prstGeom prst="rect">
            <a:avLst/>
          </a:prstGeom>
        </p:spPr>
      </p:pic>
      <p:sp>
        <p:nvSpPr>
          <p:cNvPr id="8" name="TextBox 7">
            <a:extLst>
              <a:ext uri="{FF2B5EF4-FFF2-40B4-BE49-F238E27FC236}">
                <a16:creationId xmlns:a16="http://schemas.microsoft.com/office/drawing/2014/main" id="{0790BB97-B7BE-4869-BCE3-2DB7F407BB2D}"/>
              </a:ext>
            </a:extLst>
          </p:cNvPr>
          <p:cNvSpPr txBox="1"/>
          <p:nvPr/>
        </p:nvSpPr>
        <p:spPr>
          <a:xfrm>
            <a:off x="7010400" y="3238500"/>
            <a:ext cx="9677400" cy="707886"/>
          </a:xfrm>
          <a:prstGeom prst="rect">
            <a:avLst/>
          </a:prstGeom>
          <a:noFill/>
        </p:spPr>
        <p:txBody>
          <a:bodyPr wrap="square" rtlCol="0">
            <a:spAutoFit/>
          </a:bodyPr>
          <a:lstStyle/>
          <a:p>
            <a:pPr lvl="0" algn="just" fontAlgn="base">
              <a:spcBef>
                <a:spcPct val="0"/>
              </a:spcBef>
              <a:spcAft>
                <a:spcPct val="0"/>
              </a:spcAft>
            </a:pPr>
            <a:r>
              <a:rPr lang="en-US" sz="4000" dirty="0" err="1">
                <a:latin typeface="Arial" panose="020B0604020202020204" pitchFamily="34" charset="0"/>
                <a:cs typeface="Arial" panose="020B0604020202020204" pitchFamily="34" charset="0"/>
              </a:rPr>
              <a:t>Ôn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cũ</a:t>
            </a:r>
            <a:r>
              <a:rPr lang="vi-VN" sz="4000" dirty="0">
                <a:latin typeface="Arial" panose="020B0604020202020204" pitchFamily="34" charset="0"/>
                <a:cs typeface="Arial" panose="020B0604020202020204" pitchFamily="34" charset="0"/>
              </a:rPr>
              <a:t> và hoàn thành bài tập.</a:t>
            </a:r>
            <a:endParaRPr lang="vi-VN" sz="4800" dirty="0">
              <a:latin typeface="Arial" panose="020B0604020202020204" pitchFamily="34" charset="0"/>
              <a:cs typeface="Arial" panose="020B0604020202020204" pitchFamily="34" charset="0"/>
            </a:endParaRPr>
          </a:p>
        </p:txBody>
      </p:sp>
      <p:pic>
        <p:nvPicPr>
          <p:cNvPr id="9" name="Picture 2">
            <a:extLst>
              <a:ext uri="{FF2B5EF4-FFF2-40B4-BE49-F238E27FC236}">
                <a16:creationId xmlns:a16="http://schemas.microsoft.com/office/drawing/2014/main" id="{0EF70457-B897-4035-94FF-F26B437773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77000" y="5116849"/>
            <a:ext cx="10384163" cy="2465051"/>
          </a:xfrm>
          <a:prstGeom prst="rect">
            <a:avLst/>
          </a:prstGeom>
        </p:spPr>
      </p:pic>
      <p:sp>
        <p:nvSpPr>
          <p:cNvPr id="10" name="TextBox 9">
            <a:extLst>
              <a:ext uri="{FF2B5EF4-FFF2-40B4-BE49-F238E27FC236}">
                <a16:creationId xmlns:a16="http://schemas.microsoft.com/office/drawing/2014/main" id="{16F51881-7C6D-480B-A702-FB15B5C3E205}"/>
              </a:ext>
            </a:extLst>
          </p:cNvPr>
          <p:cNvSpPr txBox="1"/>
          <p:nvPr/>
        </p:nvSpPr>
        <p:spPr>
          <a:xfrm>
            <a:off x="7162800" y="5531794"/>
            <a:ext cx="8229600" cy="1938992"/>
          </a:xfrm>
          <a:prstGeom prst="rect">
            <a:avLst/>
          </a:prstGeom>
          <a:noFill/>
        </p:spPr>
        <p:txBody>
          <a:bodyPr wrap="square" rtlCol="0">
            <a:spAutoFit/>
          </a:bodyPr>
          <a:lstStyle/>
          <a:p>
            <a:pPr lvl="0" algn="just" fontAlgn="base">
              <a:spcBef>
                <a:spcPct val="0"/>
              </a:spcBef>
              <a:spcAft>
                <a:spcPct val="0"/>
              </a:spcAft>
            </a:pPr>
            <a:r>
              <a:rPr lang="vi-VN" sz="4000" dirty="0">
                <a:cs typeface="Times New Roman" pitchFamily="18" charset="0"/>
              </a:rPr>
              <a:t>Chuẩn bị trước bài: </a:t>
            </a:r>
            <a:r>
              <a:rPr lang="vi-VN" sz="4000" b="1" i="1" dirty="0">
                <a:cs typeface="Times New Roman" pitchFamily="18" charset="0"/>
              </a:rPr>
              <a:t>Luyện tập sử dụng yếu tố miêu tả trong văn bản thuyết minh</a:t>
            </a:r>
            <a:endParaRPr lang="vi-VN" sz="4800" b="1" i="1" dirty="0">
              <a:cs typeface="Arial" pitchFamily="34" charset="0"/>
            </a:endParaRPr>
          </a:p>
        </p:txBody>
      </p:sp>
    </p:spTree>
    <p:extLst>
      <p:ext uri="{BB962C8B-B14F-4D97-AF65-F5344CB8AC3E}">
        <p14:creationId xmlns:p14="http://schemas.microsoft.com/office/powerpoint/2010/main" val="365024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7016" y="2423002"/>
            <a:ext cx="4791719" cy="547909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697770" y="952500"/>
            <a:ext cx="11828466" cy="772490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37372">
            <a:off x="15247288" y="1196305"/>
            <a:ext cx="3032652" cy="101456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971800" y="6893675"/>
            <a:ext cx="3152117" cy="3026032"/>
          </a:xfrm>
          <a:prstGeom prst="rect">
            <a:avLst/>
          </a:prstGeom>
        </p:spPr>
      </p:pic>
      <p:sp>
        <p:nvSpPr>
          <p:cNvPr id="7" name="TextBox 6">
            <a:extLst>
              <a:ext uri="{FF2B5EF4-FFF2-40B4-BE49-F238E27FC236}">
                <a16:creationId xmlns:a16="http://schemas.microsoft.com/office/drawing/2014/main" id="{A5FADEE5-ED44-43D9-BE3E-1AC8DD88574D}"/>
              </a:ext>
            </a:extLst>
          </p:cNvPr>
          <p:cNvSpPr txBox="1"/>
          <p:nvPr/>
        </p:nvSpPr>
        <p:spPr>
          <a:xfrm>
            <a:off x="6095614" y="3771900"/>
            <a:ext cx="10668000"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7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CẢM ƠN CÁC CON ĐÃ CHÚ Ý LẮNG NGHE!</a:t>
            </a:r>
            <a:endParaRPr kumimoji="0" lang="en-US" sz="7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7689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7016" y="2423002"/>
            <a:ext cx="4791719" cy="547909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697770" y="952500"/>
            <a:ext cx="11828466" cy="772490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37372">
            <a:off x="15247288" y="1196305"/>
            <a:ext cx="3032652" cy="101456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971800" y="6893675"/>
            <a:ext cx="3152117" cy="3026032"/>
          </a:xfrm>
          <a:prstGeom prst="rect">
            <a:avLst/>
          </a:prstGeom>
        </p:spPr>
      </p:pic>
      <p:sp>
        <p:nvSpPr>
          <p:cNvPr id="7" name="TextBox 6">
            <a:extLst>
              <a:ext uri="{FF2B5EF4-FFF2-40B4-BE49-F238E27FC236}">
                <a16:creationId xmlns:a16="http://schemas.microsoft.com/office/drawing/2014/main" id="{A5FADEE5-ED44-43D9-BE3E-1AC8DD88574D}"/>
              </a:ext>
            </a:extLst>
          </p:cNvPr>
          <p:cNvSpPr txBox="1"/>
          <p:nvPr/>
        </p:nvSpPr>
        <p:spPr>
          <a:xfrm>
            <a:off x="5662936" y="3927814"/>
            <a:ext cx="11277986" cy="2431371"/>
          </a:xfrm>
          <a:prstGeom prst="rect">
            <a:avLst/>
          </a:prstGeom>
          <a:noFill/>
        </p:spPr>
        <p:txBody>
          <a:bodyPr wrap="square" rtlCol="0">
            <a:spAutoFit/>
          </a:bodyPr>
          <a:lstStyle/>
          <a:p>
            <a:pPr algn="ctr">
              <a:lnSpc>
                <a:spcPct val="150000"/>
              </a:lnSpc>
            </a:pPr>
            <a:r>
              <a:rPr lang="es-ES" sz="5400" b="1" kern="100" dirty="0">
                <a:effectLst/>
                <a:latin typeface="Arial" panose="020B0604020202020204" pitchFamily="34" charset="0"/>
                <a:ea typeface="SimSun" panose="02010600030101010101" pitchFamily="2" charset="-122"/>
                <a:cs typeface="Arial" panose="020B0604020202020204" pitchFamily="34" charset="0"/>
              </a:rPr>
              <a:t>SỬ DỤNG YẾU TỐ MIÊU TẢ TRONG VĂN BẢN THUYẾT MINH</a:t>
            </a:r>
            <a:endParaRPr lang="en-US" sz="5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1FA805D7-537F-45A2-81C4-C7E4EC46D9EC}"/>
              </a:ext>
            </a:extLst>
          </p:cNvPr>
          <p:cNvSpPr txBox="1"/>
          <p:nvPr/>
        </p:nvSpPr>
        <p:spPr>
          <a:xfrm>
            <a:off x="7086600" y="2423002"/>
            <a:ext cx="3505200" cy="646331"/>
          </a:xfrm>
          <a:prstGeom prst="rect">
            <a:avLst/>
          </a:prstGeom>
          <a:noFill/>
        </p:spPr>
        <p:txBody>
          <a:bodyPr wrap="square" rtlCol="0">
            <a:spAutoFit/>
          </a:bodyPr>
          <a:lstStyle/>
          <a:p>
            <a:r>
              <a:rPr lang="vi-VN" sz="3600" b="1" u="sng"/>
              <a:t>Tiết </a:t>
            </a:r>
            <a:r>
              <a:rPr lang="vi-VN" sz="3600" b="1" u="sng" dirty="0"/>
              <a:t>9</a:t>
            </a:r>
            <a:r>
              <a:rPr lang="vi-VN" sz="3600" b="1" u="sng"/>
              <a:t>:</a:t>
            </a:r>
            <a:endParaRPr lang="en-US" sz="3600" b="1" u="sn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01000" y="2705101"/>
            <a:ext cx="9471873" cy="2032570"/>
          </a:xfrm>
          <a:prstGeom prst="rect">
            <a:avLst/>
          </a:prstGeom>
        </p:spPr>
      </p:pic>
      <p:sp>
        <p:nvSpPr>
          <p:cNvPr id="5" name="TextBox 5"/>
          <p:cNvSpPr txBox="1"/>
          <p:nvPr/>
        </p:nvSpPr>
        <p:spPr>
          <a:xfrm>
            <a:off x="685800" y="629395"/>
            <a:ext cx="10514169" cy="1127360"/>
          </a:xfrm>
          <a:prstGeom prst="rect">
            <a:avLst/>
          </a:prstGeom>
        </p:spPr>
        <p:txBody>
          <a:bodyPr lIns="0" tIns="0" rIns="0" bIns="0" rtlCol="0" anchor="t">
            <a:spAutoFit/>
          </a:bodyPr>
          <a:lstStyle/>
          <a:p>
            <a:pPr algn="ctr">
              <a:lnSpc>
                <a:spcPts val="9900"/>
              </a:lnSpc>
            </a:pPr>
            <a:r>
              <a:rPr lang="vi-VN" sz="6000" b="1" dirty="0">
                <a:solidFill>
                  <a:schemeClr val="accent6">
                    <a:lumMod val="50000"/>
                  </a:schemeClr>
                </a:solidFill>
                <a:latin typeface="Arial" panose="020B0604020202020204" pitchFamily="34" charset="0"/>
                <a:cs typeface="Arial" panose="020B0604020202020204" pitchFamily="34" charset="0"/>
              </a:rPr>
              <a:t>NỘI DUNG BÀI HỌC</a:t>
            </a:r>
            <a:endParaRPr lang="en-US" sz="6000" b="1" dirty="0">
              <a:solidFill>
                <a:schemeClr val="accent6">
                  <a:lumMod val="50000"/>
                </a:schemeClr>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15127" y="3793448"/>
            <a:ext cx="5128473" cy="586415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0502" flipH="1">
            <a:off x="15714888" y="619128"/>
            <a:ext cx="2763229" cy="1708178"/>
          </a:xfrm>
          <a:prstGeom prst="rect">
            <a:avLst/>
          </a:prstGeom>
        </p:spPr>
      </p:pic>
      <p:sp>
        <p:nvSpPr>
          <p:cNvPr id="8" name="TextBox 7">
            <a:extLst>
              <a:ext uri="{FF2B5EF4-FFF2-40B4-BE49-F238E27FC236}">
                <a16:creationId xmlns:a16="http://schemas.microsoft.com/office/drawing/2014/main" id="{0790BB97-B7BE-4869-BCE3-2DB7F407BB2D}"/>
              </a:ext>
            </a:extLst>
          </p:cNvPr>
          <p:cNvSpPr txBox="1"/>
          <p:nvPr/>
        </p:nvSpPr>
        <p:spPr>
          <a:xfrm>
            <a:off x="8077199" y="3193283"/>
            <a:ext cx="9137343" cy="1200329"/>
          </a:xfrm>
          <a:prstGeom prst="rect">
            <a:avLst/>
          </a:prstGeom>
          <a:noFill/>
        </p:spPr>
        <p:txBody>
          <a:bodyPr wrap="square" rtlCol="0">
            <a:spAutoFit/>
          </a:bodyPr>
          <a:lstStyle/>
          <a:p>
            <a:r>
              <a:rPr lang="nl-NL" sz="3600" b="1" dirty="0">
                <a:latin typeface="Arial" panose="020B0604020202020204" pitchFamily="34" charset="0"/>
                <a:cs typeface="Arial" panose="020B0604020202020204" pitchFamily="34" charset="0"/>
              </a:rPr>
              <a:t>I. Tìm hiểu yếu tố miêu tả trong văn bản thuyết minh </a:t>
            </a:r>
            <a:endParaRPr lang="en-US" sz="3600" dirty="0">
              <a:latin typeface="Arial" panose="020B0604020202020204" pitchFamily="34" charset="0"/>
              <a:cs typeface="Arial" panose="020B0604020202020204" pitchFamily="34" charset="0"/>
            </a:endParaRPr>
          </a:p>
        </p:txBody>
      </p:sp>
      <p:pic>
        <p:nvPicPr>
          <p:cNvPr id="9" name="Picture 2">
            <a:extLst>
              <a:ext uri="{FF2B5EF4-FFF2-40B4-BE49-F238E27FC236}">
                <a16:creationId xmlns:a16="http://schemas.microsoft.com/office/drawing/2014/main" id="{0EF70457-B897-4035-94FF-F26B437773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01000" y="5116849"/>
            <a:ext cx="8860163" cy="1878349"/>
          </a:xfrm>
          <a:prstGeom prst="rect">
            <a:avLst/>
          </a:prstGeom>
        </p:spPr>
      </p:pic>
      <p:sp>
        <p:nvSpPr>
          <p:cNvPr id="10" name="TextBox 9">
            <a:extLst>
              <a:ext uri="{FF2B5EF4-FFF2-40B4-BE49-F238E27FC236}">
                <a16:creationId xmlns:a16="http://schemas.microsoft.com/office/drawing/2014/main" id="{16F51881-7C6D-480B-A702-FB15B5C3E205}"/>
              </a:ext>
            </a:extLst>
          </p:cNvPr>
          <p:cNvSpPr txBox="1"/>
          <p:nvPr/>
        </p:nvSpPr>
        <p:spPr>
          <a:xfrm>
            <a:off x="8769531" y="5702080"/>
            <a:ext cx="7924800" cy="707886"/>
          </a:xfrm>
          <a:prstGeom prst="rect">
            <a:avLst/>
          </a:prstGeom>
          <a:noFill/>
        </p:spPr>
        <p:txBody>
          <a:bodyPr wrap="square" rtlCol="0">
            <a:spAutoFit/>
          </a:bodyPr>
          <a:lstStyle/>
          <a:p>
            <a:r>
              <a:rPr lang="vi-VN" sz="4000" b="1" dirty="0"/>
              <a:t>II. 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34679">
            <a:off x="15355371" y="-745046"/>
            <a:ext cx="3170920" cy="1960205"/>
          </a:xfrm>
          <a:prstGeom prst="rect">
            <a:avLst/>
          </a:prstGeom>
        </p:spPr>
      </p:pic>
      <p:sp>
        <p:nvSpPr>
          <p:cNvPr id="9" name="TextBox 8">
            <a:extLst>
              <a:ext uri="{FF2B5EF4-FFF2-40B4-BE49-F238E27FC236}">
                <a16:creationId xmlns:a16="http://schemas.microsoft.com/office/drawing/2014/main" id="{452A4420-E0E6-4BA5-80DE-859AF18555D6}"/>
              </a:ext>
            </a:extLst>
          </p:cNvPr>
          <p:cNvSpPr txBox="1"/>
          <p:nvPr/>
        </p:nvSpPr>
        <p:spPr>
          <a:xfrm>
            <a:off x="762000" y="661695"/>
            <a:ext cx="16383000" cy="830997"/>
          </a:xfrm>
          <a:prstGeom prst="rect">
            <a:avLst/>
          </a:prstGeom>
          <a:solidFill>
            <a:schemeClr val="bg1"/>
          </a:solidFill>
        </p:spPr>
        <p:txBody>
          <a:bodyPr wrap="square" rtlCol="0">
            <a:spAutoFit/>
          </a:bodyPr>
          <a:lstStyle/>
          <a:p>
            <a:r>
              <a:rPr lang="nl-NL" sz="4800" b="1" dirty="0">
                <a:latin typeface="Arial" panose="020B0604020202020204" pitchFamily="34" charset="0"/>
                <a:cs typeface="Arial" panose="020B0604020202020204" pitchFamily="34" charset="0"/>
              </a:rPr>
              <a:t>I. Tìm hiểu yếu tố miêu tả trong văn bản thuyết minh </a:t>
            </a:r>
            <a:endParaRPr lang="en-US" sz="4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AE68E93-533B-4CC8-BC11-0B8CB7B36ECE}"/>
              </a:ext>
            </a:extLst>
          </p:cNvPr>
          <p:cNvSpPr txBox="1"/>
          <p:nvPr/>
        </p:nvSpPr>
        <p:spPr>
          <a:xfrm>
            <a:off x="1066800" y="2552700"/>
            <a:ext cx="16764000" cy="7050969"/>
          </a:xfrm>
          <a:prstGeom prst="rect">
            <a:avLst/>
          </a:prstGeom>
          <a:solidFill>
            <a:srgbClr val="73C8B1"/>
          </a:solidFill>
        </p:spPr>
        <p:txBody>
          <a:bodyPr wrap="square" rtlCol="0">
            <a:spAutoFit/>
          </a:bodyPr>
          <a:lstStyle/>
          <a:p>
            <a:pPr algn="ctr">
              <a:lnSpc>
                <a:spcPct val="130000"/>
              </a:lnSpc>
              <a:tabLst>
                <a:tab pos="2743200" algn="ctr"/>
                <a:tab pos="5486400" algn="r"/>
              </a:tabLst>
            </a:pPr>
            <a:r>
              <a:rPr lang="vi-VN" sz="3600" b="1" kern="100" dirty="0">
                <a:effectLst/>
                <a:latin typeface="Arial" panose="020B0604020202020204" pitchFamily="34" charset="0"/>
                <a:ea typeface="SimSun" panose="02010600030101010101" pitchFamily="2" charset="-122"/>
                <a:cs typeface="Arial" panose="020B0604020202020204" pitchFamily="34" charset="0"/>
              </a:rPr>
              <a:t>THẢO LUẬN CẶP ĐÔI:</a:t>
            </a:r>
          </a:p>
          <a:p>
            <a:pPr algn="ctr">
              <a:lnSpc>
                <a:spcPct val="130000"/>
              </a:lnSpc>
              <a:tabLst>
                <a:tab pos="2743200" algn="ctr"/>
                <a:tab pos="5486400" algn="r"/>
              </a:tabLst>
            </a:pPr>
            <a:r>
              <a:rPr lang="vi-VN" sz="3600" b="1" kern="100" dirty="0">
                <a:effectLst/>
                <a:latin typeface="Arial" panose="020B0604020202020204" pitchFamily="34" charset="0"/>
                <a:ea typeface="SimSun" panose="02010600030101010101" pitchFamily="2" charset="-122"/>
                <a:cs typeface="Arial" panose="020B0604020202020204" pitchFamily="34" charset="0"/>
              </a:rPr>
              <a:t>Đọc văn bản Cây chuối trong đời sống Việt Nam và trả lời các câu hỏi sau:</a:t>
            </a:r>
          </a:p>
          <a:p>
            <a:pPr algn="just">
              <a:lnSpc>
                <a:spcPct val="130000"/>
              </a:lnSpc>
              <a:tabLst>
                <a:tab pos="2743200" algn="ctr"/>
                <a:tab pos="5486400" algn="r"/>
              </a:tabLst>
            </a:pPr>
            <a:endParaRPr lang="vi-VN" sz="4000" i="1" kern="100" dirty="0">
              <a:effectLst/>
              <a:latin typeface="Arial" panose="020B0604020202020204" pitchFamily="34" charset="0"/>
              <a:ea typeface="SimSun" panose="02010600030101010101" pitchFamily="2" charset="-122"/>
              <a:cs typeface="Arial" panose="020B0604020202020204" pitchFamily="34" charset="0"/>
            </a:endParaRPr>
          </a:p>
          <a:p>
            <a:pPr marL="571500" indent="-571500" algn="just">
              <a:lnSpc>
                <a:spcPct val="130000"/>
              </a:lnSpc>
              <a:buFont typeface="Arial" panose="020B0604020202020204" pitchFamily="34" charset="0"/>
              <a:buChar char="•"/>
              <a:tabLst>
                <a:tab pos="2743200" algn="ctr"/>
                <a:tab pos="5486400" algn="r"/>
              </a:tabLst>
            </a:pPr>
            <a:r>
              <a:rPr lang="nl-NL" sz="4000" i="1" kern="100" dirty="0">
                <a:effectLst/>
                <a:latin typeface="Arial" panose="020B0604020202020204" pitchFamily="34" charset="0"/>
                <a:ea typeface="SimSun" panose="02010600030101010101" pitchFamily="2" charset="-122"/>
                <a:cs typeface="Arial" panose="020B0604020202020204" pitchFamily="34" charset="0"/>
              </a:rPr>
              <a:t>Nhan đề của VB có ý nghĩa gì?</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30000"/>
              </a:lnSpc>
              <a:buFont typeface="Arial" panose="020B0604020202020204" pitchFamily="34" charset="0"/>
              <a:buChar char="•"/>
              <a:tabLst>
                <a:tab pos="2743200" algn="ctr"/>
                <a:tab pos="5486400" algn="r"/>
              </a:tabLst>
            </a:pPr>
            <a:r>
              <a:rPr lang="nl-NL" sz="4000" i="1" kern="100" dirty="0">
                <a:effectLst/>
                <a:latin typeface="Arial" panose="020B0604020202020204" pitchFamily="34" charset="0"/>
                <a:ea typeface="SimSun" panose="02010600030101010101" pitchFamily="2" charset="-122"/>
                <a:cs typeface="Arial" panose="020B0604020202020204" pitchFamily="34" charset="0"/>
              </a:rPr>
              <a:t>Nêu đối tượng thuyết minh của VB?</a:t>
            </a:r>
            <a:r>
              <a:rPr lang="vi-VN" sz="4000" i="1" kern="100" dirty="0">
                <a:effectLst/>
                <a:latin typeface="Arial" panose="020B0604020202020204" pitchFamily="34" charset="0"/>
                <a:ea typeface="SimSun" panose="02010600030101010101" pitchFamily="2" charset="-122"/>
                <a:cs typeface="Arial" panose="020B0604020202020204" pitchFamily="34" charset="0"/>
              </a:rPr>
              <a:t> Tìm những câu trong văn bản</a:t>
            </a:r>
            <a:r>
              <a:rPr lang="en-US" sz="4000" i="1" kern="100" dirty="0">
                <a:effectLst/>
                <a:latin typeface="Arial" panose="020B0604020202020204" pitchFamily="34" charset="0"/>
                <a:ea typeface="SimSun" panose="02010600030101010101" pitchFamily="2" charset="-122"/>
                <a:cs typeface="Arial" panose="020B0604020202020204" pitchFamily="34" charset="0"/>
              </a:rPr>
              <a:t> </a:t>
            </a:r>
            <a:r>
              <a:rPr lang="vi-VN" sz="4000" i="1" kern="100" dirty="0">
                <a:effectLst/>
                <a:latin typeface="Arial" panose="020B0604020202020204" pitchFamily="34" charset="0"/>
                <a:ea typeface="SimSun" panose="02010600030101010101" pitchFamily="2" charset="-122"/>
                <a:cs typeface="Arial" panose="020B0604020202020204" pitchFamily="34" charset="0"/>
              </a:rPr>
              <a:t>thuyết minh đặc điểm tiêu biểu của cây chuối?</a:t>
            </a:r>
          </a:p>
          <a:p>
            <a:pPr marL="571500" indent="-571500" algn="just">
              <a:lnSpc>
                <a:spcPct val="130000"/>
              </a:lnSpc>
              <a:buFont typeface="Arial" panose="020B0604020202020204" pitchFamily="34" charset="0"/>
              <a:buChar char="•"/>
              <a:tabLst>
                <a:tab pos="2743200" algn="ctr"/>
                <a:tab pos="5486400" algn="r"/>
              </a:tabLst>
            </a:pPr>
            <a:r>
              <a:rPr lang="vi-VN" sz="4000" i="1" kern="100" dirty="0">
                <a:latin typeface="Arial" panose="020B0604020202020204" pitchFamily="34" charset="0"/>
                <a:ea typeface="SimSun" panose="02010600030101010101" pitchFamily="2" charset="-122"/>
                <a:cs typeface="Arial" panose="020B0604020202020204" pitchFamily="34" charset="0"/>
              </a:rPr>
              <a:t>Chỉ ra những câu văn có yếu tố </a:t>
            </a:r>
            <a:r>
              <a:rPr lang="vi-VN" sz="4000" i="1" kern="100" dirty="0">
                <a:effectLst/>
                <a:latin typeface="Arial" panose="020B0604020202020204" pitchFamily="34" charset="0"/>
                <a:ea typeface="SimSun" panose="02010600030101010101" pitchFamily="2" charset="-122"/>
                <a:cs typeface="Arial" panose="020B0604020202020204" pitchFamily="34" charset="0"/>
              </a:rPr>
              <a:t> miêu tả cây chuối và cho biêt tác dụng của yếu tố miêu tả đó?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30000"/>
              </a:lnSpc>
              <a:buFont typeface="Arial" panose="020B0604020202020204" pitchFamily="34" charset="0"/>
              <a:buChar char="•"/>
              <a:tabLst>
                <a:tab pos="2743200" algn="ctr"/>
                <a:tab pos="5486400" algn="r"/>
              </a:tabLst>
            </a:pPr>
            <a:r>
              <a:rPr lang="nl-NL" sz="4000" i="1" kern="100" dirty="0">
                <a:effectLst/>
                <a:latin typeface="Arial" panose="020B0604020202020204" pitchFamily="34" charset="0"/>
                <a:ea typeface="SimSun" panose="02010600030101010101" pitchFamily="2" charset="-122"/>
                <a:cs typeface="Arial" panose="020B0604020202020204" pitchFamily="34" charset="0"/>
              </a:rPr>
              <a:t>Bố cục của văn bản?</a:t>
            </a:r>
            <a:r>
              <a:rPr lang="vi-VN" sz="4000" i="1" kern="100" dirty="0">
                <a:effectLst/>
                <a:latin typeface="Arial" panose="020B0604020202020204" pitchFamily="34" charset="0"/>
                <a:ea typeface="SimSun" panose="02010600030101010101" pitchFamily="2" charset="-122"/>
                <a:cs typeface="Arial" panose="020B0604020202020204" pitchFamily="34" charset="0"/>
              </a:rPr>
              <a:t>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63179" y="692818"/>
            <a:ext cx="16461792" cy="909888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14871">
            <a:off x="-652431" y="292500"/>
            <a:ext cx="4364535" cy="1412522"/>
          </a:xfrm>
          <a:prstGeom prst="rect">
            <a:avLst/>
          </a:prstGeom>
        </p:spPr>
      </p:pic>
      <p:sp>
        <p:nvSpPr>
          <p:cNvPr id="9" name="Rectangle 3">
            <a:extLst>
              <a:ext uri="{FF2B5EF4-FFF2-40B4-BE49-F238E27FC236}">
                <a16:creationId xmlns:a16="http://schemas.microsoft.com/office/drawing/2014/main" id="{12CA6E61-B5D6-4068-BC4B-00B7DFFF4F74}"/>
              </a:ext>
            </a:extLst>
          </p:cNvPr>
          <p:cNvSpPr txBox="1">
            <a:spLocks noChangeArrowheads="1"/>
          </p:cNvSpPr>
          <p:nvPr/>
        </p:nvSpPr>
        <p:spPr>
          <a:xfrm>
            <a:off x="1702675" y="2247900"/>
            <a:ext cx="147828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Tx/>
              <a:buNone/>
            </a:pPr>
            <a:r>
              <a:rPr lang="en-US" altLang="en-US" sz="4000" b="1" dirty="0">
                <a:solidFill>
                  <a:srgbClr val="FF0000"/>
                </a:solidFill>
                <a:latin typeface="Arial" panose="020B0604020202020204" pitchFamily="34" charset="0"/>
                <a:cs typeface="Arial" panose="020B0604020202020204" pitchFamily="34" charset="0"/>
              </a:rPr>
              <a:t>1. Văn </a:t>
            </a:r>
            <a:r>
              <a:rPr lang="en-US" altLang="en-US" sz="4000" b="1" dirty="0" err="1">
                <a:solidFill>
                  <a:srgbClr val="FF0000"/>
                </a:solidFill>
                <a:latin typeface="Arial" panose="020B0604020202020204" pitchFamily="34" charset="0"/>
                <a:cs typeface="Arial" panose="020B0604020202020204" pitchFamily="34" charset="0"/>
              </a:rPr>
              <a:t>bản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a:latin typeface="Arial" panose="020B0604020202020204" pitchFamily="34" charset="0"/>
                <a:cs typeface="Arial" panose="020B0604020202020204" pitchFamily="34" charset="0"/>
              </a:rPr>
              <a:t>: </a:t>
            </a:r>
            <a:r>
              <a:rPr lang="en-US" altLang="en-US" sz="4000" b="1" i="1" dirty="0" err="1">
                <a:latin typeface="Arial" panose="020B0604020202020204" pitchFamily="34" charset="0"/>
                <a:cs typeface="Arial" panose="020B0604020202020204" pitchFamily="34" charset="0"/>
              </a:rPr>
              <a:t>Cây</a:t>
            </a:r>
            <a:r>
              <a:rPr lang="en-US" altLang="en-US" sz="4000" b="1" i="1" dirty="0">
                <a:latin typeface="Arial" panose="020B0604020202020204" pitchFamily="34" charset="0"/>
                <a:cs typeface="Arial" panose="020B0604020202020204" pitchFamily="34" charset="0"/>
              </a:rPr>
              <a:t> </a:t>
            </a:r>
            <a:r>
              <a:rPr lang="en-US" altLang="en-US" sz="4000" b="1" i="1" dirty="0" err="1">
                <a:latin typeface="Arial" panose="020B0604020202020204" pitchFamily="34" charset="0"/>
                <a:cs typeface="Arial" panose="020B0604020202020204" pitchFamily="34" charset="0"/>
              </a:rPr>
              <a:t>chuối</a:t>
            </a:r>
            <a:r>
              <a:rPr lang="en-US" altLang="en-US" sz="4000" b="1" i="1" dirty="0">
                <a:latin typeface="Arial" panose="020B0604020202020204" pitchFamily="34" charset="0"/>
                <a:cs typeface="Arial" panose="020B0604020202020204" pitchFamily="34" charset="0"/>
              </a:rPr>
              <a:t> </a:t>
            </a:r>
            <a:r>
              <a:rPr lang="en-US" altLang="en-US" sz="4000" b="1" i="1" dirty="0" err="1">
                <a:latin typeface="Arial" panose="020B0604020202020204" pitchFamily="34" charset="0"/>
                <a:cs typeface="Arial" panose="020B0604020202020204" pitchFamily="34" charset="0"/>
              </a:rPr>
              <a:t>trong</a:t>
            </a:r>
            <a:r>
              <a:rPr lang="en-US" altLang="en-US" sz="4000" b="1" i="1" dirty="0">
                <a:latin typeface="Arial" panose="020B0604020202020204" pitchFamily="34" charset="0"/>
                <a:cs typeface="Arial" panose="020B0604020202020204" pitchFamily="34" charset="0"/>
              </a:rPr>
              <a:t> </a:t>
            </a:r>
            <a:r>
              <a:rPr lang="en-US" altLang="en-US" sz="4000" b="1" i="1" dirty="0" err="1">
                <a:latin typeface="Arial" panose="020B0604020202020204" pitchFamily="34" charset="0"/>
                <a:cs typeface="Arial" panose="020B0604020202020204" pitchFamily="34" charset="0"/>
              </a:rPr>
              <a:t>đời</a:t>
            </a:r>
            <a:r>
              <a:rPr lang="en-US" altLang="en-US" sz="4000" b="1" i="1" dirty="0">
                <a:latin typeface="Arial" panose="020B0604020202020204" pitchFamily="34" charset="0"/>
                <a:cs typeface="Arial" panose="020B0604020202020204" pitchFamily="34" charset="0"/>
              </a:rPr>
              <a:t> </a:t>
            </a:r>
            <a:r>
              <a:rPr lang="en-US" altLang="en-US" sz="4000" b="1" i="1" dirty="0" err="1">
                <a:latin typeface="Arial" panose="020B0604020202020204" pitchFamily="34" charset="0"/>
                <a:cs typeface="Arial" panose="020B0604020202020204" pitchFamily="34" charset="0"/>
              </a:rPr>
              <a:t>sống</a:t>
            </a:r>
            <a:r>
              <a:rPr lang="en-US" altLang="en-US" sz="4000" b="1" i="1" dirty="0">
                <a:latin typeface="Arial" panose="020B0604020202020204" pitchFamily="34" charset="0"/>
                <a:cs typeface="Arial" panose="020B0604020202020204" pitchFamily="34" charset="0"/>
              </a:rPr>
              <a:t> </a:t>
            </a:r>
            <a:r>
              <a:rPr lang="en-US" altLang="en-US" sz="4000" b="1" i="1" dirty="0" err="1">
                <a:latin typeface="Arial" panose="020B0604020202020204" pitchFamily="34" charset="0"/>
                <a:cs typeface="Arial" panose="020B0604020202020204" pitchFamily="34" charset="0"/>
              </a:rPr>
              <a:t>Việt</a:t>
            </a:r>
            <a:r>
              <a:rPr lang="en-US" altLang="en-US" sz="4000" b="1" i="1" dirty="0">
                <a:latin typeface="Arial" panose="020B0604020202020204" pitchFamily="34" charset="0"/>
                <a:cs typeface="Arial" panose="020B0604020202020204" pitchFamily="34" charset="0"/>
              </a:rPr>
              <a:t> Nam</a:t>
            </a:r>
          </a:p>
          <a:p>
            <a:pPr marL="0" indent="0" algn="just">
              <a:lnSpc>
                <a:spcPct val="150000"/>
              </a:lnSpc>
              <a:buFontTx/>
              <a:buNone/>
            </a:pPr>
            <a:r>
              <a:rPr lang="en-US" altLang="en-US" sz="4000" b="1" dirty="0">
                <a:latin typeface="Arial" panose="020B0604020202020204" pitchFamily="34" charset="0"/>
                <a:cs typeface="Arial" panose="020B0604020202020204" pitchFamily="34" charset="0"/>
              </a:rPr>
              <a:t>a. </a:t>
            </a:r>
            <a:r>
              <a:rPr lang="en-US" altLang="en-US" sz="4000" b="1" dirty="0" err="1">
                <a:latin typeface="Arial" panose="020B0604020202020204" pitchFamily="34" charset="0"/>
                <a:cs typeface="Arial" panose="020B0604020202020204" pitchFamily="34" charset="0"/>
              </a:rPr>
              <a:t>Nhan</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đề</a:t>
            </a:r>
            <a:r>
              <a:rPr lang="en-US" altLang="en-US" sz="4000" b="1" i="1" dirty="0">
                <a:latin typeface="Arial" panose="020B0604020202020204" pitchFamily="34" charset="0"/>
                <a:cs typeface="Arial" panose="020B0604020202020204" pitchFamily="34" charset="0"/>
              </a:rPr>
              <a:t> : </a:t>
            </a:r>
          </a:p>
          <a:p>
            <a:pPr marL="0" indent="0" algn="just">
              <a:lnSpc>
                <a:spcPct val="150000"/>
              </a:lnSpc>
              <a:buFontTx/>
              <a:buNone/>
            </a:pP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Vai</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trò</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của</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cây</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chuối</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đối</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với</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đời</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sống</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vật</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chất</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và</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tinh</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thần</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của</a:t>
            </a:r>
            <a:r>
              <a:rPr lang="en-US" altLang="en-US" sz="4000" b="1" dirty="0">
                <a:latin typeface="Arial" panose="020B0604020202020204" pitchFamily="34" charset="0"/>
                <a:cs typeface="Arial" panose="020B0604020202020204" pitchFamily="34" charset="0"/>
              </a:rPr>
              <a:t> con </a:t>
            </a:r>
            <a:r>
              <a:rPr lang="en-US" altLang="en-US" sz="4000" b="1" dirty="0" err="1">
                <a:latin typeface="Arial" panose="020B0604020202020204" pitchFamily="34" charset="0"/>
                <a:cs typeface="Arial" panose="020B0604020202020204" pitchFamily="34" charset="0"/>
              </a:rPr>
              <a:t>người</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Việt</a:t>
            </a:r>
            <a:r>
              <a:rPr lang="en-US" altLang="en-US" sz="4000" b="1" dirty="0">
                <a:latin typeface="Arial" panose="020B0604020202020204" pitchFamily="34" charset="0"/>
                <a:cs typeface="Arial" panose="020B0604020202020204" pitchFamily="34" charset="0"/>
              </a:rPr>
              <a:t> Nam </a:t>
            </a:r>
            <a:r>
              <a:rPr lang="en-US" altLang="en-US" sz="4000" b="1" dirty="0" err="1">
                <a:latin typeface="Arial" panose="020B0604020202020204" pitchFamily="34" charset="0"/>
                <a:cs typeface="Arial" panose="020B0604020202020204" pitchFamily="34" charset="0"/>
              </a:rPr>
              <a:t>từ</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xưa</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đến</a:t>
            </a:r>
            <a:r>
              <a:rPr lang="en-US" altLang="en-US" sz="4000" b="1" dirty="0">
                <a:latin typeface="Arial" panose="020B0604020202020204" pitchFamily="34" charset="0"/>
                <a:cs typeface="Arial" panose="020B0604020202020204" pitchFamily="34" charset="0"/>
              </a:rPr>
              <a:t> nay </a:t>
            </a:r>
          </a:p>
          <a:p>
            <a:pPr marL="0" indent="0" algn="just">
              <a:lnSpc>
                <a:spcPct val="150000"/>
              </a:lnSpc>
              <a:buFontTx/>
              <a:buNone/>
            </a:pP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Thái</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độ</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của</a:t>
            </a:r>
            <a:r>
              <a:rPr lang="en-US" altLang="en-US" sz="4000" b="1" dirty="0">
                <a:latin typeface="Arial" panose="020B0604020202020204" pitchFamily="34" charset="0"/>
                <a:cs typeface="Arial" panose="020B0604020202020204" pitchFamily="34" charset="0"/>
              </a:rPr>
              <a:t> con </a:t>
            </a:r>
            <a:r>
              <a:rPr lang="en-US" altLang="en-US" sz="4000" b="1" dirty="0" err="1">
                <a:latin typeface="Arial" panose="020B0604020202020204" pitchFamily="34" charset="0"/>
                <a:cs typeface="Arial" panose="020B0604020202020204" pitchFamily="34" charset="0"/>
              </a:rPr>
              <a:t>người</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trong</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việc</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nuôi</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trồng</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chăm</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sóc</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và</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sử</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dụng</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có</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hiệu</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quả</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các</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giá</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trị</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của</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cây</a:t>
            </a:r>
            <a:r>
              <a:rPr lang="en-US" altLang="en-US" sz="4000" b="1" dirty="0">
                <a:latin typeface="Arial" panose="020B0604020202020204" pitchFamily="34" charset="0"/>
                <a:cs typeface="Arial" panose="020B0604020202020204" pitchFamily="34" charset="0"/>
              </a:rPr>
              <a:t> </a:t>
            </a:r>
            <a:r>
              <a:rPr lang="en-US" altLang="en-US" sz="4000" b="1" dirty="0" err="1">
                <a:latin typeface="Arial" panose="020B0604020202020204" pitchFamily="34" charset="0"/>
                <a:cs typeface="Arial" panose="020B0604020202020204" pitchFamily="34" charset="0"/>
              </a:rPr>
              <a:t>chuối</a:t>
            </a:r>
            <a:r>
              <a:rPr lang="en-US" altLang="en-US" sz="4000" b="1"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additive="base">
                                        <p:cTn id="1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1000"/>
                                        <p:tgtEl>
                                          <p:spTgt spid="9">
                                            <p:txEl>
                                              <p:pRg st="2" end="2"/>
                                            </p:txEl>
                                          </p:spTgt>
                                        </p:tgtEl>
                                      </p:cBhvr>
                                    </p:animEffect>
                                    <p:anim calcmode="lin" valueType="num">
                                      <p:cBhvr>
                                        <p:cTn id="21"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 calcmode="lin" valueType="num">
                                      <p:cBhvr additive="base">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01800" y="-114300"/>
            <a:ext cx="3703136" cy="2740321"/>
          </a:xfrm>
          <a:prstGeom prst="rect">
            <a:avLst/>
          </a:prstGeom>
        </p:spPr>
      </p:pic>
      <p:pic>
        <p:nvPicPr>
          <p:cNvPr id="1026" name="Picture 2" descr="Tả cây chuối non mới trồng lớp 4 5 hay nhất | VFO.VN">
            <a:extLst>
              <a:ext uri="{FF2B5EF4-FFF2-40B4-BE49-F238E27FC236}">
                <a16:creationId xmlns:a16="http://schemas.microsoft.com/office/drawing/2014/main" id="{F854DA6D-63E1-42C1-A743-885C8B2F4B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624"/>
          <a:stretch/>
        </p:blipFill>
        <p:spPr bwMode="auto">
          <a:xfrm>
            <a:off x="762001" y="2626021"/>
            <a:ext cx="4991100" cy="5619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àn ý tả cây chuối chi tiết đầy đủ">
            <a:extLst>
              <a:ext uri="{FF2B5EF4-FFF2-40B4-BE49-F238E27FC236}">
                <a16:creationId xmlns:a16="http://schemas.microsoft.com/office/drawing/2014/main" id="{4697734F-ABD0-4939-B800-8979D32BB9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9357"/>
          <a:stretch/>
        </p:blipFill>
        <p:spPr bwMode="auto">
          <a:xfrm>
            <a:off x="6096000" y="2633641"/>
            <a:ext cx="5562601" cy="5619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op 8 bài văn mẫu Thuyết minh về cây chuối lớp 9 chọn lọc - Bình chọn hay">
            <a:extLst>
              <a:ext uri="{FF2B5EF4-FFF2-40B4-BE49-F238E27FC236}">
                <a16:creationId xmlns:a16="http://schemas.microsoft.com/office/drawing/2014/main" id="{3F91B8A3-94F3-4EEC-AAF2-6570F23E2D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0" y="2641261"/>
            <a:ext cx="5763847" cy="56197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A406564-6C92-48E6-9719-6DBD9A679B61}"/>
              </a:ext>
            </a:extLst>
          </p:cNvPr>
          <p:cNvSpPr txBox="1"/>
          <p:nvPr/>
        </p:nvSpPr>
        <p:spPr>
          <a:xfrm>
            <a:off x="2971800" y="8724900"/>
            <a:ext cx="11811000" cy="830997"/>
          </a:xfrm>
          <a:prstGeom prst="rect">
            <a:avLst/>
          </a:prstGeom>
          <a:noFill/>
        </p:spPr>
        <p:txBody>
          <a:bodyPr wrap="square" rtlCol="0">
            <a:spAutoFit/>
          </a:bodyPr>
          <a:lstStyle/>
          <a:p>
            <a:pPr algn="ctr"/>
            <a:r>
              <a:rPr lang="vi-VN" sz="4800" b="1" dirty="0">
                <a:solidFill>
                  <a:srgbClr val="FFFF00"/>
                </a:solidFill>
              </a:rPr>
              <a:t>Hình ảnh về cây chuối</a:t>
            </a:r>
            <a:endParaRPr lang="en-US" sz="4800" b="1"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0EF70457-B897-4035-94FF-F26B437773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85202" y="422929"/>
            <a:ext cx="17702798" cy="9639568"/>
          </a:xfrm>
          <a:prstGeom prst="rect">
            <a:avLst/>
          </a:prstGeom>
        </p:spPr>
      </p:pic>
      <p:pic>
        <p:nvPicPr>
          <p:cNvPr id="11" name="Picture 7">
            <a:extLst>
              <a:ext uri="{FF2B5EF4-FFF2-40B4-BE49-F238E27FC236}">
                <a16:creationId xmlns:a16="http://schemas.microsoft.com/office/drawing/2014/main" id="{C4E093A0-8267-4824-A786-DC1F5F0F22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0502" flipH="1">
            <a:off x="15714888" y="619128"/>
            <a:ext cx="2763229" cy="1708178"/>
          </a:xfrm>
          <a:prstGeom prst="rect">
            <a:avLst/>
          </a:prstGeom>
        </p:spPr>
      </p:pic>
      <p:pic>
        <p:nvPicPr>
          <p:cNvPr id="12" name="Picture 7">
            <a:extLst>
              <a:ext uri="{FF2B5EF4-FFF2-40B4-BE49-F238E27FC236}">
                <a16:creationId xmlns:a16="http://schemas.microsoft.com/office/drawing/2014/main" id="{D0817B2A-0B77-472E-A82C-A192A38312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0502" flipH="1">
            <a:off x="15867288" y="771528"/>
            <a:ext cx="2763229" cy="1708178"/>
          </a:xfrm>
          <a:prstGeom prst="rect">
            <a:avLst/>
          </a:prstGeom>
        </p:spPr>
      </p:pic>
      <p:pic>
        <p:nvPicPr>
          <p:cNvPr id="13" name="Picture 7">
            <a:extLst>
              <a:ext uri="{FF2B5EF4-FFF2-40B4-BE49-F238E27FC236}">
                <a16:creationId xmlns:a16="http://schemas.microsoft.com/office/drawing/2014/main" id="{B3B79F2A-CE47-4197-8D4C-83AEA833BA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0502" flipH="1">
            <a:off x="16019688" y="923928"/>
            <a:ext cx="2763229" cy="1708178"/>
          </a:xfrm>
          <a:prstGeom prst="rect">
            <a:avLst/>
          </a:prstGeom>
        </p:spPr>
      </p:pic>
      <p:sp>
        <p:nvSpPr>
          <p:cNvPr id="14" name="Rectangle 2">
            <a:extLst>
              <a:ext uri="{FF2B5EF4-FFF2-40B4-BE49-F238E27FC236}">
                <a16:creationId xmlns:a16="http://schemas.microsoft.com/office/drawing/2014/main" id="{2BCA4A52-AD65-4C33-9132-8B53DC49FCE6}"/>
              </a:ext>
            </a:extLst>
          </p:cNvPr>
          <p:cNvSpPr txBox="1">
            <a:spLocks noChangeArrowheads="1"/>
          </p:cNvSpPr>
          <p:nvPr/>
        </p:nvSpPr>
        <p:spPr>
          <a:xfrm>
            <a:off x="2133600" y="869611"/>
            <a:ext cx="13639799" cy="12652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US" altLang="en-US" sz="3600" b="1" dirty="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Arial" panose="020B0604020202020204" pitchFamily="34" charset="0"/>
                <a:cs typeface="Arial" panose="020B0604020202020204" pitchFamily="34" charset="0"/>
              </a:rPr>
              <a:t>b. </a:t>
            </a:r>
            <a:r>
              <a:rPr lang="en-US" altLang="en-US" sz="3600" b="1" dirty="0" err="1">
                <a:solidFill>
                  <a:srgbClr val="002060"/>
                </a:solidFill>
                <a:latin typeface="Arial" panose="020B0604020202020204" pitchFamily="34" charset="0"/>
                <a:cs typeface="Arial" panose="020B0604020202020204" pitchFamily="34" charset="0"/>
              </a:rPr>
              <a:t>Những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câu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văn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thuyết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minh</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về</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đặc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điểm</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của</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cây</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chuối</a:t>
            </a:r>
            <a:r>
              <a:rPr lang="en-US" altLang="en-US" sz="3600" b="1" dirty="0">
                <a:solidFill>
                  <a:srgbClr val="002060"/>
                </a:solidFill>
                <a:latin typeface="Arial" panose="020B0604020202020204" pitchFamily="34" charset="0"/>
                <a:cs typeface="Arial" panose="020B0604020202020204" pitchFamily="34" charset="0"/>
              </a:rPr>
              <a:t> </a:t>
            </a:r>
            <a:br>
              <a:rPr lang="en-US" altLang="en-US" sz="3600" b="1" dirty="0">
                <a:solidFill>
                  <a:srgbClr val="002060"/>
                </a:solidFill>
                <a:latin typeface="Arial" panose="020B0604020202020204" pitchFamily="34" charset="0"/>
                <a:cs typeface="Arial" panose="020B0604020202020204" pitchFamily="34" charset="0"/>
              </a:rPr>
            </a:br>
            <a:endParaRPr lang="en-US" altLang="en-US" sz="3600" b="1" dirty="0">
              <a:solidFill>
                <a:srgbClr val="002060"/>
              </a:solidFill>
              <a:latin typeface="Arial" panose="020B0604020202020204" pitchFamily="34" charset="0"/>
              <a:cs typeface="Arial" panose="020B0604020202020204" pitchFamily="34" charset="0"/>
            </a:endParaRPr>
          </a:p>
        </p:txBody>
      </p:sp>
      <p:sp>
        <p:nvSpPr>
          <p:cNvPr id="15" name="Rectangle 3">
            <a:extLst>
              <a:ext uri="{FF2B5EF4-FFF2-40B4-BE49-F238E27FC236}">
                <a16:creationId xmlns:a16="http://schemas.microsoft.com/office/drawing/2014/main" id="{61D42313-C50B-4FC7-A69B-ECD31FF70360}"/>
              </a:ext>
            </a:extLst>
          </p:cNvPr>
          <p:cNvSpPr txBox="1">
            <a:spLocks noChangeArrowheads="1"/>
          </p:cNvSpPr>
          <p:nvPr/>
        </p:nvSpPr>
        <p:spPr>
          <a:xfrm>
            <a:off x="2388101" y="2425665"/>
            <a:ext cx="140970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nSpc>
                <a:spcPct val="150000"/>
              </a:lnSpc>
              <a:spcBef>
                <a:spcPts val="0"/>
              </a:spcBef>
              <a:buFontTx/>
              <a:buNone/>
            </a:pPr>
            <a:r>
              <a:rPr lang="en-US" altLang="en-US" sz="2800" b="1" u="sng" dirty="0" err="1">
                <a:latin typeface="Arial" panose="020B0604020202020204" pitchFamily="34" charset="0"/>
                <a:cs typeface="Arial" panose="020B0604020202020204" pitchFamily="34" charset="0"/>
              </a:rPr>
              <a:t>Đoạn</a:t>
            </a:r>
            <a:r>
              <a:rPr lang="en-US" altLang="en-US" sz="2800" b="1" u="sng" dirty="0">
                <a:latin typeface="Arial" panose="020B0604020202020204" pitchFamily="34" charset="0"/>
                <a:cs typeface="Arial" panose="020B0604020202020204" pitchFamily="34" charset="0"/>
              </a:rPr>
              <a:t> 1</a:t>
            </a:r>
            <a:r>
              <a:rPr lang="en-US" altLang="en-US" sz="2800" dirty="0">
                <a:latin typeface="Arial" panose="020B0604020202020204" pitchFamily="34" charset="0"/>
                <a:cs typeface="Arial" panose="020B0604020202020204" pitchFamily="34" charset="0"/>
              </a:rPr>
              <a:t> : </a:t>
            </a:r>
            <a:endParaRPr lang="vi-VN" altLang="en-US" sz="2800" dirty="0">
              <a:latin typeface="Arial" panose="020B0604020202020204" pitchFamily="34" charset="0"/>
              <a:cs typeface="Arial" panose="020B0604020202020204" pitchFamily="34" charset="0"/>
            </a:endParaRPr>
          </a:p>
          <a:p>
            <a:pPr marL="609600" indent="-609600">
              <a:lnSpc>
                <a:spcPct val="150000"/>
              </a:lnSpc>
              <a:spcBef>
                <a:spcPts val="0"/>
              </a:spcBef>
              <a:buFontTx/>
              <a:buNone/>
            </a:pPr>
            <a:r>
              <a:rPr lang="vi-VN"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Câu</a:t>
            </a:r>
            <a:r>
              <a:rPr lang="en-US" altLang="en-US" sz="2800" b="1" i="1" dirty="0">
                <a:latin typeface="Arial" panose="020B0604020202020204" pitchFamily="34" charset="0"/>
                <a:cs typeface="Arial" panose="020B0604020202020204" pitchFamily="34" charset="0"/>
              </a:rPr>
              <a:t> 1</a:t>
            </a:r>
            <a:r>
              <a:rPr lang="en-US" altLang="en-US" sz="2800" dirty="0">
                <a:latin typeface="Arial" panose="020B0604020202020204" pitchFamily="34" charset="0"/>
                <a:cs typeface="Arial" panose="020B0604020202020204" pitchFamily="34" charset="0"/>
              </a:rPr>
              <a:t> : “ </a:t>
            </a:r>
            <a:r>
              <a:rPr lang="en-US" altLang="en-US" sz="2800" dirty="0" err="1">
                <a:latin typeface="Arial" panose="020B0604020202020204" pitchFamily="34" charset="0"/>
                <a:cs typeface="Arial" panose="020B0604020202020204" pitchFamily="34" charset="0"/>
              </a:rPr>
              <a:t>đi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khắp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Việt</a:t>
            </a:r>
            <a:r>
              <a:rPr lang="en-US" altLang="en-US" sz="2800" dirty="0">
                <a:latin typeface="Arial" panose="020B0604020202020204" pitchFamily="34" charset="0"/>
                <a:cs typeface="Arial" panose="020B0604020202020204" pitchFamily="34" charset="0"/>
              </a:rPr>
              <a:t> Nam, </a:t>
            </a:r>
            <a:r>
              <a:rPr lang="en-US" altLang="en-US" sz="2800" dirty="0" err="1">
                <a:latin typeface="Arial" panose="020B0604020202020204" pitchFamily="34" charset="0"/>
                <a:cs typeface="Arial" panose="020B0604020202020204" pitchFamily="34" charset="0"/>
              </a:rPr>
              <a:t>nơi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đâu</a:t>
            </a:r>
            <a:r>
              <a:rPr lang="en-US" altLang="en-US" sz="2800" dirty="0">
                <a:latin typeface="Arial" panose="020B0604020202020204" pitchFamily="34" charset="0"/>
                <a:cs typeface="Arial" panose="020B0604020202020204" pitchFamily="34" charset="0"/>
              </a:rPr>
              <a:t> ta </a:t>
            </a:r>
            <a:r>
              <a:rPr lang="en-US" altLang="en-US" sz="2800" dirty="0" err="1">
                <a:latin typeface="Arial" panose="020B0604020202020204" pitchFamily="34" charset="0"/>
                <a:cs typeface="Arial" panose="020B0604020202020204" pitchFamily="34" charset="0"/>
              </a:rPr>
              <a:t>cũng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bắt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gặp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những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cây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chuối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thân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mềm</a:t>
            </a:r>
            <a:r>
              <a:rPr lang="en-US" altLang="en-US" sz="2800" dirty="0">
                <a:latin typeface="Arial" panose="020B0604020202020204" pitchFamily="34" charset="0"/>
                <a:cs typeface="Arial" panose="020B0604020202020204" pitchFamily="34" charset="0"/>
              </a:rPr>
              <a:t>....”</a:t>
            </a:r>
          </a:p>
          <a:p>
            <a:pPr marL="609600" indent="-609600">
              <a:lnSpc>
                <a:spcPct val="150000"/>
              </a:lnSpc>
              <a:spcBef>
                <a:spcPts val="0"/>
              </a:spcBef>
              <a:buFontTx/>
              <a:buNone/>
            </a:pPr>
            <a:r>
              <a:rPr lang="en-US" altLang="en-US" sz="2800" dirty="0">
                <a:latin typeface="Arial" panose="020B0604020202020204" pitchFamily="34" charset="0"/>
                <a:cs typeface="Arial" panose="020B0604020202020204" pitchFamily="34" charset="0"/>
              </a:rPr>
              <a:t> - </a:t>
            </a:r>
            <a:r>
              <a:rPr lang="en-US" altLang="en-US" sz="2800" b="1" i="1" dirty="0" err="1">
                <a:latin typeface="Arial" panose="020B0604020202020204" pitchFamily="34" charset="0"/>
                <a:cs typeface="Arial" panose="020B0604020202020204" pitchFamily="34" charset="0"/>
              </a:rPr>
              <a:t>Câu</a:t>
            </a:r>
            <a:r>
              <a:rPr lang="en-US" altLang="en-US" sz="2800" b="1" i="1" dirty="0">
                <a:latin typeface="Arial" panose="020B0604020202020204" pitchFamily="34" charset="0"/>
                <a:cs typeface="Arial" panose="020B0604020202020204" pitchFamily="34" charset="0"/>
              </a:rPr>
              <a:t> 3 </a:t>
            </a:r>
            <a:r>
              <a:rPr lang="en-US" altLang="en-US" sz="2800" dirty="0">
                <a:latin typeface="Arial" panose="020B0604020202020204" pitchFamily="34" charset="0"/>
                <a:cs typeface="Arial" panose="020B0604020202020204" pitchFamily="34" charset="0"/>
              </a:rPr>
              <a:t>: “ </a:t>
            </a:r>
            <a:r>
              <a:rPr lang="en-US" altLang="en-US" sz="2800" dirty="0" err="1">
                <a:latin typeface="Arial" panose="020B0604020202020204" pitchFamily="34" charset="0"/>
                <a:cs typeface="Arial" panose="020B0604020202020204" pitchFamily="34" charset="0"/>
              </a:rPr>
              <a:t>Cây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chuối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rất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ưa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nước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nên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người</a:t>
            </a:r>
            <a:r>
              <a:rPr lang="en-US" altLang="en-US" sz="2800" dirty="0">
                <a:latin typeface="Arial" panose="020B0604020202020204" pitchFamily="34" charset="0"/>
                <a:cs typeface="Arial" panose="020B0604020202020204" pitchFamily="34" charset="0"/>
              </a:rPr>
              <a:t> ta </a:t>
            </a:r>
            <a:r>
              <a:rPr lang="en-US" altLang="en-US" sz="2800" dirty="0" err="1">
                <a:latin typeface="Arial" panose="020B0604020202020204" pitchFamily="34" charset="0"/>
                <a:cs typeface="Arial" panose="020B0604020202020204" pitchFamily="34" charset="0"/>
              </a:rPr>
              <a:t>thường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trồng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bờ</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ao</a:t>
            </a:r>
            <a:r>
              <a:rPr lang="en-US" altLang="en-US" sz="2800" dirty="0">
                <a:latin typeface="Arial" panose="020B0604020202020204" pitchFamily="34" charset="0"/>
                <a:cs typeface="Arial" panose="020B0604020202020204" pitchFamily="34" charset="0"/>
              </a:rPr>
              <a:t>...” </a:t>
            </a:r>
          </a:p>
          <a:p>
            <a:pPr marL="609600" indent="-609600">
              <a:lnSpc>
                <a:spcPct val="150000"/>
              </a:lnSpc>
              <a:spcBef>
                <a:spcPts val="0"/>
              </a:spcBef>
              <a:buFontTx/>
              <a:buNone/>
            </a:pPr>
            <a:r>
              <a:rPr lang="en-US" altLang="en-US" sz="2800"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Câu</a:t>
            </a:r>
            <a:r>
              <a:rPr lang="en-US" altLang="en-US" sz="2800" b="1" i="1" dirty="0">
                <a:latin typeface="Arial" panose="020B0604020202020204" pitchFamily="34" charset="0"/>
                <a:cs typeface="Arial" panose="020B0604020202020204" pitchFamily="34" charset="0"/>
              </a:rPr>
              <a:t> 4 </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Chuối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phát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triển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rất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nhanh</a:t>
            </a:r>
            <a:r>
              <a:rPr lang="en-US" altLang="en-US" sz="2800" dirty="0">
                <a:latin typeface="Arial" panose="020B0604020202020204" pitchFamily="34" charset="0"/>
                <a:cs typeface="Arial" panose="020B0604020202020204" pitchFamily="34" charset="0"/>
              </a:rPr>
              <a:t>...</a:t>
            </a:r>
          </a:p>
          <a:p>
            <a:pPr marL="609600" indent="-609600">
              <a:lnSpc>
                <a:spcPct val="150000"/>
              </a:lnSpc>
              <a:spcBef>
                <a:spcPts val="0"/>
              </a:spcBef>
              <a:buFontTx/>
              <a:buNone/>
            </a:pPr>
            <a:r>
              <a:rPr lang="en-US" altLang="en-US" sz="2800" b="1" u="sng" dirty="0" err="1">
                <a:latin typeface="Arial" panose="020B0604020202020204" pitchFamily="34" charset="0"/>
                <a:cs typeface="Arial" panose="020B0604020202020204" pitchFamily="34" charset="0"/>
              </a:rPr>
              <a:t>Đoạn</a:t>
            </a:r>
            <a:r>
              <a:rPr lang="en-US" altLang="en-US" sz="2800" b="1" u="sng" dirty="0">
                <a:latin typeface="Arial" panose="020B0604020202020204" pitchFamily="34" charset="0"/>
                <a:cs typeface="Arial" panose="020B0604020202020204" pitchFamily="34" charset="0"/>
              </a:rPr>
              <a:t> 2</a:t>
            </a:r>
            <a:r>
              <a:rPr lang="en-US" altLang="en-US" sz="2800" b="1" dirty="0">
                <a:latin typeface="Arial" panose="020B0604020202020204" pitchFamily="34" charset="0"/>
                <a:cs typeface="Arial" panose="020B0604020202020204" pitchFamily="34" charset="0"/>
              </a:rPr>
              <a:t> : </a:t>
            </a:r>
            <a:r>
              <a:rPr lang="en-US" altLang="en-US" sz="2800" dirty="0" err="1">
                <a:latin typeface="Arial" panose="020B0604020202020204" pitchFamily="34" charset="0"/>
                <a:cs typeface="Arial" panose="020B0604020202020204" pitchFamily="34" charset="0"/>
              </a:rPr>
              <a:t>Cây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chuối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thức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ăn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thức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dụng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từ</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thân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đến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lá</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từ</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gốc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đến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hoa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quả</a:t>
            </a:r>
            <a:r>
              <a:rPr lang="en-US" altLang="en-US" sz="2800" dirty="0">
                <a:latin typeface="Arial" panose="020B0604020202020204" pitchFamily="34" charset="0"/>
                <a:cs typeface="Arial" panose="020B0604020202020204" pitchFamily="34" charset="0"/>
              </a:rPr>
              <a:t>!</a:t>
            </a:r>
          </a:p>
          <a:p>
            <a:pPr marL="609600" indent="-609600">
              <a:lnSpc>
                <a:spcPct val="150000"/>
              </a:lnSpc>
              <a:spcBef>
                <a:spcPts val="0"/>
              </a:spcBef>
              <a:buFontTx/>
              <a:buNone/>
            </a:pPr>
            <a:r>
              <a:rPr lang="en-US" altLang="en-US" sz="2800" b="1" u="sng" dirty="0" err="1">
                <a:latin typeface="Arial" panose="020B0604020202020204" pitchFamily="34" charset="0"/>
                <a:cs typeface="Arial" panose="020B0604020202020204" pitchFamily="34" charset="0"/>
              </a:rPr>
              <a:t>Đoạn</a:t>
            </a:r>
            <a:r>
              <a:rPr lang="en-US" altLang="en-US" sz="2800" b="1" u="sng" dirty="0">
                <a:latin typeface="Arial" panose="020B0604020202020204" pitchFamily="34" charset="0"/>
                <a:cs typeface="Arial" panose="020B0604020202020204" pitchFamily="34" charset="0"/>
              </a:rPr>
              <a:t> 3 </a:t>
            </a:r>
            <a:r>
              <a:rPr lang="en-US" altLang="en-US" sz="2800" u="sng" dirty="0">
                <a:latin typeface="Arial" panose="020B0604020202020204" pitchFamily="34" charset="0"/>
                <a:cs typeface="Arial" panose="020B0604020202020204" pitchFamily="34" charset="0"/>
              </a:rPr>
              <a: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Giới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thiệu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quả</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chuối</a:t>
            </a:r>
            <a:r>
              <a:rPr lang="en-US" altLang="en-US" sz="2800" dirty="0">
                <a:latin typeface="Arial" panose="020B0604020202020204" pitchFamily="34" charset="0"/>
                <a:cs typeface="Arial" panose="020B0604020202020204" pitchFamily="34" charset="0"/>
              </a:rPr>
              <a:t> </a:t>
            </a:r>
          </a:p>
          <a:p>
            <a:pPr marL="609600" indent="-609600">
              <a:lnSpc>
                <a:spcPct val="150000"/>
              </a:lnSpc>
              <a:spcBef>
                <a:spcPts val="0"/>
              </a:spcBef>
              <a:buFontTx/>
              <a:buNone/>
            </a:pP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Chuối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chín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để</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ăn</a:t>
            </a:r>
            <a:endParaRPr lang="en-US" altLang="en-US" sz="2800" dirty="0">
              <a:latin typeface="Arial" panose="020B0604020202020204" pitchFamily="34" charset="0"/>
              <a:cs typeface="Arial" panose="020B0604020202020204" pitchFamily="34" charset="0"/>
            </a:endParaRPr>
          </a:p>
          <a:p>
            <a:pPr marL="609600" indent="-609600">
              <a:lnSpc>
                <a:spcPct val="150000"/>
              </a:lnSpc>
              <a:spcBef>
                <a:spcPts val="0"/>
              </a:spcBef>
              <a:buFontTx/>
              <a:buNone/>
            </a:pP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Chuối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xanh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để</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chế</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biến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thức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ăn</a:t>
            </a:r>
            <a:endParaRPr lang="en-US" altLang="en-US" sz="2800" dirty="0">
              <a:latin typeface="Arial" panose="020B0604020202020204" pitchFamily="34" charset="0"/>
              <a:cs typeface="Arial" panose="020B0604020202020204" pitchFamily="34" charset="0"/>
            </a:endParaRPr>
          </a:p>
          <a:p>
            <a:pPr marL="609600" indent="-609600">
              <a:lnSpc>
                <a:spcPct val="150000"/>
              </a:lnSpc>
              <a:spcBef>
                <a:spcPts val="0"/>
              </a:spcBef>
              <a:buFontTx/>
              <a:buNone/>
            </a:pP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Chuối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để</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thờ</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cúng</a:t>
            </a:r>
            <a:r>
              <a:rPr lang="en-US" altLang="en-US" sz="2800" dirty="0">
                <a:latin typeface="Arial" panose="020B0604020202020204" pitchFamily="34" charset="0"/>
                <a:cs typeface="Arial" panose="020B0604020202020204" pitchFamily="34" charset="0"/>
              </a:rPr>
              <a:t> </a:t>
            </a:r>
            <a:endParaRPr lang="en-US" altLang="en-US" sz="2800" b="1" dirty="0">
              <a:latin typeface="Arial" panose="020B0604020202020204" pitchFamily="34" charset="0"/>
              <a:cs typeface="Arial" panose="020B0604020202020204" pitchFamily="34" charset="0"/>
            </a:endParaRPr>
          </a:p>
          <a:p>
            <a:pPr marL="609600" indent="-609600">
              <a:lnSpc>
                <a:spcPct val="150000"/>
              </a:lnSpc>
              <a:spcBef>
                <a:spcPts val="0"/>
              </a:spcBef>
              <a:buFontTx/>
              <a:buChar char="-"/>
            </a:pPr>
            <a:endParaRPr lang="en-US" altLang="en-US" sz="2800" dirty="0">
              <a:latin typeface="Arial" panose="020B0604020202020204" pitchFamily="34" charset="0"/>
              <a:cs typeface="Arial" panose="020B0604020202020204" pitchFamily="34" charset="0"/>
            </a:endParaRPr>
          </a:p>
        </p:txBody>
      </p:sp>
      <p:pic>
        <p:nvPicPr>
          <p:cNvPr id="4098" name="Picture 2" descr="Hình ảnh Một Nải Chuối Tươi Vàng đặt Thẳng đứng, Một Loạt Các, Tiến Lên,  Tích Cực trong suốt PNG và Vector để tải xuống miễn phí">
            <a:extLst>
              <a:ext uri="{FF2B5EF4-FFF2-40B4-BE49-F238E27FC236}">
                <a16:creationId xmlns:a16="http://schemas.microsoft.com/office/drawing/2014/main" id="{9C5CFABA-9990-47FF-B114-A753D8EB1A6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6719" r="95313">
                        <a14:foregroundMark x1="10938" y1="38594" x2="3594" y2="47500"/>
                        <a14:foregroundMark x1="3594" y1="47500" x2="3438" y2="58281"/>
                        <a14:foregroundMark x1="3438" y1="58281" x2="6719" y2="66875"/>
                        <a14:foregroundMark x1="6719" y1="66875" x2="14063" y2="55313"/>
                        <a14:foregroundMark x1="14063" y1="55313" x2="13750" y2="45156"/>
                        <a14:foregroundMark x1="13750" y1="45156" x2="10938" y2="38750"/>
                        <a14:foregroundMark x1="90156" y1="30000" x2="90313" y2="62813"/>
                        <a14:foregroundMark x1="90313" y1="62813" x2="98125" y2="55313"/>
                        <a14:foregroundMark x1="98125" y1="55313" x2="98281" y2="46094"/>
                        <a14:foregroundMark x1="98281" y1="46094" x2="95313" y2="37656"/>
                        <a14:foregroundMark x1="95313" y1="37656" x2="90000" y2="30156"/>
                        <a14:foregroundMark x1="90000" y1="30156" x2="89375" y2="30000"/>
                      </a14:backgroundRemoval>
                    </a14:imgEffect>
                  </a14:imgLayer>
                </a14:imgProps>
              </a:ext>
              <a:ext uri="{28A0092B-C50C-407E-A947-70E740481C1C}">
                <a14:useLocalDpi xmlns:a14="http://schemas.microsoft.com/office/drawing/2010/main" val="0"/>
              </a:ext>
            </a:extLst>
          </a:blip>
          <a:srcRect l="9502" t="9706" r="-9502" b="16415"/>
          <a:stretch/>
        </p:blipFill>
        <p:spPr bwMode="auto">
          <a:xfrm>
            <a:off x="8907891" y="6241687"/>
            <a:ext cx="4386476" cy="3175702"/>
          </a:xfrm>
          <a:prstGeom prst="rect">
            <a:avLst/>
          </a:prstGeom>
          <a:solidFill>
            <a:srgbClr val="92D050"/>
          </a:solidFill>
        </p:spPr>
      </p:pic>
      <p:pic>
        <p:nvPicPr>
          <p:cNvPr id="4100" name="Picture 4" descr="Vì sao nải chuối quả lẻ lại có giá hàng trăm nghìn đồng?">
            <a:extLst>
              <a:ext uri="{FF2B5EF4-FFF2-40B4-BE49-F238E27FC236}">
                <a16:creationId xmlns:a16="http://schemas.microsoft.com/office/drawing/2014/main" id="{CBCA08FD-BD07-472F-9ACD-9A884C222C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66258" y="6212296"/>
            <a:ext cx="3909482" cy="317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1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circle(out)">
                                      <p:cBhvr>
                                        <p:cTn id="17" dur="20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circle(out)">
                                      <p:cBhvr>
                                        <p:cTn id="22" dur="20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circle(out)">
                                      <p:cBhvr>
                                        <p:cTn id="27" dur="20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circle(out)">
                                      <p:cBhvr>
                                        <p:cTn id="32" dur="2000"/>
                                        <p:tgtEl>
                                          <p:spTgt spid="1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Effect transition="in" filter="circle(out)">
                                      <p:cBhvr>
                                        <p:cTn id="37" dur="2000"/>
                                        <p:tgtEl>
                                          <p:spTgt spid="1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5">
                                            <p:txEl>
                                              <p:pRg st="5" end="5"/>
                                            </p:txEl>
                                          </p:spTgt>
                                        </p:tgtEl>
                                        <p:attrNameLst>
                                          <p:attrName>style.visibility</p:attrName>
                                        </p:attrNameLst>
                                      </p:cBhvr>
                                      <p:to>
                                        <p:strVal val="visible"/>
                                      </p:to>
                                    </p:set>
                                    <p:anim calcmode="lin" valueType="num">
                                      <p:cBhvr>
                                        <p:cTn id="42" dur="1000" fill="hold"/>
                                        <p:tgtEl>
                                          <p:spTgt spid="15">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15">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5">
                                            <p:txEl>
                                              <p:pRg st="5" end="5"/>
                                            </p:txEl>
                                          </p:spTgt>
                                        </p:tgtEl>
                                      </p:cBhvr>
                                    </p:animEffect>
                                  </p:childTnLst>
                                </p:cTn>
                              </p:par>
                              <p:par>
                                <p:cTn id="45" presetID="55" presetClass="entr" presetSubtype="0" fill="hold" nodeType="withEffect">
                                  <p:stCondLst>
                                    <p:cond delay="0"/>
                                  </p:stCondLst>
                                  <p:childTnLst>
                                    <p:set>
                                      <p:cBhvr>
                                        <p:cTn id="46" dur="1" fill="hold">
                                          <p:stCondLst>
                                            <p:cond delay="0"/>
                                          </p:stCondLst>
                                        </p:cTn>
                                        <p:tgtEl>
                                          <p:spTgt spid="15">
                                            <p:txEl>
                                              <p:pRg st="6" end="6"/>
                                            </p:txEl>
                                          </p:spTgt>
                                        </p:tgtEl>
                                        <p:attrNameLst>
                                          <p:attrName>style.visibility</p:attrName>
                                        </p:attrNameLst>
                                      </p:cBhvr>
                                      <p:to>
                                        <p:strVal val="visible"/>
                                      </p:to>
                                    </p:set>
                                    <p:anim calcmode="lin" valueType="num">
                                      <p:cBhvr>
                                        <p:cTn id="47" dur="1000" fill="hold"/>
                                        <p:tgtEl>
                                          <p:spTgt spid="15">
                                            <p:txEl>
                                              <p:pRg st="6" end="6"/>
                                            </p:txEl>
                                          </p:spTgt>
                                        </p:tgtEl>
                                        <p:attrNameLst>
                                          <p:attrName>ppt_w</p:attrName>
                                        </p:attrNameLst>
                                      </p:cBhvr>
                                      <p:tavLst>
                                        <p:tav tm="0">
                                          <p:val>
                                            <p:strVal val="#ppt_w*0.70"/>
                                          </p:val>
                                        </p:tav>
                                        <p:tav tm="100000">
                                          <p:val>
                                            <p:strVal val="#ppt_w"/>
                                          </p:val>
                                        </p:tav>
                                      </p:tavLst>
                                    </p:anim>
                                    <p:anim calcmode="lin" valueType="num">
                                      <p:cBhvr>
                                        <p:cTn id="48" dur="1000" fill="hold"/>
                                        <p:tgtEl>
                                          <p:spTgt spid="15">
                                            <p:txEl>
                                              <p:pRg st="6" end="6"/>
                                            </p:txEl>
                                          </p:spTgt>
                                        </p:tgtEl>
                                        <p:attrNameLst>
                                          <p:attrName>ppt_h</p:attrName>
                                        </p:attrNameLst>
                                      </p:cBhvr>
                                      <p:tavLst>
                                        <p:tav tm="0">
                                          <p:val>
                                            <p:strVal val="#ppt_h"/>
                                          </p:val>
                                        </p:tav>
                                        <p:tav tm="100000">
                                          <p:val>
                                            <p:strVal val="#ppt_h"/>
                                          </p:val>
                                        </p:tav>
                                      </p:tavLst>
                                    </p:anim>
                                    <p:animEffect transition="in" filter="fade">
                                      <p:cBhvr>
                                        <p:cTn id="49" dur="1000"/>
                                        <p:tgtEl>
                                          <p:spTgt spid="15">
                                            <p:txEl>
                                              <p:pRg st="6" end="6"/>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15">
                                            <p:txEl>
                                              <p:pRg st="7" end="7"/>
                                            </p:txEl>
                                          </p:spTgt>
                                        </p:tgtEl>
                                        <p:attrNameLst>
                                          <p:attrName>style.visibility</p:attrName>
                                        </p:attrNameLst>
                                      </p:cBhvr>
                                      <p:to>
                                        <p:strVal val="visible"/>
                                      </p:to>
                                    </p:set>
                                    <p:anim calcmode="lin" valueType="num">
                                      <p:cBhvr>
                                        <p:cTn id="52" dur="1000" fill="hold"/>
                                        <p:tgtEl>
                                          <p:spTgt spid="15">
                                            <p:txEl>
                                              <p:pRg st="7" end="7"/>
                                            </p:txEl>
                                          </p:spTgt>
                                        </p:tgtEl>
                                        <p:attrNameLst>
                                          <p:attrName>ppt_w</p:attrName>
                                        </p:attrNameLst>
                                      </p:cBhvr>
                                      <p:tavLst>
                                        <p:tav tm="0">
                                          <p:val>
                                            <p:strVal val="#ppt_w*0.70"/>
                                          </p:val>
                                        </p:tav>
                                        <p:tav tm="100000">
                                          <p:val>
                                            <p:strVal val="#ppt_w"/>
                                          </p:val>
                                        </p:tav>
                                      </p:tavLst>
                                    </p:anim>
                                    <p:anim calcmode="lin" valueType="num">
                                      <p:cBhvr>
                                        <p:cTn id="53" dur="1000" fill="hold"/>
                                        <p:tgtEl>
                                          <p:spTgt spid="15">
                                            <p:txEl>
                                              <p:pRg st="7" end="7"/>
                                            </p:txEl>
                                          </p:spTgt>
                                        </p:tgtEl>
                                        <p:attrNameLst>
                                          <p:attrName>ppt_h</p:attrName>
                                        </p:attrNameLst>
                                      </p:cBhvr>
                                      <p:tavLst>
                                        <p:tav tm="0">
                                          <p:val>
                                            <p:strVal val="#ppt_h"/>
                                          </p:val>
                                        </p:tav>
                                        <p:tav tm="100000">
                                          <p:val>
                                            <p:strVal val="#ppt_h"/>
                                          </p:val>
                                        </p:tav>
                                      </p:tavLst>
                                    </p:anim>
                                    <p:animEffect transition="in" filter="fade">
                                      <p:cBhvr>
                                        <p:cTn id="54" dur="1000"/>
                                        <p:tgtEl>
                                          <p:spTgt spid="15">
                                            <p:txEl>
                                              <p:pRg st="7" end="7"/>
                                            </p:txEl>
                                          </p:spTgt>
                                        </p:tgtEl>
                                      </p:cBhvr>
                                    </p:animEffect>
                                  </p:childTnLst>
                                </p:cTn>
                              </p:par>
                              <p:par>
                                <p:cTn id="55" presetID="55" presetClass="entr" presetSubtype="0" fill="hold" nodeType="withEffect">
                                  <p:stCondLst>
                                    <p:cond delay="0"/>
                                  </p:stCondLst>
                                  <p:childTnLst>
                                    <p:set>
                                      <p:cBhvr>
                                        <p:cTn id="56" dur="1" fill="hold">
                                          <p:stCondLst>
                                            <p:cond delay="0"/>
                                          </p:stCondLst>
                                        </p:cTn>
                                        <p:tgtEl>
                                          <p:spTgt spid="15">
                                            <p:txEl>
                                              <p:pRg st="8" end="8"/>
                                            </p:txEl>
                                          </p:spTgt>
                                        </p:tgtEl>
                                        <p:attrNameLst>
                                          <p:attrName>style.visibility</p:attrName>
                                        </p:attrNameLst>
                                      </p:cBhvr>
                                      <p:to>
                                        <p:strVal val="visible"/>
                                      </p:to>
                                    </p:set>
                                    <p:anim calcmode="lin" valueType="num">
                                      <p:cBhvr>
                                        <p:cTn id="57" dur="1000" fill="hold"/>
                                        <p:tgtEl>
                                          <p:spTgt spid="15">
                                            <p:txEl>
                                              <p:pRg st="8" end="8"/>
                                            </p:txEl>
                                          </p:spTgt>
                                        </p:tgtEl>
                                        <p:attrNameLst>
                                          <p:attrName>ppt_w</p:attrName>
                                        </p:attrNameLst>
                                      </p:cBhvr>
                                      <p:tavLst>
                                        <p:tav tm="0">
                                          <p:val>
                                            <p:strVal val="#ppt_w*0.70"/>
                                          </p:val>
                                        </p:tav>
                                        <p:tav tm="100000">
                                          <p:val>
                                            <p:strVal val="#ppt_w"/>
                                          </p:val>
                                        </p:tav>
                                      </p:tavLst>
                                    </p:anim>
                                    <p:anim calcmode="lin" valueType="num">
                                      <p:cBhvr>
                                        <p:cTn id="58" dur="1000" fill="hold"/>
                                        <p:tgtEl>
                                          <p:spTgt spid="15">
                                            <p:txEl>
                                              <p:pRg st="8" end="8"/>
                                            </p:txEl>
                                          </p:spTgt>
                                        </p:tgtEl>
                                        <p:attrNameLst>
                                          <p:attrName>ppt_h</p:attrName>
                                        </p:attrNameLst>
                                      </p:cBhvr>
                                      <p:tavLst>
                                        <p:tav tm="0">
                                          <p:val>
                                            <p:strVal val="#ppt_h"/>
                                          </p:val>
                                        </p:tav>
                                        <p:tav tm="100000">
                                          <p:val>
                                            <p:strVal val="#ppt_h"/>
                                          </p:val>
                                        </p:tav>
                                      </p:tavLst>
                                    </p:anim>
                                    <p:animEffect transition="in" filter="fade">
                                      <p:cBhvr>
                                        <p:cTn id="59" dur="10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2000" y="912228"/>
            <a:ext cx="16916400" cy="891784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0502" flipH="1">
            <a:off x="15714888" y="619128"/>
            <a:ext cx="2763229" cy="1708178"/>
          </a:xfrm>
          <a:prstGeom prst="rect">
            <a:avLst/>
          </a:prstGeom>
        </p:spPr>
      </p:pic>
      <p:sp>
        <p:nvSpPr>
          <p:cNvPr id="8" name="TextBox 7">
            <a:extLst>
              <a:ext uri="{FF2B5EF4-FFF2-40B4-BE49-F238E27FC236}">
                <a16:creationId xmlns:a16="http://schemas.microsoft.com/office/drawing/2014/main" id="{0790BB97-B7BE-4869-BCE3-2DB7F407BB2D}"/>
              </a:ext>
            </a:extLst>
          </p:cNvPr>
          <p:cNvSpPr txBox="1"/>
          <p:nvPr/>
        </p:nvSpPr>
        <p:spPr>
          <a:xfrm>
            <a:off x="4038600" y="1605348"/>
            <a:ext cx="9137343" cy="646331"/>
          </a:xfrm>
          <a:prstGeom prst="rect">
            <a:avLst/>
          </a:prstGeom>
          <a:noFill/>
        </p:spPr>
        <p:txBody>
          <a:bodyPr wrap="square" rtlCol="0">
            <a:spAutoFit/>
          </a:bodyPr>
          <a:lstStyle/>
          <a:p>
            <a:pPr lvl="0"/>
            <a:r>
              <a:rPr lang="en-US" altLang="en-US" sz="3600" b="1" dirty="0">
                <a:solidFill>
                  <a:srgbClr val="FF0000"/>
                </a:solidFill>
                <a:latin typeface="Arial" panose="020B0604020202020204" pitchFamily="34" charset="0"/>
                <a:cs typeface="Arial" panose="020B0604020202020204" pitchFamily="34" charset="0"/>
              </a:rPr>
              <a:t>c. </a:t>
            </a:r>
            <a:r>
              <a:rPr lang="en-US" altLang="en-US" sz="3600" b="1" dirty="0" err="1">
                <a:solidFill>
                  <a:srgbClr val="FF0000"/>
                </a:solidFill>
                <a:latin typeface="Arial" panose="020B0604020202020204" pitchFamily="34" charset="0"/>
                <a:cs typeface="Arial" panose="020B0604020202020204" pitchFamily="34" charset="0"/>
              </a:rPr>
              <a:t>Câu</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văn</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miêu</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tả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về</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chuối</a:t>
            </a:r>
            <a:r>
              <a:rPr lang="en-US" altLang="en-US" sz="3600" b="1" dirty="0">
                <a:solidFill>
                  <a:srgbClr val="FF0000"/>
                </a:solidFill>
                <a:latin typeface="Arial" panose="020B0604020202020204" pitchFamily="34" charset="0"/>
                <a:cs typeface="Arial" panose="020B0604020202020204" pitchFamily="34" charset="0"/>
              </a:rPr>
              <a:t> </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3">
            <a:extLst>
              <a:ext uri="{FF2B5EF4-FFF2-40B4-BE49-F238E27FC236}">
                <a16:creationId xmlns:a16="http://schemas.microsoft.com/office/drawing/2014/main" id="{DEB1D16B-0091-4CA9-85A1-2D5B81FB5F37}"/>
              </a:ext>
            </a:extLst>
          </p:cNvPr>
          <p:cNvSpPr txBox="1">
            <a:spLocks noChangeArrowheads="1"/>
          </p:cNvSpPr>
          <p:nvPr/>
        </p:nvSpPr>
        <p:spPr>
          <a:xfrm>
            <a:off x="1143000" y="2171700"/>
            <a:ext cx="15544800" cy="697044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200000"/>
              </a:lnSpc>
              <a:spcBef>
                <a:spcPts val="0"/>
              </a:spcBef>
              <a:defRPr/>
            </a:pPr>
            <a:r>
              <a:rPr lang="en-US" altLang="en-US" b="1" dirty="0" err="1">
                <a:solidFill>
                  <a:schemeClr val="accent5">
                    <a:lumMod val="10000"/>
                  </a:schemeClr>
                </a:solidFill>
                <a:latin typeface="Arial" panose="020B0604020202020204" pitchFamily="34" charset="0"/>
                <a:cs typeface="Arial" panose="020B0604020202020204" pitchFamily="34" charset="0"/>
              </a:rPr>
              <a:t>Cây</a:t>
            </a:r>
            <a:r>
              <a:rPr lang="en-US" altLang="en-US" b="1" dirty="0">
                <a:solidFill>
                  <a:schemeClr val="accent5">
                    <a:lumMod val="10000"/>
                  </a:schemeClr>
                </a:solidFill>
                <a:latin typeface="Arial" panose="020B0604020202020204" pitchFamily="34" charset="0"/>
                <a:cs typeface="Arial" panose="020B0604020202020204" pitchFamily="34" charset="0"/>
              </a:rPr>
              <a:t> </a:t>
            </a:r>
            <a:r>
              <a:rPr lang="en-US" altLang="en-US" b="1" dirty="0" err="1">
                <a:solidFill>
                  <a:schemeClr val="accent5">
                    <a:lumMod val="10000"/>
                  </a:schemeClr>
                </a:solidFill>
                <a:latin typeface="Arial" panose="020B0604020202020204" pitchFamily="34" charset="0"/>
                <a:cs typeface="Arial" panose="020B0604020202020204" pitchFamily="34" charset="0"/>
              </a:rPr>
              <a:t>chuối</a:t>
            </a:r>
            <a:r>
              <a:rPr lang="en-US" altLang="en-US" b="1" dirty="0">
                <a:solidFill>
                  <a:schemeClr val="accent5">
                    <a:lumMod val="10000"/>
                  </a:schemeClr>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 </a:t>
            </a:r>
            <a:r>
              <a:rPr lang="en-US" altLang="en-US" i="1" u="sng" dirty="0" err="1">
                <a:latin typeface="Arial" panose="020B0604020202020204" pitchFamily="34" charset="0"/>
                <a:cs typeface="Arial" panose="020B0604020202020204" pitchFamily="34" charset="0"/>
              </a:rPr>
              <a:t>Thân</a:t>
            </a:r>
            <a:r>
              <a:rPr lang="en-US" altLang="en-US" i="1" u="sng" dirty="0">
                <a:latin typeface="Arial" panose="020B0604020202020204" pitchFamily="34" charset="0"/>
                <a:cs typeface="Arial" panose="020B0604020202020204" pitchFamily="34" charset="0"/>
              </a:rPr>
              <a:t> </a:t>
            </a:r>
            <a:r>
              <a:rPr lang="en-US" altLang="en-US" i="1" u="sng" dirty="0" err="1">
                <a:latin typeface="Arial" panose="020B0604020202020204" pitchFamily="34" charset="0"/>
                <a:cs typeface="Arial" panose="020B0604020202020204" pitchFamily="34" charset="0"/>
              </a:rPr>
              <a:t>mềm</a:t>
            </a:r>
            <a:r>
              <a:rPr lang="en-US" altLang="en-US" i="1" u="sng" dirty="0">
                <a:latin typeface="Arial" panose="020B0604020202020204" pitchFamily="34" charset="0"/>
                <a:cs typeface="Arial" panose="020B0604020202020204" pitchFamily="34" charset="0"/>
              </a:rPr>
              <a:t> </a:t>
            </a:r>
            <a:r>
              <a:rPr lang="en-US" altLang="en-US" i="1" u="sng" dirty="0" err="1">
                <a:latin typeface="Arial" panose="020B0604020202020204" pitchFamily="34" charset="0"/>
                <a:cs typeface="Arial" panose="020B0604020202020204" pitchFamily="34" charset="0"/>
              </a:rPr>
              <a:t>vươn</a:t>
            </a:r>
            <a:r>
              <a:rPr lang="en-US" altLang="en-US" i="1" u="sng" dirty="0">
                <a:latin typeface="Arial" panose="020B0604020202020204" pitchFamily="34" charset="0"/>
                <a:cs typeface="Arial" panose="020B0604020202020204" pitchFamily="34" charset="0"/>
              </a:rPr>
              <a:t> </a:t>
            </a:r>
            <a:r>
              <a:rPr lang="en-US" altLang="en-US" i="1" u="sng" dirty="0" err="1">
                <a:latin typeface="Arial" panose="020B0604020202020204" pitchFamily="34" charset="0"/>
                <a:cs typeface="Arial" panose="020B0604020202020204" pitchFamily="34" charset="0"/>
              </a:rPr>
              <a:t>lên</a:t>
            </a:r>
            <a:r>
              <a:rPr lang="en-US" altLang="en-US" i="1" u="sng" dirty="0">
                <a:latin typeface="Arial" panose="020B0604020202020204" pitchFamily="34" charset="0"/>
                <a:cs typeface="Arial" panose="020B0604020202020204" pitchFamily="34" charset="0"/>
              </a:rPr>
              <a:t> </a:t>
            </a:r>
            <a:r>
              <a:rPr lang="en-US" altLang="en-US" i="1" u="sng" dirty="0" err="1">
                <a:latin typeface="Arial" panose="020B0604020202020204" pitchFamily="34" charset="0"/>
                <a:cs typeface="Arial" panose="020B0604020202020204" pitchFamily="34" charset="0"/>
              </a:rPr>
              <a:t>như</a:t>
            </a:r>
            <a:r>
              <a:rPr lang="en-US" altLang="en-US" i="1" u="sng" dirty="0">
                <a:latin typeface="Arial" panose="020B0604020202020204" pitchFamily="34" charset="0"/>
                <a:cs typeface="Arial" panose="020B0604020202020204" pitchFamily="34" charset="0"/>
              </a:rPr>
              <a:t> </a:t>
            </a:r>
            <a:r>
              <a:rPr lang="en-US" altLang="en-US" i="1" u="sng" dirty="0" err="1">
                <a:latin typeface="Arial" panose="020B0604020202020204" pitchFamily="34" charset="0"/>
                <a:cs typeface="Arial" panose="020B0604020202020204" pitchFamily="34" charset="0"/>
              </a:rPr>
              <a:t>những</a:t>
            </a:r>
            <a:r>
              <a:rPr lang="en-US" altLang="en-US" i="1" u="sng" dirty="0">
                <a:latin typeface="Arial" panose="020B0604020202020204" pitchFamily="34" charset="0"/>
                <a:cs typeface="Arial" panose="020B0604020202020204" pitchFamily="34" charset="0"/>
              </a:rPr>
              <a:t> </a:t>
            </a:r>
            <a:r>
              <a:rPr lang="en-US" altLang="en-US" i="1" u="sng" dirty="0" err="1">
                <a:latin typeface="Arial" panose="020B0604020202020204" pitchFamily="34" charset="0"/>
                <a:cs typeface="Arial" panose="020B0604020202020204" pitchFamily="34" charset="0"/>
              </a:rPr>
              <a:t>trụ</a:t>
            </a:r>
            <a:r>
              <a:rPr lang="en-US" altLang="en-US" i="1" u="sng" dirty="0">
                <a:latin typeface="Arial" panose="020B0604020202020204" pitchFamily="34" charset="0"/>
                <a:cs typeface="Arial" panose="020B0604020202020204" pitchFamily="34" charset="0"/>
              </a:rPr>
              <a:t> </a:t>
            </a:r>
            <a:r>
              <a:rPr lang="en-US" altLang="en-US" i="1" u="sng" dirty="0" err="1">
                <a:latin typeface="Arial" panose="020B0604020202020204" pitchFamily="34" charset="0"/>
                <a:cs typeface="Arial" panose="020B0604020202020204" pitchFamily="34" charset="0"/>
              </a:rPr>
              <a:t>cột</a:t>
            </a:r>
            <a:r>
              <a:rPr lang="en-US" altLang="en-US" i="1" u="sng" dirty="0">
                <a:latin typeface="Arial" panose="020B0604020202020204" pitchFamily="34" charset="0"/>
                <a:cs typeface="Arial" panose="020B0604020202020204" pitchFamily="34" charset="0"/>
              </a:rPr>
              <a:t> </a:t>
            </a:r>
            <a:r>
              <a:rPr lang="en-US" altLang="en-US" i="1" u="sng" dirty="0" err="1">
                <a:latin typeface="Arial" panose="020B0604020202020204" pitchFamily="34" charset="0"/>
                <a:cs typeface="Arial" panose="020B0604020202020204" pitchFamily="34" charset="0"/>
              </a:rPr>
              <a:t>nhẵn</a:t>
            </a:r>
            <a:r>
              <a:rPr lang="en-US" altLang="en-US" i="1" u="sng" dirty="0">
                <a:latin typeface="Arial" panose="020B0604020202020204" pitchFamily="34" charset="0"/>
                <a:cs typeface="Arial" panose="020B0604020202020204" pitchFamily="34" charset="0"/>
              </a:rPr>
              <a:t> </a:t>
            </a:r>
            <a:r>
              <a:rPr lang="en-US" altLang="en-US" i="1" u="sng" dirty="0" err="1">
                <a:latin typeface="Arial" panose="020B0604020202020204" pitchFamily="34" charset="0"/>
                <a:cs typeface="Arial" panose="020B0604020202020204" pitchFamily="34" charset="0"/>
              </a:rPr>
              <a:t>bóng</a:t>
            </a:r>
            <a:r>
              <a:rPr lang="en-US" altLang="en-US" i="1" u="sng" dirty="0">
                <a:latin typeface="Arial" panose="020B0604020202020204" pitchFamily="34" charset="0"/>
                <a:cs typeface="Arial" panose="020B0604020202020204" pitchFamily="34" charset="0"/>
              </a:rPr>
              <a:t>, </a:t>
            </a:r>
            <a:r>
              <a:rPr lang="en-US" altLang="en-US" i="1" u="sng" dirty="0" err="1">
                <a:latin typeface="Arial" panose="020B0604020202020204" pitchFamily="34" charset="0"/>
                <a:cs typeface="Arial" panose="020B0604020202020204" pitchFamily="34" charset="0"/>
              </a:rPr>
              <a:t>toả</a:t>
            </a:r>
            <a:r>
              <a:rPr lang="en-US" altLang="en-US" i="1" u="sng" dirty="0">
                <a:latin typeface="Arial" panose="020B0604020202020204" pitchFamily="34" charset="0"/>
                <a:cs typeface="Arial" panose="020B0604020202020204" pitchFamily="34" charset="0"/>
              </a:rPr>
              <a:t> ra </a:t>
            </a:r>
            <a:r>
              <a:rPr lang="en-US" altLang="en-US" i="1" u="sng" dirty="0" err="1">
                <a:latin typeface="Arial" panose="020B0604020202020204" pitchFamily="34" charset="0"/>
                <a:cs typeface="Arial" panose="020B0604020202020204" pitchFamily="34" charset="0"/>
              </a:rPr>
              <a:t>vòm</a:t>
            </a:r>
            <a:r>
              <a:rPr lang="en-US" altLang="en-US" i="1" u="sng" dirty="0">
                <a:latin typeface="Arial" panose="020B0604020202020204" pitchFamily="34" charset="0"/>
                <a:cs typeface="Arial" panose="020B0604020202020204" pitchFamily="34" charset="0"/>
              </a:rPr>
              <a:t> </a:t>
            </a:r>
            <a:r>
              <a:rPr lang="en-US" altLang="en-US" i="1" u="sng" dirty="0" err="1">
                <a:latin typeface="Arial" panose="020B0604020202020204" pitchFamily="34" charset="0"/>
                <a:cs typeface="Arial" panose="020B0604020202020204" pitchFamily="34" charset="0"/>
              </a:rPr>
              <a:t>tán</a:t>
            </a:r>
            <a:r>
              <a:rPr lang="en-US" altLang="en-US" i="1" u="sng" dirty="0">
                <a:latin typeface="Arial" panose="020B0604020202020204" pitchFamily="34" charset="0"/>
                <a:cs typeface="Arial" panose="020B0604020202020204" pitchFamily="34" charset="0"/>
              </a:rPr>
              <a:t> </a:t>
            </a:r>
            <a:r>
              <a:rPr lang="en-US" altLang="en-US" i="1" u="sng" dirty="0" err="1">
                <a:latin typeface="Arial" panose="020B0604020202020204" pitchFamily="34" charset="0"/>
                <a:cs typeface="Arial" panose="020B0604020202020204" pitchFamily="34" charset="0"/>
              </a:rPr>
              <a:t>lá</a:t>
            </a:r>
            <a:r>
              <a:rPr lang="en-US" altLang="en-US" i="1" u="sng" dirty="0">
                <a:latin typeface="Arial" panose="020B0604020202020204" pitchFamily="34" charset="0"/>
                <a:cs typeface="Arial" panose="020B0604020202020204" pitchFamily="34" charset="0"/>
              </a:rPr>
              <a:t> </a:t>
            </a:r>
            <a:r>
              <a:rPr lang="en-US" altLang="en-US" i="1" u="sng" dirty="0" err="1">
                <a:latin typeface="Arial" panose="020B0604020202020204" pitchFamily="34" charset="0"/>
                <a:cs typeface="Arial" panose="020B0604020202020204" pitchFamily="34" charset="0"/>
              </a:rPr>
              <a:t>xanh</a:t>
            </a:r>
            <a:r>
              <a:rPr lang="en-US" altLang="en-US" i="1" u="sng" dirty="0">
                <a:latin typeface="Arial" panose="020B0604020202020204" pitchFamily="34" charset="0"/>
                <a:cs typeface="Arial" panose="020B0604020202020204" pitchFamily="34" charset="0"/>
              </a:rPr>
              <a:t> </a:t>
            </a:r>
            <a:r>
              <a:rPr lang="en-US" altLang="en-US" i="1" u="sng" dirty="0" err="1">
                <a:latin typeface="Arial" panose="020B0604020202020204" pitchFamily="34" charset="0"/>
                <a:cs typeface="Arial" panose="020B0604020202020204" pitchFamily="34" charset="0"/>
              </a:rPr>
              <a:t>mướt</a:t>
            </a:r>
            <a:r>
              <a:rPr lang="en-US" altLang="en-US" i="1" u="sng" dirty="0">
                <a:latin typeface="Arial" panose="020B0604020202020204" pitchFamily="34" charset="0"/>
                <a:cs typeface="Arial" panose="020B0604020202020204" pitchFamily="34" charset="0"/>
              </a:rPr>
              <a:t> </a:t>
            </a:r>
            <a:r>
              <a:rPr lang="en-US" altLang="en-US" i="1" u="sng" dirty="0" err="1">
                <a:latin typeface="Arial" panose="020B0604020202020204" pitchFamily="34" charset="0"/>
                <a:cs typeface="Arial" panose="020B0604020202020204" pitchFamily="34" charset="0"/>
              </a:rPr>
              <a:t>che</a:t>
            </a:r>
            <a:r>
              <a:rPr lang="en-US" altLang="en-US" i="1" u="sng" dirty="0">
                <a:latin typeface="Arial" panose="020B0604020202020204" pitchFamily="34" charset="0"/>
                <a:cs typeface="Arial" panose="020B0604020202020204" pitchFamily="34" charset="0"/>
              </a:rPr>
              <a:t> </a:t>
            </a:r>
            <a:r>
              <a:rPr lang="en-US" altLang="en-US" i="1" u="sng" dirty="0" err="1">
                <a:latin typeface="Arial" panose="020B0604020202020204" pitchFamily="34" charset="0"/>
                <a:cs typeface="Arial" panose="020B0604020202020204" pitchFamily="34" charset="0"/>
              </a:rPr>
              <a:t>rợp</a:t>
            </a:r>
            <a:r>
              <a:rPr lang="en-US" altLang="en-US"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từ</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vườn</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tược</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đến</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núi</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rừng</a:t>
            </a:r>
            <a:endParaRPr lang="en-US" altLang="en-US" i="1" dirty="0">
              <a:latin typeface="Arial" panose="020B0604020202020204" pitchFamily="34" charset="0"/>
              <a:cs typeface="Arial" panose="020B0604020202020204" pitchFamily="34" charset="0"/>
            </a:endParaRPr>
          </a:p>
          <a:p>
            <a:pPr>
              <a:lnSpc>
                <a:spcPct val="200000"/>
              </a:lnSpc>
              <a:spcBef>
                <a:spcPts val="0"/>
              </a:spcBef>
              <a:defRPr/>
            </a:pPr>
            <a:r>
              <a:rPr lang="vi-VN" altLang="en-US" b="1" dirty="0">
                <a:solidFill>
                  <a:schemeClr val="accent5">
                    <a:lumMod val="10000"/>
                  </a:schemeClr>
                </a:solidFill>
                <a:latin typeface="Arial" panose="020B0604020202020204" pitchFamily="34" charset="0"/>
                <a:cs typeface="Arial" panose="020B0604020202020204" pitchFamily="34" charset="0"/>
              </a:rPr>
              <a:t>Ở rừng</a:t>
            </a:r>
            <a:r>
              <a:rPr lang="en-US" altLang="en-US" b="1" dirty="0">
                <a:solidFill>
                  <a:schemeClr val="accent5">
                    <a:lumMod val="10000"/>
                  </a:schemeClr>
                </a:solidFill>
                <a:latin typeface="Arial" panose="020B0604020202020204" pitchFamily="34" charset="0"/>
                <a:cs typeface="Arial" panose="020B0604020202020204" pitchFamily="34" charset="0"/>
              </a:rPr>
              <a:t> : </a:t>
            </a:r>
            <a:r>
              <a:rPr lang="vi-VN" altLang="en-US" dirty="0">
                <a:latin typeface="Arial" panose="020B0604020202020204" pitchFamily="34" charset="0"/>
                <a:cs typeface="Arial" panose="020B0604020202020204" pitchFamily="34" charset="0"/>
              </a:rPr>
              <a:t>"</a:t>
            </a:r>
            <a:r>
              <a:rPr lang="vi-VN" altLang="en-US" i="1" u="sng" dirty="0">
                <a:latin typeface="Arial" panose="020B0604020202020204" pitchFamily="34" charset="0"/>
                <a:cs typeface="Arial" panose="020B0604020202020204" pitchFamily="34" charset="0"/>
              </a:rPr>
              <a:t>chuối mọc thành rừng bạt ngàn vô tận. Chuối phát triển rất nhanh, chuối mẹ đẻ chuối con, ch</a:t>
            </a:r>
            <a:r>
              <a:rPr lang="en-US" altLang="en-US" i="1" u="sng" dirty="0" err="1">
                <a:latin typeface="Arial" panose="020B0604020202020204" pitchFamily="34" charset="0"/>
                <a:cs typeface="Arial" panose="020B0604020202020204" pitchFamily="34" charset="0"/>
              </a:rPr>
              <a:t>uối</a:t>
            </a:r>
            <a:r>
              <a:rPr lang="en-US" altLang="en-US" i="1" u="sng" dirty="0">
                <a:latin typeface="Arial" panose="020B0604020202020204" pitchFamily="34" charset="0"/>
                <a:cs typeface="Arial" panose="020B0604020202020204" pitchFamily="34" charset="0"/>
              </a:rPr>
              <a:t> </a:t>
            </a:r>
            <a:r>
              <a:rPr lang="vi-VN" altLang="en-US" i="1" u="sng" dirty="0">
                <a:latin typeface="Arial" panose="020B0604020202020204" pitchFamily="34" charset="0"/>
                <a:cs typeface="Arial" panose="020B0604020202020204" pitchFamily="34" charset="0"/>
              </a:rPr>
              <a:t>con đẻ ch</a:t>
            </a:r>
            <a:r>
              <a:rPr lang="en-US" altLang="en-US" i="1" u="sng" dirty="0" err="1">
                <a:latin typeface="Arial" panose="020B0604020202020204" pitchFamily="34" charset="0"/>
                <a:cs typeface="Arial" panose="020B0604020202020204" pitchFamily="34" charset="0"/>
              </a:rPr>
              <a:t>uối</a:t>
            </a:r>
            <a:r>
              <a:rPr lang="en-US" altLang="en-US" i="1" u="sng" dirty="0">
                <a:latin typeface="Arial" panose="020B0604020202020204" pitchFamily="34" charset="0"/>
                <a:cs typeface="Arial" panose="020B0604020202020204" pitchFamily="34" charset="0"/>
              </a:rPr>
              <a:t> </a:t>
            </a:r>
            <a:r>
              <a:rPr lang="vi-VN" altLang="en-US" i="1" u="sng" dirty="0">
                <a:latin typeface="Arial" panose="020B0604020202020204" pitchFamily="34" charset="0"/>
                <a:cs typeface="Arial" panose="020B0604020202020204" pitchFamily="34" charset="0"/>
              </a:rPr>
              <a:t>cháu, cứ phải gọi là con đàn cháu lũ</a:t>
            </a:r>
            <a:r>
              <a:rPr lang="vi-VN" altLang="en-US" u="sng" dirty="0">
                <a:latin typeface="Arial" panose="020B0604020202020204" pitchFamily="34" charset="0"/>
                <a:cs typeface="Arial" panose="020B0604020202020204" pitchFamily="34" charset="0"/>
              </a:rPr>
              <a:t>"</a:t>
            </a:r>
          </a:p>
          <a:p>
            <a:pPr>
              <a:lnSpc>
                <a:spcPct val="200000"/>
              </a:lnSpc>
              <a:spcBef>
                <a:spcPts val="0"/>
              </a:spcBef>
              <a:defRPr/>
            </a:pPr>
            <a:r>
              <a:rPr lang="en-US" altLang="en-US" b="1" dirty="0">
                <a:solidFill>
                  <a:schemeClr val="accent5">
                    <a:lumMod val="10000"/>
                  </a:schemeClr>
                </a:solidFill>
                <a:latin typeface="Arial" panose="020B0604020202020204" pitchFamily="34" charset="0"/>
                <a:cs typeface="Arial" panose="020B0604020202020204" pitchFamily="34" charset="0"/>
              </a:rPr>
              <a:t>Q</a:t>
            </a:r>
            <a:r>
              <a:rPr lang="vi-VN" altLang="en-US" b="1" dirty="0">
                <a:solidFill>
                  <a:schemeClr val="accent5">
                    <a:lumMod val="10000"/>
                  </a:schemeClr>
                </a:solidFill>
                <a:latin typeface="Arial" panose="020B0604020202020204" pitchFamily="34" charset="0"/>
                <a:cs typeface="Arial" panose="020B0604020202020204" pitchFamily="34" charset="0"/>
              </a:rPr>
              <a:t>uả chuối chín: </a:t>
            </a:r>
            <a:r>
              <a:rPr lang="vi-VN" altLang="en-US" b="1" i="1" u="sng" dirty="0">
                <a:solidFill>
                  <a:schemeClr val="accent5">
                    <a:lumMod val="10000"/>
                  </a:schemeClr>
                </a:solidFill>
                <a:latin typeface="Arial" panose="020B0604020202020204" pitchFamily="34" charset="0"/>
                <a:cs typeface="Arial" panose="020B0604020202020204" pitchFamily="34" charset="0"/>
              </a:rPr>
              <a:t> </a:t>
            </a:r>
            <a:r>
              <a:rPr lang="en-US" altLang="en-US" i="1" u="sng" dirty="0">
                <a:latin typeface="Arial" panose="020B0604020202020204" pitchFamily="34" charset="0"/>
                <a:cs typeface="Arial" panose="020B0604020202020204" pitchFamily="34" charset="0"/>
              </a:rPr>
              <a:t>V</a:t>
            </a:r>
            <a:r>
              <a:rPr lang="vi-VN" altLang="en-US" i="1" u="sng" dirty="0">
                <a:latin typeface="Arial" panose="020B0604020202020204" pitchFamily="34" charset="0"/>
                <a:cs typeface="Arial" panose="020B0604020202020204" pitchFamily="34" charset="0"/>
              </a:rPr>
              <a:t>ị</a:t>
            </a:r>
            <a:r>
              <a:rPr lang="en-US" altLang="en-US" i="1" u="sng" dirty="0">
                <a:latin typeface="Arial" panose="020B0604020202020204" pitchFamily="34" charset="0"/>
                <a:cs typeface="Arial" panose="020B0604020202020204" pitchFamily="34" charset="0"/>
              </a:rPr>
              <a:t> ng</a:t>
            </a:r>
            <a:r>
              <a:rPr lang="vi-VN" altLang="en-US" i="1" u="sng" dirty="0">
                <a:latin typeface="Arial" panose="020B0604020202020204" pitchFamily="34" charset="0"/>
                <a:cs typeface="Arial" panose="020B0604020202020204" pitchFamily="34" charset="0"/>
              </a:rPr>
              <a:t>ọt</a:t>
            </a:r>
            <a:r>
              <a:rPr lang="en-US" altLang="en-US" i="1" u="sng" dirty="0">
                <a:latin typeface="Arial" panose="020B0604020202020204" pitchFamily="34" charset="0"/>
                <a:cs typeface="Arial" panose="020B0604020202020204" pitchFamily="34" charset="0"/>
              </a:rPr>
              <a:t> ng</a:t>
            </a:r>
            <a:r>
              <a:rPr lang="vi-VN" altLang="en-US" i="1" u="sng" dirty="0">
                <a:latin typeface="Arial" panose="020B0604020202020204" pitchFamily="34" charset="0"/>
                <a:cs typeface="Arial" panose="020B0604020202020204" pitchFamily="34" charset="0"/>
              </a:rPr>
              <a:t>ào</a:t>
            </a:r>
            <a:r>
              <a:rPr lang="en-US" altLang="en-US" i="1" u="sng" dirty="0">
                <a:latin typeface="Arial" panose="020B0604020202020204" pitchFamily="34" charset="0"/>
                <a:cs typeface="Arial" panose="020B0604020202020204" pitchFamily="34" charset="0"/>
              </a:rPr>
              <a:t> </a:t>
            </a:r>
            <a:r>
              <a:rPr lang="vi-VN" altLang="en-US" i="1" u="sng" dirty="0">
                <a:latin typeface="Arial" panose="020B0604020202020204" pitchFamily="34" charset="0"/>
                <a:cs typeface="Arial" panose="020B0604020202020204" pitchFamily="34" charset="0"/>
              </a:rPr>
              <a:t>và hương thơm hấp dẫn</a:t>
            </a:r>
            <a:r>
              <a:rPr lang="vi-VN" altLang="en-US" i="1" dirty="0">
                <a:latin typeface="Arial" panose="020B0604020202020204" pitchFamily="34" charset="0"/>
                <a:cs typeface="Arial" panose="020B0604020202020204" pitchFamily="34" charset="0"/>
              </a:rPr>
              <a:t>.</a:t>
            </a:r>
            <a:r>
              <a:rPr lang="en-US" altLang="en-US" i="1" dirty="0">
                <a:latin typeface="Arial" panose="020B0604020202020204" pitchFamily="34" charset="0"/>
                <a:cs typeface="Arial" panose="020B0604020202020204" pitchFamily="34" charset="0"/>
              </a:rPr>
              <a:t>..</a:t>
            </a:r>
            <a:r>
              <a:rPr lang="vi-VN" altLang="en-US" i="1" u="sng" dirty="0">
                <a:latin typeface="Arial" panose="020B0604020202020204" pitchFamily="34" charset="0"/>
                <a:cs typeface="Arial" panose="020B0604020202020204" pitchFamily="34" charset="0"/>
              </a:rPr>
              <a:t>vỏ chuối có những vệt lốm đốm như vỏ trứng cuốc</a:t>
            </a:r>
            <a:r>
              <a:rPr lang="vi-VN" altLang="en-US" i="1" dirty="0">
                <a:latin typeface="Arial" panose="020B0604020202020204" pitchFamily="34" charset="0"/>
                <a:cs typeface="Arial" panose="020B0604020202020204" pitchFamily="34" charset="0"/>
              </a:rPr>
              <a:t>"…</a:t>
            </a:r>
          </a:p>
          <a:p>
            <a:pPr>
              <a:lnSpc>
                <a:spcPct val="200000"/>
              </a:lnSpc>
              <a:spcBef>
                <a:spcPts val="0"/>
              </a:spcBef>
              <a:defRPr/>
            </a:pPr>
            <a:r>
              <a:rPr lang="vi-VN" altLang="en-US" i="1" dirty="0">
                <a:latin typeface="Arial" panose="020B0604020202020204" pitchFamily="34" charset="0"/>
                <a:cs typeface="Arial" panose="020B0604020202020204" pitchFamily="34" charset="0"/>
              </a:rPr>
              <a:t>Không thiếu những buồng chuối dài từ ngọn cây uốn trĩu xuống tận gốc cây.</a:t>
            </a:r>
            <a:endParaRPr lang="en-US" alt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39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linds(horizontal)">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 calcmode="lin" valueType="num">
                                      <p:cBhvr>
                                        <p:cTn id="20"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edge">
                                      <p:cBhvr>
                                        <p:cTn id="27" dur="20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box(in)">
                                      <p:cBhvr>
                                        <p:cTn id="3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1413</Words>
  <PresentationFormat>Custom</PresentationFormat>
  <Paragraphs>90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2021-08-30T07:59:01Z</dcterms:modified>
  <dc:identifier>DAEn6EyA0Cs</dc:identifier>
</cp:coreProperties>
</file>