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30"/>
  </p:notesMasterIdLst>
  <p:sldIdLst>
    <p:sldId id="313" r:id="rId3"/>
    <p:sldId id="301" r:id="rId4"/>
    <p:sldId id="370" r:id="rId5"/>
    <p:sldId id="333" r:id="rId6"/>
    <p:sldId id="334" r:id="rId7"/>
    <p:sldId id="335" r:id="rId8"/>
    <p:sldId id="353" r:id="rId9"/>
    <p:sldId id="354" r:id="rId10"/>
    <p:sldId id="336" r:id="rId11"/>
    <p:sldId id="356" r:id="rId12"/>
    <p:sldId id="355" r:id="rId13"/>
    <p:sldId id="357" r:id="rId14"/>
    <p:sldId id="358" r:id="rId15"/>
    <p:sldId id="359" r:id="rId16"/>
    <p:sldId id="360" r:id="rId17"/>
    <p:sldId id="361" r:id="rId18"/>
    <p:sldId id="338" r:id="rId19"/>
    <p:sldId id="339" r:id="rId20"/>
    <p:sldId id="362" r:id="rId21"/>
    <p:sldId id="363" r:id="rId22"/>
    <p:sldId id="364" r:id="rId23"/>
    <p:sldId id="365" r:id="rId24"/>
    <p:sldId id="366" r:id="rId25"/>
    <p:sldId id="367" r:id="rId26"/>
    <p:sldId id="368" r:id="rId27"/>
    <p:sldId id="369" r:id="rId28"/>
    <p:sldId id="325" r:id="rId29"/>
  </p:sldIdLst>
  <p:sldSz cx="24384000" cy="13716000"/>
  <p:notesSz cx="6858000" cy="9144000"/>
  <p:custDataLst>
    <p:tags r:id="rId31"/>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FF"/>
    <a:srgbClr val="EEF7E9"/>
    <a:srgbClr val="E7F7FF"/>
    <a:srgbClr val="D6F7FE"/>
    <a:srgbClr val="135F82"/>
    <a:srgbClr val="FFFFFF"/>
    <a:srgbClr val="008000"/>
    <a:srgbClr val="242452"/>
    <a:srgbClr val="270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F4F507-2053-4D4B-809E-679249A093E5}" v="128" dt="2022-05-14T02:31:00.9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53" autoAdjust="0"/>
    <p:restoredTop sz="94139" autoAdjust="0"/>
  </p:normalViewPr>
  <p:slideViewPr>
    <p:cSldViewPr>
      <p:cViewPr varScale="1">
        <p:scale>
          <a:sx n="31" d="100"/>
          <a:sy n="31" d="100"/>
        </p:scale>
        <p:origin x="92" y="228"/>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5/14/2022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12</a:t>
            </a:fld>
            <a:endParaRPr lang="en-US"/>
          </a:p>
        </p:txBody>
      </p:sp>
    </p:spTree>
    <p:extLst>
      <p:ext uri="{BB962C8B-B14F-4D97-AF65-F5344CB8AC3E}">
        <p14:creationId xmlns:p14="http://schemas.microsoft.com/office/powerpoint/2010/main" val="3288918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13</a:t>
            </a:fld>
            <a:endParaRPr lang="en-US"/>
          </a:p>
        </p:txBody>
      </p:sp>
    </p:spTree>
    <p:extLst>
      <p:ext uri="{BB962C8B-B14F-4D97-AF65-F5344CB8AC3E}">
        <p14:creationId xmlns:p14="http://schemas.microsoft.com/office/powerpoint/2010/main" val="3288918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14</a:t>
            </a:fld>
            <a:endParaRPr lang="en-US"/>
          </a:p>
        </p:txBody>
      </p:sp>
    </p:spTree>
    <p:extLst>
      <p:ext uri="{BB962C8B-B14F-4D97-AF65-F5344CB8AC3E}">
        <p14:creationId xmlns:p14="http://schemas.microsoft.com/office/powerpoint/2010/main" val="236850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15</a:t>
            </a:fld>
            <a:endParaRPr lang="en-US"/>
          </a:p>
        </p:txBody>
      </p:sp>
    </p:spTree>
    <p:extLst>
      <p:ext uri="{BB962C8B-B14F-4D97-AF65-F5344CB8AC3E}">
        <p14:creationId xmlns:p14="http://schemas.microsoft.com/office/powerpoint/2010/main" val="3288918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16</a:t>
            </a:fld>
            <a:endParaRPr lang="en-US"/>
          </a:p>
        </p:txBody>
      </p:sp>
    </p:spTree>
    <p:extLst>
      <p:ext uri="{BB962C8B-B14F-4D97-AF65-F5344CB8AC3E}">
        <p14:creationId xmlns:p14="http://schemas.microsoft.com/office/powerpoint/2010/main" val="3288918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17</a:t>
            </a:fld>
            <a:endParaRPr lang="en-US"/>
          </a:p>
        </p:txBody>
      </p:sp>
    </p:spTree>
    <p:extLst>
      <p:ext uri="{BB962C8B-B14F-4D97-AF65-F5344CB8AC3E}">
        <p14:creationId xmlns:p14="http://schemas.microsoft.com/office/powerpoint/2010/main" val="3288918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18</a:t>
            </a:fld>
            <a:endParaRPr lang="en-US"/>
          </a:p>
        </p:txBody>
      </p:sp>
    </p:spTree>
    <p:extLst>
      <p:ext uri="{BB962C8B-B14F-4D97-AF65-F5344CB8AC3E}">
        <p14:creationId xmlns:p14="http://schemas.microsoft.com/office/powerpoint/2010/main" val="3244336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19</a:t>
            </a:fld>
            <a:endParaRPr lang="en-US"/>
          </a:p>
        </p:txBody>
      </p:sp>
    </p:spTree>
    <p:extLst>
      <p:ext uri="{BB962C8B-B14F-4D97-AF65-F5344CB8AC3E}">
        <p14:creationId xmlns:p14="http://schemas.microsoft.com/office/powerpoint/2010/main" val="3244336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20</a:t>
            </a:fld>
            <a:endParaRPr lang="en-US"/>
          </a:p>
        </p:txBody>
      </p:sp>
    </p:spTree>
    <p:extLst>
      <p:ext uri="{BB962C8B-B14F-4D97-AF65-F5344CB8AC3E}">
        <p14:creationId xmlns:p14="http://schemas.microsoft.com/office/powerpoint/2010/main" val="3244336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21</a:t>
            </a:fld>
            <a:endParaRPr lang="en-US"/>
          </a:p>
        </p:txBody>
      </p:sp>
    </p:spTree>
    <p:extLst>
      <p:ext uri="{BB962C8B-B14F-4D97-AF65-F5344CB8AC3E}">
        <p14:creationId xmlns:p14="http://schemas.microsoft.com/office/powerpoint/2010/main" val="3244336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1350322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22</a:t>
            </a:fld>
            <a:endParaRPr lang="en-US"/>
          </a:p>
        </p:txBody>
      </p:sp>
    </p:spTree>
    <p:extLst>
      <p:ext uri="{BB962C8B-B14F-4D97-AF65-F5344CB8AC3E}">
        <p14:creationId xmlns:p14="http://schemas.microsoft.com/office/powerpoint/2010/main" val="3244336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23</a:t>
            </a:fld>
            <a:endParaRPr lang="en-US"/>
          </a:p>
        </p:txBody>
      </p:sp>
    </p:spTree>
    <p:extLst>
      <p:ext uri="{BB962C8B-B14F-4D97-AF65-F5344CB8AC3E}">
        <p14:creationId xmlns:p14="http://schemas.microsoft.com/office/powerpoint/2010/main" val="3244336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24</a:t>
            </a:fld>
            <a:endParaRPr lang="en-US"/>
          </a:p>
        </p:txBody>
      </p:sp>
    </p:spTree>
    <p:extLst>
      <p:ext uri="{BB962C8B-B14F-4D97-AF65-F5344CB8AC3E}">
        <p14:creationId xmlns:p14="http://schemas.microsoft.com/office/powerpoint/2010/main" val="3244336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25</a:t>
            </a:fld>
            <a:endParaRPr lang="en-US"/>
          </a:p>
        </p:txBody>
      </p:sp>
    </p:spTree>
    <p:extLst>
      <p:ext uri="{BB962C8B-B14F-4D97-AF65-F5344CB8AC3E}">
        <p14:creationId xmlns:p14="http://schemas.microsoft.com/office/powerpoint/2010/main" val="3244336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26</a:t>
            </a:fld>
            <a:endParaRPr lang="en-US"/>
          </a:p>
        </p:txBody>
      </p:sp>
    </p:spTree>
    <p:extLst>
      <p:ext uri="{BB962C8B-B14F-4D97-AF65-F5344CB8AC3E}">
        <p14:creationId xmlns:p14="http://schemas.microsoft.com/office/powerpoint/2010/main" val="3244336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3445483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1216730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1216730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1216730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236850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236850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1216730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5/14/2022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5/14/2022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5/14/2022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5/14/2022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5/14/2022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5/14/2022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5/14/2022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5/14/2022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5/14/2022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5/14/2022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3" Type="http://schemas.openxmlformats.org/officeDocument/2006/relationships/image" Target="../media/image94.png"/><Relationship Id="rId18" Type="http://schemas.openxmlformats.org/officeDocument/2006/relationships/image" Target="../media/image99.png"/><Relationship Id="rId26" Type="http://schemas.openxmlformats.org/officeDocument/2006/relationships/image" Target="../media/image107.png"/><Relationship Id="rId3" Type="http://schemas.openxmlformats.org/officeDocument/2006/relationships/image" Target="../media/image84.png"/><Relationship Id="rId21" Type="http://schemas.openxmlformats.org/officeDocument/2006/relationships/image" Target="../media/image102.png"/><Relationship Id="rId34" Type="http://schemas.openxmlformats.org/officeDocument/2006/relationships/image" Target="../media/image115.png"/><Relationship Id="rId7" Type="http://schemas.openxmlformats.org/officeDocument/2006/relationships/image" Target="../media/image88.png"/><Relationship Id="rId12" Type="http://schemas.openxmlformats.org/officeDocument/2006/relationships/image" Target="../media/image93.png"/><Relationship Id="rId17" Type="http://schemas.openxmlformats.org/officeDocument/2006/relationships/image" Target="../media/image98.png"/><Relationship Id="rId25" Type="http://schemas.openxmlformats.org/officeDocument/2006/relationships/image" Target="../media/image106.png"/><Relationship Id="rId33" Type="http://schemas.openxmlformats.org/officeDocument/2006/relationships/image" Target="../media/image114.png"/><Relationship Id="rId2" Type="http://schemas.openxmlformats.org/officeDocument/2006/relationships/notesSlide" Target="../notesSlides/notesSlide8.xml"/><Relationship Id="rId16" Type="http://schemas.openxmlformats.org/officeDocument/2006/relationships/image" Target="../media/image97.png"/><Relationship Id="rId20" Type="http://schemas.openxmlformats.org/officeDocument/2006/relationships/image" Target="../media/image101.png"/><Relationship Id="rId29" Type="http://schemas.openxmlformats.org/officeDocument/2006/relationships/image" Target="../media/image110.png"/><Relationship Id="rId1" Type="http://schemas.openxmlformats.org/officeDocument/2006/relationships/slideLayout" Target="../slideLayouts/slideLayout11.xml"/><Relationship Id="rId6" Type="http://schemas.openxmlformats.org/officeDocument/2006/relationships/image" Target="../media/image87.png"/><Relationship Id="rId11" Type="http://schemas.openxmlformats.org/officeDocument/2006/relationships/image" Target="../media/image92.png"/><Relationship Id="rId24" Type="http://schemas.openxmlformats.org/officeDocument/2006/relationships/image" Target="../media/image105.png"/><Relationship Id="rId32" Type="http://schemas.openxmlformats.org/officeDocument/2006/relationships/image" Target="../media/image113.png"/><Relationship Id="rId5" Type="http://schemas.openxmlformats.org/officeDocument/2006/relationships/image" Target="../media/image86.png"/><Relationship Id="rId15" Type="http://schemas.openxmlformats.org/officeDocument/2006/relationships/image" Target="../media/image96.png"/><Relationship Id="rId23" Type="http://schemas.openxmlformats.org/officeDocument/2006/relationships/image" Target="../media/image104.png"/><Relationship Id="rId28" Type="http://schemas.openxmlformats.org/officeDocument/2006/relationships/image" Target="../media/image109.png"/><Relationship Id="rId10" Type="http://schemas.openxmlformats.org/officeDocument/2006/relationships/image" Target="../media/image91.png"/><Relationship Id="rId19" Type="http://schemas.openxmlformats.org/officeDocument/2006/relationships/image" Target="../media/image100.png"/><Relationship Id="rId31" Type="http://schemas.openxmlformats.org/officeDocument/2006/relationships/image" Target="../media/image112.png"/><Relationship Id="rId4" Type="http://schemas.openxmlformats.org/officeDocument/2006/relationships/image" Target="../media/image85.png"/><Relationship Id="rId9" Type="http://schemas.openxmlformats.org/officeDocument/2006/relationships/image" Target="../media/image90.png"/><Relationship Id="rId14" Type="http://schemas.openxmlformats.org/officeDocument/2006/relationships/image" Target="../media/image95.png"/><Relationship Id="rId22" Type="http://schemas.openxmlformats.org/officeDocument/2006/relationships/image" Target="../media/image103.png"/><Relationship Id="rId27" Type="http://schemas.openxmlformats.org/officeDocument/2006/relationships/image" Target="../media/image108.png"/><Relationship Id="rId30" Type="http://schemas.openxmlformats.org/officeDocument/2006/relationships/image" Target="../media/image111.png"/><Relationship Id="rId35" Type="http://schemas.openxmlformats.org/officeDocument/2006/relationships/image" Target="../media/image116.png"/><Relationship Id="rId8" Type="http://schemas.openxmlformats.org/officeDocument/2006/relationships/image" Target="../media/image89.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46.png"/><Relationship Id="rId7" Type="http://schemas.openxmlformats.org/officeDocument/2006/relationships/image" Target="../media/image118.png"/><Relationship Id="rId2" Type="http://schemas.openxmlformats.org/officeDocument/2006/relationships/notesSlide" Target="../notesSlides/notesSlide9.xml"/><Relationship Id="rId1" Type="http://schemas.openxmlformats.org/officeDocument/2006/relationships/slideLayout" Target="../slideLayouts/slideLayout11.xml"/><Relationship Id="rId10" Type="http://schemas.openxmlformats.org/officeDocument/2006/relationships/image" Target="../media/image117.png"/><Relationship Id="rId4" Type="http://schemas.openxmlformats.org/officeDocument/2006/relationships/image" Target="../media/image47.svg"/><Relationship Id="rId9" Type="http://schemas.openxmlformats.org/officeDocument/2006/relationships/image" Target="../media/image72.wmf"/></Relationships>
</file>

<file path=ppt/slides/_rels/slide12.xml.rels><?xml version="1.0" encoding="UTF-8" standalone="yes"?>
<Relationships xmlns="http://schemas.openxmlformats.org/package/2006/relationships"><Relationship Id="rId3" Type="http://schemas.openxmlformats.org/officeDocument/2006/relationships/image" Target="../media/image1180.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20.png"/></Relationships>
</file>

<file path=ppt/slides/_rels/slide13.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19.png"/></Relationships>
</file>

<file path=ppt/slides/_rels/slide14.xml.rels><?xml version="1.0" encoding="UTF-8" standalone="yes"?>
<Relationships xmlns="http://schemas.openxmlformats.org/package/2006/relationships"><Relationship Id="rId3" Type="http://schemas.openxmlformats.org/officeDocument/2006/relationships/image" Target="../media/image1170.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s>
</file>

<file path=ppt/slides/_rels/slide15.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27.png"/></Relationships>
</file>

<file path=ppt/slides/_rels/slide16.xml.rels><?xml version="1.0" encoding="UTF-8" standalone="yes"?>
<Relationships xmlns="http://schemas.openxmlformats.org/package/2006/relationships"><Relationship Id="rId3" Type="http://schemas.openxmlformats.org/officeDocument/2006/relationships/image" Target="../media/image128.png"/><Relationship Id="rId7" Type="http://schemas.openxmlformats.org/officeDocument/2006/relationships/image" Target="../media/image130.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129.png"/></Relationships>
</file>

<file path=ppt/slides/_rels/slide17.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133.png"/><Relationship Id="rId5" Type="http://schemas.openxmlformats.org/officeDocument/2006/relationships/image" Target="../media/image122.png"/><Relationship Id="rId4" Type="http://schemas.openxmlformats.org/officeDocument/2006/relationships/image" Target="../media/image132.png"/></Relationships>
</file>

<file path=ppt/slides/_rels/slide18.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136.png"/><Relationship Id="rId4" Type="http://schemas.openxmlformats.org/officeDocument/2006/relationships/image" Target="../media/image135.png"/></Relationships>
</file>

<file path=ppt/slides/_rels/slide19.xml.rels><?xml version="1.0" encoding="UTF-8" standalone="yes"?>
<Relationships xmlns="http://schemas.openxmlformats.org/package/2006/relationships"><Relationship Id="rId8" Type="http://schemas.openxmlformats.org/officeDocument/2006/relationships/image" Target="../media/image123.emf"/><Relationship Id="rId7" Type="http://schemas.openxmlformats.org/officeDocument/2006/relationships/oleObject" Target="../embeddings/oleObject2.bin"/><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1330.png"/><Relationship Id="rId5" Type="http://schemas.openxmlformats.org/officeDocument/2006/relationships/image" Target="../media/image138.png"/><Relationship Id="rId4" Type="http://schemas.openxmlformats.org/officeDocument/2006/relationships/image" Target="../media/image134.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141.png"/></Relationships>
</file>

<file path=ppt/slides/_rels/slide21.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139.png"/><Relationship Id="rId4" Type="http://schemas.openxmlformats.org/officeDocument/2006/relationships/image" Target="../media/image137.png"/></Relationships>
</file>

<file path=ppt/slides/_rels/slide22.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147.png"/><Relationship Id="rId5" Type="http://schemas.openxmlformats.org/officeDocument/2006/relationships/image" Target="../media/image143.png"/><Relationship Id="rId4" Type="http://schemas.openxmlformats.org/officeDocument/2006/relationships/image" Target="../media/image145.png"/></Relationships>
</file>

<file path=ppt/slides/_rels/slide23.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4.png"/><Relationship Id="rId3" Type="http://schemas.openxmlformats.org/officeDocument/2006/relationships/image" Target="../media/image21.png"/><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43.png"/><Relationship Id="rId2" Type="http://schemas.openxmlformats.org/officeDocument/2006/relationships/notesSlide" Target="../notesSlides/notesSlide4.xml"/><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11.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42.pn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45.png"/></Relationships>
</file>

<file path=ppt/slides/_rels/slide7.xml.rels><?xml version="1.0" encoding="UTF-8" standalone="yes"?>
<Relationships xmlns="http://schemas.openxmlformats.org/package/2006/relationships"><Relationship Id="rId13" Type="http://schemas.openxmlformats.org/officeDocument/2006/relationships/image" Target="../media/image56.png"/><Relationship Id="rId18" Type="http://schemas.openxmlformats.org/officeDocument/2006/relationships/image" Target="../media/image61.png"/><Relationship Id="rId26" Type="http://schemas.openxmlformats.org/officeDocument/2006/relationships/image" Target="../media/image46.png"/><Relationship Id="rId21" Type="http://schemas.openxmlformats.org/officeDocument/2006/relationships/image" Target="../media/image64.png"/><Relationship Id="rId34" Type="http://schemas.openxmlformats.org/officeDocument/2006/relationships/image" Target="../media/image70.png"/><Relationship Id="rId12" Type="http://schemas.openxmlformats.org/officeDocument/2006/relationships/image" Target="../media/image55.png"/><Relationship Id="rId17" Type="http://schemas.openxmlformats.org/officeDocument/2006/relationships/image" Target="../media/image60.png"/><Relationship Id="rId25" Type="http://schemas.openxmlformats.org/officeDocument/2006/relationships/image" Target="../media/image68.png"/><Relationship Id="rId33" Type="http://schemas.openxmlformats.org/officeDocument/2006/relationships/image" Target="../media/image69.png"/><Relationship Id="rId2" Type="http://schemas.openxmlformats.org/officeDocument/2006/relationships/notesSlide" Target="../notesSlides/notesSlide5.xml"/><Relationship Id="rId16" Type="http://schemas.openxmlformats.org/officeDocument/2006/relationships/image" Target="../media/image59.png"/><Relationship Id="rId20" Type="http://schemas.openxmlformats.org/officeDocument/2006/relationships/image" Target="../media/image63.png"/><Relationship Id="rId29" Type="http://schemas.openxmlformats.org/officeDocument/2006/relationships/image" Target="../media/image49.png"/><Relationship Id="rId1" Type="http://schemas.openxmlformats.org/officeDocument/2006/relationships/slideLayout" Target="../slideLayouts/slideLayout11.xml"/><Relationship Id="rId11" Type="http://schemas.openxmlformats.org/officeDocument/2006/relationships/image" Target="../media/image54.png"/><Relationship Id="rId24" Type="http://schemas.openxmlformats.org/officeDocument/2006/relationships/image" Target="../media/image67.png"/><Relationship Id="rId32" Type="http://schemas.openxmlformats.org/officeDocument/2006/relationships/image" Target="../media/image52.png"/><Relationship Id="rId15" Type="http://schemas.openxmlformats.org/officeDocument/2006/relationships/image" Target="../media/image58.png"/><Relationship Id="rId23" Type="http://schemas.openxmlformats.org/officeDocument/2006/relationships/image" Target="../media/image66.png"/><Relationship Id="rId28" Type="http://schemas.openxmlformats.org/officeDocument/2006/relationships/image" Target="../media/image48.png"/><Relationship Id="rId10" Type="http://schemas.openxmlformats.org/officeDocument/2006/relationships/image" Target="../media/image53.png"/><Relationship Id="rId19" Type="http://schemas.openxmlformats.org/officeDocument/2006/relationships/image" Target="../media/image62.png"/><Relationship Id="rId31" Type="http://schemas.openxmlformats.org/officeDocument/2006/relationships/image" Target="../media/image51.png"/><Relationship Id="rId14" Type="http://schemas.openxmlformats.org/officeDocument/2006/relationships/image" Target="../media/image57.png"/><Relationship Id="rId22" Type="http://schemas.openxmlformats.org/officeDocument/2006/relationships/image" Target="../media/image65.png"/><Relationship Id="rId27" Type="http://schemas.openxmlformats.org/officeDocument/2006/relationships/image" Target="../media/image47.svg"/><Relationship Id="rId30" Type="http://schemas.openxmlformats.org/officeDocument/2006/relationships/image" Target="../media/image50.png"/><Relationship Id="rId35" Type="http://schemas.openxmlformats.org/officeDocument/2006/relationships/image" Target="../media/image71.png"/></Relationships>
</file>

<file path=ppt/slides/_rels/slide8.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3" Type="http://schemas.openxmlformats.org/officeDocument/2006/relationships/image" Target="../media/image46.png"/><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notesSlide" Target="../notesSlides/notesSlide6.xml"/><Relationship Id="rId16" Type="http://schemas.openxmlformats.org/officeDocument/2006/relationships/image" Target="../media/image82.png"/><Relationship Id="rId1" Type="http://schemas.openxmlformats.org/officeDocument/2006/relationships/slideLayout" Target="../slideLayouts/slideLayout11.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0.png"/><Relationship Id="rId15" Type="http://schemas.openxmlformats.org/officeDocument/2006/relationships/image" Target="../media/image81.png"/><Relationship Id="rId10" Type="http://schemas.openxmlformats.org/officeDocument/2006/relationships/image" Target="../media/image76.png"/><Relationship Id="rId4" Type="http://schemas.openxmlformats.org/officeDocument/2006/relationships/image" Target="../media/image47.svg"/><Relationship Id="rId9" Type="http://schemas.openxmlformats.org/officeDocument/2006/relationships/image" Target="../media/image75.png"/><Relationship Id="rId14" Type="http://schemas.openxmlformats.org/officeDocument/2006/relationships/image" Target="../media/image80.png"/></Relationships>
</file>

<file path=ppt/slides/_rels/slide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3FF6797-9084-4088-B03C-F68BB0D6D29D}"/>
              </a:ext>
            </a:extLst>
          </p:cNvPr>
          <p:cNvGrpSpPr/>
          <p:nvPr/>
        </p:nvGrpSpPr>
        <p:grpSpPr>
          <a:xfrm>
            <a:off x="9677400" y="1600200"/>
            <a:ext cx="13944600" cy="11162281"/>
            <a:chOff x="9851187" y="2126503"/>
            <a:chExt cx="13944600" cy="11162281"/>
          </a:xfrm>
        </p:grpSpPr>
        <p:grpSp>
          <p:nvGrpSpPr>
            <p:cNvPr id="8" name="Group 7"/>
            <p:cNvGrpSpPr/>
            <p:nvPr/>
          </p:nvGrpSpPr>
          <p:grpSpPr>
            <a:xfrm>
              <a:off x="9851187" y="2126503"/>
              <a:ext cx="13944600" cy="11162281"/>
              <a:chOff x="1339699" y="3448230"/>
              <a:chExt cx="13944600" cy="11162281"/>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62281"/>
                <a:chOff x="1339699" y="3448230"/>
                <a:chExt cx="13944600" cy="11162281"/>
              </a:xfrm>
            </p:grpSpPr>
            <p:sp>
              <p:nvSpPr>
                <p:cNvPr id="12" name="Rounded Rectangle 11"/>
                <p:cNvSpPr/>
                <p:nvPr/>
              </p:nvSpPr>
              <p:spPr>
                <a:xfrm>
                  <a:off x="1339699" y="3676830"/>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1671001" y="2164811"/>
              <a:ext cx="10807999" cy="1333291"/>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1146587" y="5288484"/>
              <a:ext cx="12115800" cy="5105401"/>
            </a:xfrm>
            <a:prstGeom prst="rect">
              <a:avLst/>
            </a:prstGeom>
            <a:noFill/>
            <a:ln w="9525">
              <a:noFill/>
              <a:miter lim="800000"/>
              <a:headEnd/>
              <a:tailEnd/>
            </a:ln>
            <a:effectLst/>
          </p:spPr>
          <p:txBody>
            <a:bodyPr/>
            <a:lstStyle/>
            <a:p>
              <a:pPr algn="just">
                <a:lnSpc>
                  <a:spcPct val="150000"/>
                </a:lnSpc>
                <a:spcBef>
                  <a:spcPct val="20000"/>
                </a:spcBef>
                <a:defRPr/>
              </a:pPr>
              <a:r>
                <a:rPr lang="en-US" sz="4800" b="1" dirty="0">
                  <a:solidFill>
                    <a:srgbClr val="0000FF"/>
                  </a:solidFill>
                  <a:latin typeface="Tahoma" pitchFamily="34" charset="0"/>
                  <a:ea typeface="Tahoma" pitchFamily="34" charset="0"/>
                  <a:cs typeface="Tahoma" pitchFamily="34" charset="0"/>
                </a:rPr>
                <a:t>§23. QUY TẮC ĐẾM </a:t>
              </a:r>
            </a:p>
            <a:p>
              <a:pPr algn="just">
                <a:lnSpc>
                  <a:spcPct val="150000"/>
                </a:lnSpc>
                <a:spcBef>
                  <a:spcPct val="20000"/>
                </a:spcBef>
                <a:defRPr/>
              </a:pPr>
              <a:r>
                <a:rPr lang="en-US" sz="4800" b="1" dirty="0">
                  <a:solidFill>
                    <a:srgbClr val="0000FF"/>
                  </a:solidFill>
                  <a:latin typeface="Tahoma" pitchFamily="34" charset="0"/>
                  <a:ea typeface="Tahoma" pitchFamily="34" charset="0"/>
                  <a:cs typeface="Tahoma" pitchFamily="34" charset="0"/>
                </a:rPr>
                <a:t>§24. HOÁN VỊ, CHỈNH HỢP VÀ TỔ HỢP</a:t>
              </a:r>
            </a:p>
            <a:p>
              <a:pPr algn="just">
                <a:lnSpc>
                  <a:spcPct val="150000"/>
                </a:lnSpc>
                <a:spcBef>
                  <a:spcPct val="20000"/>
                </a:spcBef>
                <a:defRPr/>
              </a:pPr>
              <a:r>
                <a:rPr lang="en-US" sz="4800" b="1" dirty="0">
                  <a:solidFill>
                    <a:srgbClr val="0000FF"/>
                  </a:solidFill>
                  <a:latin typeface="Tahoma" pitchFamily="34" charset="0"/>
                  <a:ea typeface="Tahoma" pitchFamily="34" charset="0"/>
                  <a:cs typeface="Tahoma" pitchFamily="34" charset="0"/>
                </a:rPr>
                <a:t>§25. NHỊ THỨC NEWTON </a:t>
              </a:r>
            </a:p>
            <a:p>
              <a:pPr algn="just">
                <a:lnSpc>
                  <a:spcPct val="150000"/>
                </a:lnSpc>
                <a:spcBef>
                  <a:spcPct val="20000"/>
                </a:spcBef>
                <a:defRPr/>
              </a:pPr>
              <a:r>
                <a:rPr lang="en-US" sz="4800" b="1" dirty="0">
                  <a:solidFill>
                    <a:srgbClr val="0000FF"/>
                  </a:solidFill>
                  <a:latin typeface="Tahoma" pitchFamily="34" charset="0"/>
                  <a:ea typeface="Tahoma" pitchFamily="34" charset="0"/>
                  <a:cs typeface="Tahoma" pitchFamily="34" charset="0"/>
                </a:rPr>
                <a:t>BÀI TẬP CUỐI CHƯƠNG VIII</a:t>
              </a:r>
            </a:p>
          </p:txBody>
        </p:sp>
        <p:sp>
          <p:nvSpPr>
            <p:cNvPr id="2" name="TextBox 1"/>
            <p:cNvSpPr txBox="1"/>
            <p:nvPr/>
          </p:nvSpPr>
          <p:spPr>
            <a:xfrm>
              <a:off x="11912450" y="2385643"/>
              <a:ext cx="10325100" cy="830997"/>
            </a:xfrm>
            <a:prstGeom prst="rect">
              <a:avLst/>
            </a:prstGeom>
            <a:noFill/>
          </p:spPr>
          <p:txBody>
            <a:bodyPr wrap="square" rtlCol="0">
              <a:spAutoFit/>
            </a:bodyPr>
            <a:lstStyle/>
            <a:p>
              <a:r>
                <a:rPr lang="vi-VN" sz="4800" b="1">
                  <a:solidFill>
                    <a:schemeClr val="bg1"/>
                  </a:solidFill>
                </a:rPr>
                <a:t>CHƯƠNG VIII. </a:t>
              </a:r>
            </a:p>
          </p:txBody>
        </p:sp>
      </p:grpSp>
      <p:pic>
        <p:nvPicPr>
          <p:cNvPr id="3" name="Picture 2">
            <a:extLst>
              <a:ext uri="{FF2B5EF4-FFF2-40B4-BE49-F238E27FC236}">
                <a16:creationId xmlns:a16="http://schemas.microsoft.com/office/drawing/2014/main" id="{54FF52DF-8AC8-4DAD-B751-39601E57B279}"/>
              </a:ext>
            </a:extLst>
          </p:cNvPr>
          <p:cNvPicPr>
            <a:picLocks noChangeAspect="1"/>
          </p:cNvPicPr>
          <p:nvPr/>
        </p:nvPicPr>
        <p:blipFill>
          <a:blip r:embed="rId2"/>
          <a:stretch>
            <a:fillRect/>
          </a:stretch>
        </p:blipFill>
        <p:spPr>
          <a:xfrm>
            <a:off x="776134" y="1924240"/>
            <a:ext cx="8813299" cy="10933681"/>
          </a:xfrm>
          <a:prstGeom prst="rect">
            <a:avLst/>
          </a:prstGeom>
        </p:spPr>
      </p:pic>
    </p:spTree>
    <p:extLst>
      <p:ext uri="{BB962C8B-B14F-4D97-AF65-F5344CB8AC3E}">
        <p14:creationId xmlns:p14="http://schemas.microsoft.com/office/powerpoint/2010/main" val="3514051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754CC7F0-0729-4189-90CF-146627880041}"/>
              </a:ext>
            </a:extLst>
          </p:cNvPr>
          <p:cNvGrpSpPr/>
          <p:nvPr/>
        </p:nvGrpSpPr>
        <p:grpSpPr>
          <a:xfrm>
            <a:off x="440180" y="2832536"/>
            <a:ext cx="23622000" cy="10883463"/>
            <a:chOff x="381000" y="2832537"/>
            <a:chExt cx="23622000" cy="5549463"/>
          </a:xfrm>
        </p:grpSpPr>
        <p:sp>
          <p:nvSpPr>
            <p:cNvPr id="30" name="Rounded Rectangle 19">
              <a:extLst>
                <a:ext uri="{FF2B5EF4-FFF2-40B4-BE49-F238E27FC236}">
                  <a16:creationId xmlns:a16="http://schemas.microsoft.com/office/drawing/2014/main" id="{4037BF9A-D324-47A1-B18F-4B8EBD779EB2}"/>
                </a:ext>
              </a:extLst>
            </p:cNvPr>
            <p:cNvSpPr/>
            <p:nvPr/>
          </p:nvSpPr>
          <p:spPr>
            <a:xfrm>
              <a:off x="381000" y="2832537"/>
              <a:ext cx="23622000" cy="554946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31" name="Group 30">
              <a:extLst>
                <a:ext uri="{FF2B5EF4-FFF2-40B4-BE49-F238E27FC236}">
                  <a16:creationId xmlns:a16="http://schemas.microsoft.com/office/drawing/2014/main" id="{6B191E70-EDEC-4D43-84C8-05AC9BB98041}"/>
                </a:ext>
              </a:extLst>
            </p:cNvPr>
            <p:cNvGrpSpPr/>
            <p:nvPr/>
          </p:nvGrpSpPr>
          <p:grpSpPr>
            <a:xfrm>
              <a:off x="440180" y="3117122"/>
              <a:ext cx="1617502" cy="476161"/>
              <a:chOff x="0" y="92326"/>
              <a:chExt cx="575416" cy="197663"/>
            </a:xfrm>
          </p:grpSpPr>
          <p:grpSp>
            <p:nvGrpSpPr>
              <p:cNvPr id="32" name="Group 31">
                <a:extLst>
                  <a:ext uri="{FF2B5EF4-FFF2-40B4-BE49-F238E27FC236}">
                    <a16:creationId xmlns:a16="http://schemas.microsoft.com/office/drawing/2014/main" id="{15B23649-3D01-4DE4-B377-62CA31C7C6C6}"/>
                  </a:ext>
                </a:extLst>
              </p:cNvPr>
              <p:cNvGrpSpPr/>
              <p:nvPr/>
            </p:nvGrpSpPr>
            <p:grpSpPr>
              <a:xfrm>
                <a:off x="0" y="92326"/>
                <a:ext cx="575416" cy="197663"/>
                <a:chOff x="0" y="92326"/>
                <a:chExt cx="644449" cy="302837"/>
              </a:xfrm>
            </p:grpSpPr>
            <p:sp>
              <p:nvSpPr>
                <p:cNvPr id="35" name="Arrow: Pentagon 34">
                  <a:extLst>
                    <a:ext uri="{FF2B5EF4-FFF2-40B4-BE49-F238E27FC236}">
                      <a16:creationId xmlns:a16="http://schemas.microsoft.com/office/drawing/2014/main" id="{4EC17F32-748E-4304-A529-DDB3C7D629BC}"/>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6" name="Arrow: Chevron 35">
                  <a:extLst>
                    <a:ext uri="{FF2B5EF4-FFF2-40B4-BE49-F238E27FC236}">
                      <a16:creationId xmlns:a16="http://schemas.microsoft.com/office/drawing/2014/main" id="{E818F19F-C9C4-4E3D-8C89-107CE62D08DA}"/>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7" name="Arrow: Chevron 36">
                  <a:extLst>
                    <a:ext uri="{FF2B5EF4-FFF2-40B4-BE49-F238E27FC236}">
                      <a16:creationId xmlns:a16="http://schemas.microsoft.com/office/drawing/2014/main" id="{FD7479BF-2AE9-4B49-9A1B-25E01781F177}"/>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33" name="Flowchart: Terminator 32">
                <a:extLst>
                  <a:ext uri="{FF2B5EF4-FFF2-40B4-BE49-F238E27FC236}">
                    <a16:creationId xmlns:a16="http://schemas.microsoft.com/office/drawing/2014/main" id="{72040C5E-0C22-4C9E-8AD8-295701E88EA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4" name="Oval 33">
                <a:extLst>
                  <a:ext uri="{FF2B5EF4-FFF2-40B4-BE49-F238E27FC236}">
                    <a16:creationId xmlns:a16="http://schemas.microsoft.com/office/drawing/2014/main" id="{CD16E270-5947-44E1-923D-9AE8BB758D79}"/>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grpSp>
        <p:nvGrpSpPr>
          <p:cNvPr id="65" name="Group 64">
            <a:extLst>
              <a:ext uri="{FF2B5EF4-FFF2-40B4-BE49-F238E27FC236}">
                <a16:creationId xmlns:a16="http://schemas.microsoft.com/office/drawing/2014/main" id="{70524C28-330B-43E5-9378-84CE4353225F}"/>
              </a:ext>
            </a:extLst>
          </p:cNvPr>
          <p:cNvGrpSpPr/>
          <p:nvPr/>
        </p:nvGrpSpPr>
        <p:grpSpPr>
          <a:xfrm>
            <a:off x="381000" y="1904999"/>
            <a:ext cx="23219986" cy="1538884"/>
            <a:chOff x="381000" y="1904999"/>
            <a:chExt cx="23219986" cy="1538884"/>
          </a:xfrm>
        </p:grpSpPr>
        <p:sp>
          <p:nvSpPr>
            <p:cNvPr id="66" name="Rectangle 65">
              <a:extLst>
                <a:ext uri="{FF2B5EF4-FFF2-40B4-BE49-F238E27FC236}">
                  <a16:creationId xmlns:a16="http://schemas.microsoft.com/office/drawing/2014/main" id="{04F86028-A5E9-4A56-884D-C219A70B815D}"/>
                </a:ext>
              </a:extLst>
            </p:cNvPr>
            <p:cNvSpPr/>
            <p:nvPr/>
          </p:nvSpPr>
          <p:spPr>
            <a:xfrm>
              <a:off x="1981200" y="1905000"/>
              <a:ext cx="21619786" cy="1538883"/>
            </a:xfrm>
            <a:prstGeom prst="rect">
              <a:avLst/>
            </a:prstGeom>
          </p:spPr>
          <p:txBody>
            <a:bodyPr wrap="square">
              <a:spAutoFit/>
            </a:bodyPr>
            <a:lstStyle/>
            <a:p>
              <a:pPr>
                <a:spcBef>
                  <a:spcPct val="0"/>
                </a:spcBef>
                <a:defRPr/>
              </a:pPr>
              <a:r>
                <a:rPr lang="en-US" sz="4700" b="1">
                  <a:solidFill>
                    <a:srgbClr val="242452"/>
                  </a:solidFill>
                  <a:latin typeface="Tahoma" panose="020B0604030504040204" pitchFamily="34" charset="0"/>
                  <a:ea typeface="Tahoma" panose="020B0604030504040204" pitchFamily="34" charset="0"/>
                  <a:cs typeface="Tahoma" panose="020B0604030504040204" pitchFamily="34" charset="0"/>
                </a:rPr>
                <a:t>XÂY DỰNG CÔNG THỨC NHỊ THỨC NEWTON.</a:t>
              </a:r>
            </a:p>
            <a:p>
              <a:pPr>
                <a:lnSpc>
                  <a:spcPct val="100000"/>
                </a:lnSpc>
                <a:spcBef>
                  <a:spcPct val="0"/>
                </a:spcBef>
                <a:buNone/>
                <a:defRPr/>
              </a:pP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67" name="Round Same Side Corner Rectangle 51">
              <a:extLst>
                <a:ext uri="{FF2B5EF4-FFF2-40B4-BE49-F238E27FC236}">
                  <a16:creationId xmlns:a16="http://schemas.microsoft.com/office/drawing/2014/main" id="{9EC2DC36-A59A-4325-A664-FA1E955F8F20}"/>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8" name="TextBox 67">
              <a:extLst>
                <a:ext uri="{FF2B5EF4-FFF2-40B4-BE49-F238E27FC236}">
                  <a16:creationId xmlns:a16="http://schemas.microsoft.com/office/drawing/2014/main" id="{A318689D-AF99-44A0-B09D-CC913A5CD0DB}"/>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69" name="Round Same Side Corner Rectangle 51">
              <a:extLst>
                <a:ext uri="{FF2B5EF4-FFF2-40B4-BE49-F238E27FC236}">
                  <a16:creationId xmlns:a16="http://schemas.microsoft.com/office/drawing/2014/main" id="{B981FF08-42E1-4108-8DD0-1D34E9BB63E2}"/>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0" name="TextBox 69">
              <a:extLst>
                <a:ext uri="{FF2B5EF4-FFF2-40B4-BE49-F238E27FC236}">
                  <a16:creationId xmlns:a16="http://schemas.microsoft.com/office/drawing/2014/main" id="{A9997F11-890A-4A73-BC16-EB07297C552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82" name="TextBox 321">
            <a:extLst>
              <a:ext uri="{FF2B5EF4-FFF2-40B4-BE49-F238E27FC236}">
                <a16:creationId xmlns:a16="http://schemas.microsoft.com/office/drawing/2014/main" id="{80776566-E98C-4E3A-8234-F7C108AEFAC6}"/>
              </a:ext>
            </a:extLst>
          </p:cNvPr>
          <p:cNvSpPr txBox="1"/>
          <p:nvPr/>
        </p:nvSpPr>
        <p:spPr>
          <a:xfrm>
            <a:off x="1879057" y="3381174"/>
            <a:ext cx="10809892" cy="10312908"/>
          </a:xfrm>
          <a:prstGeom prst="rect">
            <a:avLst/>
          </a:prstGeom>
          <a:noFill/>
        </p:spPr>
        <p:txBody>
          <a:bodyPr wrap="square" rtlCol="0">
            <a:noAutofit/>
          </a:bodyPr>
          <a:lstStyle/>
          <a:p>
            <a:pPr algn="just">
              <a:lnSpc>
                <a:spcPct val="107000"/>
              </a:lnSpc>
              <a:spcAft>
                <a:spcPts val="800"/>
              </a:spcAft>
            </a:pPr>
            <a:r>
              <a:rPr lang="en-US" sz="4600" b="1" kern="1200">
                <a:solidFill>
                  <a:srgbClr val="FF0000"/>
                </a:solidFill>
                <a:effectLst/>
                <a:latin typeface="Tahoma" panose="020B0604030504040204" pitchFamily="34" charset="0"/>
                <a:ea typeface="Tahoma" panose="020B0604030504040204" pitchFamily="34" charset="0"/>
                <a:cs typeface="Tahoma" panose="020B0604030504040204" pitchFamily="34" charset="0"/>
              </a:rPr>
              <a:t>HĐ3:</a:t>
            </a:r>
            <a:endParaRPr lang="en-US" sz="4600">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800"/>
              </a:spcAft>
            </a:pPr>
            <a:endParaRPr lang="en-US" sz="4600">
              <a:latin typeface="Tahoma" panose="020B0604030504040204" pitchFamily="34" charset="0"/>
              <a:ea typeface="Tahoma" panose="020B0604030504040204" pitchFamily="34" charset="0"/>
              <a:cs typeface="Tahoma" panose="020B0604030504040204" pitchFamily="34" charset="0"/>
            </a:endParaRPr>
          </a:p>
        </p:txBody>
      </p:sp>
      <p:grpSp>
        <p:nvGrpSpPr>
          <p:cNvPr id="18" name="Canvas 184"/>
          <p:cNvGrpSpPr/>
          <p:nvPr/>
        </p:nvGrpSpPr>
        <p:grpSpPr>
          <a:xfrm>
            <a:off x="13182600" y="3120702"/>
            <a:ext cx="11201400" cy="9172598"/>
            <a:chOff x="0" y="0"/>
            <a:chExt cx="4383611" cy="2625090"/>
          </a:xfrm>
        </p:grpSpPr>
        <p:sp>
          <p:nvSpPr>
            <p:cNvPr id="19" name="Rectangle 18"/>
            <p:cNvSpPr/>
            <p:nvPr/>
          </p:nvSpPr>
          <p:spPr>
            <a:xfrm>
              <a:off x="0" y="0"/>
              <a:ext cx="4383405" cy="2625090"/>
            </a:xfrm>
            <a:prstGeom prst="rect">
              <a:avLst/>
            </a:prstGeom>
            <a:solidFill>
              <a:prstClr val="white"/>
            </a:solidFill>
          </p:spPr>
        </p:sp>
        <mc:AlternateContent xmlns:mc="http://schemas.openxmlformats.org/markup-compatibility/2006" xmlns:a14="http://schemas.microsoft.com/office/drawing/2010/main">
          <mc:Choice Requires="a14">
            <p:sp>
              <p:nvSpPr>
                <p:cNvPr id="20" name="Text Box 140"/>
                <p:cNvSpPr txBox="1"/>
                <p:nvPr/>
              </p:nvSpPr>
              <p:spPr>
                <a:xfrm>
                  <a:off x="1256933" y="74544"/>
                  <a:ext cx="2888056" cy="33097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4000">
                      <a:effectLst/>
                      <a:latin typeface="Times New Roman"/>
                      <a:ea typeface="Calibri"/>
                      <a:cs typeface="Times New Roman"/>
                    </a:rPr>
                    <a:t>Sơ đồ hình cây của </a:t>
                  </a:r>
                  <a14:m>
                    <m:oMath xmlns:m="http://schemas.openxmlformats.org/officeDocument/2006/math">
                      <m:sSup>
                        <m:sSupPr>
                          <m:ctrlPr>
                            <a:rPr lang="en-US" sz="4000" i="1">
                              <a:effectLst/>
                              <a:latin typeface="Cambria Math" panose="02040503050406030204" pitchFamily="18" charset="0"/>
                              <a:ea typeface="Calibri"/>
                              <a:cs typeface="Times New Roman"/>
                            </a:rPr>
                          </m:ctrlPr>
                        </m:sSupPr>
                        <m:e>
                          <m:d>
                            <m:dPr>
                              <m:ctrlPr>
                                <a:rPr lang="en-US" sz="4000" i="1">
                                  <a:effectLst/>
                                  <a:latin typeface="Cambria Math" panose="02040503050406030204" pitchFamily="18" charset="0"/>
                                  <a:ea typeface="Calibri"/>
                                  <a:cs typeface="Times New Roman"/>
                                </a:rPr>
                              </m:ctrlPr>
                            </m:dPr>
                            <m:e>
                              <m:r>
                                <a:rPr lang="en-US" sz="4000" i="1">
                                  <a:effectLst/>
                                  <a:latin typeface="Cambria Math"/>
                                  <a:ea typeface="Calibri"/>
                                  <a:cs typeface="Times New Roman"/>
                                </a:rPr>
                                <m:t>𝑎</m:t>
                              </m:r>
                              <m:r>
                                <a:rPr lang="en-US" sz="4000" i="1">
                                  <a:effectLst/>
                                  <a:latin typeface="Cambria Math"/>
                                  <a:ea typeface="Calibri"/>
                                  <a:cs typeface="Times New Roman"/>
                                </a:rPr>
                                <m:t>+</m:t>
                              </m:r>
                              <m:r>
                                <a:rPr lang="en-US" sz="4000" i="1">
                                  <a:effectLst/>
                                  <a:latin typeface="Cambria Math"/>
                                  <a:ea typeface="Calibri"/>
                                  <a:cs typeface="Times New Roman"/>
                                </a:rPr>
                                <m:t>𝑏</m:t>
                              </m:r>
                            </m:e>
                          </m:d>
                        </m:e>
                        <m:sup>
                          <m:r>
                            <a:rPr lang="en-US" sz="4000" i="1">
                              <a:effectLst/>
                              <a:latin typeface="Cambria Math"/>
                              <a:ea typeface="Calibri"/>
                              <a:cs typeface="Times New Roman"/>
                            </a:rPr>
                            <m:t>4</m:t>
                          </m:r>
                        </m:sup>
                      </m:sSup>
                    </m:oMath>
                  </a14:m>
                  <a:endParaRPr lang="en-US" sz="4000">
                    <a:effectLst/>
                    <a:latin typeface="Times New Roman"/>
                    <a:ea typeface="Calibri"/>
                    <a:cs typeface="Times New Roman"/>
                  </a:endParaRPr>
                </a:p>
              </p:txBody>
            </p:sp>
          </mc:Choice>
          <mc:Fallback xmlns="">
            <p:sp>
              <p:nvSpPr>
                <p:cNvPr id="20" name="Text Box 140"/>
                <p:cNvSpPr txBox="1">
                  <a:spLocks noRot="1" noChangeAspect="1" noMove="1" noResize="1" noEditPoints="1" noAdjustHandles="1" noChangeArrowheads="1" noChangeShapeType="1" noTextEdit="1"/>
                </p:cNvSpPr>
                <p:nvPr/>
              </p:nvSpPr>
              <p:spPr>
                <a:xfrm>
                  <a:off x="1256933" y="74544"/>
                  <a:ext cx="2888056" cy="330979"/>
                </a:xfrm>
                <a:prstGeom prst="rect">
                  <a:avLst/>
                </a:prstGeom>
                <a:blipFill rotWithShape="1">
                  <a:blip r:embed="rId3"/>
                  <a:stretch>
                    <a:fillRect l="-2890" t="-9524"/>
                  </a:stretch>
                </a:blipFill>
                <a:ln w="6350">
                  <a:noFill/>
                </a:ln>
              </p:spPr>
              <p:txBody>
                <a:bodyPr/>
                <a:lstStyle/>
                <a:p>
                  <a:r>
                    <a:rPr lang="en-US">
                      <a:noFill/>
                    </a:rPr>
                    <a:t> </a:t>
                  </a:r>
                </a:p>
              </p:txBody>
            </p:sp>
          </mc:Fallback>
        </mc:AlternateContent>
        <p:sp>
          <p:nvSpPr>
            <p:cNvPr id="21" name="Oval 20"/>
            <p:cNvSpPr/>
            <p:nvPr/>
          </p:nvSpPr>
          <p:spPr>
            <a:xfrm>
              <a:off x="2220693" y="411224"/>
              <a:ext cx="75753" cy="7575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22" name="Straight Arrow Connector 21"/>
            <p:cNvCxnSpPr/>
            <p:nvPr/>
          </p:nvCxnSpPr>
          <p:spPr>
            <a:xfrm flipH="1">
              <a:off x="1283650" y="449101"/>
              <a:ext cx="937043" cy="4564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296446" y="449101"/>
              <a:ext cx="866924" cy="3809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 Box 144"/>
                <p:cNvSpPr txBox="1"/>
                <p:nvPr/>
              </p:nvSpPr>
              <p:spPr>
                <a:xfrm>
                  <a:off x="1577314" y="411223"/>
                  <a:ext cx="330979" cy="3085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𝑎</m:t>
                        </m:r>
                      </m:oMath>
                    </m:oMathPara>
                  </a14:m>
                  <a:endParaRPr lang="en-US" sz="4000">
                    <a:effectLst/>
                    <a:latin typeface="Times New Roman"/>
                    <a:ea typeface="Calibri"/>
                    <a:cs typeface="Times New Roman"/>
                  </a:endParaRPr>
                </a:p>
              </p:txBody>
            </p:sp>
          </mc:Choice>
          <mc:Fallback xmlns="">
            <p:sp>
              <p:nvSpPr>
                <p:cNvPr id="24" name="Text Box 144"/>
                <p:cNvSpPr txBox="1">
                  <a:spLocks noRot="1" noChangeAspect="1" noMove="1" noResize="1" noEditPoints="1" noAdjustHandles="1" noChangeArrowheads="1" noChangeShapeType="1" noTextEdit="1"/>
                </p:cNvSpPr>
                <p:nvPr/>
              </p:nvSpPr>
              <p:spPr>
                <a:xfrm>
                  <a:off x="1577314" y="411223"/>
                  <a:ext cx="330979" cy="308540"/>
                </a:xfrm>
                <a:prstGeom prst="rect">
                  <a:avLst/>
                </a:prstGeom>
                <a:blipFill rotWithShape="1">
                  <a:blip r:embed="rId4"/>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 Box 16"/>
                <p:cNvSpPr txBox="1"/>
                <p:nvPr/>
              </p:nvSpPr>
              <p:spPr>
                <a:xfrm>
                  <a:off x="2589319" y="388365"/>
                  <a:ext cx="33083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xmlns="">
            <p:sp>
              <p:nvSpPr>
                <p:cNvPr id="25" name="Text Box 16"/>
                <p:cNvSpPr txBox="1">
                  <a:spLocks noRot="1" noChangeAspect="1" noMove="1" noResize="1" noEditPoints="1" noAdjustHandles="1" noChangeArrowheads="1" noChangeShapeType="1" noTextEdit="1"/>
                </p:cNvSpPr>
                <p:nvPr/>
              </p:nvSpPr>
              <p:spPr>
                <a:xfrm>
                  <a:off x="2589319" y="388365"/>
                  <a:ext cx="330835" cy="307975"/>
                </a:xfrm>
                <a:prstGeom prst="rect">
                  <a:avLst/>
                </a:prstGeom>
                <a:blipFill rotWithShape="1">
                  <a:blip r:embed="rId5"/>
                  <a:stretch>
                    <a:fillRect/>
                  </a:stretch>
                </a:blipFill>
                <a:ln w="6350">
                  <a:noFill/>
                </a:ln>
              </p:spPr>
              <p:txBody>
                <a:bodyPr/>
                <a:lstStyle/>
                <a:p>
                  <a:r>
                    <a:rPr lang="en-US">
                      <a:noFill/>
                    </a:rPr>
                    <a:t> </a:t>
                  </a:r>
                </a:p>
              </p:txBody>
            </p:sp>
          </mc:Fallback>
        </mc:AlternateContent>
        <p:sp>
          <p:nvSpPr>
            <p:cNvPr id="26" name="Oval 25"/>
            <p:cNvSpPr/>
            <p:nvPr/>
          </p:nvSpPr>
          <p:spPr>
            <a:xfrm>
              <a:off x="1219151" y="894517"/>
              <a:ext cx="75565" cy="755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27" name="Straight Arrow Connector 26"/>
            <p:cNvCxnSpPr>
              <a:stCxn id="26" idx="3"/>
              <a:endCxn id="45" idx="0"/>
            </p:cNvCxnSpPr>
            <p:nvPr/>
          </p:nvCxnSpPr>
          <p:spPr>
            <a:xfrm flipH="1">
              <a:off x="751304" y="959016"/>
              <a:ext cx="478913" cy="53102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283573" y="959016"/>
              <a:ext cx="383708" cy="54337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 Box 16"/>
                <p:cNvSpPr txBox="1"/>
                <p:nvPr/>
              </p:nvSpPr>
              <p:spPr>
                <a:xfrm>
                  <a:off x="813829" y="973459"/>
                  <a:ext cx="33083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𝑎</m:t>
                        </m:r>
                      </m:oMath>
                    </m:oMathPara>
                  </a14:m>
                  <a:endParaRPr lang="en-US" sz="4000">
                    <a:effectLst/>
                    <a:latin typeface="Times New Roman"/>
                    <a:ea typeface="Calibri"/>
                    <a:cs typeface="Times New Roman"/>
                  </a:endParaRPr>
                </a:p>
              </p:txBody>
            </p:sp>
          </mc:Choice>
          <mc:Fallback xmlns="">
            <p:sp>
              <p:nvSpPr>
                <p:cNvPr id="38" name="Text Box 16"/>
                <p:cNvSpPr txBox="1">
                  <a:spLocks noRot="1" noChangeAspect="1" noMove="1" noResize="1" noEditPoints="1" noAdjustHandles="1" noChangeArrowheads="1" noChangeShapeType="1" noTextEdit="1"/>
                </p:cNvSpPr>
                <p:nvPr/>
              </p:nvSpPr>
              <p:spPr>
                <a:xfrm>
                  <a:off x="813829" y="973459"/>
                  <a:ext cx="330835" cy="307975"/>
                </a:xfrm>
                <a:prstGeom prst="rect">
                  <a:avLst/>
                </a:prstGeom>
                <a:blipFill rotWithShape="1">
                  <a:blip r:embed="rId6"/>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 Box 16"/>
                <p:cNvSpPr txBox="1"/>
                <p:nvPr/>
              </p:nvSpPr>
              <p:spPr>
                <a:xfrm>
                  <a:off x="1360587" y="973459"/>
                  <a:ext cx="33083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xmlns="">
            <p:sp>
              <p:nvSpPr>
                <p:cNvPr id="39" name="Text Box 16"/>
                <p:cNvSpPr txBox="1">
                  <a:spLocks noRot="1" noChangeAspect="1" noMove="1" noResize="1" noEditPoints="1" noAdjustHandles="1" noChangeArrowheads="1" noChangeShapeType="1" noTextEdit="1"/>
                </p:cNvSpPr>
                <p:nvPr/>
              </p:nvSpPr>
              <p:spPr>
                <a:xfrm>
                  <a:off x="1360587" y="973459"/>
                  <a:ext cx="330835" cy="307975"/>
                </a:xfrm>
                <a:prstGeom prst="rect">
                  <a:avLst/>
                </a:prstGeom>
                <a:blipFill rotWithShape="1">
                  <a:blip r:embed="rId7"/>
                  <a:stretch>
                    <a:fillRect/>
                  </a:stretch>
                </a:blipFill>
                <a:ln w="6350">
                  <a:noFill/>
                </a:ln>
              </p:spPr>
              <p:txBody>
                <a:bodyPr/>
                <a:lstStyle/>
                <a:p>
                  <a:r>
                    <a:rPr lang="en-US">
                      <a:noFill/>
                    </a:rPr>
                    <a:t> </a:t>
                  </a:r>
                </a:p>
              </p:txBody>
            </p:sp>
          </mc:Fallback>
        </mc:AlternateContent>
        <p:sp>
          <p:nvSpPr>
            <p:cNvPr id="40" name="Oval 39"/>
            <p:cNvSpPr/>
            <p:nvPr/>
          </p:nvSpPr>
          <p:spPr>
            <a:xfrm>
              <a:off x="3152304" y="818952"/>
              <a:ext cx="75565" cy="755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41" name="Straight Arrow Connector 40"/>
            <p:cNvCxnSpPr/>
            <p:nvPr/>
          </p:nvCxnSpPr>
          <p:spPr>
            <a:xfrm flipH="1">
              <a:off x="2774279" y="883451"/>
              <a:ext cx="389091" cy="56674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40" idx="5"/>
              <a:endCxn id="60" idx="1"/>
            </p:cNvCxnSpPr>
            <p:nvPr/>
          </p:nvCxnSpPr>
          <p:spPr>
            <a:xfrm>
              <a:off x="3216803" y="883451"/>
              <a:ext cx="513789" cy="554987"/>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 Box 16"/>
                <p:cNvSpPr txBox="1"/>
                <p:nvPr/>
              </p:nvSpPr>
              <p:spPr>
                <a:xfrm>
                  <a:off x="2738257" y="883451"/>
                  <a:ext cx="33083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𝑎</m:t>
                        </m:r>
                      </m:oMath>
                    </m:oMathPara>
                  </a14:m>
                  <a:endParaRPr lang="en-US" sz="4000">
                    <a:effectLst/>
                    <a:latin typeface="Times New Roman"/>
                    <a:ea typeface="Calibri"/>
                    <a:cs typeface="Times New Roman"/>
                  </a:endParaRPr>
                </a:p>
              </p:txBody>
            </p:sp>
          </mc:Choice>
          <mc:Fallback xmlns="">
            <p:sp>
              <p:nvSpPr>
                <p:cNvPr id="43" name="Text Box 16"/>
                <p:cNvSpPr txBox="1">
                  <a:spLocks noRot="1" noChangeAspect="1" noMove="1" noResize="1" noEditPoints="1" noAdjustHandles="1" noChangeArrowheads="1" noChangeShapeType="1" noTextEdit="1"/>
                </p:cNvSpPr>
                <p:nvPr/>
              </p:nvSpPr>
              <p:spPr>
                <a:xfrm>
                  <a:off x="2738257" y="883451"/>
                  <a:ext cx="330835" cy="307975"/>
                </a:xfrm>
                <a:prstGeom prst="rect">
                  <a:avLst/>
                </a:prstGeom>
                <a:blipFill rotWithShape="1">
                  <a:blip r:embed="rId8"/>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 Box 16"/>
                <p:cNvSpPr txBox="1"/>
                <p:nvPr/>
              </p:nvSpPr>
              <p:spPr>
                <a:xfrm>
                  <a:off x="3281341" y="919559"/>
                  <a:ext cx="33083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xmlns="">
            <p:sp>
              <p:nvSpPr>
                <p:cNvPr id="44" name="Text Box 16"/>
                <p:cNvSpPr txBox="1">
                  <a:spLocks noRot="1" noChangeAspect="1" noMove="1" noResize="1" noEditPoints="1" noAdjustHandles="1" noChangeArrowheads="1" noChangeShapeType="1" noTextEdit="1"/>
                </p:cNvSpPr>
                <p:nvPr/>
              </p:nvSpPr>
              <p:spPr>
                <a:xfrm>
                  <a:off x="3281341" y="919559"/>
                  <a:ext cx="330835" cy="307975"/>
                </a:xfrm>
                <a:prstGeom prst="rect">
                  <a:avLst/>
                </a:prstGeom>
                <a:blipFill rotWithShape="1">
                  <a:blip r:embed="rId9"/>
                  <a:stretch>
                    <a:fillRect/>
                  </a:stretch>
                </a:blipFill>
                <a:ln w="6350">
                  <a:noFill/>
                </a:ln>
              </p:spPr>
              <p:txBody>
                <a:bodyPr/>
                <a:lstStyle/>
                <a:p>
                  <a:r>
                    <a:rPr lang="en-US">
                      <a:noFill/>
                    </a:rPr>
                    <a:t> </a:t>
                  </a:r>
                </a:p>
              </p:txBody>
            </p:sp>
          </mc:Fallback>
        </mc:AlternateContent>
        <p:sp>
          <p:nvSpPr>
            <p:cNvPr id="45" name="Oval 44"/>
            <p:cNvSpPr/>
            <p:nvPr/>
          </p:nvSpPr>
          <p:spPr>
            <a:xfrm>
              <a:off x="713521" y="1490040"/>
              <a:ext cx="75565" cy="749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46" name="Straight Arrow Connector 45"/>
            <p:cNvCxnSpPr>
              <a:stCxn id="45" idx="3"/>
              <a:endCxn id="71" idx="0"/>
            </p:cNvCxnSpPr>
            <p:nvPr/>
          </p:nvCxnSpPr>
          <p:spPr>
            <a:xfrm flipH="1">
              <a:off x="406355" y="1553997"/>
              <a:ext cx="318232" cy="417080"/>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5" idx="5"/>
              <a:endCxn id="76" idx="0"/>
            </p:cNvCxnSpPr>
            <p:nvPr/>
          </p:nvCxnSpPr>
          <p:spPr>
            <a:xfrm>
              <a:off x="778020" y="1553997"/>
              <a:ext cx="118676" cy="432406"/>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 Box 16"/>
                <p:cNvSpPr txBox="1"/>
                <p:nvPr/>
              </p:nvSpPr>
              <p:spPr>
                <a:xfrm>
                  <a:off x="328025" y="1560002"/>
                  <a:ext cx="330835"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𝑎</m:t>
                        </m:r>
                      </m:oMath>
                    </m:oMathPara>
                  </a14:m>
                  <a:endParaRPr lang="en-US" sz="4000">
                    <a:effectLst/>
                    <a:latin typeface="Times New Roman"/>
                    <a:ea typeface="Calibri"/>
                    <a:cs typeface="Times New Roman"/>
                  </a:endParaRPr>
                </a:p>
              </p:txBody>
            </p:sp>
          </mc:Choice>
          <mc:Fallback xmlns="">
            <p:sp>
              <p:nvSpPr>
                <p:cNvPr id="48" name="Text Box 16"/>
                <p:cNvSpPr txBox="1">
                  <a:spLocks noRot="1" noChangeAspect="1" noMove="1" noResize="1" noEditPoints="1" noAdjustHandles="1" noChangeArrowheads="1" noChangeShapeType="1" noTextEdit="1"/>
                </p:cNvSpPr>
                <p:nvPr/>
              </p:nvSpPr>
              <p:spPr>
                <a:xfrm>
                  <a:off x="328025" y="1560002"/>
                  <a:ext cx="330835" cy="307340"/>
                </a:xfrm>
                <a:prstGeom prst="rect">
                  <a:avLst/>
                </a:prstGeom>
                <a:blipFill rotWithShape="1">
                  <a:blip r:embed="rId10"/>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 Box 16"/>
                <p:cNvSpPr txBox="1"/>
                <p:nvPr/>
              </p:nvSpPr>
              <p:spPr>
                <a:xfrm>
                  <a:off x="924435" y="1593160"/>
                  <a:ext cx="330835"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xmlns="">
            <p:sp>
              <p:nvSpPr>
                <p:cNvPr id="49" name="Text Box 16"/>
                <p:cNvSpPr txBox="1">
                  <a:spLocks noRot="1" noChangeAspect="1" noMove="1" noResize="1" noEditPoints="1" noAdjustHandles="1" noChangeArrowheads="1" noChangeShapeType="1" noTextEdit="1"/>
                </p:cNvSpPr>
                <p:nvPr/>
              </p:nvSpPr>
              <p:spPr>
                <a:xfrm>
                  <a:off x="924435" y="1593160"/>
                  <a:ext cx="330835" cy="307340"/>
                </a:xfrm>
                <a:prstGeom prst="rect">
                  <a:avLst/>
                </a:prstGeom>
                <a:blipFill rotWithShape="1">
                  <a:blip r:embed="rId11"/>
                  <a:stretch>
                    <a:fillRect/>
                  </a:stretch>
                </a:blipFill>
                <a:ln w="6350">
                  <a:noFill/>
                </a:ln>
              </p:spPr>
              <p:txBody>
                <a:bodyPr/>
                <a:lstStyle/>
                <a:p>
                  <a:r>
                    <a:rPr lang="en-US">
                      <a:noFill/>
                    </a:rPr>
                    <a:t> </a:t>
                  </a:r>
                </a:p>
              </p:txBody>
            </p:sp>
          </mc:Fallback>
        </mc:AlternateContent>
        <p:sp>
          <p:nvSpPr>
            <p:cNvPr id="50" name="Oval 49"/>
            <p:cNvSpPr/>
            <p:nvPr/>
          </p:nvSpPr>
          <p:spPr>
            <a:xfrm>
              <a:off x="1656313" y="1491422"/>
              <a:ext cx="75565" cy="749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51" name="Straight Arrow Connector 50"/>
            <p:cNvCxnSpPr/>
            <p:nvPr/>
          </p:nvCxnSpPr>
          <p:spPr>
            <a:xfrm flipH="1">
              <a:off x="1444888" y="1555379"/>
              <a:ext cx="222393" cy="506955"/>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1720709" y="1555379"/>
              <a:ext cx="207663" cy="510244"/>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Text Box 16"/>
                <p:cNvSpPr txBox="1"/>
                <p:nvPr/>
              </p:nvSpPr>
              <p:spPr>
                <a:xfrm>
                  <a:off x="1316967" y="1550427"/>
                  <a:ext cx="330835"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𝑎</m:t>
                        </m:r>
                      </m:oMath>
                    </m:oMathPara>
                  </a14:m>
                  <a:endParaRPr lang="en-US" sz="4000">
                    <a:effectLst/>
                    <a:latin typeface="Times New Roman"/>
                    <a:ea typeface="Calibri"/>
                    <a:cs typeface="Times New Roman"/>
                  </a:endParaRPr>
                </a:p>
              </p:txBody>
            </p:sp>
          </mc:Choice>
          <mc:Fallback xmlns="">
            <p:sp>
              <p:nvSpPr>
                <p:cNvPr id="53" name="Text Box 16"/>
                <p:cNvSpPr txBox="1">
                  <a:spLocks noRot="1" noChangeAspect="1" noMove="1" noResize="1" noEditPoints="1" noAdjustHandles="1" noChangeArrowheads="1" noChangeShapeType="1" noTextEdit="1"/>
                </p:cNvSpPr>
                <p:nvPr/>
              </p:nvSpPr>
              <p:spPr>
                <a:xfrm>
                  <a:off x="1316967" y="1550427"/>
                  <a:ext cx="330835" cy="307340"/>
                </a:xfrm>
                <a:prstGeom prst="rect">
                  <a:avLst/>
                </a:prstGeom>
                <a:blipFill rotWithShape="1">
                  <a:blip r:embed="rId12"/>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 Box 16"/>
                <p:cNvSpPr txBox="1"/>
                <p:nvPr/>
              </p:nvSpPr>
              <p:spPr>
                <a:xfrm>
                  <a:off x="1766410" y="1566352"/>
                  <a:ext cx="33972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xmlns="">
            <p:sp>
              <p:nvSpPr>
                <p:cNvPr id="54" name="Text Box 16"/>
                <p:cNvSpPr txBox="1">
                  <a:spLocks noRot="1" noChangeAspect="1" noMove="1" noResize="1" noEditPoints="1" noAdjustHandles="1" noChangeArrowheads="1" noChangeShapeType="1" noTextEdit="1"/>
                </p:cNvSpPr>
                <p:nvPr/>
              </p:nvSpPr>
              <p:spPr>
                <a:xfrm>
                  <a:off x="1766410" y="1566352"/>
                  <a:ext cx="339725" cy="307975"/>
                </a:xfrm>
                <a:prstGeom prst="rect">
                  <a:avLst/>
                </a:prstGeom>
                <a:blipFill rotWithShape="1">
                  <a:blip r:embed="rId13"/>
                  <a:stretch>
                    <a:fillRect/>
                  </a:stretch>
                </a:blipFill>
                <a:ln w="6350">
                  <a:noFill/>
                </a:ln>
              </p:spPr>
              <p:txBody>
                <a:bodyPr/>
                <a:lstStyle/>
                <a:p>
                  <a:r>
                    <a:rPr lang="en-US">
                      <a:noFill/>
                    </a:rPr>
                    <a:t> </a:t>
                  </a:r>
                </a:p>
              </p:txBody>
            </p:sp>
          </mc:Fallback>
        </mc:AlternateContent>
        <p:sp>
          <p:nvSpPr>
            <p:cNvPr id="55" name="Oval 54"/>
            <p:cNvSpPr/>
            <p:nvPr/>
          </p:nvSpPr>
          <p:spPr>
            <a:xfrm>
              <a:off x="2736814" y="1450195"/>
              <a:ext cx="74930" cy="749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56" name="Straight Arrow Connector 55"/>
            <p:cNvCxnSpPr/>
            <p:nvPr/>
          </p:nvCxnSpPr>
          <p:spPr>
            <a:xfrm flipH="1">
              <a:off x="2484421" y="1514152"/>
              <a:ext cx="263202" cy="491033"/>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5" idx="5"/>
              <a:endCxn id="97" idx="0"/>
            </p:cNvCxnSpPr>
            <p:nvPr/>
          </p:nvCxnSpPr>
          <p:spPr>
            <a:xfrm>
              <a:off x="2800607" y="1514152"/>
              <a:ext cx="183662" cy="496381"/>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 Box 16"/>
                <p:cNvSpPr txBox="1"/>
                <p:nvPr/>
              </p:nvSpPr>
              <p:spPr>
                <a:xfrm>
                  <a:off x="2342825" y="1442855"/>
                  <a:ext cx="330200"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𝑎</m:t>
                        </m:r>
                      </m:oMath>
                    </m:oMathPara>
                  </a14:m>
                  <a:endParaRPr lang="en-US" sz="4000">
                    <a:effectLst/>
                    <a:latin typeface="Times New Roman"/>
                    <a:ea typeface="Calibri"/>
                    <a:cs typeface="Times New Roman"/>
                  </a:endParaRPr>
                </a:p>
              </p:txBody>
            </p:sp>
          </mc:Choice>
          <mc:Fallback xmlns="">
            <p:sp>
              <p:nvSpPr>
                <p:cNvPr id="58" name="Text Box 16"/>
                <p:cNvSpPr txBox="1">
                  <a:spLocks noRot="1" noChangeAspect="1" noMove="1" noResize="1" noEditPoints="1" noAdjustHandles="1" noChangeArrowheads="1" noChangeShapeType="1" noTextEdit="1"/>
                </p:cNvSpPr>
                <p:nvPr/>
              </p:nvSpPr>
              <p:spPr>
                <a:xfrm>
                  <a:off x="2342825" y="1442855"/>
                  <a:ext cx="330200" cy="307340"/>
                </a:xfrm>
                <a:prstGeom prst="rect">
                  <a:avLst/>
                </a:prstGeom>
                <a:blipFill rotWithShape="1">
                  <a:blip r:embed="rId14"/>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 Box 16"/>
                <p:cNvSpPr txBox="1"/>
                <p:nvPr/>
              </p:nvSpPr>
              <p:spPr>
                <a:xfrm>
                  <a:off x="2785261" y="1449205"/>
                  <a:ext cx="330200"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xmlns="">
            <p:sp>
              <p:nvSpPr>
                <p:cNvPr id="59" name="Text Box 16"/>
                <p:cNvSpPr txBox="1">
                  <a:spLocks noRot="1" noChangeAspect="1" noMove="1" noResize="1" noEditPoints="1" noAdjustHandles="1" noChangeArrowheads="1" noChangeShapeType="1" noTextEdit="1"/>
                </p:cNvSpPr>
                <p:nvPr/>
              </p:nvSpPr>
              <p:spPr>
                <a:xfrm>
                  <a:off x="2785261" y="1449205"/>
                  <a:ext cx="330200" cy="307340"/>
                </a:xfrm>
                <a:prstGeom prst="rect">
                  <a:avLst/>
                </a:prstGeom>
                <a:blipFill rotWithShape="1">
                  <a:blip r:embed="rId15"/>
                  <a:stretch>
                    <a:fillRect/>
                  </a:stretch>
                </a:blipFill>
                <a:ln w="6350">
                  <a:noFill/>
                </a:ln>
              </p:spPr>
              <p:txBody>
                <a:bodyPr/>
                <a:lstStyle/>
                <a:p>
                  <a:r>
                    <a:rPr lang="en-US">
                      <a:noFill/>
                    </a:rPr>
                    <a:t> </a:t>
                  </a:r>
                </a:p>
              </p:txBody>
            </p:sp>
          </mc:Fallback>
        </mc:AlternateContent>
        <p:sp>
          <p:nvSpPr>
            <p:cNvPr id="60" name="Oval 59"/>
            <p:cNvSpPr/>
            <p:nvPr/>
          </p:nvSpPr>
          <p:spPr>
            <a:xfrm>
              <a:off x="3719619" y="1427465"/>
              <a:ext cx="74930" cy="749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61" name="Straight Arrow Connector 60"/>
            <p:cNvCxnSpPr>
              <a:stCxn id="60" idx="3"/>
              <a:endCxn id="102" idx="0"/>
            </p:cNvCxnSpPr>
            <p:nvPr/>
          </p:nvCxnSpPr>
          <p:spPr>
            <a:xfrm flipH="1">
              <a:off x="3550653" y="1491422"/>
              <a:ext cx="179939" cy="501966"/>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60" idx="5"/>
              <a:endCxn id="107" idx="0"/>
            </p:cNvCxnSpPr>
            <p:nvPr/>
          </p:nvCxnSpPr>
          <p:spPr>
            <a:xfrm>
              <a:off x="3783576" y="1491422"/>
              <a:ext cx="258140" cy="487062"/>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 Box 16"/>
                <p:cNvSpPr txBox="1"/>
                <p:nvPr/>
              </p:nvSpPr>
              <p:spPr>
                <a:xfrm>
                  <a:off x="3401451" y="1515290"/>
                  <a:ext cx="330200"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𝑎</m:t>
                        </m:r>
                      </m:oMath>
                    </m:oMathPara>
                  </a14:m>
                  <a:endParaRPr lang="en-US" sz="4000">
                    <a:effectLst/>
                    <a:latin typeface="Times New Roman"/>
                    <a:ea typeface="Calibri"/>
                    <a:cs typeface="Times New Roman"/>
                  </a:endParaRPr>
                </a:p>
              </p:txBody>
            </p:sp>
          </mc:Choice>
          <mc:Fallback xmlns="">
            <p:sp>
              <p:nvSpPr>
                <p:cNvPr id="63" name="Text Box 16"/>
                <p:cNvSpPr txBox="1">
                  <a:spLocks noRot="1" noChangeAspect="1" noMove="1" noResize="1" noEditPoints="1" noAdjustHandles="1" noChangeArrowheads="1" noChangeShapeType="1" noTextEdit="1"/>
                </p:cNvSpPr>
                <p:nvPr/>
              </p:nvSpPr>
              <p:spPr>
                <a:xfrm>
                  <a:off x="3401451" y="1515290"/>
                  <a:ext cx="330200" cy="307340"/>
                </a:xfrm>
                <a:prstGeom prst="rect">
                  <a:avLst/>
                </a:prstGeom>
                <a:blipFill rotWithShape="1">
                  <a:blip r:embed="rId16"/>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 Box 16"/>
                <p:cNvSpPr txBox="1"/>
                <p:nvPr/>
              </p:nvSpPr>
              <p:spPr>
                <a:xfrm>
                  <a:off x="3850396" y="1531165"/>
                  <a:ext cx="339090"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xmlns="">
            <p:sp>
              <p:nvSpPr>
                <p:cNvPr id="64" name="Text Box 16"/>
                <p:cNvSpPr txBox="1">
                  <a:spLocks noRot="1" noChangeAspect="1" noMove="1" noResize="1" noEditPoints="1" noAdjustHandles="1" noChangeArrowheads="1" noChangeShapeType="1" noTextEdit="1"/>
                </p:cNvSpPr>
                <p:nvPr/>
              </p:nvSpPr>
              <p:spPr>
                <a:xfrm>
                  <a:off x="3850396" y="1531165"/>
                  <a:ext cx="339090" cy="307975"/>
                </a:xfrm>
                <a:prstGeom prst="rect">
                  <a:avLst/>
                </a:prstGeom>
                <a:blipFill rotWithShape="1">
                  <a:blip r:embed="rId17"/>
                  <a:stretch>
                    <a:fillRect/>
                  </a:stretch>
                </a:blipFill>
                <a:ln w="6350">
                  <a:noFill/>
                </a:ln>
              </p:spPr>
              <p:txBody>
                <a:bodyPr/>
                <a:lstStyle/>
                <a:p>
                  <a:r>
                    <a:rPr lang="en-US">
                      <a:noFill/>
                    </a:rPr>
                    <a:t> </a:t>
                  </a:r>
                </a:p>
              </p:txBody>
            </p:sp>
          </mc:Fallback>
        </mc:AlternateContent>
        <p:sp>
          <p:nvSpPr>
            <p:cNvPr id="71" name="Oval 70"/>
            <p:cNvSpPr/>
            <p:nvPr/>
          </p:nvSpPr>
          <p:spPr>
            <a:xfrm>
              <a:off x="368890" y="1971077"/>
              <a:ext cx="74930" cy="7493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72" name="Straight Arrow Connector 71"/>
            <p:cNvCxnSpPr>
              <a:stCxn id="71" idx="2"/>
            </p:cNvCxnSpPr>
            <p:nvPr/>
          </p:nvCxnSpPr>
          <p:spPr>
            <a:xfrm flipH="1">
              <a:off x="232331" y="2008542"/>
              <a:ext cx="136508" cy="510589"/>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71" idx="6"/>
            </p:cNvCxnSpPr>
            <p:nvPr/>
          </p:nvCxnSpPr>
          <p:spPr>
            <a:xfrm>
              <a:off x="443779" y="2008542"/>
              <a:ext cx="98731" cy="534756"/>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Text Box 16"/>
                <p:cNvSpPr txBox="1"/>
                <p:nvPr/>
              </p:nvSpPr>
              <p:spPr>
                <a:xfrm>
                  <a:off x="35999" y="2046007"/>
                  <a:ext cx="330200"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solidFill>
                              <a:srgbClr val="C00000"/>
                            </a:solidFill>
                            <a:effectLst/>
                            <a:latin typeface="Cambria Math"/>
                            <a:ea typeface="Calibri"/>
                            <a:cs typeface="Times New Roman"/>
                          </a:rPr>
                          <m:t>𝑎</m:t>
                        </m:r>
                      </m:oMath>
                    </m:oMathPara>
                  </a14:m>
                  <a:endParaRPr lang="en-US" sz="4000">
                    <a:effectLst/>
                    <a:latin typeface="Times New Roman"/>
                    <a:ea typeface="Calibri"/>
                    <a:cs typeface="Times New Roman"/>
                  </a:endParaRPr>
                </a:p>
              </p:txBody>
            </p:sp>
          </mc:Choice>
          <mc:Fallback xmlns="">
            <p:sp>
              <p:nvSpPr>
                <p:cNvPr id="74" name="Text Box 16"/>
                <p:cNvSpPr txBox="1">
                  <a:spLocks noRot="1" noChangeAspect="1" noMove="1" noResize="1" noEditPoints="1" noAdjustHandles="1" noChangeArrowheads="1" noChangeShapeType="1" noTextEdit="1"/>
                </p:cNvSpPr>
                <p:nvPr/>
              </p:nvSpPr>
              <p:spPr>
                <a:xfrm>
                  <a:off x="35999" y="2046007"/>
                  <a:ext cx="330200" cy="307340"/>
                </a:xfrm>
                <a:prstGeom prst="rect">
                  <a:avLst/>
                </a:prstGeom>
                <a:blipFill rotWithShape="1">
                  <a:blip r:embed="rId18"/>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 Box 16"/>
                <p:cNvSpPr txBox="1"/>
                <p:nvPr/>
              </p:nvSpPr>
              <p:spPr>
                <a:xfrm>
                  <a:off x="418328" y="2039870"/>
                  <a:ext cx="330200"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solidFill>
                              <a:srgbClr val="C00000"/>
                            </a:solidFill>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xmlns="">
            <p:sp>
              <p:nvSpPr>
                <p:cNvPr id="75" name="Text Box 16"/>
                <p:cNvSpPr txBox="1">
                  <a:spLocks noRot="1" noChangeAspect="1" noMove="1" noResize="1" noEditPoints="1" noAdjustHandles="1" noChangeArrowheads="1" noChangeShapeType="1" noTextEdit="1"/>
                </p:cNvSpPr>
                <p:nvPr/>
              </p:nvSpPr>
              <p:spPr>
                <a:xfrm>
                  <a:off x="418328" y="2039870"/>
                  <a:ext cx="330200" cy="307340"/>
                </a:xfrm>
                <a:prstGeom prst="rect">
                  <a:avLst/>
                </a:prstGeom>
                <a:blipFill rotWithShape="1">
                  <a:blip r:embed="rId19"/>
                  <a:stretch>
                    <a:fillRect/>
                  </a:stretch>
                </a:blipFill>
                <a:ln w="6350">
                  <a:noFill/>
                </a:ln>
              </p:spPr>
              <p:txBody>
                <a:bodyPr/>
                <a:lstStyle/>
                <a:p>
                  <a:r>
                    <a:rPr lang="en-US">
                      <a:noFill/>
                    </a:rPr>
                    <a:t> </a:t>
                  </a:r>
                </a:p>
              </p:txBody>
            </p:sp>
          </mc:Fallback>
        </mc:AlternateContent>
        <p:sp>
          <p:nvSpPr>
            <p:cNvPr id="76" name="Oval 75"/>
            <p:cNvSpPr/>
            <p:nvPr/>
          </p:nvSpPr>
          <p:spPr>
            <a:xfrm>
              <a:off x="859548" y="1986403"/>
              <a:ext cx="74295" cy="7493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77" name="Straight Arrow Connector 76"/>
            <p:cNvCxnSpPr>
              <a:stCxn id="76" idx="3"/>
            </p:cNvCxnSpPr>
            <p:nvPr/>
          </p:nvCxnSpPr>
          <p:spPr>
            <a:xfrm flipH="1">
              <a:off x="722957" y="2050360"/>
              <a:ext cx="147398" cy="48404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76" idx="5"/>
            </p:cNvCxnSpPr>
            <p:nvPr/>
          </p:nvCxnSpPr>
          <p:spPr>
            <a:xfrm>
              <a:off x="922886" y="2050360"/>
              <a:ext cx="77552" cy="501193"/>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9" name="Text Box 16"/>
                <p:cNvSpPr txBox="1"/>
                <p:nvPr/>
              </p:nvSpPr>
              <p:spPr>
                <a:xfrm>
                  <a:off x="604286" y="2053414"/>
                  <a:ext cx="329565"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solidFill>
                              <a:srgbClr val="C00000"/>
                            </a:solidFill>
                            <a:effectLst/>
                            <a:latin typeface="Cambria Math"/>
                            <a:ea typeface="Calibri"/>
                            <a:cs typeface="Times New Roman"/>
                          </a:rPr>
                          <m:t>𝑎</m:t>
                        </m:r>
                      </m:oMath>
                    </m:oMathPara>
                  </a14:m>
                  <a:endParaRPr lang="en-US" sz="4000">
                    <a:effectLst/>
                    <a:latin typeface="Times New Roman"/>
                    <a:ea typeface="Calibri"/>
                    <a:cs typeface="Times New Roman"/>
                  </a:endParaRPr>
                </a:p>
              </p:txBody>
            </p:sp>
          </mc:Choice>
          <mc:Fallback xmlns="">
            <p:sp>
              <p:nvSpPr>
                <p:cNvPr id="79" name="Text Box 16"/>
                <p:cNvSpPr txBox="1">
                  <a:spLocks noRot="1" noChangeAspect="1" noMove="1" noResize="1" noEditPoints="1" noAdjustHandles="1" noChangeArrowheads="1" noChangeShapeType="1" noTextEdit="1"/>
                </p:cNvSpPr>
                <p:nvPr/>
              </p:nvSpPr>
              <p:spPr>
                <a:xfrm>
                  <a:off x="604286" y="2053414"/>
                  <a:ext cx="329565" cy="307340"/>
                </a:xfrm>
                <a:prstGeom prst="rect">
                  <a:avLst/>
                </a:prstGeom>
                <a:blipFill rotWithShape="1">
                  <a:blip r:embed="rId20"/>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 Box 16"/>
                <p:cNvSpPr txBox="1"/>
                <p:nvPr/>
              </p:nvSpPr>
              <p:spPr>
                <a:xfrm>
                  <a:off x="889597" y="2053414"/>
                  <a:ext cx="329565"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solidFill>
                              <a:srgbClr val="C00000"/>
                            </a:solidFill>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xmlns="">
            <p:sp>
              <p:nvSpPr>
                <p:cNvPr id="80" name="Text Box 16"/>
                <p:cNvSpPr txBox="1">
                  <a:spLocks noRot="1" noChangeAspect="1" noMove="1" noResize="1" noEditPoints="1" noAdjustHandles="1" noChangeArrowheads="1" noChangeShapeType="1" noTextEdit="1"/>
                </p:cNvSpPr>
                <p:nvPr/>
              </p:nvSpPr>
              <p:spPr>
                <a:xfrm>
                  <a:off x="889597" y="2053414"/>
                  <a:ext cx="329565" cy="307340"/>
                </a:xfrm>
                <a:prstGeom prst="rect">
                  <a:avLst/>
                </a:prstGeom>
                <a:blipFill rotWithShape="1">
                  <a:blip r:embed="rId21"/>
                  <a:stretch>
                    <a:fillRect/>
                  </a:stretch>
                </a:blipFill>
                <a:ln w="6350">
                  <a:noFill/>
                </a:ln>
              </p:spPr>
              <p:txBody>
                <a:bodyPr/>
                <a:lstStyle/>
                <a:p>
                  <a:r>
                    <a:rPr lang="en-US">
                      <a:noFill/>
                    </a:rPr>
                    <a:t> </a:t>
                  </a:r>
                </a:p>
              </p:txBody>
            </p:sp>
          </mc:Fallback>
        </mc:AlternateContent>
        <p:sp>
          <p:nvSpPr>
            <p:cNvPr id="81" name="Oval 80"/>
            <p:cNvSpPr/>
            <p:nvPr/>
          </p:nvSpPr>
          <p:spPr>
            <a:xfrm>
              <a:off x="1415690" y="2027043"/>
              <a:ext cx="74295" cy="7493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83" name="Straight Arrow Connector 82"/>
            <p:cNvCxnSpPr/>
            <p:nvPr/>
          </p:nvCxnSpPr>
          <p:spPr>
            <a:xfrm flipH="1">
              <a:off x="1279165" y="2091178"/>
              <a:ext cx="146685" cy="48387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1480460" y="2091178"/>
              <a:ext cx="76200" cy="501015"/>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 Box 16"/>
                <p:cNvSpPr txBox="1"/>
                <p:nvPr/>
              </p:nvSpPr>
              <p:spPr>
                <a:xfrm>
                  <a:off x="1101365" y="2131818"/>
                  <a:ext cx="329565"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solidFill>
                              <a:srgbClr val="C00000"/>
                            </a:solidFill>
                            <a:effectLst/>
                            <a:latin typeface="Cambria Math"/>
                            <a:ea typeface="Calibri"/>
                            <a:cs typeface="Times New Roman"/>
                          </a:rPr>
                          <m:t>𝑎</m:t>
                        </m:r>
                      </m:oMath>
                    </m:oMathPara>
                  </a14:m>
                  <a:endParaRPr lang="en-US" sz="4000">
                    <a:effectLst/>
                    <a:latin typeface="Times New Roman"/>
                    <a:ea typeface="Calibri"/>
                    <a:cs typeface="Times New Roman"/>
                  </a:endParaRPr>
                </a:p>
              </p:txBody>
            </p:sp>
          </mc:Choice>
          <mc:Fallback xmlns="">
            <p:sp>
              <p:nvSpPr>
                <p:cNvPr id="85" name="Text Box 16"/>
                <p:cNvSpPr txBox="1">
                  <a:spLocks noRot="1" noChangeAspect="1" noMove="1" noResize="1" noEditPoints="1" noAdjustHandles="1" noChangeArrowheads="1" noChangeShapeType="1" noTextEdit="1"/>
                </p:cNvSpPr>
                <p:nvPr/>
              </p:nvSpPr>
              <p:spPr>
                <a:xfrm>
                  <a:off x="1101365" y="2131818"/>
                  <a:ext cx="329565" cy="307340"/>
                </a:xfrm>
                <a:prstGeom prst="rect">
                  <a:avLst/>
                </a:prstGeom>
                <a:blipFill rotWithShape="1">
                  <a:blip r:embed="rId22"/>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 Box 16"/>
                <p:cNvSpPr txBox="1"/>
                <p:nvPr/>
              </p:nvSpPr>
              <p:spPr>
                <a:xfrm>
                  <a:off x="1444900" y="2149187"/>
                  <a:ext cx="329565" cy="29441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solidFill>
                              <a:srgbClr val="C00000"/>
                            </a:solidFill>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xmlns="">
            <p:sp>
              <p:nvSpPr>
                <p:cNvPr id="86" name="Text Box 16"/>
                <p:cNvSpPr txBox="1">
                  <a:spLocks noRot="1" noChangeAspect="1" noMove="1" noResize="1" noEditPoints="1" noAdjustHandles="1" noChangeArrowheads="1" noChangeShapeType="1" noTextEdit="1"/>
                </p:cNvSpPr>
                <p:nvPr/>
              </p:nvSpPr>
              <p:spPr>
                <a:xfrm>
                  <a:off x="1444900" y="2149187"/>
                  <a:ext cx="329565" cy="294416"/>
                </a:xfrm>
                <a:prstGeom prst="rect">
                  <a:avLst/>
                </a:prstGeom>
                <a:blipFill rotWithShape="1">
                  <a:blip r:embed="rId23"/>
                  <a:stretch>
                    <a:fillRect/>
                  </a:stretch>
                </a:blipFill>
                <a:ln w="6350">
                  <a:noFill/>
                </a:ln>
              </p:spPr>
              <p:txBody>
                <a:bodyPr/>
                <a:lstStyle/>
                <a:p>
                  <a:r>
                    <a:rPr lang="en-US">
                      <a:noFill/>
                    </a:rPr>
                    <a:t> </a:t>
                  </a:r>
                </a:p>
              </p:txBody>
            </p:sp>
          </mc:Fallback>
        </mc:AlternateContent>
        <p:sp>
          <p:nvSpPr>
            <p:cNvPr id="87" name="Oval 86"/>
            <p:cNvSpPr/>
            <p:nvPr/>
          </p:nvSpPr>
          <p:spPr>
            <a:xfrm>
              <a:off x="1887969" y="2044412"/>
              <a:ext cx="74295" cy="7493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88" name="Straight Arrow Connector 87"/>
            <p:cNvCxnSpPr/>
            <p:nvPr/>
          </p:nvCxnSpPr>
          <p:spPr>
            <a:xfrm flipH="1">
              <a:off x="1751444" y="2108547"/>
              <a:ext cx="146685" cy="48387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1952739" y="2108547"/>
              <a:ext cx="76200" cy="501015"/>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0" name="Text Box 16"/>
                <p:cNvSpPr txBox="1"/>
                <p:nvPr/>
              </p:nvSpPr>
              <p:spPr>
                <a:xfrm>
                  <a:off x="1587389" y="2149187"/>
                  <a:ext cx="329565"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solidFill>
                              <a:srgbClr val="C00000"/>
                            </a:solidFill>
                            <a:effectLst/>
                            <a:latin typeface="Cambria Math"/>
                            <a:ea typeface="Calibri"/>
                            <a:cs typeface="Times New Roman"/>
                          </a:rPr>
                          <m:t>𝑎</m:t>
                        </m:r>
                      </m:oMath>
                    </m:oMathPara>
                  </a14:m>
                  <a:endParaRPr lang="en-US" sz="4000">
                    <a:effectLst/>
                    <a:latin typeface="Times New Roman"/>
                    <a:ea typeface="Calibri"/>
                    <a:cs typeface="Times New Roman"/>
                  </a:endParaRPr>
                </a:p>
              </p:txBody>
            </p:sp>
          </mc:Choice>
          <mc:Fallback xmlns="">
            <p:sp>
              <p:nvSpPr>
                <p:cNvPr id="90" name="Text Box 16"/>
                <p:cNvSpPr txBox="1">
                  <a:spLocks noRot="1" noChangeAspect="1" noMove="1" noResize="1" noEditPoints="1" noAdjustHandles="1" noChangeArrowheads="1" noChangeShapeType="1" noTextEdit="1"/>
                </p:cNvSpPr>
                <p:nvPr/>
              </p:nvSpPr>
              <p:spPr>
                <a:xfrm>
                  <a:off x="1587389" y="2149187"/>
                  <a:ext cx="329565" cy="307340"/>
                </a:xfrm>
                <a:prstGeom prst="rect">
                  <a:avLst/>
                </a:prstGeom>
                <a:blipFill rotWithShape="1">
                  <a:blip r:embed="rId24"/>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 Box 16"/>
                <p:cNvSpPr txBox="1"/>
                <p:nvPr/>
              </p:nvSpPr>
              <p:spPr>
                <a:xfrm>
                  <a:off x="1906670" y="2131818"/>
                  <a:ext cx="329565" cy="32280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solidFill>
                              <a:srgbClr val="C00000"/>
                            </a:solidFill>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xmlns="">
            <p:sp>
              <p:nvSpPr>
                <p:cNvPr id="91" name="Text Box 16"/>
                <p:cNvSpPr txBox="1">
                  <a:spLocks noRot="1" noChangeAspect="1" noMove="1" noResize="1" noEditPoints="1" noAdjustHandles="1" noChangeArrowheads="1" noChangeShapeType="1" noTextEdit="1"/>
                </p:cNvSpPr>
                <p:nvPr/>
              </p:nvSpPr>
              <p:spPr>
                <a:xfrm>
                  <a:off x="1906670" y="2131818"/>
                  <a:ext cx="329565" cy="322809"/>
                </a:xfrm>
                <a:prstGeom prst="rect">
                  <a:avLst/>
                </a:prstGeom>
                <a:blipFill rotWithShape="1">
                  <a:blip r:embed="rId25"/>
                  <a:stretch>
                    <a:fillRect/>
                  </a:stretch>
                </a:blipFill>
                <a:ln w="6350">
                  <a:noFill/>
                </a:ln>
              </p:spPr>
              <p:txBody>
                <a:bodyPr/>
                <a:lstStyle/>
                <a:p>
                  <a:r>
                    <a:rPr lang="en-US">
                      <a:noFill/>
                    </a:rPr>
                    <a:t> </a:t>
                  </a:r>
                </a:p>
              </p:txBody>
            </p:sp>
          </mc:Fallback>
        </mc:AlternateContent>
        <p:sp>
          <p:nvSpPr>
            <p:cNvPr id="92" name="Oval 91"/>
            <p:cNvSpPr/>
            <p:nvPr/>
          </p:nvSpPr>
          <p:spPr>
            <a:xfrm>
              <a:off x="2456757" y="1995293"/>
              <a:ext cx="74295" cy="7493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93" name="Straight Arrow Connector 92"/>
            <p:cNvCxnSpPr/>
            <p:nvPr/>
          </p:nvCxnSpPr>
          <p:spPr>
            <a:xfrm flipH="1">
              <a:off x="2320232" y="2032758"/>
              <a:ext cx="135890" cy="51054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2531687" y="2032758"/>
              <a:ext cx="66040" cy="527685"/>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 Box 16"/>
                <p:cNvSpPr txBox="1"/>
                <p:nvPr/>
              </p:nvSpPr>
              <p:spPr>
                <a:xfrm>
                  <a:off x="2106135" y="2091178"/>
                  <a:ext cx="329565"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solidFill>
                              <a:srgbClr val="C00000"/>
                            </a:solidFill>
                            <a:effectLst/>
                            <a:latin typeface="Cambria Math"/>
                            <a:ea typeface="Calibri"/>
                            <a:cs typeface="Times New Roman"/>
                          </a:rPr>
                          <m:t>𝑎</m:t>
                        </m:r>
                      </m:oMath>
                    </m:oMathPara>
                  </a14:m>
                  <a:endParaRPr lang="en-US" sz="4000">
                    <a:effectLst/>
                    <a:latin typeface="Times New Roman"/>
                    <a:ea typeface="Calibri"/>
                    <a:cs typeface="Times New Roman"/>
                  </a:endParaRPr>
                </a:p>
              </p:txBody>
            </p:sp>
          </mc:Choice>
          <mc:Fallback xmlns="">
            <p:sp>
              <p:nvSpPr>
                <p:cNvPr id="95" name="Text Box 16"/>
                <p:cNvSpPr txBox="1">
                  <a:spLocks noRot="1" noChangeAspect="1" noMove="1" noResize="1" noEditPoints="1" noAdjustHandles="1" noChangeArrowheads="1" noChangeShapeType="1" noTextEdit="1"/>
                </p:cNvSpPr>
                <p:nvPr/>
              </p:nvSpPr>
              <p:spPr>
                <a:xfrm>
                  <a:off x="2106135" y="2091178"/>
                  <a:ext cx="329565" cy="307340"/>
                </a:xfrm>
                <a:prstGeom prst="rect">
                  <a:avLst/>
                </a:prstGeom>
                <a:blipFill rotWithShape="1">
                  <a:blip r:embed="rId26"/>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 Box 16"/>
                <p:cNvSpPr txBox="1"/>
                <p:nvPr/>
              </p:nvSpPr>
              <p:spPr>
                <a:xfrm>
                  <a:off x="2506287" y="2063873"/>
                  <a:ext cx="329565"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solidFill>
                              <a:srgbClr val="C00000"/>
                            </a:solidFill>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xmlns="">
            <p:sp>
              <p:nvSpPr>
                <p:cNvPr id="96" name="Text Box 16"/>
                <p:cNvSpPr txBox="1">
                  <a:spLocks noRot="1" noChangeAspect="1" noMove="1" noResize="1" noEditPoints="1" noAdjustHandles="1" noChangeArrowheads="1" noChangeShapeType="1" noTextEdit="1"/>
                </p:cNvSpPr>
                <p:nvPr/>
              </p:nvSpPr>
              <p:spPr>
                <a:xfrm>
                  <a:off x="2506287" y="2063873"/>
                  <a:ext cx="329565" cy="307340"/>
                </a:xfrm>
                <a:prstGeom prst="rect">
                  <a:avLst/>
                </a:prstGeom>
                <a:blipFill rotWithShape="1">
                  <a:blip r:embed="rId27"/>
                  <a:stretch>
                    <a:fillRect/>
                  </a:stretch>
                </a:blipFill>
                <a:ln w="6350">
                  <a:noFill/>
                </a:ln>
              </p:spPr>
              <p:txBody>
                <a:bodyPr/>
                <a:lstStyle/>
                <a:p>
                  <a:r>
                    <a:rPr lang="en-US">
                      <a:noFill/>
                    </a:rPr>
                    <a:t> </a:t>
                  </a:r>
                </a:p>
              </p:txBody>
            </p:sp>
          </mc:Fallback>
        </mc:AlternateContent>
        <p:sp>
          <p:nvSpPr>
            <p:cNvPr id="97" name="Oval 96"/>
            <p:cNvSpPr/>
            <p:nvPr/>
          </p:nvSpPr>
          <p:spPr>
            <a:xfrm>
              <a:off x="2947612" y="2010533"/>
              <a:ext cx="73660" cy="7493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98" name="Straight Arrow Connector 97"/>
            <p:cNvCxnSpPr/>
            <p:nvPr/>
          </p:nvCxnSpPr>
          <p:spPr>
            <a:xfrm flipH="1">
              <a:off x="2810452" y="2074033"/>
              <a:ext cx="147320" cy="48387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3010477" y="2074033"/>
              <a:ext cx="77470" cy="501015"/>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0" name="Text Box 16"/>
                <p:cNvSpPr txBox="1"/>
                <p:nvPr/>
              </p:nvSpPr>
              <p:spPr>
                <a:xfrm>
                  <a:off x="2692342" y="2091178"/>
                  <a:ext cx="328930" cy="2933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solidFill>
                              <a:srgbClr val="C00000"/>
                            </a:solidFill>
                            <a:effectLst/>
                            <a:latin typeface="Cambria Math"/>
                            <a:ea typeface="Calibri"/>
                            <a:cs typeface="Times New Roman"/>
                          </a:rPr>
                          <m:t>𝑎</m:t>
                        </m:r>
                      </m:oMath>
                    </m:oMathPara>
                  </a14:m>
                  <a:endParaRPr lang="en-US" sz="4000">
                    <a:effectLst/>
                    <a:latin typeface="Times New Roman"/>
                    <a:ea typeface="Calibri"/>
                    <a:cs typeface="Times New Roman"/>
                  </a:endParaRPr>
                </a:p>
              </p:txBody>
            </p:sp>
          </mc:Choice>
          <mc:Fallback xmlns="">
            <p:sp>
              <p:nvSpPr>
                <p:cNvPr id="100" name="Text Box 16"/>
                <p:cNvSpPr txBox="1">
                  <a:spLocks noRot="1" noChangeAspect="1" noMove="1" noResize="1" noEditPoints="1" noAdjustHandles="1" noChangeArrowheads="1" noChangeShapeType="1" noTextEdit="1"/>
                </p:cNvSpPr>
                <p:nvPr/>
              </p:nvSpPr>
              <p:spPr>
                <a:xfrm>
                  <a:off x="2692342" y="2091178"/>
                  <a:ext cx="328930" cy="293370"/>
                </a:xfrm>
                <a:prstGeom prst="rect">
                  <a:avLst/>
                </a:prstGeom>
                <a:blipFill rotWithShape="1">
                  <a:blip r:embed="rId28"/>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Text Box 16"/>
                <p:cNvSpPr txBox="1"/>
                <p:nvPr/>
              </p:nvSpPr>
              <p:spPr>
                <a:xfrm>
                  <a:off x="2977457" y="2101973"/>
                  <a:ext cx="328930" cy="2825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solidFill>
                              <a:srgbClr val="C00000"/>
                            </a:solidFill>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xmlns="">
            <p:sp>
              <p:nvSpPr>
                <p:cNvPr id="101" name="Text Box 16"/>
                <p:cNvSpPr txBox="1">
                  <a:spLocks noRot="1" noChangeAspect="1" noMove="1" noResize="1" noEditPoints="1" noAdjustHandles="1" noChangeArrowheads="1" noChangeShapeType="1" noTextEdit="1"/>
                </p:cNvSpPr>
                <p:nvPr/>
              </p:nvSpPr>
              <p:spPr>
                <a:xfrm>
                  <a:off x="2977457" y="2101973"/>
                  <a:ext cx="328930" cy="282575"/>
                </a:xfrm>
                <a:prstGeom prst="rect">
                  <a:avLst/>
                </a:prstGeom>
                <a:blipFill rotWithShape="1">
                  <a:blip r:embed="rId29"/>
                  <a:stretch>
                    <a:fillRect/>
                  </a:stretch>
                </a:blipFill>
                <a:ln w="6350">
                  <a:noFill/>
                </a:ln>
              </p:spPr>
              <p:txBody>
                <a:bodyPr/>
                <a:lstStyle/>
                <a:p>
                  <a:r>
                    <a:rPr lang="en-US">
                      <a:noFill/>
                    </a:rPr>
                    <a:t> </a:t>
                  </a:r>
                </a:p>
              </p:txBody>
            </p:sp>
          </mc:Fallback>
        </mc:AlternateContent>
        <p:sp>
          <p:nvSpPr>
            <p:cNvPr id="102" name="Oval 101"/>
            <p:cNvSpPr/>
            <p:nvPr/>
          </p:nvSpPr>
          <p:spPr>
            <a:xfrm>
              <a:off x="3513823" y="1993388"/>
              <a:ext cx="73660" cy="7493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03" name="Straight Arrow Connector 102"/>
            <p:cNvCxnSpPr>
              <a:stCxn id="102" idx="3"/>
            </p:cNvCxnSpPr>
            <p:nvPr/>
          </p:nvCxnSpPr>
          <p:spPr>
            <a:xfrm flipH="1">
              <a:off x="3377105" y="2057345"/>
              <a:ext cx="147305" cy="48404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102" idx="5"/>
            </p:cNvCxnSpPr>
            <p:nvPr/>
          </p:nvCxnSpPr>
          <p:spPr>
            <a:xfrm>
              <a:off x="3576492" y="2057345"/>
              <a:ext cx="77251" cy="501193"/>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5" name="Text Box 16"/>
                <p:cNvSpPr txBox="1"/>
                <p:nvPr/>
              </p:nvSpPr>
              <p:spPr>
                <a:xfrm>
                  <a:off x="3216802" y="2065623"/>
                  <a:ext cx="328930"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solidFill>
                              <a:srgbClr val="C00000"/>
                            </a:solidFill>
                            <a:effectLst/>
                            <a:latin typeface="Cambria Math"/>
                            <a:ea typeface="Calibri"/>
                            <a:cs typeface="Times New Roman"/>
                          </a:rPr>
                          <m:t>𝑎</m:t>
                        </m:r>
                      </m:oMath>
                    </m:oMathPara>
                  </a14:m>
                  <a:endParaRPr lang="en-US" sz="4000">
                    <a:effectLst/>
                    <a:latin typeface="Times New Roman"/>
                    <a:ea typeface="Calibri"/>
                    <a:cs typeface="Times New Roman"/>
                  </a:endParaRPr>
                </a:p>
              </p:txBody>
            </p:sp>
          </mc:Choice>
          <mc:Fallback xmlns="">
            <p:sp>
              <p:nvSpPr>
                <p:cNvPr id="105" name="Text Box 16"/>
                <p:cNvSpPr txBox="1">
                  <a:spLocks noRot="1" noChangeAspect="1" noMove="1" noResize="1" noEditPoints="1" noAdjustHandles="1" noChangeArrowheads="1" noChangeShapeType="1" noTextEdit="1"/>
                </p:cNvSpPr>
                <p:nvPr/>
              </p:nvSpPr>
              <p:spPr>
                <a:xfrm>
                  <a:off x="3216802" y="2065623"/>
                  <a:ext cx="328930" cy="307340"/>
                </a:xfrm>
                <a:prstGeom prst="rect">
                  <a:avLst/>
                </a:prstGeom>
                <a:blipFill rotWithShape="1">
                  <a:blip r:embed="rId30"/>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Text Box 16"/>
                <p:cNvSpPr txBox="1"/>
                <p:nvPr/>
              </p:nvSpPr>
              <p:spPr>
                <a:xfrm>
                  <a:off x="3539213" y="2084452"/>
                  <a:ext cx="328930"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solidFill>
                              <a:srgbClr val="C00000"/>
                            </a:solidFill>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xmlns="">
            <p:sp>
              <p:nvSpPr>
                <p:cNvPr id="106" name="Text Box 16"/>
                <p:cNvSpPr txBox="1">
                  <a:spLocks noRot="1" noChangeAspect="1" noMove="1" noResize="1" noEditPoints="1" noAdjustHandles="1" noChangeArrowheads="1" noChangeShapeType="1" noTextEdit="1"/>
                </p:cNvSpPr>
                <p:nvPr/>
              </p:nvSpPr>
              <p:spPr>
                <a:xfrm>
                  <a:off x="3539213" y="2084452"/>
                  <a:ext cx="328930" cy="307340"/>
                </a:xfrm>
                <a:prstGeom prst="rect">
                  <a:avLst/>
                </a:prstGeom>
                <a:blipFill rotWithShape="1">
                  <a:blip r:embed="rId31"/>
                  <a:stretch>
                    <a:fillRect/>
                  </a:stretch>
                </a:blipFill>
                <a:ln w="6350">
                  <a:noFill/>
                </a:ln>
              </p:spPr>
              <p:txBody>
                <a:bodyPr/>
                <a:lstStyle/>
                <a:p>
                  <a:r>
                    <a:rPr lang="en-US">
                      <a:noFill/>
                    </a:rPr>
                    <a:t> </a:t>
                  </a:r>
                </a:p>
              </p:txBody>
            </p:sp>
          </mc:Fallback>
        </mc:AlternateContent>
        <p:sp>
          <p:nvSpPr>
            <p:cNvPr id="107" name="Oval 106"/>
            <p:cNvSpPr/>
            <p:nvPr/>
          </p:nvSpPr>
          <p:spPr>
            <a:xfrm>
              <a:off x="4004886" y="1978484"/>
              <a:ext cx="73660" cy="7493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08" name="Straight Arrow Connector 107"/>
            <p:cNvCxnSpPr>
              <a:stCxn id="107" idx="3"/>
            </p:cNvCxnSpPr>
            <p:nvPr/>
          </p:nvCxnSpPr>
          <p:spPr>
            <a:xfrm flipH="1">
              <a:off x="3868143" y="2042441"/>
              <a:ext cx="147305" cy="48404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107" idx="5"/>
            </p:cNvCxnSpPr>
            <p:nvPr/>
          </p:nvCxnSpPr>
          <p:spPr>
            <a:xfrm>
              <a:off x="4067530" y="2042441"/>
              <a:ext cx="77459" cy="501193"/>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0" name="Text Box 16"/>
                <p:cNvSpPr txBox="1"/>
                <p:nvPr/>
              </p:nvSpPr>
              <p:spPr>
                <a:xfrm>
                  <a:off x="3712783" y="2063873"/>
                  <a:ext cx="328930"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solidFill>
                              <a:srgbClr val="C00000"/>
                            </a:solidFill>
                            <a:effectLst/>
                            <a:latin typeface="Cambria Math"/>
                            <a:ea typeface="Calibri"/>
                            <a:cs typeface="Times New Roman"/>
                          </a:rPr>
                          <m:t>𝑎</m:t>
                        </m:r>
                      </m:oMath>
                    </m:oMathPara>
                  </a14:m>
                  <a:endParaRPr lang="en-US" sz="4000">
                    <a:effectLst/>
                    <a:latin typeface="Times New Roman"/>
                    <a:ea typeface="Calibri"/>
                    <a:cs typeface="Times New Roman"/>
                  </a:endParaRPr>
                </a:p>
              </p:txBody>
            </p:sp>
          </mc:Choice>
          <mc:Fallback xmlns="">
            <p:sp>
              <p:nvSpPr>
                <p:cNvPr id="110" name="Text Box 16"/>
                <p:cNvSpPr txBox="1">
                  <a:spLocks noRot="1" noChangeAspect="1" noMove="1" noResize="1" noEditPoints="1" noAdjustHandles="1" noChangeArrowheads="1" noChangeShapeType="1" noTextEdit="1"/>
                </p:cNvSpPr>
                <p:nvPr/>
              </p:nvSpPr>
              <p:spPr>
                <a:xfrm>
                  <a:off x="3712783" y="2063873"/>
                  <a:ext cx="328930" cy="307340"/>
                </a:xfrm>
                <a:prstGeom prst="rect">
                  <a:avLst/>
                </a:prstGeom>
                <a:blipFill rotWithShape="1">
                  <a:blip r:embed="rId32"/>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Text Box 16"/>
                <p:cNvSpPr txBox="1"/>
                <p:nvPr/>
              </p:nvSpPr>
              <p:spPr>
                <a:xfrm>
                  <a:off x="4054681" y="2091178"/>
                  <a:ext cx="328930"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solidFill>
                              <a:srgbClr val="C00000"/>
                            </a:solidFill>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xmlns="">
            <p:sp>
              <p:nvSpPr>
                <p:cNvPr id="111" name="Text Box 16"/>
                <p:cNvSpPr txBox="1">
                  <a:spLocks noRot="1" noChangeAspect="1" noMove="1" noResize="1" noEditPoints="1" noAdjustHandles="1" noChangeArrowheads="1" noChangeShapeType="1" noTextEdit="1"/>
                </p:cNvSpPr>
                <p:nvPr/>
              </p:nvSpPr>
              <p:spPr>
                <a:xfrm>
                  <a:off x="4054681" y="2091178"/>
                  <a:ext cx="328930" cy="307340"/>
                </a:xfrm>
                <a:prstGeom prst="rect">
                  <a:avLst/>
                </a:prstGeom>
                <a:blipFill rotWithShape="1">
                  <a:blip r:embed="rId33"/>
                  <a:stretch>
                    <a:fillRect/>
                  </a:stretch>
                </a:blipFill>
                <a:ln w="6350">
                  <a:noFill/>
                </a:ln>
              </p:spPr>
              <p:txBody>
                <a:bodyPr/>
                <a:lstStyle/>
                <a:p>
                  <a:r>
                    <a:rPr lang="en-US">
                      <a:noFill/>
                    </a:rPr>
                    <a:t> </a:t>
                  </a:r>
                </a:p>
              </p:txBody>
            </p:sp>
          </mc:Fallback>
        </mc:AlternateContent>
      </p:grpSp>
      <p:sp>
        <p:nvSpPr>
          <p:cNvPr id="2" name="Rectangle 1"/>
          <p:cNvSpPr/>
          <p:nvPr/>
        </p:nvSpPr>
        <p:spPr>
          <a:xfrm>
            <a:off x="18217378" y="12649200"/>
            <a:ext cx="2056973" cy="754053"/>
          </a:xfrm>
          <a:prstGeom prst="rect">
            <a:avLst/>
          </a:prstGeom>
        </p:spPr>
        <p:txBody>
          <a:bodyPr wrap="none">
            <a:spAutoFit/>
          </a:bodyPr>
          <a:lstStyle/>
          <a:p>
            <a:r>
              <a:rPr lang="en-US"/>
              <a:t>Hình 8.9</a:t>
            </a:r>
          </a:p>
        </p:txBody>
      </p:sp>
      <p:sp>
        <p:nvSpPr>
          <p:cNvPr id="112" name="TextBox 111">
            <a:extLst>
              <a:ext uri="{FF2B5EF4-FFF2-40B4-BE49-F238E27FC236}">
                <a16:creationId xmlns:a16="http://schemas.microsoft.com/office/drawing/2014/main" id="{B2D9CEB9-9E7D-4A97-A94D-2F3FDD715BC7}"/>
              </a:ext>
            </a:extLst>
          </p:cNvPr>
          <p:cNvSpPr txBox="1"/>
          <p:nvPr/>
        </p:nvSpPr>
        <p:spPr>
          <a:xfrm>
            <a:off x="440180" y="4675554"/>
            <a:ext cx="12751945" cy="4373698"/>
          </a:xfrm>
          <a:prstGeom prst="rect">
            <a:avLst/>
          </a:prstGeom>
          <a:noFill/>
        </p:spPr>
        <p:txBody>
          <a:bodyPr wrap="square">
            <a:spAutoFit/>
          </a:bodyPr>
          <a:lstStyle/>
          <a:p>
            <a:pPr>
              <a:lnSpc>
                <a:spcPct val="150000"/>
              </a:lnSpc>
            </a:pPr>
            <a:r>
              <a:rPr lang="en-US" sz="4800">
                <a:latin typeface="Tahoma" panose="020B0604030504040204" pitchFamily="34" charset="0"/>
                <a:ea typeface="Tahoma" panose="020B0604030504040204" pitchFamily="34" charset="0"/>
                <a:cs typeface="Tahoma" panose="020B0604030504040204" pitchFamily="34" charset="0"/>
              </a:rPr>
              <a:t>  Lập luận tương tự trên, dùng kiến thức về tổ hợp, hãy cho biết trong tổng nêu trên, có bao nhiêu đơn thức đồng dạng với mỗi đơn thức thu gọn sau:</a:t>
            </a:r>
          </a:p>
        </p:txBody>
      </p:sp>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3DD30A3B-E42E-4A1F-8AB9-53C0308D9766}"/>
                  </a:ext>
                </a:extLst>
              </p:cNvPr>
              <p:cNvSpPr txBox="1"/>
              <p:nvPr/>
            </p:nvSpPr>
            <p:spPr>
              <a:xfrm>
                <a:off x="725114" y="9150739"/>
                <a:ext cx="12203053" cy="830997"/>
              </a:xfrm>
              <a:prstGeom prst="rect">
                <a:avLst/>
              </a:prstGeom>
              <a:noFill/>
            </p:spPr>
            <p:txBody>
              <a:bodyPr wrap="square">
                <a:spAutoFit/>
              </a:bodyPr>
              <a:lstStyle/>
              <a:p>
                <a14:m>
                  <m:oMath xmlns:m="http://schemas.openxmlformats.org/officeDocument/2006/math">
                    <m:sSup>
                      <m:sSupPr>
                        <m:ctrlPr>
                          <a:rPr lang="en-US" sz="4800" i="1" smtClean="0">
                            <a:latin typeface="Cambria Math" panose="02040503050406030204" pitchFamily="18" charset="0"/>
                          </a:rPr>
                        </m:ctrlPr>
                      </m:sSupPr>
                      <m:e>
                        <m:r>
                          <a:rPr lang="en-US" sz="4800" i="1">
                            <a:latin typeface="Cambria Math"/>
                          </a:rPr>
                          <m:t>𝑎</m:t>
                        </m:r>
                      </m:e>
                      <m:sup>
                        <m:r>
                          <a:rPr lang="en-US" sz="4800" b="0" i="1" smtClean="0">
                            <a:latin typeface="Cambria Math"/>
                          </a:rPr>
                          <m:t>4</m:t>
                        </m:r>
                      </m:sup>
                    </m:sSup>
                    <m:r>
                      <a:rPr lang="en-US" sz="4800" i="1">
                        <a:latin typeface="Cambria Math"/>
                      </a:rPr>
                      <m:t>, </m:t>
                    </m:r>
                    <m:sSup>
                      <m:sSupPr>
                        <m:ctrlPr>
                          <a:rPr lang="en-US" sz="4800" i="1">
                            <a:latin typeface="Cambria Math" panose="02040503050406030204" pitchFamily="18" charset="0"/>
                          </a:rPr>
                        </m:ctrlPr>
                      </m:sSupPr>
                      <m:e>
                        <m:r>
                          <a:rPr lang="en-US" sz="4800" i="1">
                            <a:latin typeface="Cambria Math"/>
                          </a:rPr>
                          <m:t>𝑎</m:t>
                        </m:r>
                      </m:e>
                      <m:sup>
                        <m:r>
                          <a:rPr lang="en-US" sz="4800" b="0" i="1" smtClean="0">
                            <a:latin typeface="Cambria Math"/>
                          </a:rPr>
                          <m:t>3</m:t>
                        </m:r>
                      </m:sup>
                    </m:sSup>
                    <m:r>
                      <a:rPr lang="en-US" sz="4800" i="1">
                        <a:latin typeface="Cambria Math"/>
                      </a:rPr>
                      <m:t>𝑏</m:t>
                    </m:r>
                    <m:r>
                      <a:rPr lang="en-US" sz="4800" i="1">
                        <a:latin typeface="Cambria Math"/>
                      </a:rPr>
                      <m:t>, </m:t>
                    </m:r>
                    <m:sSup>
                      <m:sSupPr>
                        <m:ctrlPr>
                          <a:rPr lang="en-US" sz="4800" b="0" i="1" smtClean="0">
                            <a:latin typeface="Cambria Math" panose="02040503050406030204" pitchFamily="18" charset="0"/>
                          </a:rPr>
                        </m:ctrlPr>
                      </m:sSupPr>
                      <m:e>
                        <m:r>
                          <a:rPr lang="en-US" sz="4800" b="0" i="1" smtClean="0">
                            <a:latin typeface="Cambria Math"/>
                          </a:rPr>
                          <m:t>𝑎</m:t>
                        </m:r>
                      </m:e>
                      <m:sup>
                        <m:r>
                          <a:rPr lang="en-US" sz="4800" b="0" i="1" smtClean="0">
                            <a:latin typeface="Cambria Math"/>
                          </a:rPr>
                          <m:t>2</m:t>
                        </m:r>
                      </m:sup>
                    </m:sSup>
                    <m:sSup>
                      <m:sSupPr>
                        <m:ctrlPr>
                          <a:rPr lang="en-US" sz="4800" i="1">
                            <a:latin typeface="Cambria Math" panose="02040503050406030204" pitchFamily="18" charset="0"/>
                          </a:rPr>
                        </m:ctrlPr>
                      </m:sSupPr>
                      <m:e>
                        <m:r>
                          <a:rPr lang="en-US" sz="4800" i="1">
                            <a:latin typeface="Cambria Math"/>
                          </a:rPr>
                          <m:t>𝑏</m:t>
                        </m:r>
                      </m:e>
                      <m:sup>
                        <m:r>
                          <a:rPr lang="en-US" sz="4800" i="1">
                            <a:latin typeface="Cambria Math"/>
                          </a:rPr>
                          <m:t>2</m:t>
                        </m:r>
                      </m:sup>
                    </m:sSup>
                    <m:r>
                      <a:rPr lang="en-US" sz="4800" i="1">
                        <a:latin typeface="Cambria Math"/>
                      </a:rPr>
                      <m:t>, </m:t>
                    </m:r>
                    <m:sSup>
                      <m:sSupPr>
                        <m:ctrlPr>
                          <a:rPr lang="en-US" sz="4800" i="1">
                            <a:latin typeface="Cambria Math" panose="02040503050406030204" pitchFamily="18" charset="0"/>
                          </a:rPr>
                        </m:ctrlPr>
                      </m:sSupPr>
                      <m:e>
                        <m:r>
                          <a:rPr lang="en-US" sz="4800" b="0" i="1" smtClean="0">
                            <a:latin typeface="Cambria Math"/>
                          </a:rPr>
                          <m:t>𝑎</m:t>
                        </m:r>
                        <m:r>
                          <a:rPr lang="en-US" sz="4800" i="1">
                            <a:latin typeface="Cambria Math"/>
                          </a:rPr>
                          <m:t>𝑏</m:t>
                        </m:r>
                      </m:e>
                      <m:sup>
                        <m:r>
                          <a:rPr lang="en-US" sz="4800" i="1">
                            <a:latin typeface="Cambria Math"/>
                          </a:rPr>
                          <m:t>3</m:t>
                        </m:r>
                      </m:sup>
                    </m:sSup>
                  </m:oMath>
                </a14:m>
                <a:r>
                  <a:rPr lang="en-US" sz="4800" i="1">
                    <a:latin typeface="Cambria Math" panose="02040503050406030204" pitchFamily="18" charset="0"/>
                    <a:ea typeface="Tahoma" panose="020B0604030504040204" pitchFamily="34" charset="0"/>
                    <a:cs typeface="Tahoma" panose="020B0604030504040204" pitchFamily="34" charset="0"/>
                  </a:rPr>
                  <a:t>,</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   </m:t>
                    </m:r>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𝑏</m:t>
                        </m:r>
                      </m:e>
                      <m:sup>
                        <m:r>
                          <a:rPr lang="en-US" sz="4800" b="0" i="1" smtClean="0">
                            <a:latin typeface="Cambria Math"/>
                            <a:ea typeface="Tahoma" panose="020B0604030504040204" pitchFamily="34" charset="0"/>
                            <a:cs typeface="Tahoma" panose="020B0604030504040204" pitchFamily="34" charset="0"/>
                          </a:rPr>
                          <m:t>4</m:t>
                        </m:r>
                      </m:sup>
                    </m:sSup>
                    <m:r>
                      <a:rPr lang="en-US" sz="4800" b="0" i="1" smtClean="0">
                        <a:latin typeface="Cambria Math"/>
                        <a:ea typeface="Tahoma" panose="020B0604030504040204" pitchFamily="34" charset="0"/>
                        <a:cs typeface="Tahoma" panose="020B0604030504040204" pitchFamily="34" charset="0"/>
                      </a:rPr>
                      <m:t>?</m:t>
                    </m:r>
                  </m:oMath>
                </a14:m>
                <a:r>
                  <a:rPr lang="en-US" sz="4800">
                    <a:latin typeface="Cambria Math" panose="02040503050406030204" pitchFamily="18" charset="0"/>
                    <a:ea typeface="Tahoma" panose="020B0604030504040204" pitchFamily="34" charset="0"/>
                    <a:cs typeface="Tahoma" panose="020B0604030504040204" pitchFamily="34" charset="0"/>
                  </a:rPr>
                  <a:t> </a:t>
                </a:r>
                <a:endParaRPr lang="en-US" sz="4800" i="1">
                  <a:latin typeface="Cambria Math" panose="02040503050406030204" pitchFamily="18" charset="0"/>
                  <a:ea typeface="Tahoma" panose="020B0604030504040204" pitchFamily="34" charset="0"/>
                  <a:cs typeface="Tahoma" panose="020B0604030504040204" pitchFamily="34" charset="0"/>
                </a:endParaRPr>
              </a:p>
            </p:txBody>
          </p:sp>
        </mc:Choice>
        <mc:Fallback xmlns="">
          <p:sp>
            <p:nvSpPr>
              <p:cNvPr id="113" name="TextBox 112">
                <a:extLst>
                  <a:ext uri="{FF2B5EF4-FFF2-40B4-BE49-F238E27FC236}">
                    <a16:creationId xmlns="" xmlns:a16="http://schemas.microsoft.com/office/drawing/2014/main" xmlns:a14="http://schemas.microsoft.com/office/drawing/2010/main" id="{3DD30A3B-E42E-4A1F-8AB9-53C0308D9766}"/>
                  </a:ext>
                </a:extLst>
              </p:cNvPr>
              <p:cNvSpPr txBox="1">
                <a:spLocks noRot="1" noChangeAspect="1" noMove="1" noResize="1" noEditPoints="1" noAdjustHandles="1" noChangeArrowheads="1" noChangeShapeType="1" noTextEdit="1"/>
              </p:cNvSpPr>
              <p:nvPr/>
            </p:nvSpPr>
            <p:spPr>
              <a:xfrm>
                <a:off x="725114" y="9150739"/>
                <a:ext cx="12203053" cy="830997"/>
              </a:xfrm>
              <a:prstGeom prst="rect">
                <a:avLst/>
              </a:prstGeom>
              <a:blipFill rotWithShape="1">
                <a:blip r:embed="rId34"/>
                <a:stretch>
                  <a:fillRect t="-16912" b="-38235"/>
                </a:stretch>
              </a:blipFill>
            </p:spPr>
            <p:txBody>
              <a:bodyPr/>
              <a:lstStyle/>
              <a:p>
                <a:r>
                  <a:rPr lang="en-US">
                    <a:noFill/>
                  </a:rPr>
                  <a:t> </a:t>
                </a:r>
              </a:p>
            </p:txBody>
          </p:sp>
        </mc:Fallback>
      </mc:AlternateContent>
      <p:grpSp>
        <p:nvGrpSpPr>
          <p:cNvPr id="115" name="Group 114">
            <a:extLst>
              <a:ext uri="{FF2B5EF4-FFF2-40B4-BE49-F238E27FC236}">
                <a16:creationId xmlns:a16="http://schemas.microsoft.com/office/drawing/2014/main" id="{1F4E20C8-2D05-4C40-9288-F9499AF26E6D}"/>
              </a:ext>
            </a:extLst>
          </p:cNvPr>
          <p:cNvGrpSpPr/>
          <p:nvPr/>
        </p:nvGrpSpPr>
        <p:grpSpPr>
          <a:xfrm>
            <a:off x="431366" y="10275411"/>
            <a:ext cx="12790548" cy="3371754"/>
            <a:chOff x="1222851" y="5348152"/>
            <a:chExt cx="23580257" cy="5078505"/>
          </a:xfrm>
        </p:grpSpPr>
        <p:sp>
          <p:nvSpPr>
            <p:cNvPr id="116" name="Rounded Rectangle 115">
              <a:extLst>
                <a:ext uri="{FF2B5EF4-FFF2-40B4-BE49-F238E27FC236}">
                  <a16:creationId xmlns:a16="http://schemas.microsoft.com/office/drawing/2014/main" id="{D04F078C-CEB5-4C4F-A97E-1DF03AE09DB2}"/>
                </a:ext>
              </a:extLst>
            </p:cNvPr>
            <p:cNvSpPr/>
            <p:nvPr/>
          </p:nvSpPr>
          <p:spPr>
            <a:xfrm>
              <a:off x="1261071" y="5565135"/>
              <a:ext cx="23542037"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117" name="Group 60">
              <a:extLst>
                <a:ext uri="{FF2B5EF4-FFF2-40B4-BE49-F238E27FC236}">
                  <a16:creationId xmlns:a16="http://schemas.microsoft.com/office/drawing/2014/main" id="{3FCB0186-5BA0-4BA4-B799-BF7DBFD32008}"/>
                </a:ext>
              </a:extLst>
            </p:cNvPr>
            <p:cNvGrpSpPr/>
            <p:nvPr/>
          </p:nvGrpSpPr>
          <p:grpSpPr>
            <a:xfrm>
              <a:off x="1222851" y="5348152"/>
              <a:ext cx="5252529" cy="1594082"/>
              <a:chOff x="1224542" y="6322796"/>
              <a:chExt cx="5253136" cy="1602208"/>
            </a:xfrm>
          </p:grpSpPr>
          <p:sp>
            <p:nvSpPr>
              <p:cNvPr id="118" name="Freeform 20">
                <a:extLst>
                  <a:ext uri="{FF2B5EF4-FFF2-40B4-BE49-F238E27FC236}">
                    <a16:creationId xmlns:a16="http://schemas.microsoft.com/office/drawing/2014/main" id="{6A2CB58A-113B-4E6E-BC15-9EFD56D56D70}"/>
                  </a:ext>
                </a:extLst>
              </p:cNvPr>
              <p:cNvSpPr>
                <a:spLocks/>
              </p:cNvSpPr>
              <p:nvPr/>
            </p:nvSpPr>
            <p:spPr bwMode="auto">
              <a:xfrm rot="16200000" flipV="1">
                <a:off x="3335862" y="4783187"/>
                <a:ext cx="1602208" cy="468142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19" name="TextBox 118">
                <a:extLst>
                  <a:ext uri="{FF2B5EF4-FFF2-40B4-BE49-F238E27FC236}">
                    <a16:creationId xmlns:a16="http://schemas.microsoft.com/office/drawing/2014/main" id="{16B3B9C2-0771-4EE7-BBD9-C8B639D26E0E}"/>
                  </a:ext>
                </a:extLst>
              </p:cNvPr>
              <p:cNvSpPr txBox="1"/>
              <p:nvPr/>
            </p:nvSpPr>
            <p:spPr>
              <a:xfrm>
                <a:off x="2094446" y="6655199"/>
                <a:ext cx="4238474" cy="1164834"/>
              </a:xfrm>
              <a:prstGeom prst="rect">
                <a:avLst/>
              </a:prstGeom>
              <a:noFill/>
            </p:spPr>
            <p:txBody>
              <a:bodyPr wrap="square" rtlCol="0">
                <a:spAutoFit/>
              </a:bodyPr>
              <a:lstStyle/>
              <a:p>
                <a:r>
                  <a:rPr lang="en-US" sz="4400" b="1">
                    <a:solidFill>
                      <a:srgbClr val="FF0000"/>
                    </a:solidFill>
                    <a:latin typeface="Tahoma" pitchFamily="34" charset="0"/>
                    <a:ea typeface="Tahoma" pitchFamily="34" charset="0"/>
                    <a:cs typeface="Tahoma" pitchFamily="34" charset="0"/>
                  </a:rPr>
                  <a:t>Trả lời</a:t>
                </a:r>
                <a:endParaRPr lang="en-US" sz="4400" b="1" dirty="0">
                  <a:solidFill>
                    <a:srgbClr val="FF0000"/>
                  </a:solidFill>
                  <a:latin typeface="Tahoma" pitchFamily="34" charset="0"/>
                  <a:ea typeface="Tahoma" pitchFamily="34" charset="0"/>
                  <a:cs typeface="Tahoma" pitchFamily="34" charset="0"/>
                </a:endParaRPr>
              </a:p>
            </p:txBody>
          </p:sp>
          <p:sp>
            <p:nvSpPr>
              <p:cNvPr id="120" name="Round Diagonal Corner Rectangle 41">
                <a:extLst>
                  <a:ext uri="{FF2B5EF4-FFF2-40B4-BE49-F238E27FC236}">
                    <a16:creationId xmlns:a16="http://schemas.microsoft.com/office/drawing/2014/main"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5">
                <a:extLst>
                  <a:ext uri="{FF2B5EF4-FFF2-40B4-BE49-F238E27FC236}">
                    <a16:creationId xmlns:a16="http://schemas.microsoft.com/office/drawing/2014/main"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122" name="TextBox 121">
                <a:extLst>
                  <a:ext uri="{FF2B5EF4-FFF2-40B4-BE49-F238E27FC236}">
                    <a16:creationId xmlns:a16="http://schemas.microsoft.com/office/drawing/2014/main" id="{3DD30A3B-E42E-4A1F-8AB9-53C0308D9766}"/>
                  </a:ext>
                </a:extLst>
              </p:cNvPr>
              <p:cNvSpPr txBox="1"/>
              <p:nvPr/>
            </p:nvSpPr>
            <p:spPr>
              <a:xfrm>
                <a:off x="650128" y="11582400"/>
                <a:ext cx="12532472" cy="1581074"/>
              </a:xfrm>
              <a:prstGeom prst="rect">
                <a:avLst/>
              </a:prstGeom>
              <a:noFill/>
            </p:spPr>
            <p:txBody>
              <a:bodyPr wrap="square">
                <a:spAutoFit/>
              </a:bodyPr>
              <a:lstStyle/>
              <a:p>
                <a:r>
                  <a:rPr lang="en-US" sz="4800">
                    <a:latin typeface="Tahoma" panose="020B0604030504040204" pitchFamily="34" charset="0"/>
                    <a:ea typeface="Tahoma" panose="020B0604030504040204" pitchFamily="34" charset="0"/>
                    <a:cs typeface="Tahoma" panose="020B0604030504040204" pitchFamily="34" charset="0"/>
                  </a:rPr>
                  <a:t>Có </a:t>
                </a:r>
                <a14:m>
                  <m:oMath xmlns:m="http://schemas.openxmlformats.org/officeDocument/2006/math">
                    <m:sSubSup>
                      <m:sSub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bSupPr>
                      <m:e>
                        <m:r>
                          <a:rPr lang="en-US" sz="4800" b="0" i="1" smtClean="0">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4</m:t>
                        </m:r>
                      </m:sub>
                      <m:sup>
                        <m:r>
                          <a:rPr lang="en-US" sz="4800" b="0" i="1" smtClean="0">
                            <a:latin typeface="Cambria Math"/>
                            <a:ea typeface="Tahoma" panose="020B0604030504040204" pitchFamily="34" charset="0"/>
                            <a:cs typeface="Tahoma" panose="020B0604030504040204" pitchFamily="34" charset="0"/>
                          </a:rPr>
                          <m:t>0</m:t>
                        </m:r>
                      </m:sup>
                    </m:sSubSup>
                    <m:r>
                      <a:rPr lang="en-US" sz="4800" b="0" i="1" smtClean="0">
                        <a:latin typeface="Cambria Math"/>
                        <a:ea typeface="Tahoma" panose="020B0604030504040204" pitchFamily="34" charset="0"/>
                        <a:cs typeface="Tahoma" panose="020B0604030504040204" pitchFamily="34" charset="0"/>
                      </a:rPr>
                      <m:t>;</m:t>
                    </m:r>
                    <m:sSubSup>
                      <m:sSub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bSupPr>
                      <m:e>
                        <m:r>
                          <a:rPr lang="en-US" sz="4800" b="0" i="1" smtClean="0">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4</m:t>
                        </m:r>
                      </m:sub>
                      <m:sup>
                        <m:r>
                          <a:rPr lang="en-US" sz="4800" b="0" i="1" smtClean="0">
                            <a:latin typeface="Cambria Math"/>
                            <a:ea typeface="Tahoma" panose="020B0604030504040204" pitchFamily="34" charset="0"/>
                            <a:cs typeface="Tahoma" panose="020B0604030504040204" pitchFamily="34" charset="0"/>
                          </a:rPr>
                          <m:t>1</m:t>
                        </m:r>
                      </m:sup>
                    </m:sSubSup>
                    <m:r>
                      <a:rPr lang="en-US" sz="4800" b="0" i="1" smtClean="0">
                        <a:latin typeface="Cambria Math"/>
                        <a:ea typeface="Tahoma" panose="020B0604030504040204" pitchFamily="34" charset="0"/>
                        <a:cs typeface="Tahoma" panose="020B0604030504040204" pitchFamily="34" charset="0"/>
                      </a:rPr>
                      <m:t>;</m:t>
                    </m:r>
                    <m:sSubSup>
                      <m:sSub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bSupPr>
                      <m:e>
                        <m:r>
                          <a:rPr lang="en-US" sz="4800" b="0" i="1" smtClean="0">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4</m:t>
                        </m:r>
                      </m:sub>
                      <m:sup>
                        <m:r>
                          <a:rPr lang="en-US" sz="4800" b="0" i="1" smtClean="0">
                            <a:latin typeface="Cambria Math"/>
                            <a:ea typeface="Tahoma" panose="020B0604030504040204" pitchFamily="34" charset="0"/>
                            <a:cs typeface="Tahoma" panose="020B0604030504040204" pitchFamily="34" charset="0"/>
                          </a:rPr>
                          <m:t>2</m:t>
                        </m:r>
                      </m:sup>
                    </m:sSubSup>
                    <m:r>
                      <a:rPr lang="en-US" sz="4800" b="0" i="1" smtClean="0">
                        <a:latin typeface="Cambria Math"/>
                        <a:ea typeface="Tahoma" panose="020B0604030504040204" pitchFamily="34" charset="0"/>
                        <a:cs typeface="Tahoma" panose="020B0604030504040204" pitchFamily="34" charset="0"/>
                      </a:rPr>
                      <m:t>;</m:t>
                    </m:r>
                    <m:sSubSup>
                      <m:sSub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bSupPr>
                      <m:e>
                        <m:r>
                          <a:rPr lang="en-US" sz="4800" b="0" i="1" smtClean="0">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4</m:t>
                        </m:r>
                      </m:sub>
                      <m:sup>
                        <m:r>
                          <a:rPr lang="en-US" sz="4800" b="0" i="1" smtClean="0">
                            <a:latin typeface="Cambria Math"/>
                            <a:ea typeface="Tahoma" panose="020B0604030504040204" pitchFamily="34" charset="0"/>
                            <a:cs typeface="Tahoma" panose="020B0604030504040204" pitchFamily="34" charset="0"/>
                          </a:rPr>
                          <m:t>3</m:t>
                        </m:r>
                      </m:sup>
                    </m:sSubSup>
                    <m:r>
                      <a:rPr lang="en-US" sz="4800" b="0" i="1" smtClean="0">
                        <a:latin typeface="Cambria Math"/>
                        <a:ea typeface="Tahoma" panose="020B0604030504040204" pitchFamily="34" charset="0"/>
                        <a:cs typeface="Tahoma" panose="020B0604030504040204" pitchFamily="34" charset="0"/>
                      </a:rPr>
                      <m:t>;</m:t>
                    </m:r>
                    <m:sSubSup>
                      <m:sSub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bSupPr>
                      <m:e>
                        <m:r>
                          <a:rPr lang="en-US" sz="4800" b="0" i="1" smtClean="0">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4</m:t>
                        </m:r>
                      </m:sub>
                      <m:sup>
                        <m:r>
                          <a:rPr lang="en-US" sz="4800" b="0" i="1" smtClean="0">
                            <a:latin typeface="Cambria Math"/>
                            <a:ea typeface="Tahoma" panose="020B0604030504040204" pitchFamily="34" charset="0"/>
                            <a:cs typeface="Tahoma" panose="020B0604030504040204" pitchFamily="34" charset="0"/>
                          </a:rPr>
                          <m:t>4</m:t>
                        </m:r>
                      </m:sup>
                    </m:sSubSup>
                    <m:r>
                      <a:rPr lang="en-US" sz="4800" b="0" i="1" smtClean="0">
                        <a:latin typeface="Cambria Math"/>
                        <a:ea typeface="Tahoma" panose="020B0604030504040204" pitchFamily="34" charset="0"/>
                        <a:cs typeface="Tahoma" panose="020B0604030504040204" pitchFamily="34" charset="0"/>
                      </a:rPr>
                      <m:t> </m:t>
                    </m:r>
                  </m:oMath>
                </a14:m>
                <a:r>
                  <a:rPr lang="en-US" sz="4800">
                    <a:latin typeface="Tahoma" panose="020B0604030504040204" pitchFamily="34" charset="0"/>
                    <a:ea typeface="Tahoma" panose="020B0604030504040204" pitchFamily="34" charset="0"/>
                    <a:cs typeface="Tahoma" panose="020B0604030504040204" pitchFamily="34" charset="0"/>
                  </a:rPr>
                  <a:t>đơn thức đồng dạng với </a:t>
                </a:r>
              </a:p>
              <a:p>
                <a:r>
                  <a:rPr lang="en-US" sz="4800">
                    <a:latin typeface="Tahoma" panose="020B0604030504040204" pitchFamily="34" charset="0"/>
                    <a:ea typeface="Tahoma" panose="020B0604030504040204" pitchFamily="34" charset="0"/>
                    <a:cs typeface="Tahoma" panose="020B0604030504040204" pitchFamily="34" charset="0"/>
                  </a:rPr>
                  <a:t>mỗi đơn thức</a:t>
                </a:r>
                <a:r>
                  <a:rPr lang="en-US" sz="4800" i="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800" i="1">
                            <a:latin typeface="Cambria Math" panose="02040503050406030204" pitchFamily="18" charset="0"/>
                          </a:rPr>
                        </m:ctrlPr>
                      </m:sSupPr>
                      <m:e>
                        <m:r>
                          <a:rPr lang="en-US" sz="4800" i="1">
                            <a:latin typeface="Cambria Math"/>
                          </a:rPr>
                          <m:t>𝑎</m:t>
                        </m:r>
                      </m:e>
                      <m:sup>
                        <m:r>
                          <a:rPr lang="en-US" sz="4800" i="1">
                            <a:latin typeface="Cambria Math"/>
                          </a:rPr>
                          <m:t>4</m:t>
                        </m:r>
                      </m:sup>
                    </m:sSup>
                    <m:r>
                      <a:rPr lang="en-US" sz="4800" i="1">
                        <a:latin typeface="Cambria Math"/>
                      </a:rPr>
                      <m:t>, </m:t>
                    </m:r>
                    <m:sSup>
                      <m:sSupPr>
                        <m:ctrlPr>
                          <a:rPr lang="en-US" sz="4800" i="1">
                            <a:latin typeface="Cambria Math" panose="02040503050406030204" pitchFamily="18" charset="0"/>
                          </a:rPr>
                        </m:ctrlPr>
                      </m:sSupPr>
                      <m:e>
                        <m:r>
                          <a:rPr lang="en-US" sz="4800" i="1">
                            <a:latin typeface="Cambria Math"/>
                          </a:rPr>
                          <m:t>𝑎</m:t>
                        </m:r>
                      </m:e>
                      <m:sup>
                        <m:r>
                          <a:rPr lang="en-US" sz="4800" i="1">
                            <a:latin typeface="Cambria Math"/>
                          </a:rPr>
                          <m:t>3</m:t>
                        </m:r>
                      </m:sup>
                    </m:sSup>
                    <m:r>
                      <a:rPr lang="en-US" sz="4800" i="1">
                        <a:latin typeface="Cambria Math"/>
                      </a:rPr>
                      <m:t>𝑏</m:t>
                    </m:r>
                    <m:r>
                      <a:rPr lang="en-US" sz="4800" i="1">
                        <a:latin typeface="Cambria Math"/>
                      </a:rPr>
                      <m:t>, </m:t>
                    </m:r>
                    <m:sSup>
                      <m:sSupPr>
                        <m:ctrlPr>
                          <a:rPr lang="en-US" sz="4800" i="1">
                            <a:latin typeface="Cambria Math" panose="02040503050406030204" pitchFamily="18" charset="0"/>
                          </a:rPr>
                        </m:ctrlPr>
                      </m:sSupPr>
                      <m:e>
                        <m:r>
                          <a:rPr lang="en-US" sz="4800" i="1">
                            <a:latin typeface="Cambria Math"/>
                          </a:rPr>
                          <m:t>𝑎</m:t>
                        </m:r>
                      </m:e>
                      <m:sup>
                        <m:r>
                          <a:rPr lang="en-US" sz="4800" i="1">
                            <a:latin typeface="Cambria Math"/>
                          </a:rPr>
                          <m:t>2</m:t>
                        </m:r>
                      </m:sup>
                    </m:sSup>
                    <m:sSup>
                      <m:sSupPr>
                        <m:ctrlPr>
                          <a:rPr lang="en-US" sz="4800" i="1">
                            <a:latin typeface="Cambria Math" panose="02040503050406030204" pitchFamily="18" charset="0"/>
                          </a:rPr>
                        </m:ctrlPr>
                      </m:sSupPr>
                      <m:e>
                        <m:r>
                          <a:rPr lang="en-US" sz="4800" i="1">
                            <a:latin typeface="Cambria Math"/>
                          </a:rPr>
                          <m:t>𝑏</m:t>
                        </m:r>
                      </m:e>
                      <m:sup>
                        <m:r>
                          <a:rPr lang="en-US" sz="4800" i="1">
                            <a:latin typeface="Cambria Math"/>
                          </a:rPr>
                          <m:t>2</m:t>
                        </m:r>
                      </m:sup>
                    </m:sSup>
                    <m:r>
                      <a:rPr lang="en-US" sz="4800" i="1">
                        <a:latin typeface="Cambria Math"/>
                      </a:rPr>
                      <m:t>, </m:t>
                    </m:r>
                    <m:sSup>
                      <m:sSupPr>
                        <m:ctrlPr>
                          <a:rPr lang="en-US" sz="4800" i="1">
                            <a:latin typeface="Cambria Math" panose="02040503050406030204" pitchFamily="18" charset="0"/>
                          </a:rPr>
                        </m:ctrlPr>
                      </m:sSupPr>
                      <m:e>
                        <m:r>
                          <a:rPr lang="en-US" sz="4800" i="1">
                            <a:latin typeface="Cambria Math"/>
                          </a:rPr>
                          <m:t>𝑎𝑏</m:t>
                        </m:r>
                      </m:e>
                      <m:sup>
                        <m:r>
                          <a:rPr lang="en-US" sz="4800" i="1">
                            <a:latin typeface="Cambria Math"/>
                          </a:rPr>
                          <m:t>3</m:t>
                        </m:r>
                      </m:sup>
                    </m:sSup>
                    <m:r>
                      <a:rPr lang="en-US" sz="4800" b="0" i="1" smtClean="0">
                        <a:latin typeface="Cambria Math"/>
                      </a:rPr>
                      <m:t>,</m:t>
                    </m:r>
                    <m:r>
                      <a:rPr lang="en-US" sz="4800" i="1">
                        <a:latin typeface="Cambria Math"/>
                        <a:ea typeface="Tahoma" panose="020B0604030504040204" pitchFamily="34" charset="0"/>
                        <a:cs typeface="Tahoma" panose="020B0604030504040204" pitchFamily="34" charset="0"/>
                      </a:rPr>
                      <m:t>  </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𝑏</m:t>
                        </m:r>
                      </m:e>
                      <m:sup>
                        <m:r>
                          <a:rPr lang="en-US" sz="4800" i="1">
                            <a:latin typeface="Cambria Math"/>
                            <a:ea typeface="Tahoma" panose="020B0604030504040204" pitchFamily="34" charset="0"/>
                            <a:cs typeface="Tahoma" panose="020B0604030504040204" pitchFamily="34" charset="0"/>
                          </a:rPr>
                          <m:t>4</m:t>
                        </m:r>
                      </m:sup>
                    </m:sSup>
                  </m:oMath>
                </a14:m>
                <a:r>
                  <a:rPr lang="en-US" sz="480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22" name="TextBox 121">
                <a:extLst>
                  <a:ext uri="{FF2B5EF4-FFF2-40B4-BE49-F238E27FC236}">
                    <a16:creationId xmlns="" xmlns:a16="http://schemas.microsoft.com/office/drawing/2014/main" xmlns:a14="http://schemas.microsoft.com/office/drawing/2010/main" id="{3DD30A3B-E42E-4A1F-8AB9-53C0308D9766}"/>
                  </a:ext>
                </a:extLst>
              </p:cNvPr>
              <p:cNvSpPr txBox="1">
                <a:spLocks noRot="1" noChangeAspect="1" noMove="1" noResize="1" noEditPoints="1" noAdjustHandles="1" noChangeArrowheads="1" noChangeShapeType="1" noTextEdit="1"/>
              </p:cNvSpPr>
              <p:nvPr/>
            </p:nvSpPr>
            <p:spPr>
              <a:xfrm>
                <a:off x="650128" y="11582400"/>
                <a:ext cx="12532472" cy="1581074"/>
              </a:xfrm>
              <a:prstGeom prst="rect">
                <a:avLst/>
              </a:prstGeom>
              <a:blipFill rotWithShape="1">
                <a:blip r:embed="rId35"/>
                <a:stretch>
                  <a:fillRect l="-2237" t="-8880" r="-389" b="-19305"/>
                </a:stretch>
              </a:blipFill>
            </p:spPr>
            <p:txBody>
              <a:bodyPr/>
              <a:lstStyle/>
              <a:p>
                <a:r>
                  <a:rPr lang="en-US">
                    <a:noFill/>
                  </a:rPr>
                  <a:t> </a:t>
                </a:r>
              </a:p>
            </p:txBody>
          </p:sp>
        </mc:Fallback>
      </mc:AlternateContent>
    </p:spTree>
    <p:extLst>
      <p:ext uri="{BB962C8B-B14F-4D97-AF65-F5344CB8AC3E}">
        <p14:creationId xmlns:p14="http://schemas.microsoft.com/office/powerpoint/2010/main" val="4171934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diamond(in)">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2">
                                            <p:txEl>
                                              <p:pRg st="0" end="0"/>
                                            </p:txEl>
                                          </p:spTgt>
                                        </p:tgtEl>
                                        <p:attrNameLst>
                                          <p:attrName>style.visibility</p:attrName>
                                        </p:attrNameLst>
                                      </p:cBhvr>
                                      <p:to>
                                        <p:strVal val="visible"/>
                                      </p:to>
                                    </p:set>
                                    <p:animEffect transition="in" filter="wipe(left)">
                                      <p:cBhvr>
                                        <p:cTn id="12" dur="500"/>
                                        <p:tgtEl>
                                          <p:spTgt spid="122">
                                            <p:txEl>
                                              <p:pRg st="0" end="0"/>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122">
                                            <p:txEl>
                                              <p:pRg st="1" end="1"/>
                                            </p:txEl>
                                          </p:spTgt>
                                        </p:tgtEl>
                                        <p:attrNameLst>
                                          <p:attrName>style.visibility</p:attrName>
                                        </p:attrNameLst>
                                      </p:cBhvr>
                                      <p:to>
                                        <p:strVal val="visible"/>
                                      </p:to>
                                    </p:set>
                                    <p:animEffect transition="in" filter="wipe(left)">
                                      <p:cBhvr>
                                        <p:cTn id="15" dur="500"/>
                                        <p:tgtEl>
                                          <p:spTgt spid="1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70524C28-330B-43E5-9378-84CE4353225F}"/>
              </a:ext>
            </a:extLst>
          </p:cNvPr>
          <p:cNvGrpSpPr/>
          <p:nvPr/>
        </p:nvGrpSpPr>
        <p:grpSpPr>
          <a:xfrm>
            <a:off x="381000" y="1904999"/>
            <a:ext cx="23219986" cy="1538884"/>
            <a:chOff x="381000" y="1904999"/>
            <a:chExt cx="23219986" cy="1538884"/>
          </a:xfrm>
        </p:grpSpPr>
        <p:sp>
          <p:nvSpPr>
            <p:cNvPr id="66" name="Rectangle 65">
              <a:extLst>
                <a:ext uri="{FF2B5EF4-FFF2-40B4-BE49-F238E27FC236}">
                  <a16:creationId xmlns:a16="http://schemas.microsoft.com/office/drawing/2014/main" id="{04F86028-A5E9-4A56-884D-C219A70B815D}"/>
                </a:ext>
              </a:extLst>
            </p:cNvPr>
            <p:cNvSpPr/>
            <p:nvPr/>
          </p:nvSpPr>
          <p:spPr>
            <a:xfrm>
              <a:off x="1981200" y="1905000"/>
              <a:ext cx="21619786" cy="1538883"/>
            </a:xfrm>
            <a:prstGeom prst="rect">
              <a:avLst/>
            </a:prstGeom>
          </p:spPr>
          <p:txBody>
            <a:bodyPr wrap="square">
              <a:spAutoFit/>
            </a:bodyPr>
            <a:lstStyle/>
            <a:p>
              <a:pPr>
                <a:spcBef>
                  <a:spcPct val="0"/>
                </a:spcBef>
                <a:defRPr/>
              </a:pPr>
              <a:r>
                <a:rPr lang="en-US" sz="4700" b="1">
                  <a:solidFill>
                    <a:srgbClr val="242452"/>
                  </a:solidFill>
                  <a:latin typeface="Tahoma" panose="020B0604030504040204" pitchFamily="34" charset="0"/>
                  <a:ea typeface="Tahoma" panose="020B0604030504040204" pitchFamily="34" charset="0"/>
                  <a:cs typeface="Tahoma" panose="020B0604030504040204" pitchFamily="34" charset="0"/>
                </a:rPr>
                <a:t>XÂY DỰNG CÔNG THỨC NHỊ THỨC NEWTON.</a:t>
              </a:r>
            </a:p>
            <a:p>
              <a:pPr>
                <a:lnSpc>
                  <a:spcPct val="100000"/>
                </a:lnSpc>
                <a:spcBef>
                  <a:spcPct val="0"/>
                </a:spcBef>
                <a:buNone/>
                <a:defRPr/>
              </a:pP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67" name="Round Same Side Corner Rectangle 51">
              <a:extLst>
                <a:ext uri="{FF2B5EF4-FFF2-40B4-BE49-F238E27FC236}">
                  <a16:creationId xmlns:a16="http://schemas.microsoft.com/office/drawing/2014/main" id="{9EC2DC36-A59A-4325-A664-FA1E955F8F20}"/>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8" name="TextBox 67">
              <a:extLst>
                <a:ext uri="{FF2B5EF4-FFF2-40B4-BE49-F238E27FC236}">
                  <a16:creationId xmlns:a16="http://schemas.microsoft.com/office/drawing/2014/main" id="{A318689D-AF99-44A0-B09D-CC913A5CD0DB}"/>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69" name="Round Same Side Corner Rectangle 51">
              <a:extLst>
                <a:ext uri="{FF2B5EF4-FFF2-40B4-BE49-F238E27FC236}">
                  <a16:creationId xmlns:a16="http://schemas.microsoft.com/office/drawing/2014/main" id="{B981FF08-42E1-4108-8DD0-1D34E9BB63E2}"/>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0" name="TextBox 69">
              <a:extLst>
                <a:ext uri="{FF2B5EF4-FFF2-40B4-BE49-F238E27FC236}">
                  <a16:creationId xmlns:a16="http://schemas.microsoft.com/office/drawing/2014/main" id="{A9997F11-890A-4A73-BC16-EB07297C552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09" name="Group 208">
            <a:extLst>
              <a:ext uri="{FF2B5EF4-FFF2-40B4-BE49-F238E27FC236}">
                <a16:creationId xmlns:a16="http://schemas.microsoft.com/office/drawing/2014/main" id="{0C728639-CFD6-46CB-9C88-0C2B576EC9B6}"/>
              </a:ext>
            </a:extLst>
          </p:cNvPr>
          <p:cNvGrpSpPr/>
          <p:nvPr/>
        </p:nvGrpSpPr>
        <p:grpSpPr>
          <a:xfrm>
            <a:off x="381000" y="3443883"/>
            <a:ext cx="23551362" cy="6248399"/>
            <a:chOff x="319463" y="8243102"/>
            <a:chExt cx="23689937" cy="4798506"/>
          </a:xfrm>
        </p:grpSpPr>
        <p:grpSp>
          <p:nvGrpSpPr>
            <p:cNvPr id="210" name="Group 209">
              <a:extLst>
                <a:ext uri="{FF2B5EF4-FFF2-40B4-BE49-F238E27FC236}">
                  <a16:creationId xmlns:a16="http://schemas.microsoft.com/office/drawing/2014/main" id="{FAD0BC6C-B274-403D-B389-601D352F485A}"/>
                </a:ext>
              </a:extLst>
            </p:cNvPr>
            <p:cNvGrpSpPr/>
            <p:nvPr/>
          </p:nvGrpSpPr>
          <p:grpSpPr>
            <a:xfrm>
              <a:off x="387400" y="8243102"/>
              <a:ext cx="23622000" cy="4798506"/>
              <a:chOff x="1222851" y="5115188"/>
              <a:chExt cx="23580257" cy="4861522"/>
            </a:xfrm>
          </p:grpSpPr>
          <p:sp>
            <p:nvSpPr>
              <p:cNvPr id="212" name="Rounded Rectangle 34">
                <a:extLst>
                  <a:ext uri="{FF2B5EF4-FFF2-40B4-BE49-F238E27FC236}">
                    <a16:creationId xmlns:a16="http://schemas.microsoft.com/office/drawing/2014/main" id="{6261E7D4-EF36-44E2-B14D-C976222A2555}"/>
                  </a:ext>
                </a:extLst>
              </p:cNvPr>
              <p:cNvSpPr/>
              <p:nvPr/>
            </p:nvSpPr>
            <p:spPr>
              <a:xfrm>
                <a:off x="1261072" y="5115188"/>
                <a:ext cx="23542036" cy="4861522"/>
              </a:xfrm>
              <a:prstGeom prst="roundRect">
                <a:avLst>
                  <a:gd name="adj" fmla="val 0"/>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213" name="Group 60">
                <a:extLst>
                  <a:ext uri="{FF2B5EF4-FFF2-40B4-BE49-F238E27FC236}">
                    <a16:creationId xmlns:a16="http://schemas.microsoft.com/office/drawing/2014/main" id="{FA209534-7FF3-4484-9EFF-8419F99B832D}"/>
                  </a:ext>
                </a:extLst>
              </p:cNvPr>
              <p:cNvGrpSpPr/>
              <p:nvPr/>
            </p:nvGrpSpPr>
            <p:grpSpPr>
              <a:xfrm>
                <a:off x="1222851" y="5324071"/>
                <a:ext cx="4222491" cy="848505"/>
                <a:chOff x="1224542" y="6298598"/>
                <a:chExt cx="4222980" cy="852831"/>
              </a:xfrm>
            </p:grpSpPr>
            <p:sp>
              <p:nvSpPr>
                <p:cNvPr id="214" name="Freeform 20">
                  <a:extLst>
                    <a:ext uri="{FF2B5EF4-FFF2-40B4-BE49-F238E27FC236}">
                      <a16:creationId xmlns:a16="http://schemas.microsoft.com/office/drawing/2014/main" id="{2D33D6B9-A13D-4FB0-B941-B0D849062C0D}"/>
                    </a:ext>
                  </a:extLst>
                </p:cNvPr>
                <p:cNvSpPr>
                  <a:spLocks/>
                </p:cNvSpPr>
                <p:nvPr/>
              </p:nvSpPr>
              <p:spPr bwMode="auto">
                <a:xfrm rot="16200000" flipV="1">
                  <a:off x="3207571" y="4911478"/>
                  <a:ext cx="828631" cy="365126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15" name="Round Diagonal Corner Rectangle 41">
                  <a:extLst>
                    <a:ext uri="{FF2B5EF4-FFF2-40B4-BE49-F238E27FC236}">
                      <a16:creationId xmlns:a16="http://schemas.microsoft.com/office/drawing/2014/main" id="{EC407B9C-5004-4A32-9D9A-AED2A971A049}"/>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extBox 215">
                  <a:extLst>
                    <a:ext uri="{FF2B5EF4-FFF2-40B4-BE49-F238E27FC236}">
                      <a16:creationId xmlns:a16="http://schemas.microsoft.com/office/drawing/2014/main" id="{7A071807-5160-4448-8C55-CE0309CBCA6E}"/>
                    </a:ext>
                  </a:extLst>
                </p:cNvPr>
                <p:cNvSpPr txBox="1"/>
                <p:nvPr/>
              </p:nvSpPr>
              <p:spPr>
                <a:xfrm>
                  <a:off x="2018425" y="6298598"/>
                  <a:ext cx="3429097" cy="601710"/>
                </a:xfrm>
                <a:prstGeom prst="rect">
                  <a:avLst/>
                </a:prstGeom>
                <a:noFill/>
              </p:spPr>
              <p:txBody>
                <a:bodyPr wrap="square" rtlCol="0">
                  <a:spAutoFit/>
                </a:bodyPr>
                <a:lstStyle/>
                <a:p>
                  <a:r>
                    <a:rPr lang="vi-VN" sz="4400" b="1">
                      <a:solidFill>
                        <a:srgbClr val="FFC000"/>
                      </a:solidFill>
                      <a:latin typeface="Tahoma" pitchFamily="34" charset="0"/>
                      <a:ea typeface="Tahoma" pitchFamily="34" charset="0"/>
                      <a:cs typeface="Tahoma" pitchFamily="34" charset="0"/>
                    </a:rPr>
                    <a:t>Nhận xét</a:t>
                  </a:r>
                  <a:endParaRPr lang="en-US" sz="4400" b="1" dirty="0">
                    <a:solidFill>
                      <a:srgbClr val="FFC000"/>
                    </a:solidFill>
                    <a:latin typeface="Tahoma" pitchFamily="34" charset="0"/>
                    <a:ea typeface="Tahoma" pitchFamily="34" charset="0"/>
                    <a:cs typeface="Tahoma" pitchFamily="34" charset="0"/>
                  </a:endParaRPr>
                </a:p>
              </p:txBody>
            </p:sp>
          </p:grpSp>
        </p:grpSp>
        <p:pic>
          <p:nvPicPr>
            <p:cNvPr id="211" name="Graphic 3" descr="Clipboard outline">
              <a:extLst>
                <a:ext uri="{FF2B5EF4-FFF2-40B4-BE49-F238E27FC236}">
                  <a16:creationId xmlns:a16="http://schemas.microsoft.com/office/drawing/2014/main" id="{835E3A4E-575C-4FB1-AE8D-F9CEEC9792C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9463" y="8394402"/>
              <a:ext cx="914400" cy="914400"/>
            </a:xfrm>
            <a:prstGeom prst="rect">
              <a:avLst/>
            </a:prstGeom>
          </p:spPr>
        </p:pic>
      </p:grpSp>
      <mc:AlternateContent xmlns:mc="http://schemas.openxmlformats.org/markup-compatibility/2006" xmlns:a14="http://schemas.microsoft.com/office/drawing/2010/main">
        <mc:Choice Requires="a14">
          <p:sp>
            <p:nvSpPr>
              <p:cNvPr id="225" name="TextBox 224">
                <a:extLst>
                  <a:ext uri="{FF2B5EF4-FFF2-40B4-BE49-F238E27FC236}">
                    <a16:creationId xmlns:a16="http://schemas.microsoft.com/office/drawing/2014/main" id="{3DD30A3B-E42E-4A1F-8AB9-53C0308D9766}"/>
                  </a:ext>
                </a:extLst>
              </p:cNvPr>
              <p:cNvSpPr txBox="1"/>
              <p:nvPr/>
            </p:nvSpPr>
            <p:spPr>
              <a:xfrm>
                <a:off x="1290051" y="7684637"/>
                <a:ext cx="18980315" cy="830997"/>
              </a:xfrm>
              <a:prstGeom prst="rect">
                <a:avLst/>
              </a:prstGeom>
              <a:noFill/>
            </p:spPr>
            <p:txBody>
              <a:bodyPr wrap="square">
                <a:spAutoFit/>
              </a:bodyPr>
              <a:lstStyle/>
              <a:p>
                <a:r>
                  <a:rPr lang="en-US" sz="4800">
                    <a:latin typeface="Tahoma" panose="020B0604030504040204" pitchFamily="34" charset="0"/>
                    <a:ea typeface="Tahoma" panose="020B0604030504040204" pitchFamily="34" charset="0"/>
                    <a:cs typeface="Tahoma" panose="020B0604030504040204" pitchFamily="34" charset="0"/>
                  </a:rPr>
                  <a:t> Trong khai triển nhị thức Newton </a:t>
                </a:r>
                <a14:m>
                  <m:oMath xmlns:m="http://schemas.openxmlformats.org/officeDocument/2006/math">
                    <m:sSup>
                      <m:sSupPr>
                        <m:ctrlPr>
                          <a:rPr lang="en-US" sz="4800" b="0" i="1" smtClean="0">
                            <a:latin typeface="Cambria Math" panose="02040503050406030204" pitchFamily="18" charset="0"/>
                          </a:rPr>
                        </m:ctrlPr>
                      </m:sSupPr>
                      <m:e>
                        <m:d>
                          <m:dPr>
                            <m:ctrlPr>
                              <a:rPr lang="en-US" sz="4800" i="1" smtClean="0">
                                <a:latin typeface="Cambria Math" panose="02040503050406030204" pitchFamily="18" charset="0"/>
                              </a:rPr>
                            </m:ctrlPr>
                          </m:dPr>
                          <m:e>
                            <m:r>
                              <a:rPr lang="en-US" sz="4800" b="0" i="1" smtClean="0">
                                <a:latin typeface="Cambria Math"/>
                              </a:rPr>
                              <m:t>𝑎</m:t>
                            </m:r>
                            <m:r>
                              <a:rPr lang="en-US" sz="4800" b="0" i="1" smtClean="0">
                                <a:latin typeface="Cambria Math"/>
                              </a:rPr>
                              <m:t>+</m:t>
                            </m:r>
                            <m:r>
                              <a:rPr lang="en-US" sz="4800" b="0" i="1" smtClean="0">
                                <a:latin typeface="Cambria Math"/>
                              </a:rPr>
                              <m:t>𝑏</m:t>
                            </m:r>
                          </m:e>
                        </m:d>
                      </m:e>
                      <m:sup>
                        <m:r>
                          <a:rPr lang="en-US" sz="4800" b="0" i="1" smtClean="0">
                            <a:latin typeface="Cambria Math"/>
                          </a:rPr>
                          <m:t>4</m:t>
                        </m:r>
                      </m:sup>
                    </m:sSup>
                  </m:oMath>
                </a14:m>
                <a:r>
                  <a:rPr lang="en-US" sz="4800">
                    <a:latin typeface="Tahoma" panose="020B0604030504040204" pitchFamily="34" charset="0"/>
                    <a:ea typeface="Tahoma" panose="020B0604030504040204" pitchFamily="34" charset="0"/>
                    <a:cs typeface="Tahoma" panose="020B0604030504040204" pitchFamily="34" charset="0"/>
                  </a:rPr>
                  <a:t>, các đơn thức có bậc là 4.</a:t>
                </a:r>
              </a:p>
            </p:txBody>
          </p:sp>
        </mc:Choice>
        <mc:Fallback xmlns="">
          <p:sp>
            <p:nvSpPr>
              <p:cNvPr id="225" name="TextBox 224">
                <a:extLst>
                  <a:ext uri="{FF2B5EF4-FFF2-40B4-BE49-F238E27FC236}">
                    <a16:creationId xmlns="" xmlns:a16="http://schemas.microsoft.com/office/drawing/2014/main" xmlns:a14="http://schemas.microsoft.com/office/drawing/2010/main" id="{3DD30A3B-E42E-4A1F-8AB9-53C0308D9766}"/>
                  </a:ext>
                </a:extLst>
              </p:cNvPr>
              <p:cNvSpPr txBox="1">
                <a:spLocks noRot="1" noChangeAspect="1" noMove="1" noResize="1" noEditPoints="1" noAdjustHandles="1" noChangeArrowheads="1" noChangeShapeType="1" noTextEdit="1"/>
              </p:cNvSpPr>
              <p:nvPr/>
            </p:nvSpPr>
            <p:spPr>
              <a:xfrm>
                <a:off x="1290051" y="7684637"/>
                <a:ext cx="18980315" cy="830997"/>
              </a:xfrm>
              <a:prstGeom prst="rect">
                <a:avLst/>
              </a:prstGeom>
              <a:blipFill rotWithShape="1">
                <a:blip r:embed="rId7"/>
                <a:stretch>
                  <a:fillRect l="-482" t="-17647" r="-482" b="-37500"/>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Trong khai triển nhị thức Newton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5" name="Object 4"/>
          <p:cNvGraphicFramePr>
            <a:graphicFrameLocks noChangeAspect="1"/>
          </p:cNvGraphicFramePr>
          <p:nvPr/>
        </p:nvGraphicFramePr>
        <p:xfrm>
          <a:off x="0" y="0"/>
          <a:ext cx="542925" cy="295275"/>
        </p:xfrm>
        <a:graphic>
          <a:graphicData uri="http://schemas.openxmlformats.org/presentationml/2006/ole">
            <mc:AlternateContent xmlns:mc="http://schemas.openxmlformats.org/markup-compatibility/2006">
              <mc:Choice xmlns:v="urn:schemas-microsoft-com:vml" Requires="v">
                <p:oleObj name="Equation" r:id="rId8" imgW="545863" imgH="291973" progId="Equation.DSMT4">
                  <p:embed/>
                </p:oleObj>
              </mc:Choice>
              <mc:Fallback>
                <p:oleObj name="Equation" r:id="rId8" imgW="545863" imgH="291973" progId="Equation.DSMT4">
                  <p:embed/>
                  <p:pic>
                    <p:nvPicPr>
                      <p:cNvPr id="5"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542925"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a:spLocks noChangeArrowheads="1"/>
          </p:cNvSpPr>
          <p:nvPr/>
        </p:nvSpPr>
        <p:spPr bwMode="auto">
          <a:xfrm>
            <a:off x="0" y="295275"/>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các đơn thức có bậc là 4.</a:t>
            </a:r>
            <a:r>
              <a:rPr kumimoji="0" lang="en-US" altLang="en-US" sz="2200" b="0" i="0" u="none" strike="noStrike" cap="none" normalizeH="0" baseline="0">
                <a:ln>
                  <a:noFill/>
                </a:ln>
                <a:solidFill>
                  <a:schemeClr val="tx1"/>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26" name="TextBox 225">
                <a:extLst>
                  <a:ext uri="{FF2B5EF4-FFF2-40B4-BE49-F238E27FC236}">
                    <a16:creationId xmlns:a16="http://schemas.microsoft.com/office/drawing/2014/main" id="{3DD30A3B-E42E-4A1F-8AB9-53C0308D9766}"/>
                  </a:ext>
                </a:extLst>
              </p:cNvPr>
              <p:cNvSpPr txBox="1"/>
              <p:nvPr/>
            </p:nvSpPr>
            <p:spPr>
              <a:xfrm>
                <a:off x="1318626" y="5036027"/>
                <a:ext cx="21172597" cy="3064109"/>
              </a:xfrm>
              <a:prstGeom prst="rect">
                <a:avLst/>
              </a:prstGeom>
              <a:noFill/>
            </p:spPr>
            <p:txBody>
              <a:bodyPr wrap="square">
                <a:spAutoFit/>
              </a:bodyPr>
              <a:lstStyle/>
              <a:p>
                <a:pPr algn="ctr">
                  <a:lnSpc>
                    <a:spcPct val="150000"/>
                  </a:lnSpc>
                </a:pPr>
                <a14:m>
                  <m:oMathPara xmlns:m="http://schemas.openxmlformats.org/officeDocument/2006/math">
                    <m:oMathParaPr>
                      <m:jc m:val="centerGroup"/>
                    </m:oMathParaPr>
                    <m:oMath xmlns:m="http://schemas.openxmlformats.org/officeDocument/2006/math">
                      <m:sSup>
                        <m:sSupPr>
                          <m:ctrlPr>
                            <a:rPr lang="en-US" sz="4800" i="1" smtClean="0">
                              <a:latin typeface="Cambria Math" panose="02040503050406030204" pitchFamily="18" charset="0"/>
                              <a:ea typeface="Tahoma" panose="020B0604030504040204" pitchFamily="34" charset="0"/>
                              <a:cs typeface="Tahoma" panose="020B0604030504040204" pitchFamily="34" charset="0"/>
                            </a:rPr>
                          </m:ctrlPr>
                        </m:sSupPr>
                        <m:e>
                          <m:d>
                            <m:dPr>
                              <m:ctrlPr>
                                <a:rPr lang="vi-VN" sz="4800" i="1">
                                  <a:latin typeface="Cambria Math" panose="02040503050406030204" pitchFamily="18" charset="0"/>
                                  <a:ea typeface="Tahoma" panose="020B0604030504040204" pitchFamily="34" charset="0"/>
                                  <a:cs typeface="Tahoma" panose="020B0604030504040204" pitchFamily="34" charset="0"/>
                                </a:rPr>
                              </m:ctrlPr>
                            </m:dPr>
                            <m:e>
                              <m:r>
                                <a:rPr lang="en-US" sz="4800" i="1">
                                  <a:latin typeface="Cambria Math"/>
                                  <a:ea typeface="Tahoma" panose="020B0604030504040204" pitchFamily="34" charset="0"/>
                                  <a:cs typeface="Tahoma" panose="020B0604030504040204" pitchFamily="34" charset="0"/>
                                </a:rPr>
                                <m:t>𝑎</m:t>
                              </m:r>
                              <m:r>
                                <a:rPr lang="en-US" sz="4800" i="1">
                                  <a:latin typeface="Cambria Math"/>
                                  <a:ea typeface="Tahoma" panose="020B0604030504040204" pitchFamily="34" charset="0"/>
                                  <a:cs typeface="Tahoma" panose="020B0604030504040204" pitchFamily="34" charset="0"/>
                                </a:rPr>
                                <m:t>+</m:t>
                              </m:r>
                              <m:r>
                                <a:rPr lang="en-US" sz="4800" i="1">
                                  <a:latin typeface="Cambria Math"/>
                                  <a:ea typeface="Tahoma" panose="020B0604030504040204" pitchFamily="34" charset="0"/>
                                  <a:cs typeface="Tahoma" panose="020B0604030504040204" pitchFamily="34" charset="0"/>
                                </a:rPr>
                                <m:t>𝑏</m:t>
                              </m:r>
                            </m:e>
                          </m:d>
                        </m:e>
                        <m:sup>
                          <m:r>
                            <a:rPr lang="en-US" sz="4800" i="1">
                              <a:latin typeface="Cambria Math"/>
                              <a:ea typeface="Tahoma" panose="020B0604030504040204" pitchFamily="34" charset="0"/>
                              <a:cs typeface="Tahoma" panose="020B0604030504040204" pitchFamily="34" charset="0"/>
                            </a:rPr>
                            <m:t>4</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4</m:t>
                          </m:r>
                        </m:sub>
                        <m:sup>
                          <m:r>
                            <a:rPr lang="en-US" sz="4800" i="1">
                              <a:latin typeface="Cambria Math"/>
                              <a:ea typeface="Tahoma" panose="020B0604030504040204" pitchFamily="34" charset="0"/>
                              <a:cs typeface="Tahoma" panose="020B0604030504040204" pitchFamily="34" charset="0"/>
                            </a:rPr>
                            <m:t>0</m:t>
                          </m:r>
                        </m:sup>
                      </m:sSub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𝑎</m:t>
                          </m:r>
                        </m:e>
                        <m:sup>
                          <m:r>
                            <a:rPr lang="en-US" sz="4800" i="1">
                              <a:latin typeface="Cambria Math"/>
                              <a:ea typeface="Tahoma" panose="020B0604030504040204" pitchFamily="34" charset="0"/>
                              <a:cs typeface="Tahoma" panose="020B0604030504040204" pitchFamily="34" charset="0"/>
                            </a:rPr>
                            <m:t>4</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4</m:t>
                          </m:r>
                        </m:sub>
                        <m:sup>
                          <m:r>
                            <a:rPr lang="en-US" sz="4800" i="1">
                              <a:latin typeface="Cambria Math"/>
                              <a:ea typeface="Tahoma" panose="020B0604030504040204" pitchFamily="34" charset="0"/>
                              <a:cs typeface="Tahoma" panose="020B0604030504040204" pitchFamily="34" charset="0"/>
                            </a:rPr>
                            <m:t>1</m:t>
                          </m:r>
                        </m:sup>
                      </m:sSubSup>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𝑎</m:t>
                          </m:r>
                        </m:e>
                        <m:sup>
                          <m:r>
                            <a:rPr lang="en-US" sz="4800" i="1">
                              <a:latin typeface="Cambria Math"/>
                              <a:ea typeface="Tahoma" panose="020B0604030504040204" pitchFamily="34" charset="0"/>
                              <a:cs typeface="Tahoma" panose="020B0604030504040204" pitchFamily="34" charset="0"/>
                            </a:rPr>
                            <m:t>3</m:t>
                          </m:r>
                        </m:sup>
                      </m:sSup>
                      <m:r>
                        <a:rPr lang="en-US" sz="4800" i="1">
                          <a:latin typeface="Cambria Math"/>
                          <a:ea typeface="Tahoma" panose="020B0604030504040204" pitchFamily="34" charset="0"/>
                          <a:cs typeface="Tahoma" panose="020B0604030504040204" pitchFamily="34" charset="0"/>
                        </a:rPr>
                        <m:t>𝑏</m:t>
                      </m:r>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4</m:t>
                          </m:r>
                        </m:sub>
                        <m:sup>
                          <m:r>
                            <a:rPr lang="en-US" sz="4800" i="1">
                              <a:latin typeface="Cambria Math"/>
                              <a:ea typeface="Tahoma" panose="020B0604030504040204" pitchFamily="34" charset="0"/>
                              <a:cs typeface="Tahoma" panose="020B0604030504040204" pitchFamily="34" charset="0"/>
                            </a:rPr>
                            <m:t>2</m:t>
                          </m:r>
                        </m:sup>
                      </m:sSubSup>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𝑎</m:t>
                          </m:r>
                        </m:e>
                        <m:sup>
                          <m:r>
                            <a:rPr lang="en-US" sz="4800" i="1">
                              <a:latin typeface="Cambria Math"/>
                              <a:ea typeface="Tahoma" panose="020B0604030504040204" pitchFamily="34" charset="0"/>
                              <a:cs typeface="Tahoma" panose="020B0604030504040204" pitchFamily="34" charset="0"/>
                            </a:rPr>
                            <m:t>2</m:t>
                          </m:r>
                        </m:sup>
                      </m:s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𝑏</m:t>
                          </m:r>
                        </m:e>
                        <m:sup>
                          <m:r>
                            <a:rPr lang="en-US" sz="4800" i="1">
                              <a:latin typeface="Cambria Math"/>
                              <a:ea typeface="Tahoma" panose="020B0604030504040204" pitchFamily="34" charset="0"/>
                              <a:cs typeface="Tahoma" panose="020B0604030504040204" pitchFamily="34" charset="0"/>
                            </a:rPr>
                            <m:t>2</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4</m:t>
                          </m:r>
                        </m:sub>
                        <m:sup>
                          <m:r>
                            <a:rPr lang="en-US" sz="4800" i="1">
                              <a:latin typeface="Cambria Math"/>
                              <a:ea typeface="Tahoma" panose="020B0604030504040204" pitchFamily="34" charset="0"/>
                              <a:cs typeface="Tahoma" panose="020B0604030504040204" pitchFamily="34" charset="0"/>
                            </a:rPr>
                            <m:t>3</m:t>
                          </m:r>
                        </m:sup>
                      </m:sSubSup>
                      <m:r>
                        <a:rPr lang="en-US" sz="4800" i="1">
                          <a:latin typeface="Cambria Math"/>
                          <a:ea typeface="Tahoma" panose="020B0604030504040204" pitchFamily="34" charset="0"/>
                          <a:cs typeface="Tahoma" panose="020B0604030504040204" pitchFamily="34" charset="0"/>
                        </a:rPr>
                        <m:t>.</m:t>
                      </m:r>
                      <m:r>
                        <a:rPr lang="en-US" sz="4800" i="1">
                          <a:latin typeface="Cambria Math"/>
                          <a:ea typeface="Tahoma" panose="020B0604030504040204" pitchFamily="34" charset="0"/>
                          <a:cs typeface="Tahoma" panose="020B0604030504040204" pitchFamily="34" charset="0"/>
                        </a:rPr>
                        <m:t>𝑎</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𝑏</m:t>
                          </m:r>
                        </m:e>
                        <m:sup>
                          <m:r>
                            <a:rPr lang="en-US" sz="4800" i="1">
                              <a:latin typeface="Cambria Math"/>
                              <a:ea typeface="Tahoma" panose="020B0604030504040204" pitchFamily="34" charset="0"/>
                              <a:cs typeface="Tahoma" panose="020B0604030504040204" pitchFamily="34" charset="0"/>
                            </a:rPr>
                            <m:t>3</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4</m:t>
                          </m:r>
                        </m:sub>
                        <m:sup>
                          <m:r>
                            <a:rPr lang="en-US" sz="4800" i="1">
                              <a:latin typeface="Cambria Math"/>
                              <a:ea typeface="Tahoma" panose="020B0604030504040204" pitchFamily="34" charset="0"/>
                              <a:cs typeface="Tahoma" panose="020B0604030504040204" pitchFamily="34" charset="0"/>
                            </a:rPr>
                            <m:t>4</m:t>
                          </m:r>
                        </m:sup>
                      </m:sSubSup>
                    </m:oMath>
                  </m:oMathPara>
                </a14:m>
                <a:endParaRPr lang="en-US" sz="4800" i="1" dirty="0">
                  <a:latin typeface="Cambria Math"/>
                  <a:ea typeface="Tahoma" panose="020B0604030504040204" pitchFamily="34" charset="0"/>
                  <a:cs typeface="Tahoma" panose="020B0604030504040204" pitchFamily="34" charset="0"/>
                </a:endParaRPr>
              </a:p>
              <a:p>
                <a:pPr>
                  <a:lnSpc>
                    <a:spcPct val="150000"/>
                  </a:lnSpc>
                </a:pPr>
                <a:r>
                  <a:rPr lang="en-US" sz="4800" dirty="0">
                    <a:ea typeface="Tahoma" panose="020B0604030504040204" pitchFamily="34" charset="0"/>
                    <a:cs typeface="Tahoma" panose="020B0604030504040204" pitchFamily="34" charset="0"/>
                  </a:rPr>
                  <a:t>                                           </a:t>
                </a:r>
                <a14:m>
                  <m:oMath xmlns:m="http://schemas.openxmlformats.org/officeDocument/2006/math">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𝑎</m:t>
                        </m:r>
                      </m:e>
                      <m:sup>
                        <m:r>
                          <a:rPr lang="en-US" sz="4800" i="1">
                            <a:latin typeface="Cambria Math"/>
                            <a:ea typeface="Tahoma" panose="020B0604030504040204" pitchFamily="34" charset="0"/>
                            <a:cs typeface="Tahoma" panose="020B0604030504040204" pitchFamily="34" charset="0"/>
                          </a:rPr>
                          <m:t>4</m:t>
                        </m:r>
                      </m:sup>
                    </m:sSup>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panose="02040503050406030204" pitchFamily="18" charset="0"/>
                            <a:ea typeface="Tahoma" panose="020B0604030504040204" pitchFamily="34" charset="0"/>
                            <a:cs typeface="Tahoma" panose="020B0604030504040204" pitchFamily="34" charset="0"/>
                          </a:rPr>
                          <m:t>4</m:t>
                        </m:r>
                        <m:r>
                          <a:rPr lang="en-US" sz="4800" i="1">
                            <a:latin typeface="Cambria Math"/>
                            <a:ea typeface="Tahoma" panose="020B0604030504040204" pitchFamily="34" charset="0"/>
                            <a:cs typeface="Tahoma" panose="020B0604030504040204" pitchFamily="34" charset="0"/>
                          </a:rPr>
                          <m:t>𝑎</m:t>
                        </m:r>
                      </m:e>
                      <m:sup>
                        <m:r>
                          <a:rPr lang="en-US" sz="4800" i="1">
                            <a:latin typeface="Cambria Math"/>
                            <a:ea typeface="Tahoma" panose="020B0604030504040204" pitchFamily="34" charset="0"/>
                            <a:cs typeface="Tahoma" panose="020B0604030504040204" pitchFamily="34" charset="0"/>
                          </a:rPr>
                          <m:t>3</m:t>
                        </m:r>
                      </m:sup>
                    </m:sSup>
                    <m:r>
                      <a:rPr lang="en-US" sz="4800" i="1">
                        <a:latin typeface="Cambria Math"/>
                        <a:ea typeface="Tahoma" panose="020B0604030504040204" pitchFamily="34" charset="0"/>
                        <a:cs typeface="Tahoma" panose="020B0604030504040204" pitchFamily="34" charset="0"/>
                      </a:rPr>
                      <m:t>𝑏</m:t>
                    </m:r>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panose="02040503050406030204" pitchFamily="18" charset="0"/>
                            <a:ea typeface="Tahoma" panose="020B0604030504040204" pitchFamily="34" charset="0"/>
                            <a:cs typeface="Tahoma" panose="020B0604030504040204" pitchFamily="34" charset="0"/>
                          </a:rPr>
                          <m:t>6</m:t>
                        </m:r>
                        <m:r>
                          <a:rPr lang="en-US" sz="4800" i="1">
                            <a:latin typeface="Cambria Math"/>
                            <a:ea typeface="Tahoma" panose="020B0604030504040204" pitchFamily="34" charset="0"/>
                            <a:cs typeface="Tahoma" panose="020B0604030504040204" pitchFamily="34" charset="0"/>
                          </a:rPr>
                          <m:t>𝑎</m:t>
                        </m:r>
                      </m:e>
                      <m:sup>
                        <m:r>
                          <a:rPr lang="en-US" sz="4800" i="1">
                            <a:latin typeface="Cambria Math"/>
                            <a:ea typeface="Tahoma" panose="020B0604030504040204" pitchFamily="34" charset="0"/>
                            <a:cs typeface="Tahoma" panose="020B0604030504040204" pitchFamily="34" charset="0"/>
                          </a:rPr>
                          <m:t>2</m:t>
                        </m:r>
                      </m:sup>
                    </m:s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𝑏</m:t>
                        </m:r>
                      </m:e>
                      <m:sup>
                        <m:r>
                          <a:rPr lang="en-US" sz="4800" i="1">
                            <a:latin typeface="Cambria Math"/>
                            <a:ea typeface="Tahoma" panose="020B0604030504040204" pitchFamily="34" charset="0"/>
                            <a:cs typeface="Tahoma" panose="020B0604030504040204" pitchFamily="34" charset="0"/>
                          </a:rPr>
                          <m:t>2</m:t>
                        </m:r>
                      </m:sup>
                    </m:sSup>
                    <m:r>
                      <a:rPr lang="en-US" sz="4800" i="1">
                        <a:latin typeface="Cambria Math"/>
                        <a:ea typeface="Tahoma" panose="020B0604030504040204" pitchFamily="34" charset="0"/>
                        <a:cs typeface="Tahoma" panose="020B0604030504040204" pitchFamily="34" charset="0"/>
                      </a:rPr>
                      <m:t>+</m:t>
                    </m:r>
                    <m:r>
                      <a:rPr lang="en-US" sz="4800" b="0" i="1" smtClean="0">
                        <a:latin typeface="Cambria Math" panose="02040503050406030204" pitchFamily="18" charset="0"/>
                        <a:ea typeface="Tahoma" panose="020B0604030504040204" pitchFamily="34" charset="0"/>
                        <a:cs typeface="Tahoma" panose="020B0604030504040204" pitchFamily="34" charset="0"/>
                      </a:rPr>
                      <m:t>4</m:t>
                    </m:r>
                    <m:r>
                      <a:rPr lang="en-US" sz="4800" i="1">
                        <a:latin typeface="Cambria Math"/>
                        <a:ea typeface="Tahoma" panose="020B0604030504040204" pitchFamily="34" charset="0"/>
                        <a:cs typeface="Tahoma" panose="020B0604030504040204" pitchFamily="34" charset="0"/>
                      </a:rPr>
                      <m:t>𝑎</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𝑏</m:t>
                        </m:r>
                      </m:e>
                      <m:sup>
                        <m:r>
                          <a:rPr lang="en-US" sz="4800" i="1">
                            <a:latin typeface="Cambria Math"/>
                            <a:ea typeface="Tahoma" panose="020B0604030504040204" pitchFamily="34" charset="0"/>
                            <a:cs typeface="Tahoma" panose="020B0604030504040204" pitchFamily="34" charset="0"/>
                          </a:rPr>
                          <m:t>3</m:t>
                        </m:r>
                      </m:sup>
                    </m:sSup>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𝑏</m:t>
                        </m:r>
                      </m:e>
                      <m:sup>
                        <m:r>
                          <a:rPr lang="en-US" sz="4800" i="1">
                            <a:latin typeface="Cambria Math"/>
                            <a:ea typeface="Tahoma" panose="020B0604030504040204" pitchFamily="34" charset="0"/>
                            <a:cs typeface="Tahoma" panose="020B0604030504040204" pitchFamily="34" charset="0"/>
                          </a:rPr>
                          <m:t>4</m:t>
                        </m:r>
                      </m:sup>
                    </m:sSup>
                  </m:oMath>
                </a14:m>
                <a:endParaRPr lang="vi-VN" sz="4800" dirty="0">
                  <a:latin typeface="Tahoma" panose="020B0604030504040204" pitchFamily="34" charset="0"/>
                  <a:ea typeface="Tahoma" panose="020B0604030504040204" pitchFamily="34" charset="0"/>
                  <a:cs typeface="Tahoma" panose="020B0604030504040204" pitchFamily="34" charset="0"/>
                </a:endParaRPr>
              </a:p>
              <a:p>
                <a:endParaRPr lang="en-US"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6" name="TextBox 225">
                <a:extLst>
                  <a:ext uri="{FF2B5EF4-FFF2-40B4-BE49-F238E27FC236}">
                    <a16:creationId xmlns:a16="http://schemas.microsoft.com/office/drawing/2014/main" id="{3DD30A3B-E42E-4A1F-8AB9-53C0308D9766}"/>
                  </a:ext>
                </a:extLst>
              </p:cNvPr>
              <p:cNvSpPr txBox="1">
                <a:spLocks noRot="1" noChangeAspect="1" noMove="1" noResize="1" noEditPoints="1" noAdjustHandles="1" noChangeArrowheads="1" noChangeShapeType="1" noTextEdit="1"/>
              </p:cNvSpPr>
              <p:nvPr/>
            </p:nvSpPr>
            <p:spPr>
              <a:xfrm>
                <a:off x="1318626" y="5036027"/>
                <a:ext cx="21172597" cy="3064109"/>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04692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circle(in)">
                                      <p:cBhvr>
                                        <p:cTn id="7" dur="2000"/>
                                        <p:tgtEl>
                                          <p:spTgt spid="20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6">
                                            <p:txEl>
                                              <p:pRg st="0" end="0"/>
                                            </p:txEl>
                                          </p:spTgt>
                                        </p:tgtEl>
                                        <p:attrNameLst>
                                          <p:attrName>style.visibility</p:attrName>
                                        </p:attrNameLst>
                                      </p:cBhvr>
                                      <p:to>
                                        <p:strVal val="visible"/>
                                      </p:to>
                                    </p:set>
                                    <p:animEffect transition="in" filter="blinds(horizontal)">
                                      <p:cBhvr>
                                        <p:cTn id="12" dur="500"/>
                                        <p:tgtEl>
                                          <p:spTgt spid="2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6">
                                            <p:txEl>
                                              <p:pRg st="1" end="1"/>
                                            </p:txEl>
                                          </p:spTgt>
                                        </p:tgtEl>
                                        <p:attrNameLst>
                                          <p:attrName>style.visibility</p:attrName>
                                        </p:attrNameLst>
                                      </p:cBhvr>
                                      <p:to>
                                        <p:strVal val="visible"/>
                                      </p:to>
                                    </p:set>
                                    <p:animEffect transition="in" filter="blinds(horizontal)">
                                      <p:cBhvr>
                                        <p:cTn id="17" dur="500"/>
                                        <p:tgtEl>
                                          <p:spTgt spid="2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5">
                                            <p:txEl>
                                              <p:pRg st="0" end="0"/>
                                            </p:txEl>
                                          </p:spTgt>
                                        </p:tgtEl>
                                        <p:attrNameLst>
                                          <p:attrName>style.visibility</p:attrName>
                                        </p:attrNameLst>
                                      </p:cBhvr>
                                      <p:to>
                                        <p:strVal val="visible"/>
                                      </p:to>
                                    </p:set>
                                    <p:animEffect transition="in" filter="wipe(left)">
                                      <p:cBhvr>
                                        <p:cTn id="22" dur="500"/>
                                        <p:tgtEl>
                                          <p:spTgt spid="2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1F4E20C8-2D05-4C40-9288-F9499AF26E6D}"/>
              </a:ext>
            </a:extLst>
          </p:cNvPr>
          <p:cNvGrpSpPr/>
          <p:nvPr/>
        </p:nvGrpSpPr>
        <p:grpSpPr>
          <a:xfrm>
            <a:off x="484040" y="5638800"/>
            <a:ext cx="23506006" cy="4572000"/>
            <a:chOff x="1222851" y="5331408"/>
            <a:chExt cx="23580257" cy="5095249"/>
          </a:xfrm>
        </p:grpSpPr>
        <p:sp>
          <p:nvSpPr>
            <p:cNvPr id="35" name="Rounded Rectangle 34">
              <a:extLst>
                <a:ext uri="{FF2B5EF4-FFF2-40B4-BE49-F238E27FC236}">
                  <a16:creationId xmlns:a16="http://schemas.microsoft.com/office/drawing/2014/main" id="{D04F078C-CEB5-4C4F-A97E-1DF03AE09DB2}"/>
                </a:ext>
              </a:extLst>
            </p:cNvPr>
            <p:cNvSpPr/>
            <p:nvPr/>
          </p:nvSpPr>
          <p:spPr>
            <a:xfrm>
              <a:off x="1261071" y="5565135"/>
              <a:ext cx="23542037"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36" name="Group 60">
              <a:extLst>
                <a:ext uri="{FF2B5EF4-FFF2-40B4-BE49-F238E27FC236}">
                  <a16:creationId xmlns:a16="http://schemas.microsoft.com/office/drawing/2014/main" id="{3FCB0186-5BA0-4BA4-B799-BF7DBFD32008}"/>
                </a:ext>
              </a:extLst>
            </p:cNvPr>
            <p:cNvGrpSpPr/>
            <p:nvPr/>
          </p:nvGrpSpPr>
          <p:grpSpPr>
            <a:xfrm>
              <a:off x="1222851" y="5331408"/>
              <a:ext cx="3305109" cy="841174"/>
              <a:chOff x="1224542" y="6305967"/>
              <a:chExt cx="3305491" cy="845462"/>
            </a:xfrm>
          </p:grpSpPr>
          <p:sp>
            <p:nvSpPr>
              <p:cNvPr id="37" name="Freeform 20">
                <a:extLst>
                  <a:ext uri="{FF2B5EF4-FFF2-40B4-BE49-F238E27FC236}">
                    <a16:creationId xmlns:a16="http://schemas.microsoft.com/office/drawing/2014/main" id="{6A2CB58A-113B-4E6E-BC15-9EFD56D56D7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id="{16B3B9C2-0771-4EE7-BBD9-C8B639D26E0E}"/>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a16="http://schemas.microsoft.com/office/drawing/2014/main"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51" name="Group 50">
            <a:extLst>
              <a:ext uri="{FF2B5EF4-FFF2-40B4-BE49-F238E27FC236}">
                <a16:creationId xmlns:a16="http://schemas.microsoft.com/office/drawing/2014/main" id="{6B2AFC34-1456-4638-8F4F-CAF389D4240D}"/>
              </a:ext>
            </a:extLst>
          </p:cNvPr>
          <p:cNvGrpSpPr/>
          <p:nvPr/>
        </p:nvGrpSpPr>
        <p:grpSpPr>
          <a:xfrm>
            <a:off x="304800" y="2971801"/>
            <a:ext cx="23699787" cy="2438399"/>
            <a:chOff x="304800" y="2971801"/>
            <a:chExt cx="23699787" cy="5714999"/>
          </a:xfrm>
        </p:grpSpPr>
        <p:sp>
          <p:nvSpPr>
            <p:cNvPr id="52" name="Rounded Rectangle 19">
              <a:extLst>
                <a:ext uri="{FF2B5EF4-FFF2-40B4-BE49-F238E27FC236}">
                  <a16:creationId xmlns:a16="http://schemas.microsoft.com/office/drawing/2014/main" id="{9732CF64-EA0B-4855-B3A1-931E81F57942}"/>
                </a:ext>
              </a:extLst>
            </p:cNvPr>
            <p:cNvSpPr/>
            <p:nvPr/>
          </p:nvSpPr>
          <p:spPr>
            <a:xfrm>
              <a:off x="491838" y="3220628"/>
              <a:ext cx="23512749" cy="5466172"/>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3" name="Group 52">
              <a:extLst>
                <a:ext uri="{FF2B5EF4-FFF2-40B4-BE49-F238E27FC236}">
                  <a16:creationId xmlns:a16="http://schemas.microsoft.com/office/drawing/2014/main" id="{BC0C2C08-DEAD-4DBD-A065-EAF40B9D8EB1}"/>
                </a:ext>
              </a:extLst>
            </p:cNvPr>
            <p:cNvGrpSpPr/>
            <p:nvPr/>
          </p:nvGrpSpPr>
          <p:grpSpPr>
            <a:xfrm>
              <a:off x="304800" y="2971801"/>
              <a:ext cx="2971801" cy="838200"/>
              <a:chOff x="22440" y="38104"/>
              <a:chExt cx="958198" cy="234000"/>
            </a:xfrm>
          </p:grpSpPr>
          <p:grpSp>
            <p:nvGrpSpPr>
              <p:cNvPr id="54" name="Group 53">
                <a:extLst>
                  <a:ext uri="{FF2B5EF4-FFF2-40B4-BE49-F238E27FC236}">
                    <a16:creationId xmlns:a16="http://schemas.microsoft.com/office/drawing/2014/main" id="{FD665E8E-59C0-4ACB-A7BF-CBEA6C332230}"/>
                  </a:ext>
                </a:extLst>
              </p:cNvPr>
              <p:cNvGrpSpPr/>
              <p:nvPr/>
            </p:nvGrpSpPr>
            <p:grpSpPr>
              <a:xfrm>
                <a:off x="22440" y="59287"/>
                <a:ext cx="850471" cy="162052"/>
                <a:chOff x="31572" y="60276"/>
                <a:chExt cx="1196628" cy="200549"/>
              </a:xfrm>
            </p:grpSpPr>
            <p:sp>
              <p:nvSpPr>
                <p:cNvPr id="56" name="Arrow: Pentagon 55">
                  <a:extLst>
                    <a:ext uri="{FF2B5EF4-FFF2-40B4-BE49-F238E27FC236}">
                      <a16:creationId xmlns:a16="http://schemas.microsoft.com/office/drawing/2014/main" id="{3C675B4E-2666-471E-B163-5CB1C2C47107}"/>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57" name="Arrow: Chevron 56">
                  <a:extLst>
                    <a:ext uri="{FF2B5EF4-FFF2-40B4-BE49-F238E27FC236}">
                      <a16:creationId xmlns:a16="http://schemas.microsoft.com/office/drawing/2014/main" id="{D4E23FE2-1ED3-44F3-9F2C-073D99F5BEC5}"/>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58" name="Arrow: Chevron 57">
                  <a:extLst>
                    <a:ext uri="{FF2B5EF4-FFF2-40B4-BE49-F238E27FC236}">
                      <a16:creationId xmlns:a16="http://schemas.microsoft.com/office/drawing/2014/main" id="{F2308666-C4B8-404A-B22F-69AF3044E4D5}"/>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55" name="TextBox 56">
                <a:extLst>
                  <a:ext uri="{FF2B5EF4-FFF2-40B4-BE49-F238E27FC236}">
                    <a16:creationId xmlns:a16="http://schemas.microsoft.com/office/drawing/2014/main" id="{4268C6BD-BE2D-4D4E-B360-4A8AC840F897}"/>
                  </a:ext>
                </a:extLst>
              </p:cNvPr>
              <p:cNvSpPr txBox="1"/>
              <p:nvPr/>
            </p:nvSpPr>
            <p:spPr>
              <a:xfrm>
                <a:off x="198205" y="38104"/>
                <a:ext cx="782433" cy="234000"/>
              </a:xfrm>
              <a:prstGeom prst="rect">
                <a:avLst/>
              </a:prstGeom>
              <a:noFill/>
            </p:spPr>
            <p:txBody>
              <a:bodyPr wrap="square" tIns="54000" bIns="0">
                <a:noAutofit/>
              </a:bodyPr>
              <a:lstStyle/>
              <a:p>
                <a:pPr>
                  <a:lnSpc>
                    <a:spcPct val="107000"/>
                  </a:lnSpc>
                  <a:spcAft>
                    <a:spcPts val="800"/>
                  </a:spcAft>
                </a:pPr>
                <a:r>
                  <a:rPr lang="vi-VN" sz="36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Ví </a:t>
                </a:r>
                <a:r>
                  <a:rPr lang="vi-VN" sz="36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dụ </a:t>
                </a:r>
                <a:r>
                  <a:rPr lang="en-US" sz="36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1</a:t>
                </a:r>
                <a:endParaRPr lang="vi-VN" sz="3600" dirty="0">
                  <a:effectLst/>
                  <a:latin typeface="Arial" panose="020B0604020202020204" pitchFamily="34" charset="0"/>
                  <a:ea typeface="Arial" panose="020B060402020202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5C8CF20-A188-40A3-A095-8424A5327F85}"/>
                  </a:ext>
                </a:extLst>
              </p:cNvPr>
              <p:cNvSpPr txBox="1"/>
              <p:nvPr/>
            </p:nvSpPr>
            <p:spPr>
              <a:xfrm>
                <a:off x="609600" y="3962400"/>
                <a:ext cx="23088600" cy="830997"/>
              </a:xfrm>
              <a:prstGeom prst="rect">
                <a:avLst/>
              </a:prstGeom>
              <a:noFill/>
            </p:spPr>
            <p:txBody>
              <a:bodyPr wrap="square" rtlCol="0">
                <a:spAutoFit/>
              </a:bodyPr>
              <a:lstStyle/>
              <a:p>
                <a:pPr algn="just">
                  <a:spcBef>
                    <a:spcPts val="600"/>
                  </a:spcBef>
                </a:pPr>
                <a:r>
                  <a:rPr lang="en-US" sz="4800">
                    <a:latin typeface="Tahoma" panose="020B0604030504040204" pitchFamily="34" charset="0"/>
                    <a:ea typeface="Tahoma" panose="020B0604030504040204" pitchFamily="34" charset="0"/>
                    <a:cs typeface="Tahoma" panose="020B0604030504040204" pitchFamily="34" charset="0"/>
                  </a:rPr>
                  <a:t>Khai triển </a:t>
                </a:r>
                <a14:m>
                  <m:oMath xmlns:m="http://schemas.openxmlformats.org/officeDocument/2006/math">
                    <m:sSup>
                      <m:sSupPr>
                        <m:ctrlPr>
                          <a:rPr lang="en-US" sz="4800" b="0" i="1" smtClean="0">
                            <a:latin typeface="Cambria Math" panose="02040503050406030204" pitchFamily="18" charset="0"/>
                          </a:rPr>
                        </m:ctrlPr>
                      </m:sSupPr>
                      <m:e>
                        <m:d>
                          <m:dPr>
                            <m:ctrlPr>
                              <a:rPr lang="en-US" sz="4800" b="0" i="1" smtClean="0">
                                <a:latin typeface="Cambria Math" panose="02040503050406030204" pitchFamily="18" charset="0"/>
                              </a:rPr>
                            </m:ctrlPr>
                          </m:dPr>
                          <m:e>
                            <m:r>
                              <a:rPr lang="en-US" sz="4800" b="0" i="1" smtClean="0">
                                <a:latin typeface="Cambria Math"/>
                              </a:rPr>
                              <m:t>2</m:t>
                            </m:r>
                            <m:r>
                              <a:rPr lang="en-US" sz="4800" b="0" i="1" smtClean="0">
                                <a:latin typeface="Cambria Math"/>
                              </a:rPr>
                              <m:t>𝑥</m:t>
                            </m:r>
                            <m:r>
                              <a:rPr lang="en-US" sz="4800" b="0" i="1" smtClean="0">
                                <a:latin typeface="Cambria Math"/>
                              </a:rPr>
                              <m:t>+1</m:t>
                            </m:r>
                          </m:e>
                        </m:d>
                      </m:e>
                      <m:sup>
                        <m:r>
                          <a:rPr lang="en-US" sz="4800" b="0" i="1" smtClean="0">
                            <a:latin typeface="Cambria Math"/>
                          </a:rPr>
                          <m:t>4</m:t>
                        </m:r>
                      </m:sup>
                    </m:sSup>
                    <m:r>
                      <a:rPr lang="en-US" sz="4800" b="0" i="1" smtClean="0">
                        <a:latin typeface="Cambria Math"/>
                      </a:rPr>
                      <m:t>.</m:t>
                    </m:r>
                  </m:oMath>
                </a14:m>
                <a:endParaRPr lang="vi-VN"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TextBox 2">
                <a:extLst>
                  <a:ext uri="{FF2B5EF4-FFF2-40B4-BE49-F238E27FC236}">
                    <a16:creationId xmlns:a16="http://schemas.microsoft.com/office/drawing/2014/main" xmlns="" id="{E5C8CF20-A188-40A3-A095-8424A5327F85}"/>
                  </a:ext>
                </a:extLst>
              </p:cNvPr>
              <p:cNvSpPr txBox="1">
                <a:spLocks noRot="1" noChangeAspect="1" noMove="1" noResize="1" noEditPoints="1" noAdjustHandles="1" noChangeArrowheads="1" noChangeShapeType="1" noTextEdit="1"/>
              </p:cNvSpPr>
              <p:nvPr/>
            </p:nvSpPr>
            <p:spPr>
              <a:xfrm>
                <a:off x="609600" y="3962400"/>
                <a:ext cx="23088600" cy="830997"/>
              </a:xfrm>
              <a:prstGeom prst="rect">
                <a:avLst/>
              </a:prstGeom>
              <a:blipFill rotWithShape="1">
                <a:blip r:embed="rId3"/>
                <a:stretch>
                  <a:fillRect l="-1188" t="-17647" b="-3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5C77573-004B-47AB-A06D-169C5ED317A4}"/>
                  </a:ext>
                </a:extLst>
              </p:cNvPr>
              <p:cNvSpPr txBox="1"/>
              <p:nvPr/>
            </p:nvSpPr>
            <p:spPr>
              <a:xfrm>
                <a:off x="886074" y="6837028"/>
                <a:ext cx="23088600" cy="2462213"/>
              </a:xfrm>
              <a:prstGeom prst="rect">
                <a:avLst/>
              </a:prstGeom>
              <a:noFill/>
            </p:spPr>
            <p:txBody>
              <a:bodyPr wrap="square" rtlCol="0">
                <a:spAutoFit/>
              </a:bodyPr>
              <a:lstStyle/>
              <a:p>
                <a:pPr algn="just">
                  <a:spcBef>
                    <a:spcPts val="600"/>
                  </a:spcBef>
                </a:pPr>
                <a:r>
                  <a:rPr lang="en-US" sz="4800">
                    <a:latin typeface="Tahoma" panose="020B0604030504040204" pitchFamily="34" charset="0"/>
                    <a:ea typeface="Tahoma" panose="020B0604030504040204" pitchFamily="34" charset="0"/>
                    <a:cs typeface="Tahoma" panose="020B0604030504040204" pitchFamily="34" charset="0"/>
                  </a:rPr>
                  <a:t>Thay  </a:t>
                </a:r>
                <a14:m>
                  <m:oMath xmlns:m="http://schemas.openxmlformats.org/officeDocument/2006/math">
                    <m:r>
                      <a:rPr lang="en-US" sz="4800" b="0" i="1" smtClean="0">
                        <a:latin typeface="Cambria Math"/>
                      </a:rPr>
                      <m:t>𝑎</m:t>
                    </m:r>
                    <m:r>
                      <a:rPr lang="en-US" sz="4800" b="0" i="1" smtClean="0">
                        <a:latin typeface="Cambria Math"/>
                      </a:rPr>
                      <m:t>=2</m:t>
                    </m:r>
                    <m:r>
                      <a:rPr lang="en-US" sz="4800" b="0" i="1" smtClean="0">
                        <a:latin typeface="Cambria Math"/>
                      </a:rPr>
                      <m:t>𝑥</m:t>
                    </m:r>
                    <m:r>
                      <a:rPr lang="en-US" sz="4800" b="0" i="1" smtClean="0">
                        <a:latin typeface="Cambria Math"/>
                      </a:rPr>
                      <m:t> </m:t>
                    </m:r>
                  </m:oMath>
                </a14:m>
                <a:r>
                  <a:rPr lang="en-US" sz="4800">
                    <a:latin typeface="Tahoma" panose="020B0604030504040204" pitchFamily="34" charset="0"/>
                    <a:ea typeface="Tahoma" panose="020B0604030504040204" pitchFamily="34" charset="0"/>
                    <a:cs typeface="Tahoma" panose="020B0604030504040204" pitchFamily="34" charset="0"/>
                  </a:rPr>
                  <a:t>và </a:t>
                </a:r>
                <a14:m>
                  <m:oMath xmlns:m="http://schemas.openxmlformats.org/officeDocument/2006/math">
                    <m:r>
                      <a:rPr lang="en-US" sz="4800" b="0" i="1" smtClean="0">
                        <a:latin typeface="Cambria Math"/>
                      </a:rPr>
                      <m:t>𝑏</m:t>
                    </m:r>
                    <m:r>
                      <a:rPr lang="en-US" sz="4800" b="0" i="1" smtClean="0">
                        <a:latin typeface="Cambria Math"/>
                      </a:rPr>
                      <m:t>=1</m:t>
                    </m:r>
                  </m:oMath>
                </a14:m>
                <a:r>
                  <a:rPr lang="en-US" sz="4800">
                    <a:latin typeface="Tahoma" panose="020B0604030504040204" pitchFamily="34" charset="0"/>
                    <a:ea typeface="Tahoma" panose="020B0604030504040204" pitchFamily="34" charset="0"/>
                    <a:cs typeface="Tahoma" panose="020B0604030504040204" pitchFamily="34" charset="0"/>
                  </a:rPr>
                  <a:t> trong công thức khai triển của </a:t>
                </a:r>
                <a14:m>
                  <m:oMath xmlns:m="http://schemas.openxmlformats.org/officeDocument/2006/math">
                    <m:sSup>
                      <m:sSupPr>
                        <m:ctrlPr>
                          <a:rPr lang="en-US" sz="4800" b="0" i="1" smtClean="0">
                            <a:latin typeface="Cambria Math" panose="02040503050406030204" pitchFamily="18" charset="0"/>
                          </a:rPr>
                        </m:ctrlPr>
                      </m:sSupPr>
                      <m:e>
                        <m:d>
                          <m:dPr>
                            <m:ctrlPr>
                              <a:rPr lang="en-US" sz="4800" b="0" i="1" smtClean="0">
                                <a:latin typeface="Cambria Math" panose="02040503050406030204" pitchFamily="18" charset="0"/>
                              </a:rPr>
                            </m:ctrlPr>
                          </m:dPr>
                          <m:e>
                            <m:r>
                              <a:rPr lang="en-US" sz="4800" b="0" i="1" smtClean="0">
                                <a:latin typeface="Cambria Math"/>
                              </a:rPr>
                              <m:t>𝑎</m:t>
                            </m:r>
                            <m:r>
                              <a:rPr lang="en-US" sz="4800" b="0" i="1" smtClean="0">
                                <a:latin typeface="Cambria Math"/>
                              </a:rPr>
                              <m:t>+</m:t>
                            </m:r>
                            <m:r>
                              <a:rPr lang="en-US" sz="4800" b="0" i="1" smtClean="0">
                                <a:latin typeface="Cambria Math"/>
                              </a:rPr>
                              <m:t>𝑏</m:t>
                            </m:r>
                          </m:e>
                        </m:d>
                      </m:e>
                      <m:sup>
                        <m:r>
                          <a:rPr lang="en-US" sz="4800" b="0" i="1" smtClean="0">
                            <a:latin typeface="Cambria Math"/>
                          </a:rPr>
                          <m:t>4</m:t>
                        </m:r>
                      </m:sup>
                    </m:sSup>
                  </m:oMath>
                </a14:m>
                <a:r>
                  <a:rPr lang="en-US" sz="4800">
                    <a:latin typeface="Tahoma" panose="020B0604030504040204" pitchFamily="34" charset="0"/>
                    <a:ea typeface="Tahoma" panose="020B0604030504040204" pitchFamily="34" charset="0"/>
                    <a:cs typeface="Tahoma" panose="020B0604030504040204" pitchFamily="34" charset="0"/>
                  </a:rPr>
                  <a:t>, ta được:</a:t>
                </a:r>
              </a:p>
              <a:p>
                <a:pPr algn="just">
                  <a:spcBef>
                    <a:spcPts val="600"/>
                  </a:spcBef>
                </a:pPr>
                <a14:m>
                  <m:oMath xmlns:m="http://schemas.openxmlformats.org/officeDocument/2006/math">
                    <m:sSup>
                      <m:sSupPr>
                        <m:ctrlPr>
                          <a:rPr lang="en-US" sz="4800" b="0" i="1" smtClean="0">
                            <a:latin typeface="Cambria Math" panose="02040503050406030204" pitchFamily="18" charset="0"/>
                          </a:rPr>
                        </m:ctrlPr>
                      </m:sSupPr>
                      <m:e>
                        <m:d>
                          <m:dPr>
                            <m:ctrlPr>
                              <a:rPr lang="en-US" sz="4800" b="0" i="1" smtClean="0">
                                <a:latin typeface="Cambria Math" panose="02040503050406030204" pitchFamily="18" charset="0"/>
                              </a:rPr>
                            </m:ctrlPr>
                          </m:dPr>
                          <m:e>
                            <m:r>
                              <a:rPr lang="en-US" sz="4800" b="0" i="1" smtClean="0">
                                <a:latin typeface="Cambria Math"/>
                              </a:rPr>
                              <m:t>2</m:t>
                            </m:r>
                            <m:r>
                              <a:rPr lang="en-US" sz="4800" b="0" i="1" smtClean="0">
                                <a:latin typeface="Cambria Math"/>
                              </a:rPr>
                              <m:t>𝑥</m:t>
                            </m:r>
                            <m:r>
                              <a:rPr lang="en-US" sz="4800" b="0" i="1" smtClean="0">
                                <a:latin typeface="Cambria Math"/>
                              </a:rPr>
                              <m:t>+1</m:t>
                            </m:r>
                          </m:e>
                        </m:d>
                      </m:e>
                      <m:sup>
                        <m:r>
                          <a:rPr lang="en-US" sz="4800" b="0" i="1" smtClean="0">
                            <a:latin typeface="Cambria Math"/>
                          </a:rPr>
                          <m:t>4</m:t>
                        </m:r>
                      </m:sup>
                    </m:sSup>
                    <m:r>
                      <a:rPr lang="en-US" sz="4800" b="0" i="1" smtClean="0">
                        <a:latin typeface="Cambria Math"/>
                      </a:rPr>
                      <m:t>=</m:t>
                    </m:r>
                    <m:sSup>
                      <m:sSupPr>
                        <m:ctrlPr>
                          <a:rPr lang="en-US" sz="4800" b="0" i="1" smtClean="0">
                            <a:latin typeface="Cambria Math" panose="02040503050406030204" pitchFamily="18" charset="0"/>
                          </a:rPr>
                        </m:ctrlPr>
                      </m:sSupPr>
                      <m:e>
                        <m:d>
                          <m:dPr>
                            <m:ctrlPr>
                              <a:rPr lang="en-US" sz="4800" b="0" i="1" smtClean="0">
                                <a:latin typeface="Cambria Math" panose="02040503050406030204" pitchFamily="18" charset="0"/>
                              </a:rPr>
                            </m:ctrlPr>
                          </m:dPr>
                          <m:e>
                            <m:r>
                              <a:rPr lang="en-US" sz="4800" b="0" i="1" smtClean="0">
                                <a:latin typeface="Cambria Math"/>
                              </a:rPr>
                              <m:t>2</m:t>
                            </m:r>
                            <m:r>
                              <a:rPr lang="en-US" sz="4800" b="0" i="1" smtClean="0">
                                <a:latin typeface="Cambria Math"/>
                              </a:rPr>
                              <m:t>𝑥</m:t>
                            </m:r>
                          </m:e>
                        </m:d>
                      </m:e>
                      <m:sup>
                        <m:r>
                          <a:rPr lang="en-US" sz="4800" b="0" i="1" smtClean="0">
                            <a:latin typeface="Cambria Math"/>
                          </a:rPr>
                          <m:t>4</m:t>
                        </m:r>
                      </m:sup>
                    </m:sSup>
                    <m:r>
                      <a:rPr lang="en-US" sz="4800" b="0" i="1" smtClean="0">
                        <a:latin typeface="Cambria Math"/>
                      </a:rPr>
                      <m:t>+4.</m:t>
                    </m:r>
                    <m:sSup>
                      <m:sSupPr>
                        <m:ctrlPr>
                          <a:rPr lang="en-US" sz="4800" b="0" i="1" smtClean="0">
                            <a:latin typeface="Cambria Math" panose="02040503050406030204" pitchFamily="18" charset="0"/>
                          </a:rPr>
                        </m:ctrlPr>
                      </m:sSupPr>
                      <m:e>
                        <m:d>
                          <m:dPr>
                            <m:ctrlPr>
                              <a:rPr lang="en-US" sz="4800" b="0" i="1" smtClean="0">
                                <a:latin typeface="Cambria Math" panose="02040503050406030204" pitchFamily="18" charset="0"/>
                              </a:rPr>
                            </m:ctrlPr>
                          </m:dPr>
                          <m:e>
                            <m:r>
                              <a:rPr lang="en-US" sz="4800" b="0" i="1" smtClean="0">
                                <a:latin typeface="Cambria Math"/>
                              </a:rPr>
                              <m:t>2</m:t>
                            </m:r>
                            <m:r>
                              <a:rPr lang="en-US" sz="4800" b="0" i="1" smtClean="0">
                                <a:latin typeface="Cambria Math"/>
                              </a:rPr>
                              <m:t>𝑥</m:t>
                            </m:r>
                          </m:e>
                        </m:d>
                      </m:e>
                      <m:sup>
                        <m:r>
                          <a:rPr lang="en-US" sz="4800" b="0" i="1" smtClean="0">
                            <a:latin typeface="Cambria Math"/>
                          </a:rPr>
                          <m:t>3</m:t>
                        </m:r>
                      </m:sup>
                    </m:sSup>
                    <m:r>
                      <a:rPr lang="en-US" sz="4800" b="0" i="1" smtClean="0">
                        <a:latin typeface="Cambria Math"/>
                      </a:rPr>
                      <m:t>.1+6.</m:t>
                    </m:r>
                    <m:sSup>
                      <m:sSupPr>
                        <m:ctrlPr>
                          <a:rPr lang="en-US" sz="4800" b="0" i="1" smtClean="0">
                            <a:latin typeface="Cambria Math" panose="02040503050406030204" pitchFamily="18" charset="0"/>
                          </a:rPr>
                        </m:ctrlPr>
                      </m:sSupPr>
                      <m:e>
                        <m:d>
                          <m:dPr>
                            <m:ctrlPr>
                              <a:rPr lang="en-US" sz="4800" b="0" i="1" smtClean="0">
                                <a:latin typeface="Cambria Math" panose="02040503050406030204" pitchFamily="18" charset="0"/>
                              </a:rPr>
                            </m:ctrlPr>
                          </m:dPr>
                          <m:e>
                            <m:r>
                              <a:rPr lang="en-US" sz="4800" b="0" i="1" smtClean="0">
                                <a:latin typeface="Cambria Math"/>
                              </a:rPr>
                              <m:t>2</m:t>
                            </m:r>
                            <m:r>
                              <a:rPr lang="en-US" sz="4800" b="0" i="1" smtClean="0">
                                <a:latin typeface="Cambria Math"/>
                              </a:rPr>
                              <m:t>𝑥</m:t>
                            </m:r>
                          </m:e>
                        </m:d>
                      </m:e>
                      <m:sup>
                        <m:r>
                          <a:rPr lang="en-US" sz="4800" b="0" i="1" smtClean="0">
                            <a:latin typeface="Cambria Math"/>
                          </a:rPr>
                          <m:t>2</m:t>
                        </m:r>
                      </m:sup>
                    </m:sSup>
                    <m:r>
                      <a:rPr lang="en-US" sz="4800" b="0" i="1" smtClean="0">
                        <a:latin typeface="Cambria Math"/>
                      </a:rPr>
                      <m:t>.</m:t>
                    </m:r>
                    <m:sSup>
                      <m:sSupPr>
                        <m:ctrlPr>
                          <a:rPr lang="en-US" sz="4800" b="0" i="1" smtClean="0">
                            <a:latin typeface="Cambria Math" panose="02040503050406030204" pitchFamily="18" charset="0"/>
                          </a:rPr>
                        </m:ctrlPr>
                      </m:sSupPr>
                      <m:e>
                        <m:r>
                          <a:rPr lang="en-US" sz="4800" b="0" i="1" smtClean="0">
                            <a:latin typeface="Cambria Math"/>
                          </a:rPr>
                          <m:t>1</m:t>
                        </m:r>
                      </m:e>
                      <m:sup>
                        <m:r>
                          <a:rPr lang="en-US" sz="4800" b="0" i="1" smtClean="0">
                            <a:latin typeface="Cambria Math"/>
                          </a:rPr>
                          <m:t>2</m:t>
                        </m:r>
                      </m:sup>
                    </m:sSup>
                    <m:r>
                      <a:rPr lang="en-US" sz="4800" b="0" i="1" smtClean="0">
                        <a:latin typeface="Cambria Math"/>
                      </a:rPr>
                      <m:t>+4.</m:t>
                    </m:r>
                    <m:d>
                      <m:dPr>
                        <m:ctrlPr>
                          <a:rPr lang="en-US" sz="4800" b="0" i="1" smtClean="0">
                            <a:latin typeface="Cambria Math" panose="02040503050406030204" pitchFamily="18" charset="0"/>
                          </a:rPr>
                        </m:ctrlPr>
                      </m:dPr>
                      <m:e>
                        <m:r>
                          <a:rPr lang="en-US" sz="4800" b="0" i="1" smtClean="0">
                            <a:latin typeface="Cambria Math"/>
                          </a:rPr>
                          <m:t>2</m:t>
                        </m:r>
                        <m:r>
                          <a:rPr lang="en-US" sz="4800" b="0" i="1" smtClean="0">
                            <a:latin typeface="Cambria Math"/>
                          </a:rPr>
                          <m:t>𝑥</m:t>
                        </m:r>
                      </m:e>
                    </m:d>
                    <m:r>
                      <a:rPr lang="en-US" sz="4800" b="0" i="1" smtClean="0">
                        <a:latin typeface="Cambria Math"/>
                      </a:rPr>
                      <m:t>.</m:t>
                    </m:r>
                    <m:sSup>
                      <m:sSupPr>
                        <m:ctrlPr>
                          <a:rPr lang="en-US" sz="4800" b="0" i="1" smtClean="0">
                            <a:latin typeface="Cambria Math" panose="02040503050406030204" pitchFamily="18" charset="0"/>
                          </a:rPr>
                        </m:ctrlPr>
                      </m:sSupPr>
                      <m:e>
                        <m:r>
                          <a:rPr lang="en-US" sz="4800" b="0" i="1" smtClean="0">
                            <a:latin typeface="Cambria Math"/>
                          </a:rPr>
                          <m:t>1</m:t>
                        </m:r>
                      </m:e>
                      <m:sup>
                        <m:r>
                          <a:rPr lang="en-US" sz="4800" b="0" i="1" smtClean="0">
                            <a:latin typeface="Cambria Math"/>
                          </a:rPr>
                          <m:t>3</m:t>
                        </m:r>
                      </m:sup>
                    </m:sSup>
                    <m:r>
                      <a:rPr lang="en-US" sz="4800" b="0" i="1" smtClean="0">
                        <a:latin typeface="Cambria Math"/>
                      </a:rPr>
                      <m:t>+</m:t>
                    </m:r>
                    <m:sSup>
                      <m:sSupPr>
                        <m:ctrlPr>
                          <a:rPr lang="en-US" sz="4800" b="0" i="1" smtClean="0">
                            <a:latin typeface="Cambria Math" panose="02040503050406030204" pitchFamily="18" charset="0"/>
                          </a:rPr>
                        </m:ctrlPr>
                      </m:sSupPr>
                      <m:e>
                        <m:r>
                          <a:rPr lang="en-US" sz="4800" b="0" i="1" smtClean="0">
                            <a:latin typeface="Cambria Math"/>
                          </a:rPr>
                          <m:t>1</m:t>
                        </m:r>
                      </m:e>
                      <m:sup>
                        <m:r>
                          <a:rPr lang="en-US" sz="4800" b="0" i="1" smtClean="0">
                            <a:latin typeface="Cambria Math"/>
                          </a:rPr>
                          <m:t>4</m:t>
                        </m:r>
                      </m:sup>
                    </m:sSup>
                  </m:oMath>
                </a14:m>
                <a:r>
                  <a:rPr lang="en-US" sz="4800">
                    <a:latin typeface="Tahoma" panose="020B0604030504040204" pitchFamily="34" charset="0"/>
                    <a:ea typeface="Tahoma" panose="020B0604030504040204" pitchFamily="34" charset="0"/>
                    <a:cs typeface="Tahoma" panose="020B0604030504040204" pitchFamily="34" charset="0"/>
                  </a:rPr>
                  <a:t>.</a:t>
                </a:r>
              </a:p>
              <a:p>
                <a:pPr algn="just">
                  <a:spcBef>
                    <a:spcPts val="600"/>
                  </a:spcBef>
                </a:pPr>
                <a:r>
                  <a:rPr lang="en-US" sz="480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latin typeface="Cambria Math"/>
                      </a:rPr>
                      <m:t>=</m:t>
                    </m:r>
                    <m:r>
                      <a:rPr lang="en-US" sz="4800" b="0" i="0" smtClean="0">
                        <a:latin typeface="Cambria Math"/>
                      </a:rPr>
                      <m:t>16</m:t>
                    </m:r>
                    <m:sSup>
                      <m:sSupPr>
                        <m:ctrlPr>
                          <a:rPr lang="en-US" sz="4800" b="0" i="1" smtClean="0">
                            <a:latin typeface="Cambria Math" panose="02040503050406030204" pitchFamily="18" charset="0"/>
                          </a:rPr>
                        </m:ctrlPr>
                      </m:sSupPr>
                      <m:e>
                        <m:r>
                          <a:rPr lang="en-US" sz="4800" i="1">
                            <a:latin typeface="Cambria Math"/>
                          </a:rPr>
                          <m:t>𝑥</m:t>
                        </m:r>
                      </m:e>
                      <m:sup>
                        <m:r>
                          <a:rPr lang="en-US" sz="4800" b="0" i="0" smtClean="0">
                            <a:latin typeface="Cambria Math"/>
                          </a:rPr>
                          <m:t>4</m:t>
                        </m:r>
                      </m:sup>
                    </m:sSup>
                    <m:r>
                      <a:rPr lang="en-US" sz="4800" b="0" i="0" smtClean="0">
                        <a:latin typeface="Cambria Math"/>
                      </a:rPr>
                      <m:t>+32</m:t>
                    </m:r>
                    <m:sSup>
                      <m:sSupPr>
                        <m:ctrlPr>
                          <a:rPr lang="en-US" sz="4800" b="0" i="1" smtClean="0">
                            <a:latin typeface="Cambria Math" panose="02040503050406030204" pitchFamily="18" charset="0"/>
                          </a:rPr>
                        </m:ctrlPr>
                      </m:sSupPr>
                      <m:e>
                        <m:r>
                          <a:rPr lang="en-US" sz="4800" i="1">
                            <a:latin typeface="Cambria Math"/>
                          </a:rPr>
                          <m:t>𝑥</m:t>
                        </m:r>
                      </m:e>
                      <m:sup>
                        <m:r>
                          <a:rPr lang="en-US" sz="4800" b="0" i="0" smtClean="0">
                            <a:latin typeface="Cambria Math"/>
                          </a:rPr>
                          <m:t>3</m:t>
                        </m:r>
                      </m:sup>
                    </m:sSup>
                    <m:r>
                      <a:rPr lang="en-US" sz="4800" b="0" i="0" smtClean="0">
                        <a:latin typeface="Cambria Math"/>
                      </a:rPr>
                      <m:t>+24</m:t>
                    </m:r>
                    <m:sSup>
                      <m:sSupPr>
                        <m:ctrlPr>
                          <a:rPr lang="en-US" sz="4800" b="0" i="1" smtClean="0">
                            <a:latin typeface="Cambria Math" panose="02040503050406030204" pitchFamily="18" charset="0"/>
                          </a:rPr>
                        </m:ctrlPr>
                      </m:sSupPr>
                      <m:e>
                        <m:r>
                          <a:rPr lang="en-US" sz="4800" i="1">
                            <a:latin typeface="Cambria Math"/>
                          </a:rPr>
                          <m:t>𝑥</m:t>
                        </m:r>
                      </m:e>
                      <m:sup>
                        <m:r>
                          <a:rPr lang="en-US" sz="4800" b="0" i="0" smtClean="0">
                            <a:latin typeface="Cambria Math"/>
                          </a:rPr>
                          <m:t>2</m:t>
                        </m:r>
                      </m:sup>
                    </m:sSup>
                    <m:r>
                      <a:rPr lang="en-US" sz="4800" b="0" i="0" smtClean="0">
                        <a:latin typeface="Cambria Math"/>
                      </a:rPr>
                      <m:t>+8</m:t>
                    </m:r>
                    <m:r>
                      <a:rPr lang="en-US" sz="4800" i="1">
                        <a:latin typeface="Cambria Math"/>
                      </a:rPr>
                      <m:t>𝑥</m:t>
                    </m:r>
                    <m:r>
                      <a:rPr lang="en-US" sz="4800" b="0" i="0" smtClean="0">
                        <a:latin typeface="Cambria Math"/>
                      </a:rPr>
                      <m:t>+1</m:t>
                    </m:r>
                  </m:oMath>
                </a14:m>
                <a:endParaRPr lang="en-US" sz="48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TextBox 24">
                <a:extLst>
                  <a:ext uri="{FF2B5EF4-FFF2-40B4-BE49-F238E27FC236}">
                    <a16:creationId xmlns:a16="http://schemas.microsoft.com/office/drawing/2014/main" xmlns="" xmlns:a14="http://schemas.microsoft.com/office/drawing/2010/main" id="{35C77573-004B-47AB-A06D-169C5ED317A4}"/>
                  </a:ext>
                </a:extLst>
              </p:cNvPr>
              <p:cNvSpPr txBox="1">
                <a:spLocks noRot="1" noChangeAspect="1" noMove="1" noResize="1" noEditPoints="1" noAdjustHandles="1" noChangeArrowheads="1" noChangeShapeType="1" noTextEdit="1"/>
              </p:cNvSpPr>
              <p:nvPr/>
            </p:nvSpPr>
            <p:spPr>
              <a:xfrm>
                <a:off x="886074" y="6837028"/>
                <a:ext cx="23088600" cy="2462213"/>
              </a:xfrm>
              <a:prstGeom prst="rect">
                <a:avLst/>
              </a:prstGeom>
              <a:blipFill rotWithShape="1">
                <a:blip r:embed="rId4"/>
                <a:stretch>
                  <a:fillRect l="-1188" t="-5955"/>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578C971B-BDC3-44F0-A816-5301A6057E06}"/>
              </a:ext>
            </a:extLst>
          </p:cNvPr>
          <p:cNvGrpSpPr/>
          <p:nvPr/>
        </p:nvGrpSpPr>
        <p:grpSpPr>
          <a:xfrm>
            <a:off x="381000" y="1904999"/>
            <a:ext cx="23219986" cy="815609"/>
            <a:chOff x="381000" y="1904999"/>
            <a:chExt cx="23219986" cy="815609"/>
          </a:xfrm>
        </p:grpSpPr>
        <p:sp>
          <p:nvSpPr>
            <p:cNvPr id="27" name="Rectangle 26">
              <a:extLst>
                <a:ext uri="{FF2B5EF4-FFF2-40B4-BE49-F238E27FC236}">
                  <a16:creationId xmlns:a16="http://schemas.microsoft.com/office/drawing/2014/main" id="{C6C1A19A-00E2-4102-A8E7-1AB9E4B24915}"/>
                </a:ext>
              </a:extLst>
            </p:cNvPr>
            <p:cNvSpPr/>
            <p:nvPr/>
          </p:nvSpPr>
          <p:spPr>
            <a:xfrm>
              <a:off x="1981200" y="1905000"/>
              <a:ext cx="21619786" cy="815608"/>
            </a:xfrm>
            <a:prstGeom prst="rect">
              <a:avLst/>
            </a:prstGeom>
          </p:spPr>
          <p:txBody>
            <a:bodyPr wrap="square">
              <a:spAutoFit/>
            </a:bodyPr>
            <a:lstStyle/>
            <a:p>
              <a:pPr>
                <a:spcBef>
                  <a:spcPct val="0"/>
                </a:spcBef>
                <a:defRPr/>
              </a:pPr>
              <a:r>
                <a:rPr lang="en-US" sz="4700" b="1">
                  <a:solidFill>
                    <a:srgbClr val="242452"/>
                  </a:solidFill>
                  <a:latin typeface="Tahoma" panose="020B0604030504040204" pitchFamily="34" charset="0"/>
                  <a:ea typeface="Tahoma" panose="020B0604030504040204" pitchFamily="34" charset="0"/>
                  <a:cs typeface="Tahoma" panose="020B0604030504040204" pitchFamily="34" charset="0"/>
                </a:rPr>
                <a:t>XÂY DỰNG CÔNG THỨC NHỊ THỨC NEWTON.</a:t>
              </a:r>
            </a:p>
          </p:txBody>
        </p:sp>
        <p:sp>
          <p:nvSpPr>
            <p:cNvPr id="28" name="Round Same Side Corner Rectangle 51">
              <a:extLst>
                <a:ext uri="{FF2B5EF4-FFF2-40B4-BE49-F238E27FC236}">
                  <a16:creationId xmlns:a16="http://schemas.microsoft.com/office/drawing/2014/main" id="{4DC256E0-60D7-4C4B-8270-3CDCA91FC224}"/>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id="{5148CFE6-33BB-4CA1-93CA-B158FB84C6C1}"/>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30" name="Round Same Side Corner Rectangle 51">
              <a:extLst>
                <a:ext uri="{FF2B5EF4-FFF2-40B4-BE49-F238E27FC236}">
                  <a16:creationId xmlns:a16="http://schemas.microsoft.com/office/drawing/2014/main" id="{6F6F0AD8-B957-4B80-B294-C6AB2C83A47B}"/>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a16="http://schemas.microsoft.com/office/drawing/2014/main" id="{3C636B3B-D963-4E51-BF58-EB3BA77C43EC}"/>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383650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amond(i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left)">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left)">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left)">
                                      <p:cBhvr>
                                        <p:cTn id="22"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1F4E20C8-2D05-4C40-9288-F9499AF26E6D}"/>
              </a:ext>
            </a:extLst>
          </p:cNvPr>
          <p:cNvGrpSpPr/>
          <p:nvPr/>
        </p:nvGrpSpPr>
        <p:grpSpPr>
          <a:xfrm>
            <a:off x="484040" y="5638800"/>
            <a:ext cx="23506006" cy="4572000"/>
            <a:chOff x="1222851" y="5331408"/>
            <a:chExt cx="23580257" cy="5095249"/>
          </a:xfrm>
        </p:grpSpPr>
        <p:sp>
          <p:nvSpPr>
            <p:cNvPr id="35" name="Rounded Rectangle 34">
              <a:extLst>
                <a:ext uri="{FF2B5EF4-FFF2-40B4-BE49-F238E27FC236}">
                  <a16:creationId xmlns:a16="http://schemas.microsoft.com/office/drawing/2014/main" id="{D04F078C-CEB5-4C4F-A97E-1DF03AE09DB2}"/>
                </a:ext>
              </a:extLst>
            </p:cNvPr>
            <p:cNvSpPr/>
            <p:nvPr/>
          </p:nvSpPr>
          <p:spPr>
            <a:xfrm>
              <a:off x="1261071" y="5565135"/>
              <a:ext cx="23542037"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36" name="Group 60">
              <a:extLst>
                <a:ext uri="{FF2B5EF4-FFF2-40B4-BE49-F238E27FC236}">
                  <a16:creationId xmlns:a16="http://schemas.microsoft.com/office/drawing/2014/main" id="{3FCB0186-5BA0-4BA4-B799-BF7DBFD32008}"/>
                </a:ext>
              </a:extLst>
            </p:cNvPr>
            <p:cNvGrpSpPr/>
            <p:nvPr/>
          </p:nvGrpSpPr>
          <p:grpSpPr>
            <a:xfrm>
              <a:off x="1222851" y="5331408"/>
              <a:ext cx="3305109" cy="841174"/>
              <a:chOff x="1224542" y="6305967"/>
              <a:chExt cx="3305491" cy="845462"/>
            </a:xfrm>
          </p:grpSpPr>
          <p:sp>
            <p:nvSpPr>
              <p:cNvPr id="37" name="Freeform 20">
                <a:extLst>
                  <a:ext uri="{FF2B5EF4-FFF2-40B4-BE49-F238E27FC236}">
                    <a16:creationId xmlns:a16="http://schemas.microsoft.com/office/drawing/2014/main" id="{6A2CB58A-113B-4E6E-BC15-9EFD56D56D7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id="{16B3B9C2-0771-4EE7-BBD9-C8B639D26E0E}"/>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a16="http://schemas.microsoft.com/office/drawing/2014/main"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51" name="Group 50">
            <a:extLst>
              <a:ext uri="{FF2B5EF4-FFF2-40B4-BE49-F238E27FC236}">
                <a16:creationId xmlns:a16="http://schemas.microsoft.com/office/drawing/2014/main" id="{6B2AFC34-1456-4638-8F4F-CAF389D4240D}"/>
              </a:ext>
            </a:extLst>
          </p:cNvPr>
          <p:cNvGrpSpPr/>
          <p:nvPr/>
        </p:nvGrpSpPr>
        <p:grpSpPr>
          <a:xfrm>
            <a:off x="304800" y="2971801"/>
            <a:ext cx="23699787" cy="2438399"/>
            <a:chOff x="304800" y="2971801"/>
            <a:chExt cx="23699787" cy="5714999"/>
          </a:xfrm>
        </p:grpSpPr>
        <p:sp>
          <p:nvSpPr>
            <p:cNvPr id="52" name="Rounded Rectangle 19">
              <a:extLst>
                <a:ext uri="{FF2B5EF4-FFF2-40B4-BE49-F238E27FC236}">
                  <a16:creationId xmlns:a16="http://schemas.microsoft.com/office/drawing/2014/main" id="{9732CF64-EA0B-4855-B3A1-931E81F57942}"/>
                </a:ext>
              </a:extLst>
            </p:cNvPr>
            <p:cNvSpPr/>
            <p:nvPr/>
          </p:nvSpPr>
          <p:spPr>
            <a:xfrm>
              <a:off x="491838" y="3220628"/>
              <a:ext cx="23512749" cy="5466172"/>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3" name="Group 52">
              <a:extLst>
                <a:ext uri="{FF2B5EF4-FFF2-40B4-BE49-F238E27FC236}">
                  <a16:creationId xmlns:a16="http://schemas.microsoft.com/office/drawing/2014/main" id="{BC0C2C08-DEAD-4DBD-A065-EAF40B9D8EB1}"/>
                </a:ext>
              </a:extLst>
            </p:cNvPr>
            <p:cNvGrpSpPr/>
            <p:nvPr/>
          </p:nvGrpSpPr>
          <p:grpSpPr>
            <a:xfrm>
              <a:off x="304800" y="2971801"/>
              <a:ext cx="3733799" cy="838200"/>
              <a:chOff x="22440" y="38104"/>
              <a:chExt cx="1203889" cy="234000"/>
            </a:xfrm>
          </p:grpSpPr>
          <p:grpSp>
            <p:nvGrpSpPr>
              <p:cNvPr id="54" name="Group 53">
                <a:extLst>
                  <a:ext uri="{FF2B5EF4-FFF2-40B4-BE49-F238E27FC236}">
                    <a16:creationId xmlns:a16="http://schemas.microsoft.com/office/drawing/2014/main" id="{FD665E8E-59C0-4ACB-A7BF-CBEA6C332230}"/>
                  </a:ext>
                </a:extLst>
              </p:cNvPr>
              <p:cNvGrpSpPr/>
              <p:nvPr/>
            </p:nvGrpSpPr>
            <p:grpSpPr>
              <a:xfrm>
                <a:off x="22440" y="59287"/>
                <a:ext cx="850471" cy="162052"/>
                <a:chOff x="31572" y="60276"/>
                <a:chExt cx="1196628" cy="200549"/>
              </a:xfrm>
            </p:grpSpPr>
            <p:sp>
              <p:nvSpPr>
                <p:cNvPr id="56" name="Arrow: Pentagon 55">
                  <a:extLst>
                    <a:ext uri="{FF2B5EF4-FFF2-40B4-BE49-F238E27FC236}">
                      <a16:creationId xmlns:a16="http://schemas.microsoft.com/office/drawing/2014/main" id="{3C675B4E-2666-471E-B163-5CB1C2C47107}"/>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57" name="Arrow: Chevron 56">
                  <a:extLst>
                    <a:ext uri="{FF2B5EF4-FFF2-40B4-BE49-F238E27FC236}">
                      <a16:creationId xmlns:a16="http://schemas.microsoft.com/office/drawing/2014/main" id="{D4E23FE2-1ED3-44F3-9F2C-073D99F5BEC5}"/>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58" name="Arrow: Chevron 57">
                  <a:extLst>
                    <a:ext uri="{FF2B5EF4-FFF2-40B4-BE49-F238E27FC236}">
                      <a16:creationId xmlns:a16="http://schemas.microsoft.com/office/drawing/2014/main" id="{F2308666-C4B8-404A-B22F-69AF3044E4D5}"/>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55" name="TextBox 56">
                <a:extLst>
                  <a:ext uri="{FF2B5EF4-FFF2-40B4-BE49-F238E27FC236}">
                    <a16:creationId xmlns:a16="http://schemas.microsoft.com/office/drawing/2014/main" id="{4268C6BD-BE2D-4D4E-B360-4A8AC840F897}"/>
                  </a:ext>
                </a:extLst>
              </p:cNvPr>
              <p:cNvSpPr txBox="1"/>
              <p:nvPr/>
            </p:nvSpPr>
            <p:spPr>
              <a:xfrm>
                <a:off x="198205" y="38104"/>
                <a:ext cx="1028124" cy="234000"/>
              </a:xfrm>
              <a:prstGeom prst="rect">
                <a:avLst/>
              </a:prstGeom>
              <a:noFill/>
            </p:spPr>
            <p:txBody>
              <a:bodyPr wrap="square" tIns="54000" bIns="0">
                <a:noAutofit/>
              </a:bodyPr>
              <a:lstStyle/>
              <a:p>
                <a:pPr>
                  <a:lnSpc>
                    <a:spcPct val="107000"/>
                  </a:lnSpc>
                  <a:spcAft>
                    <a:spcPts val="800"/>
                  </a:spcAft>
                </a:pPr>
                <a:r>
                  <a:rPr lang="en-US" sz="3600" b="1">
                    <a:solidFill>
                      <a:srgbClr val="0000CC"/>
                    </a:solidFill>
                    <a:latin typeface="Fira Sans Black" panose="020B0A03050000020004" pitchFamily="34" charset="0"/>
                    <a:ea typeface="Arial" panose="020B0604020202020204" pitchFamily="34" charset="0"/>
                    <a:cs typeface="Times New Roman" panose="02020603050405020304" pitchFamily="18" charset="0"/>
                  </a:rPr>
                  <a:t>Luyện tập 1.</a:t>
                </a:r>
                <a:endParaRPr lang="vi-VN" sz="3600" dirty="0">
                  <a:effectLst/>
                  <a:latin typeface="Arial" panose="020B0604020202020204" pitchFamily="34" charset="0"/>
                  <a:ea typeface="Arial" panose="020B060402020202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5C8CF20-A188-40A3-A095-8424A5327F85}"/>
                  </a:ext>
                </a:extLst>
              </p:cNvPr>
              <p:cNvSpPr txBox="1"/>
              <p:nvPr/>
            </p:nvSpPr>
            <p:spPr>
              <a:xfrm>
                <a:off x="609600" y="3962400"/>
                <a:ext cx="23088600" cy="830997"/>
              </a:xfrm>
              <a:prstGeom prst="rect">
                <a:avLst/>
              </a:prstGeom>
              <a:noFill/>
            </p:spPr>
            <p:txBody>
              <a:bodyPr wrap="square" rtlCol="0">
                <a:spAutoFit/>
              </a:bodyPr>
              <a:lstStyle/>
              <a:p>
                <a:pPr algn="just">
                  <a:spcBef>
                    <a:spcPts val="600"/>
                  </a:spcBef>
                </a:pPr>
                <a:r>
                  <a:rPr lang="en-US" sz="4800">
                    <a:latin typeface="Tahoma" panose="020B0604030504040204" pitchFamily="34" charset="0"/>
                    <a:ea typeface="Tahoma" panose="020B0604030504040204" pitchFamily="34" charset="0"/>
                    <a:cs typeface="Tahoma" panose="020B0604030504040204" pitchFamily="34" charset="0"/>
                  </a:rPr>
                  <a:t>Khai triển </a:t>
                </a:r>
                <a14:m>
                  <m:oMath xmlns:m="http://schemas.openxmlformats.org/officeDocument/2006/math">
                    <m:sSup>
                      <m:sSupPr>
                        <m:ctrlPr>
                          <a:rPr lang="en-US" sz="4800" b="0" i="1" smtClean="0">
                            <a:latin typeface="Cambria Math" panose="02040503050406030204" pitchFamily="18" charset="0"/>
                          </a:rPr>
                        </m:ctrlPr>
                      </m:sSupPr>
                      <m:e>
                        <m:d>
                          <m:dPr>
                            <m:ctrlPr>
                              <a:rPr lang="en-US" sz="4800" b="0" i="1" smtClean="0">
                                <a:latin typeface="Cambria Math" panose="02040503050406030204" pitchFamily="18" charset="0"/>
                              </a:rPr>
                            </m:ctrlPr>
                          </m:dPr>
                          <m:e>
                            <m:r>
                              <a:rPr lang="en-US" sz="4800" b="0" i="1" smtClean="0">
                                <a:latin typeface="Cambria Math"/>
                              </a:rPr>
                              <m:t>𝑥</m:t>
                            </m:r>
                            <m:r>
                              <a:rPr lang="en-US" sz="4800" b="0" i="1" smtClean="0">
                                <a:latin typeface="Cambria Math"/>
                              </a:rPr>
                              <m:t>−2</m:t>
                            </m:r>
                          </m:e>
                        </m:d>
                      </m:e>
                      <m:sup>
                        <m:r>
                          <a:rPr lang="en-US" sz="4800" b="0" i="1" smtClean="0">
                            <a:latin typeface="Cambria Math"/>
                          </a:rPr>
                          <m:t>4</m:t>
                        </m:r>
                      </m:sup>
                    </m:sSup>
                    <m:r>
                      <a:rPr lang="en-US" sz="4800" b="0" i="1" smtClean="0">
                        <a:latin typeface="Cambria Math"/>
                      </a:rPr>
                      <m:t>.</m:t>
                    </m:r>
                  </m:oMath>
                </a14:m>
                <a:endParaRPr lang="vi-VN"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TextBox 2">
                <a:extLst>
                  <a:ext uri="{FF2B5EF4-FFF2-40B4-BE49-F238E27FC236}">
                    <a16:creationId xmlns:a16="http://schemas.microsoft.com/office/drawing/2014/main" xmlns="" id="{E5C8CF20-A188-40A3-A095-8424A5327F85}"/>
                  </a:ext>
                </a:extLst>
              </p:cNvPr>
              <p:cNvSpPr txBox="1">
                <a:spLocks noRot="1" noChangeAspect="1" noMove="1" noResize="1" noEditPoints="1" noAdjustHandles="1" noChangeArrowheads="1" noChangeShapeType="1" noTextEdit="1"/>
              </p:cNvSpPr>
              <p:nvPr/>
            </p:nvSpPr>
            <p:spPr>
              <a:xfrm>
                <a:off x="609600" y="3962400"/>
                <a:ext cx="23088600" cy="830997"/>
              </a:xfrm>
              <a:prstGeom prst="rect">
                <a:avLst/>
              </a:prstGeom>
              <a:blipFill rotWithShape="1">
                <a:blip r:embed="rId3"/>
                <a:stretch>
                  <a:fillRect l="-1188" t="-17647" b="-3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5C77573-004B-47AB-A06D-169C5ED317A4}"/>
                  </a:ext>
                </a:extLst>
              </p:cNvPr>
              <p:cNvSpPr txBox="1"/>
              <p:nvPr/>
            </p:nvSpPr>
            <p:spPr>
              <a:xfrm>
                <a:off x="886074" y="6837028"/>
                <a:ext cx="23088600" cy="2462213"/>
              </a:xfrm>
              <a:prstGeom prst="rect">
                <a:avLst/>
              </a:prstGeom>
              <a:noFill/>
            </p:spPr>
            <p:txBody>
              <a:bodyPr wrap="square" rtlCol="0">
                <a:spAutoFit/>
              </a:bodyPr>
              <a:lstStyle/>
              <a:p>
                <a:pPr algn="just">
                  <a:spcBef>
                    <a:spcPts val="600"/>
                  </a:spcBef>
                </a:pPr>
                <a:r>
                  <a:rPr lang="en-US" sz="4800" dirty="0">
                    <a:latin typeface="Tahoma" panose="020B0604030504040204" pitchFamily="34" charset="0"/>
                    <a:ea typeface="Tahoma" panose="020B0604030504040204" pitchFamily="34" charset="0"/>
                    <a:cs typeface="Tahoma" panose="020B0604030504040204" pitchFamily="34" charset="0"/>
                  </a:rPr>
                  <a:t>Thay  </a:t>
                </a:r>
                <a14:m>
                  <m:oMath xmlns:m="http://schemas.openxmlformats.org/officeDocument/2006/math">
                    <m:r>
                      <a:rPr lang="en-US" sz="4800" b="0" i="1" smtClean="0">
                        <a:latin typeface="Cambria Math"/>
                      </a:rPr>
                      <m:t>𝑎</m:t>
                    </m:r>
                    <m:r>
                      <a:rPr lang="en-US" sz="4800" b="0" i="1" smtClean="0">
                        <a:latin typeface="Cambria Math"/>
                      </a:rPr>
                      <m:t>=</m:t>
                    </m:r>
                    <m:r>
                      <a:rPr lang="en-US" sz="4800" b="0" i="1" smtClean="0">
                        <a:latin typeface="Cambria Math"/>
                      </a:rPr>
                      <m:t>𝑥</m:t>
                    </m:r>
                    <m:r>
                      <a:rPr lang="en-US" sz="4800" b="0" i="1" smtClean="0">
                        <a:latin typeface="Cambria Math"/>
                      </a:rPr>
                      <m:t> </m:t>
                    </m:r>
                  </m:oMath>
                </a14:m>
                <a:r>
                  <a:rPr lang="en-US" sz="4800" dirty="0" err="1">
                    <a:latin typeface="Tahoma" panose="020B0604030504040204" pitchFamily="34" charset="0"/>
                    <a:ea typeface="Tahoma" panose="020B0604030504040204" pitchFamily="34" charset="0"/>
                    <a:cs typeface="Tahoma" panose="020B0604030504040204" pitchFamily="34" charset="0"/>
                  </a:rPr>
                  <a:t>và</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0" i="1" smtClean="0">
                        <a:latin typeface="Cambria Math"/>
                      </a:rPr>
                      <m:t>𝑏</m:t>
                    </m:r>
                    <m:r>
                      <a:rPr lang="en-US" sz="4800" b="0" i="1" smtClean="0">
                        <a:latin typeface="Cambria Math"/>
                      </a:rPr>
                      <m:t>=− 2 </m:t>
                    </m:r>
                  </m:oMath>
                </a14:m>
                <a:r>
                  <a:rPr lang="en-US" sz="4800" dirty="0" err="1">
                    <a:latin typeface="Tahoma" panose="020B0604030504040204" pitchFamily="34" charset="0"/>
                    <a:ea typeface="Tahoma" panose="020B0604030504040204" pitchFamily="34" charset="0"/>
                    <a:cs typeface="Tahoma" panose="020B0604030504040204" pitchFamily="34" charset="0"/>
                  </a:rPr>
                  <a:t>trong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công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thức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khai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triển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của</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800" b="0" i="1" smtClean="0">
                            <a:latin typeface="Cambria Math" panose="02040503050406030204" pitchFamily="18" charset="0"/>
                          </a:rPr>
                        </m:ctrlPr>
                      </m:sSupPr>
                      <m:e>
                        <m:d>
                          <m:dPr>
                            <m:ctrlPr>
                              <a:rPr lang="en-US" sz="4800" b="0" i="1" smtClean="0">
                                <a:latin typeface="Cambria Math" panose="02040503050406030204" pitchFamily="18" charset="0"/>
                              </a:rPr>
                            </m:ctrlPr>
                          </m:dPr>
                          <m:e>
                            <m:r>
                              <a:rPr lang="en-US" sz="4800" b="0" i="1" smtClean="0">
                                <a:latin typeface="Cambria Math"/>
                              </a:rPr>
                              <m:t>𝑎</m:t>
                            </m:r>
                            <m:r>
                              <a:rPr lang="en-US" sz="4800" b="0" i="1" smtClean="0">
                                <a:latin typeface="Cambria Math"/>
                              </a:rPr>
                              <m:t>+</m:t>
                            </m:r>
                            <m:r>
                              <a:rPr lang="en-US" sz="4800" b="0" i="1" smtClean="0">
                                <a:latin typeface="Cambria Math"/>
                              </a:rPr>
                              <m:t>𝑏</m:t>
                            </m:r>
                          </m:e>
                        </m:d>
                      </m:e>
                      <m:sup>
                        <m:r>
                          <a:rPr lang="en-US" sz="4800" b="0" i="1" smtClean="0">
                            <a:latin typeface="Cambria Math"/>
                          </a:rPr>
                          <m:t>4</m:t>
                        </m:r>
                      </m:sup>
                    </m:sSup>
                  </m:oMath>
                </a14:m>
                <a:r>
                  <a:rPr lang="en-US" sz="4800" dirty="0">
                    <a:latin typeface="Tahoma" panose="020B0604030504040204" pitchFamily="34" charset="0"/>
                    <a:ea typeface="Tahoma" panose="020B0604030504040204" pitchFamily="34" charset="0"/>
                    <a:cs typeface="Tahoma" panose="020B0604030504040204" pitchFamily="34" charset="0"/>
                  </a:rPr>
                  <a:t>, ta </a:t>
                </a:r>
                <a:r>
                  <a:rPr lang="en-US" sz="4800" dirty="0" err="1">
                    <a:latin typeface="Tahoma" panose="020B0604030504040204" pitchFamily="34" charset="0"/>
                    <a:ea typeface="Tahoma" panose="020B0604030504040204" pitchFamily="34" charset="0"/>
                    <a:cs typeface="Tahoma" panose="020B0604030504040204" pitchFamily="34" charset="0"/>
                  </a:rPr>
                  <a:t>được</a:t>
                </a:r>
                <a:r>
                  <a:rPr lang="en-US" sz="4800" dirty="0">
                    <a:latin typeface="Tahoma" panose="020B0604030504040204" pitchFamily="34" charset="0"/>
                    <a:ea typeface="Tahoma" panose="020B0604030504040204" pitchFamily="34" charset="0"/>
                    <a:cs typeface="Tahoma" panose="020B0604030504040204" pitchFamily="34" charset="0"/>
                  </a:rPr>
                  <a:t>:</a:t>
                </a:r>
              </a:p>
              <a:p>
                <a:pPr algn="just">
                  <a:spcBef>
                    <a:spcPts val="600"/>
                  </a:spcBef>
                </a:pPr>
                <a14:m>
                  <m:oMath xmlns:m="http://schemas.openxmlformats.org/officeDocument/2006/math">
                    <m:sSup>
                      <m:sSupPr>
                        <m:ctrlPr>
                          <a:rPr lang="en-US" sz="4800" b="0" i="1" smtClean="0">
                            <a:latin typeface="Cambria Math" panose="02040503050406030204" pitchFamily="18" charset="0"/>
                          </a:rPr>
                        </m:ctrlPr>
                      </m:sSupPr>
                      <m:e>
                        <m:d>
                          <m:dPr>
                            <m:ctrlPr>
                              <a:rPr lang="en-US" sz="4800" b="0" i="1" smtClean="0">
                                <a:latin typeface="Cambria Math" panose="02040503050406030204" pitchFamily="18" charset="0"/>
                              </a:rPr>
                            </m:ctrlPr>
                          </m:dPr>
                          <m:e>
                            <m:r>
                              <a:rPr lang="en-US" sz="4800" b="0" i="1" smtClean="0">
                                <a:latin typeface="Cambria Math"/>
                              </a:rPr>
                              <m:t>𝑥</m:t>
                            </m:r>
                            <m:r>
                              <a:rPr lang="en-US" sz="4800" b="0" i="1" smtClean="0">
                                <a:latin typeface="Cambria Math"/>
                              </a:rPr>
                              <m:t>−2</m:t>
                            </m:r>
                          </m:e>
                        </m:d>
                      </m:e>
                      <m:sup>
                        <m:r>
                          <a:rPr lang="en-US" sz="4800" b="0" i="1" smtClean="0">
                            <a:latin typeface="Cambria Math"/>
                          </a:rPr>
                          <m:t>4</m:t>
                        </m:r>
                      </m:sup>
                    </m:sSup>
                    <m:r>
                      <a:rPr lang="en-US" sz="4800" b="0" i="1" smtClean="0">
                        <a:latin typeface="Cambria Math"/>
                      </a:rPr>
                      <m:t>=</m:t>
                    </m:r>
                    <m:sSup>
                      <m:sSupPr>
                        <m:ctrlPr>
                          <a:rPr lang="en-US" sz="4800" b="0" i="1" smtClean="0">
                            <a:latin typeface="Cambria Math" panose="02040503050406030204" pitchFamily="18" charset="0"/>
                          </a:rPr>
                        </m:ctrlPr>
                      </m:sSupPr>
                      <m:e>
                        <m:r>
                          <a:rPr lang="en-US" sz="4800" b="0" i="1" smtClean="0">
                            <a:latin typeface="Cambria Math"/>
                          </a:rPr>
                          <m:t>𝑥</m:t>
                        </m:r>
                      </m:e>
                      <m:sup>
                        <m:r>
                          <a:rPr lang="en-US" sz="4800" b="0" i="1" smtClean="0">
                            <a:latin typeface="Cambria Math"/>
                          </a:rPr>
                          <m:t>4</m:t>
                        </m:r>
                      </m:sup>
                    </m:sSup>
                    <m:r>
                      <a:rPr lang="en-US" sz="4800" b="0" i="1" smtClean="0">
                        <a:latin typeface="Cambria Math"/>
                      </a:rPr>
                      <m:t>+4.</m:t>
                    </m:r>
                    <m:sSup>
                      <m:sSupPr>
                        <m:ctrlPr>
                          <a:rPr lang="en-US" sz="4800" b="0" i="1" smtClean="0">
                            <a:latin typeface="Cambria Math" panose="02040503050406030204" pitchFamily="18" charset="0"/>
                          </a:rPr>
                        </m:ctrlPr>
                      </m:sSupPr>
                      <m:e>
                        <m:r>
                          <a:rPr lang="en-US" sz="4800" b="0" i="1" smtClean="0">
                            <a:latin typeface="Cambria Math"/>
                          </a:rPr>
                          <m:t>𝑥</m:t>
                        </m:r>
                      </m:e>
                      <m:sup>
                        <m:r>
                          <a:rPr lang="en-US" sz="4800" b="0" i="1" smtClean="0">
                            <a:latin typeface="Cambria Math"/>
                          </a:rPr>
                          <m:t>3</m:t>
                        </m:r>
                      </m:sup>
                    </m:sSup>
                    <m:r>
                      <a:rPr lang="en-US" sz="4800" b="0" i="1" smtClean="0">
                        <a:latin typeface="Cambria Math"/>
                      </a:rPr>
                      <m:t>.</m:t>
                    </m:r>
                    <m:r>
                      <a:rPr lang="en-US" sz="4800" b="0" i="1" smtClean="0">
                        <a:latin typeface="Cambria Math" panose="02040503050406030204" pitchFamily="18" charset="0"/>
                      </a:rPr>
                      <m:t>(−</m:t>
                    </m:r>
                    <m:r>
                      <a:rPr lang="en-US" sz="4800" b="0" i="1" smtClean="0">
                        <a:latin typeface="Cambria Math"/>
                      </a:rPr>
                      <m:t>2</m:t>
                    </m:r>
                    <m:r>
                      <a:rPr lang="en-US" sz="4800" b="0" i="1" smtClean="0">
                        <a:latin typeface="Cambria Math" panose="02040503050406030204" pitchFamily="18" charset="0"/>
                      </a:rPr>
                      <m:t>)</m:t>
                    </m:r>
                    <m:r>
                      <a:rPr lang="en-US" sz="4800" b="0" i="1" smtClean="0">
                        <a:latin typeface="Cambria Math"/>
                      </a:rPr>
                      <m:t>+6.</m:t>
                    </m:r>
                    <m:sSup>
                      <m:sSupPr>
                        <m:ctrlPr>
                          <a:rPr lang="en-US" sz="4800" b="0" i="1" smtClean="0">
                            <a:latin typeface="Cambria Math" panose="02040503050406030204" pitchFamily="18" charset="0"/>
                          </a:rPr>
                        </m:ctrlPr>
                      </m:sSupPr>
                      <m:e>
                        <m:r>
                          <a:rPr lang="en-US" sz="4800" b="0" i="1" smtClean="0">
                            <a:latin typeface="Cambria Math"/>
                          </a:rPr>
                          <m:t>𝑥</m:t>
                        </m:r>
                      </m:e>
                      <m:sup>
                        <m:r>
                          <a:rPr lang="en-US" sz="4800" b="0" i="1" smtClean="0">
                            <a:latin typeface="Cambria Math"/>
                          </a:rPr>
                          <m:t>2</m:t>
                        </m:r>
                      </m:sup>
                    </m:sSup>
                    <m:r>
                      <a:rPr lang="en-US" sz="4800" b="0" i="1" smtClean="0">
                        <a:latin typeface="Cambria Math"/>
                      </a:rPr>
                      <m:t>.</m:t>
                    </m:r>
                    <m:r>
                      <a:rPr lang="en-US" sz="4800" b="0" i="1" smtClean="0">
                        <a:latin typeface="Cambria Math" panose="02040503050406030204" pitchFamily="18" charset="0"/>
                      </a:rPr>
                      <m:t>(−</m:t>
                    </m:r>
                    <m:sSup>
                      <m:sSupPr>
                        <m:ctrlPr>
                          <a:rPr lang="en-US" sz="4800" b="0" i="1" smtClean="0">
                            <a:latin typeface="Cambria Math" panose="02040503050406030204" pitchFamily="18" charset="0"/>
                          </a:rPr>
                        </m:ctrlPr>
                      </m:sSupPr>
                      <m:e>
                        <m:r>
                          <a:rPr lang="en-US" sz="4800" b="0" i="1" smtClean="0">
                            <a:latin typeface="Cambria Math"/>
                          </a:rPr>
                          <m:t>2</m:t>
                        </m:r>
                        <m:r>
                          <a:rPr lang="en-US" sz="4800" b="0" i="1" smtClean="0">
                            <a:latin typeface="Cambria Math" panose="02040503050406030204" pitchFamily="18" charset="0"/>
                          </a:rPr>
                          <m:t>)</m:t>
                        </m:r>
                      </m:e>
                      <m:sup>
                        <m:r>
                          <a:rPr lang="en-US" sz="4800" b="0" i="1" smtClean="0">
                            <a:latin typeface="Cambria Math"/>
                          </a:rPr>
                          <m:t>2</m:t>
                        </m:r>
                      </m:sup>
                    </m:sSup>
                    <m:r>
                      <a:rPr lang="en-US" sz="4800" b="0" i="1" smtClean="0">
                        <a:latin typeface="Cambria Math"/>
                      </a:rPr>
                      <m:t>+4.</m:t>
                    </m:r>
                    <m:r>
                      <a:rPr lang="en-US" sz="4800" b="0" i="1" smtClean="0">
                        <a:latin typeface="Cambria Math"/>
                      </a:rPr>
                      <m:t>𝑥</m:t>
                    </m:r>
                    <m:r>
                      <a:rPr lang="en-US" sz="4800" b="0" i="1" smtClean="0">
                        <a:latin typeface="Cambria Math"/>
                      </a:rPr>
                      <m:t>. (−</m:t>
                    </m:r>
                    <m:sSup>
                      <m:sSupPr>
                        <m:ctrlPr>
                          <a:rPr lang="en-US" sz="4800" b="0" i="1" smtClean="0">
                            <a:latin typeface="Cambria Math" panose="02040503050406030204" pitchFamily="18" charset="0"/>
                          </a:rPr>
                        </m:ctrlPr>
                      </m:sSupPr>
                      <m:e>
                        <m:r>
                          <a:rPr lang="en-US" sz="4800" b="0" i="1" smtClean="0">
                            <a:latin typeface="Cambria Math"/>
                          </a:rPr>
                          <m:t>2</m:t>
                        </m:r>
                        <m:r>
                          <a:rPr lang="en-US" sz="4800" b="0" i="1" smtClean="0">
                            <a:latin typeface="Cambria Math" panose="02040503050406030204" pitchFamily="18" charset="0"/>
                          </a:rPr>
                          <m:t>)</m:t>
                        </m:r>
                      </m:e>
                      <m:sup>
                        <m:r>
                          <a:rPr lang="en-US" sz="4800" b="0" i="1" smtClean="0">
                            <a:latin typeface="Cambria Math"/>
                          </a:rPr>
                          <m:t>3</m:t>
                        </m:r>
                      </m:sup>
                    </m:sSup>
                    <m:r>
                      <a:rPr lang="en-US" sz="4800" b="0" i="1" smtClean="0">
                        <a:latin typeface="Cambria Math"/>
                      </a:rPr>
                      <m:t>+</m:t>
                    </m:r>
                    <m:r>
                      <a:rPr lang="en-US" sz="4800" b="0" i="1" smtClean="0">
                        <a:latin typeface="Cambria Math" panose="02040503050406030204" pitchFamily="18" charset="0"/>
                      </a:rPr>
                      <m:t>(−</m:t>
                    </m:r>
                    <m:sSup>
                      <m:sSupPr>
                        <m:ctrlPr>
                          <a:rPr lang="en-US" sz="4800" b="0" i="1" smtClean="0">
                            <a:latin typeface="Cambria Math" panose="02040503050406030204" pitchFamily="18" charset="0"/>
                          </a:rPr>
                        </m:ctrlPr>
                      </m:sSupPr>
                      <m:e>
                        <m:r>
                          <a:rPr lang="en-US" sz="4800" b="0" i="1" smtClean="0">
                            <a:latin typeface="Cambria Math"/>
                          </a:rPr>
                          <m:t>2</m:t>
                        </m:r>
                        <m:r>
                          <a:rPr lang="en-US" sz="4800" b="0" i="1" smtClean="0">
                            <a:latin typeface="Cambria Math" panose="02040503050406030204" pitchFamily="18" charset="0"/>
                          </a:rPr>
                          <m:t>)</m:t>
                        </m:r>
                      </m:e>
                      <m:sup>
                        <m:r>
                          <a:rPr lang="en-US" sz="4800" b="0" i="1" smtClean="0">
                            <a:latin typeface="Cambria Math"/>
                          </a:rPr>
                          <m:t>4</m:t>
                        </m:r>
                      </m:sup>
                    </m:sSup>
                  </m:oMath>
                </a14:m>
                <a:r>
                  <a:rPr lang="en-US" sz="4800" dirty="0">
                    <a:latin typeface="Tahoma" panose="020B0604030504040204" pitchFamily="34" charset="0"/>
                    <a:ea typeface="Tahoma" panose="020B0604030504040204" pitchFamily="34" charset="0"/>
                    <a:cs typeface="Tahoma" panose="020B0604030504040204" pitchFamily="34" charset="0"/>
                  </a:rPr>
                  <a:t>.</a:t>
                </a:r>
              </a:p>
              <a:p>
                <a:pPr algn="just">
                  <a:spcBef>
                    <a:spcPts val="600"/>
                  </a:spcBef>
                </a:pP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latin typeface="Cambria Math"/>
                      </a:rPr>
                      <m:t>=</m:t>
                    </m:r>
                    <m:sSup>
                      <m:sSupPr>
                        <m:ctrlPr>
                          <a:rPr lang="en-US" sz="4800" b="0" i="1" smtClean="0">
                            <a:latin typeface="Cambria Math" panose="02040503050406030204" pitchFamily="18" charset="0"/>
                          </a:rPr>
                        </m:ctrlPr>
                      </m:sSupPr>
                      <m:e>
                        <m:r>
                          <a:rPr lang="en-US" sz="4800" i="1">
                            <a:latin typeface="Cambria Math"/>
                          </a:rPr>
                          <m:t>𝑥</m:t>
                        </m:r>
                      </m:e>
                      <m:sup>
                        <m:r>
                          <a:rPr lang="en-US" sz="4800" b="0" i="0" smtClean="0">
                            <a:latin typeface="Cambria Math"/>
                          </a:rPr>
                          <m:t>4</m:t>
                        </m:r>
                      </m:sup>
                    </m:sSup>
                    <m:r>
                      <a:rPr lang="en-US" sz="4800" b="0" i="0" smtClean="0">
                        <a:latin typeface="Cambria Math" panose="02040503050406030204" pitchFamily="18" charset="0"/>
                      </a:rPr>
                      <m:t>−</m:t>
                    </m:r>
                    <m:r>
                      <a:rPr lang="en-US" sz="4800" b="0" i="0" smtClean="0">
                        <a:latin typeface="Cambria Math"/>
                      </a:rPr>
                      <m:t>8</m:t>
                    </m:r>
                    <m:sSup>
                      <m:sSupPr>
                        <m:ctrlPr>
                          <a:rPr lang="en-US" sz="4800" b="0" i="1" smtClean="0">
                            <a:latin typeface="Cambria Math" panose="02040503050406030204" pitchFamily="18" charset="0"/>
                          </a:rPr>
                        </m:ctrlPr>
                      </m:sSupPr>
                      <m:e>
                        <m:r>
                          <a:rPr lang="en-US" sz="4800" i="1">
                            <a:latin typeface="Cambria Math"/>
                          </a:rPr>
                          <m:t>𝑥</m:t>
                        </m:r>
                      </m:e>
                      <m:sup>
                        <m:r>
                          <a:rPr lang="en-US" sz="4800" b="0" i="0" smtClean="0">
                            <a:latin typeface="Cambria Math"/>
                          </a:rPr>
                          <m:t>3</m:t>
                        </m:r>
                      </m:sup>
                    </m:sSup>
                    <m:r>
                      <a:rPr lang="en-US" sz="4800" b="0" i="0" smtClean="0">
                        <a:latin typeface="Cambria Math"/>
                      </a:rPr>
                      <m:t>+24</m:t>
                    </m:r>
                    <m:sSup>
                      <m:sSupPr>
                        <m:ctrlPr>
                          <a:rPr lang="en-US" sz="4800" b="0" i="1" smtClean="0">
                            <a:latin typeface="Cambria Math" panose="02040503050406030204" pitchFamily="18" charset="0"/>
                          </a:rPr>
                        </m:ctrlPr>
                      </m:sSupPr>
                      <m:e>
                        <m:r>
                          <a:rPr lang="en-US" sz="4800" i="1">
                            <a:latin typeface="Cambria Math"/>
                          </a:rPr>
                          <m:t>𝑥</m:t>
                        </m:r>
                      </m:e>
                      <m:sup>
                        <m:r>
                          <a:rPr lang="en-US" sz="4800" b="0" i="0" smtClean="0">
                            <a:latin typeface="Cambria Math"/>
                          </a:rPr>
                          <m:t>2</m:t>
                        </m:r>
                      </m:sup>
                    </m:sSup>
                    <m:r>
                      <a:rPr lang="en-US" sz="4800" b="0" i="0" smtClean="0">
                        <a:latin typeface="Cambria Math" panose="02040503050406030204" pitchFamily="18" charset="0"/>
                      </a:rPr>
                      <m:t>−</m:t>
                    </m:r>
                    <m:r>
                      <a:rPr lang="en-US" sz="4800" b="0" i="1" smtClean="0">
                        <a:latin typeface="Cambria Math"/>
                      </a:rPr>
                      <m:t>32</m:t>
                    </m:r>
                    <m:r>
                      <a:rPr lang="en-US" sz="4800" i="1">
                        <a:latin typeface="Cambria Math"/>
                      </a:rPr>
                      <m:t>𝑥</m:t>
                    </m:r>
                    <m:r>
                      <a:rPr lang="en-US" sz="4800" b="0" i="0" smtClean="0">
                        <a:latin typeface="Cambria Math"/>
                      </a:rPr>
                      <m:t>+16.</m:t>
                    </m:r>
                  </m:oMath>
                </a14:m>
                <a:endParaRPr lang="en-US"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TextBox 24">
                <a:extLst>
                  <a:ext uri="{FF2B5EF4-FFF2-40B4-BE49-F238E27FC236}">
                    <a16:creationId xmlns:a16="http://schemas.microsoft.com/office/drawing/2014/main" id="{35C77573-004B-47AB-A06D-169C5ED317A4}"/>
                  </a:ext>
                </a:extLst>
              </p:cNvPr>
              <p:cNvSpPr txBox="1">
                <a:spLocks noRot="1" noChangeAspect="1" noMove="1" noResize="1" noEditPoints="1" noAdjustHandles="1" noChangeArrowheads="1" noChangeShapeType="1" noTextEdit="1"/>
              </p:cNvSpPr>
              <p:nvPr/>
            </p:nvSpPr>
            <p:spPr>
              <a:xfrm>
                <a:off x="886074" y="6837028"/>
                <a:ext cx="23088600" cy="2462213"/>
              </a:xfrm>
              <a:prstGeom prst="rect">
                <a:avLst/>
              </a:prstGeom>
              <a:blipFill>
                <a:blip r:embed="rId4"/>
                <a:stretch>
                  <a:fillRect l="-1188" t="-5955"/>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578C971B-BDC3-44F0-A816-5301A6057E06}"/>
              </a:ext>
            </a:extLst>
          </p:cNvPr>
          <p:cNvGrpSpPr/>
          <p:nvPr/>
        </p:nvGrpSpPr>
        <p:grpSpPr>
          <a:xfrm>
            <a:off x="381000" y="1904999"/>
            <a:ext cx="23219986" cy="815609"/>
            <a:chOff x="381000" y="1904999"/>
            <a:chExt cx="23219986" cy="815609"/>
          </a:xfrm>
        </p:grpSpPr>
        <p:sp>
          <p:nvSpPr>
            <p:cNvPr id="27" name="Rectangle 26">
              <a:extLst>
                <a:ext uri="{FF2B5EF4-FFF2-40B4-BE49-F238E27FC236}">
                  <a16:creationId xmlns:a16="http://schemas.microsoft.com/office/drawing/2014/main" id="{C6C1A19A-00E2-4102-A8E7-1AB9E4B24915}"/>
                </a:ext>
              </a:extLst>
            </p:cNvPr>
            <p:cNvSpPr/>
            <p:nvPr/>
          </p:nvSpPr>
          <p:spPr>
            <a:xfrm>
              <a:off x="1981200" y="1905000"/>
              <a:ext cx="21619786" cy="815608"/>
            </a:xfrm>
            <a:prstGeom prst="rect">
              <a:avLst/>
            </a:prstGeom>
          </p:spPr>
          <p:txBody>
            <a:bodyPr wrap="square">
              <a:spAutoFit/>
            </a:bodyPr>
            <a:lstStyle/>
            <a:p>
              <a:pPr>
                <a:spcBef>
                  <a:spcPct val="0"/>
                </a:spcBef>
                <a:defRPr/>
              </a:pPr>
              <a:r>
                <a:rPr lang="en-US" sz="4700" b="1">
                  <a:solidFill>
                    <a:srgbClr val="242452"/>
                  </a:solidFill>
                  <a:latin typeface="Tahoma" panose="020B0604030504040204" pitchFamily="34" charset="0"/>
                  <a:ea typeface="Tahoma" panose="020B0604030504040204" pitchFamily="34" charset="0"/>
                  <a:cs typeface="Tahoma" panose="020B0604030504040204" pitchFamily="34" charset="0"/>
                </a:rPr>
                <a:t>XÂY DỰNG CÔNG THỨC NHỊ THỨC NEWTON.</a:t>
              </a:r>
            </a:p>
          </p:txBody>
        </p:sp>
        <p:sp>
          <p:nvSpPr>
            <p:cNvPr id="28" name="Round Same Side Corner Rectangle 51">
              <a:extLst>
                <a:ext uri="{FF2B5EF4-FFF2-40B4-BE49-F238E27FC236}">
                  <a16:creationId xmlns:a16="http://schemas.microsoft.com/office/drawing/2014/main" id="{4DC256E0-60D7-4C4B-8270-3CDCA91FC224}"/>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id="{5148CFE6-33BB-4CA1-93CA-B158FB84C6C1}"/>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30" name="Round Same Side Corner Rectangle 51">
              <a:extLst>
                <a:ext uri="{FF2B5EF4-FFF2-40B4-BE49-F238E27FC236}">
                  <a16:creationId xmlns:a16="http://schemas.microsoft.com/office/drawing/2014/main" id="{6F6F0AD8-B957-4B80-B294-C6AB2C83A47B}"/>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a16="http://schemas.microsoft.com/office/drawing/2014/main" id="{3C636B3B-D963-4E51-BF58-EB3BA77C43EC}"/>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915930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amond(i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left)">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left)">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left)">
                                      <p:cBhvr>
                                        <p:cTn id="22"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754CC7F0-0729-4189-90CF-146627880041}"/>
              </a:ext>
            </a:extLst>
          </p:cNvPr>
          <p:cNvGrpSpPr/>
          <p:nvPr/>
        </p:nvGrpSpPr>
        <p:grpSpPr>
          <a:xfrm>
            <a:off x="358584" y="2876370"/>
            <a:ext cx="23622000" cy="10883463"/>
            <a:chOff x="381000" y="2832537"/>
            <a:chExt cx="23622000" cy="5549463"/>
          </a:xfrm>
        </p:grpSpPr>
        <p:sp>
          <p:nvSpPr>
            <p:cNvPr id="30" name="Rounded Rectangle 19">
              <a:extLst>
                <a:ext uri="{FF2B5EF4-FFF2-40B4-BE49-F238E27FC236}">
                  <a16:creationId xmlns:a16="http://schemas.microsoft.com/office/drawing/2014/main" id="{4037BF9A-D324-47A1-B18F-4B8EBD779EB2}"/>
                </a:ext>
              </a:extLst>
            </p:cNvPr>
            <p:cNvSpPr/>
            <p:nvPr/>
          </p:nvSpPr>
          <p:spPr>
            <a:xfrm>
              <a:off x="381000" y="2832537"/>
              <a:ext cx="23622000" cy="554946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31" name="Group 30">
              <a:extLst>
                <a:ext uri="{FF2B5EF4-FFF2-40B4-BE49-F238E27FC236}">
                  <a16:creationId xmlns:a16="http://schemas.microsoft.com/office/drawing/2014/main" id="{6B191E70-EDEC-4D43-84C8-05AC9BB98041}"/>
                </a:ext>
              </a:extLst>
            </p:cNvPr>
            <p:cNvGrpSpPr/>
            <p:nvPr/>
          </p:nvGrpSpPr>
          <p:grpSpPr>
            <a:xfrm>
              <a:off x="440180" y="3117122"/>
              <a:ext cx="1617502" cy="476161"/>
              <a:chOff x="0" y="92326"/>
              <a:chExt cx="575416" cy="197663"/>
            </a:xfrm>
          </p:grpSpPr>
          <p:grpSp>
            <p:nvGrpSpPr>
              <p:cNvPr id="32" name="Group 31">
                <a:extLst>
                  <a:ext uri="{FF2B5EF4-FFF2-40B4-BE49-F238E27FC236}">
                    <a16:creationId xmlns:a16="http://schemas.microsoft.com/office/drawing/2014/main" id="{15B23649-3D01-4DE4-B377-62CA31C7C6C6}"/>
                  </a:ext>
                </a:extLst>
              </p:cNvPr>
              <p:cNvGrpSpPr/>
              <p:nvPr/>
            </p:nvGrpSpPr>
            <p:grpSpPr>
              <a:xfrm>
                <a:off x="0" y="92326"/>
                <a:ext cx="575416" cy="197663"/>
                <a:chOff x="0" y="92326"/>
                <a:chExt cx="644449" cy="302837"/>
              </a:xfrm>
            </p:grpSpPr>
            <p:sp>
              <p:nvSpPr>
                <p:cNvPr id="35" name="Arrow: Pentagon 34">
                  <a:extLst>
                    <a:ext uri="{FF2B5EF4-FFF2-40B4-BE49-F238E27FC236}">
                      <a16:creationId xmlns:a16="http://schemas.microsoft.com/office/drawing/2014/main" id="{4EC17F32-748E-4304-A529-DDB3C7D629BC}"/>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6" name="Arrow: Chevron 35">
                  <a:extLst>
                    <a:ext uri="{FF2B5EF4-FFF2-40B4-BE49-F238E27FC236}">
                      <a16:creationId xmlns:a16="http://schemas.microsoft.com/office/drawing/2014/main" id="{E818F19F-C9C4-4E3D-8C89-107CE62D08DA}"/>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7" name="Arrow: Chevron 36">
                  <a:extLst>
                    <a:ext uri="{FF2B5EF4-FFF2-40B4-BE49-F238E27FC236}">
                      <a16:creationId xmlns:a16="http://schemas.microsoft.com/office/drawing/2014/main" id="{FD7479BF-2AE9-4B49-9A1B-25E01781F177}"/>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33" name="Flowchart: Terminator 32">
                <a:extLst>
                  <a:ext uri="{FF2B5EF4-FFF2-40B4-BE49-F238E27FC236}">
                    <a16:creationId xmlns:a16="http://schemas.microsoft.com/office/drawing/2014/main" id="{72040C5E-0C22-4C9E-8AD8-295701E88EA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4" name="Oval 33">
                <a:extLst>
                  <a:ext uri="{FF2B5EF4-FFF2-40B4-BE49-F238E27FC236}">
                    <a16:creationId xmlns:a16="http://schemas.microsoft.com/office/drawing/2014/main" id="{CD16E270-5947-44E1-923D-9AE8BB758D79}"/>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grpSp>
        <p:nvGrpSpPr>
          <p:cNvPr id="65" name="Group 64">
            <a:extLst>
              <a:ext uri="{FF2B5EF4-FFF2-40B4-BE49-F238E27FC236}">
                <a16:creationId xmlns:a16="http://schemas.microsoft.com/office/drawing/2014/main" id="{70524C28-330B-43E5-9378-84CE4353225F}"/>
              </a:ext>
            </a:extLst>
          </p:cNvPr>
          <p:cNvGrpSpPr/>
          <p:nvPr/>
        </p:nvGrpSpPr>
        <p:grpSpPr>
          <a:xfrm>
            <a:off x="381000" y="1904999"/>
            <a:ext cx="23219986" cy="1538884"/>
            <a:chOff x="381000" y="1904999"/>
            <a:chExt cx="23219986" cy="1538884"/>
          </a:xfrm>
        </p:grpSpPr>
        <p:sp>
          <p:nvSpPr>
            <p:cNvPr id="66" name="Rectangle 65">
              <a:extLst>
                <a:ext uri="{FF2B5EF4-FFF2-40B4-BE49-F238E27FC236}">
                  <a16:creationId xmlns:a16="http://schemas.microsoft.com/office/drawing/2014/main" id="{04F86028-A5E9-4A56-884D-C219A70B815D}"/>
                </a:ext>
              </a:extLst>
            </p:cNvPr>
            <p:cNvSpPr/>
            <p:nvPr/>
          </p:nvSpPr>
          <p:spPr>
            <a:xfrm>
              <a:off x="1981200" y="1905000"/>
              <a:ext cx="21619786" cy="1538883"/>
            </a:xfrm>
            <a:prstGeom prst="rect">
              <a:avLst/>
            </a:prstGeom>
          </p:spPr>
          <p:txBody>
            <a:bodyPr wrap="square">
              <a:spAutoFit/>
            </a:bodyPr>
            <a:lstStyle/>
            <a:p>
              <a:pPr>
                <a:spcBef>
                  <a:spcPct val="0"/>
                </a:spcBef>
                <a:defRPr/>
              </a:pPr>
              <a:r>
                <a:rPr lang="en-US" sz="4700" b="1">
                  <a:solidFill>
                    <a:srgbClr val="242452"/>
                  </a:solidFill>
                  <a:latin typeface="Tahoma" panose="020B0604030504040204" pitchFamily="34" charset="0"/>
                  <a:ea typeface="Tahoma" panose="020B0604030504040204" pitchFamily="34" charset="0"/>
                  <a:cs typeface="Tahoma" panose="020B0604030504040204" pitchFamily="34" charset="0"/>
                </a:rPr>
                <a:t>XÂY DỰNG CÔNG THỨC NHỊ THỨC NEWTON.</a:t>
              </a:r>
            </a:p>
            <a:p>
              <a:pPr>
                <a:lnSpc>
                  <a:spcPct val="100000"/>
                </a:lnSpc>
                <a:spcBef>
                  <a:spcPct val="0"/>
                </a:spcBef>
                <a:buNone/>
                <a:defRPr/>
              </a:pP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67" name="Round Same Side Corner Rectangle 51">
              <a:extLst>
                <a:ext uri="{FF2B5EF4-FFF2-40B4-BE49-F238E27FC236}">
                  <a16:creationId xmlns:a16="http://schemas.microsoft.com/office/drawing/2014/main" id="{9EC2DC36-A59A-4325-A664-FA1E955F8F20}"/>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8" name="TextBox 67">
              <a:extLst>
                <a:ext uri="{FF2B5EF4-FFF2-40B4-BE49-F238E27FC236}">
                  <a16:creationId xmlns:a16="http://schemas.microsoft.com/office/drawing/2014/main" id="{A318689D-AF99-44A0-B09D-CC913A5CD0DB}"/>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69" name="Round Same Side Corner Rectangle 51">
              <a:extLst>
                <a:ext uri="{FF2B5EF4-FFF2-40B4-BE49-F238E27FC236}">
                  <a16:creationId xmlns:a16="http://schemas.microsoft.com/office/drawing/2014/main" id="{B981FF08-42E1-4108-8DD0-1D34E9BB63E2}"/>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0" name="TextBox 69">
              <a:extLst>
                <a:ext uri="{FF2B5EF4-FFF2-40B4-BE49-F238E27FC236}">
                  <a16:creationId xmlns:a16="http://schemas.microsoft.com/office/drawing/2014/main" id="{A9997F11-890A-4A73-BC16-EB07297C552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2" name="TextBox 321">
                <a:extLst>
                  <a:ext uri="{FF2B5EF4-FFF2-40B4-BE49-F238E27FC236}">
                    <a16:creationId xmlns:a16="http://schemas.microsoft.com/office/drawing/2014/main" id="{80776566-E98C-4E3A-8234-F7C108AEFAC6}"/>
                  </a:ext>
                </a:extLst>
              </p:cNvPr>
              <p:cNvSpPr txBox="1"/>
              <p:nvPr/>
            </p:nvSpPr>
            <p:spPr>
              <a:xfrm>
                <a:off x="2083082" y="2876370"/>
                <a:ext cx="21945318" cy="4210230"/>
              </a:xfrm>
              <a:prstGeom prst="rect">
                <a:avLst/>
              </a:prstGeom>
              <a:noFill/>
            </p:spPr>
            <p:txBody>
              <a:bodyPr wrap="square" rtlCol="0">
                <a:noAutofit/>
              </a:bodyPr>
              <a:lstStyle/>
              <a:p>
                <a:pPr algn="just">
                  <a:lnSpc>
                    <a:spcPct val="107000"/>
                  </a:lnSpc>
                  <a:spcAft>
                    <a:spcPts val="800"/>
                  </a:spcAft>
                </a:pPr>
                <a:r>
                  <a:rPr lang="en-US" sz="4600" b="1" kern="1200">
                    <a:solidFill>
                      <a:srgbClr val="FF0000"/>
                    </a:solidFill>
                    <a:effectLst/>
                    <a:latin typeface="Tahoma" panose="020B0604030504040204" pitchFamily="34" charset="0"/>
                    <a:ea typeface="Tahoma" panose="020B0604030504040204" pitchFamily="34" charset="0"/>
                    <a:cs typeface="Tahoma" panose="020B0604030504040204" pitchFamily="34" charset="0"/>
                  </a:rPr>
                  <a:t>HĐ4: </a:t>
                </a:r>
                <a:r>
                  <a:rPr lang="en-US" sz="4800"/>
                  <a:t>Tương tự như HĐ3, sau khi </a:t>
                </a:r>
                <a:r>
                  <a:rPr lang="en-US" sz="4800">
                    <a:latin typeface="Tahoma" panose="020B0604030504040204" pitchFamily="34" charset="0"/>
                    <a:ea typeface="Tahoma" panose="020B0604030504040204" pitchFamily="34" charset="0"/>
                    <a:cs typeface="Tahoma" panose="020B0604030504040204" pitchFamily="34" charset="0"/>
                  </a:rPr>
                  <a:t>khai triển </a:t>
                </a:r>
                <a14:m>
                  <m:oMath xmlns:m="http://schemas.openxmlformats.org/officeDocument/2006/math">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d>
                          <m:dPr>
                            <m:ctrlPr>
                              <a:rPr lang="en-US" sz="4800" i="1" smtClean="0">
                                <a:latin typeface="Cambria Math" panose="02040503050406030204" pitchFamily="18" charset="0"/>
                                <a:ea typeface="Tahoma" panose="020B0604030504040204" pitchFamily="34" charset="0"/>
                                <a:cs typeface="Tahoma" panose="020B0604030504040204" pitchFamily="34" charset="0"/>
                              </a:rPr>
                            </m:ctrlPr>
                          </m:dPr>
                          <m:e>
                            <m:r>
                              <a:rPr lang="en-US" sz="4800" b="0" i="1" smtClean="0">
                                <a:latin typeface="Cambria Math"/>
                                <a:ea typeface="Tahoma" panose="020B0604030504040204" pitchFamily="34" charset="0"/>
                                <a:cs typeface="Tahoma" panose="020B0604030504040204" pitchFamily="34" charset="0"/>
                              </a:rPr>
                              <m:t>𝑎</m:t>
                            </m:r>
                            <m:r>
                              <a:rPr lang="en-US" sz="4800" b="0" i="1" smtClean="0">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𝑏</m:t>
                            </m:r>
                          </m:e>
                        </m:d>
                      </m:e>
                      <m:sup>
                        <m:r>
                          <a:rPr lang="en-US" sz="4800" b="0" i="1" smtClean="0">
                            <a:latin typeface="Cambria Math"/>
                            <a:ea typeface="Tahoma" panose="020B0604030504040204" pitchFamily="34" charset="0"/>
                            <a:cs typeface="Tahoma" panose="020B0604030504040204" pitchFamily="34" charset="0"/>
                          </a:rPr>
                          <m:t>5</m:t>
                        </m:r>
                      </m:sup>
                    </m:sSup>
                  </m:oMath>
                </a14:m>
                <a:r>
                  <a:rPr lang="en-US" sz="4800">
                    <a:latin typeface="Tahoma" panose="020B0604030504040204" pitchFamily="34" charset="0"/>
                    <a:ea typeface="Tahoma" panose="020B0604030504040204" pitchFamily="34" charset="0"/>
                    <a:cs typeface="Tahoma" panose="020B0604030504040204" pitchFamily="34" charset="0"/>
                  </a:rPr>
                  <a:t>, ta thu được một tổng gồm </a:t>
                </a:r>
                <a14:m>
                  <m:oMath xmlns:m="http://schemas.openxmlformats.org/officeDocument/2006/math">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2</m:t>
                        </m:r>
                      </m:e>
                      <m:sup>
                        <m:r>
                          <a:rPr lang="en-US" sz="4800" b="0" i="1" smtClean="0">
                            <a:latin typeface="Cambria Math"/>
                            <a:ea typeface="Tahoma" panose="020B0604030504040204" pitchFamily="34" charset="0"/>
                            <a:cs typeface="Tahoma" panose="020B0604030504040204" pitchFamily="34" charset="0"/>
                          </a:rPr>
                          <m:t>5</m:t>
                        </m:r>
                      </m:sup>
                    </m:sSup>
                    <m:r>
                      <a:rPr lang="en-US" sz="4800" b="0" i="0" smtClean="0">
                        <a:latin typeface="Cambria Math"/>
                        <a:ea typeface="Tahoma" panose="020B0604030504040204" pitchFamily="34" charset="0"/>
                        <a:cs typeface="Tahoma" panose="020B0604030504040204" pitchFamily="34" charset="0"/>
                      </a:rPr>
                      <m:t> </m:t>
                    </m:r>
                  </m:oMath>
                </a14:m>
                <a:r>
                  <a:rPr lang="en-US" sz="4800">
                    <a:latin typeface="Tahoma" panose="020B0604030504040204" pitchFamily="34" charset="0"/>
                    <a:ea typeface="Tahoma" panose="020B0604030504040204" pitchFamily="34" charset="0"/>
                    <a:cs typeface="Tahoma" panose="020B0604030504040204" pitchFamily="34" charset="0"/>
                  </a:rPr>
                  <a:t>đơn thức có dạng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𝑥</m:t>
                    </m:r>
                    <m:r>
                      <a:rPr lang="en-US" sz="4800" b="0" i="1" smtClean="0">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𝑦</m:t>
                    </m:r>
                    <m:r>
                      <a:rPr lang="en-US" sz="4800" b="0" i="1" smtClean="0">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𝑧</m:t>
                    </m:r>
                    <m:r>
                      <a:rPr lang="en-US" sz="4800" b="0" i="1" smtClean="0">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𝑡</m:t>
                    </m:r>
                    <m:r>
                      <a:rPr lang="en-US" sz="4800" b="0" i="0" smtClean="0">
                        <a:latin typeface="Cambria Math"/>
                        <a:ea typeface="Tahoma" panose="020B0604030504040204" pitchFamily="34" charset="0"/>
                        <a:cs typeface="Tahoma" panose="020B0604030504040204" pitchFamily="34" charset="0"/>
                      </a:rPr>
                      <m:t>.</m:t>
                    </m:r>
                    <m:r>
                      <m:rPr>
                        <m:sty m:val="p"/>
                      </m:rPr>
                      <a:rPr lang="en-US" sz="4800" b="0" i="0" smtClean="0">
                        <a:latin typeface="Cambria Math"/>
                        <a:ea typeface="Tahoma" panose="020B0604030504040204" pitchFamily="34" charset="0"/>
                        <a:cs typeface="Tahoma" panose="020B0604030504040204" pitchFamily="34" charset="0"/>
                      </a:rPr>
                      <m:t>u</m:t>
                    </m:r>
                  </m:oMath>
                </a14:m>
                <a:r>
                  <a:rPr lang="en-US" sz="4800">
                    <a:latin typeface="Tahoma" panose="020B0604030504040204" pitchFamily="34" charset="0"/>
                    <a:ea typeface="Tahoma" panose="020B0604030504040204" pitchFamily="34" charset="0"/>
                    <a:cs typeface="Tahoma" panose="020B0604030504040204" pitchFamily="34" charset="0"/>
                  </a:rPr>
                  <a:t> , trong đó mỗi </a:t>
                </a:r>
                <a14:m>
                  <m:oMath xmlns:m="http://schemas.openxmlformats.org/officeDocument/2006/math">
                    <m:r>
                      <a:rPr lang="en-US" sz="4800" i="1">
                        <a:latin typeface="Cambria Math"/>
                        <a:ea typeface="Tahoma" panose="020B0604030504040204" pitchFamily="34" charset="0"/>
                        <a:cs typeface="Tahoma" panose="020B0604030504040204" pitchFamily="34" charset="0"/>
                      </a:rPr>
                      <m:t>𝑥</m:t>
                    </m:r>
                    <m:r>
                      <a:rPr lang="en-US" sz="4800" b="0" i="1" smtClean="0">
                        <a:latin typeface="Cambria Math"/>
                        <a:ea typeface="Tahoma" panose="020B0604030504040204" pitchFamily="34" charset="0"/>
                        <a:cs typeface="Tahoma" panose="020B0604030504040204" pitchFamily="34" charset="0"/>
                      </a:rPr>
                      <m:t>;</m:t>
                    </m:r>
                    <m:r>
                      <a:rPr lang="en-US" sz="4800" i="1">
                        <a:latin typeface="Cambria Math"/>
                        <a:ea typeface="Tahoma" panose="020B0604030504040204" pitchFamily="34" charset="0"/>
                        <a:cs typeface="Tahoma" panose="020B0604030504040204" pitchFamily="34" charset="0"/>
                      </a:rPr>
                      <m:t>𝑦</m:t>
                    </m:r>
                    <m:r>
                      <a:rPr lang="en-US" sz="4800" b="0" i="1" smtClean="0">
                        <a:latin typeface="Cambria Math"/>
                        <a:ea typeface="Tahoma" panose="020B0604030504040204" pitchFamily="34" charset="0"/>
                        <a:cs typeface="Tahoma" panose="020B0604030504040204" pitchFamily="34" charset="0"/>
                      </a:rPr>
                      <m:t>;</m:t>
                    </m:r>
                    <m:r>
                      <a:rPr lang="en-US" sz="4800" i="1">
                        <a:latin typeface="Cambria Math"/>
                        <a:ea typeface="Tahoma" panose="020B0604030504040204" pitchFamily="34" charset="0"/>
                        <a:cs typeface="Tahoma" panose="020B0604030504040204" pitchFamily="34" charset="0"/>
                      </a:rPr>
                      <m:t>𝑧</m:t>
                    </m:r>
                    <m:r>
                      <a:rPr lang="en-US" sz="4800" b="0" i="1" smtClean="0">
                        <a:latin typeface="Cambria Math"/>
                        <a:ea typeface="Tahoma" panose="020B0604030504040204" pitchFamily="34" charset="0"/>
                        <a:cs typeface="Tahoma" panose="020B0604030504040204" pitchFamily="34" charset="0"/>
                      </a:rPr>
                      <m:t>;</m:t>
                    </m:r>
                    <m:r>
                      <a:rPr lang="en-US" sz="4800" i="1">
                        <a:latin typeface="Cambria Math"/>
                        <a:ea typeface="Tahoma" panose="020B0604030504040204" pitchFamily="34" charset="0"/>
                        <a:cs typeface="Tahoma" panose="020B0604030504040204" pitchFamily="34" charset="0"/>
                      </a:rPr>
                      <m:t>𝑡</m:t>
                    </m:r>
                    <m:r>
                      <a:rPr lang="en-US" sz="4800" b="0" i="1" smtClean="0">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𝑢</m:t>
                    </m:r>
                  </m:oMath>
                </a14:m>
                <a:r>
                  <a:rPr lang="en-US" sz="480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𝑎</m:t>
                    </m:r>
                  </m:oMath>
                </a14:m>
                <a:r>
                  <a:rPr lang="en-US" sz="4800">
                    <a:latin typeface="Tahoma" panose="020B0604030504040204" pitchFamily="34" charset="0"/>
                    <a:ea typeface="Tahoma" panose="020B0604030504040204" pitchFamily="34" charset="0"/>
                    <a:cs typeface="Tahoma" panose="020B0604030504040204" pitchFamily="34" charset="0"/>
                  </a:rPr>
                  <a:t> hoặc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𝑏</m:t>
                    </m:r>
                  </m:oMath>
                </a14:m>
                <a:r>
                  <a:rPr lang="en-US" sz="4800">
                    <a:latin typeface="Tahoma" panose="020B0604030504040204" pitchFamily="34" charset="0"/>
                    <a:ea typeface="Tahoma" panose="020B0604030504040204" pitchFamily="34" charset="0"/>
                    <a:cs typeface="Tahoma" panose="020B0604030504040204" pitchFamily="34" charset="0"/>
                  </a:rPr>
                  <a:t>. Chẳng hạn, nếu </a:t>
                </a:r>
                <a14:m>
                  <m:oMath xmlns:m="http://schemas.openxmlformats.org/officeDocument/2006/math">
                    <m:r>
                      <a:rPr lang="en-US" sz="4800" i="1">
                        <a:latin typeface="Cambria Math"/>
                        <a:ea typeface="Tahoma" panose="020B0604030504040204" pitchFamily="34" charset="0"/>
                        <a:cs typeface="Tahoma" panose="020B0604030504040204" pitchFamily="34" charset="0"/>
                      </a:rPr>
                      <m:t>𝑥</m:t>
                    </m:r>
                    <m:r>
                      <a:rPr lang="en-US" sz="4800" i="1">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𝑧</m:t>
                    </m:r>
                  </m:oMath>
                </a14:m>
                <a:r>
                  <a:rPr lang="en-US" sz="480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𝑎</m:t>
                    </m:r>
                  </m:oMath>
                </a14:m>
                <a:r>
                  <a:rPr lang="en-US" sz="4800">
                    <a:latin typeface="Tahoma" panose="020B0604030504040204" pitchFamily="34" charset="0"/>
                    <a:ea typeface="Tahoma" panose="020B0604030504040204" pitchFamily="34" charset="0"/>
                    <a:cs typeface="Tahoma" panose="020B0604030504040204" pitchFamily="34" charset="0"/>
                  </a:rPr>
                  <a:t>, còn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𝑦</m:t>
                    </m:r>
                    <m:r>
                      <a:rPr lang="en-US" sz="4800" b="0" i="1" smtClean="0">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𝑡</m:t>
                    </m:r>
                    <m:r>
                      <a:rPr lang="en-US" sz="4800" b="0" i="1" smtClean="0">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𝑢</m:t>
                    </m:r>
                  </m:oMath>
                </a14:m>
                <a:r>
                  <a:rPr lang="en-US" sz="480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𝑏</m:t>
                    </m:r>
                  </m:oMath>
                </a14:m>
                <a:r>
                  <a:rPr lang="en-US" sz="4800">
                    <a:latin typeface="Tahoma" panose="020B0604030504040204" pitchFamily="34" charset="0"/>
                    <a:ea typeface="Tahoma" panose="020B0604030504040204" pitchFamily="34" charset="0"/>
                    <a:cs typeface="Tahoma" panose="020B0604030504040204" pitchFamily="34" charset="0"/>
                  </a:rPr>
                  <a:t> thì ta có đơn thức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𝑎</m:t>
                    </m:r>
                    <m:r>
                      <a:rPr lang="en-US" sz="4800" b="0" i="1" smtClean="0">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𝑏</m:t>
                    </m:r>
                    <m:r>
                      <a:rPr lang="en-US" sz="4800" b="0" i="1" smtClean="0">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𝑎</m:t>
                    </m:r>
                    <m:r>
                      <a:rPr lang="en-US" sz="4800" b="0" i="1" smtClean="0">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𝑏</m:t>
                    </m:r>
                    <m:r>
                      <a:rPr lang="en-US" sz="4800" b="0" i="1" smtClean="0">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𝑏</m:t>
                    </m:r>
                  </m:oMath>
                </a14:m>
                <a:r>
                  <a:rPr lang="en-US" sz="4800">
                    <a:latin typeface="Tahoma" panose="020B0604030504040204" pitchFamily="34" charset="0"/>
                    <a:ea typeface="Tahoma" panose="020B0604030504040204" pitchFamily="34" charset="0"/>
                    <a:cs typeface="Tahoma" panose="020B0604030504040204" pitchFamily="34" charset="0"/>
                  </a:rPr>
                  <a:t>, thu gọn là </a:t>
                </a:r>
                <a14:m>
                  <m:oMath xmlns:m="http://schemas.openxmlformats.org/officeDocument/2006/math">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𝑎</m:t>
                        </m:r>
                      </m:e>
                      <m:sup>
                        <m:r>
                          <a:rPr lang="en-US" sz="4800" b="0" i="1" smtClean="0">
                            <a:latin typeface="Cambria Math"/>
                            <a:ea typeface="Tahoma" panose="020B0604030504040204" pitchFamily="34" charset="0"/>
                            <a:cs typeface="Tahoma" panose="020B0604030504040204" pitchFamily="34" charset="0"/>
                          </a:rPr>
                          <m:t>2</m:t>
                        </m:r>
                      </m:sup>
                    </m:sSup>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𝑏</m:t>
                        </m:r>
                      </m:e>
                      <m:sup>
                        <m:r>
                          <a:rPr lang="en-US" sz="4800" b="0" i="1" smtClean="0">
                            <a:latin typeface="Cambria Math"/>
                            <a:ea typeface="Tahoma" panose="020B0604030504040204" pitchFamily="34" charset="0"/>
                            <a:cs typeface="Tahoma" panose="020B0604030504040204" pitchFamily="34" charset="0"/>
                          </a:rPr>
                          <m:t>3</m:t>
                        </m:r>
                      </m:sup>
                    </m:sSup>
                  </m:oMath>
                </a14:m>
                <a:r>
                  <a:rPr lang="en-US" sz="4800">
                    <a:latin typeface="Tahoma" panose="020B0604030504040204" pitchFamily="34" charset="0"/>
                    <a:ea typeface="Tahoma" panose="020B0604030504040204" pitchFamily="34" charset="0"/>
                    <a:cs typeface="Tahoma" panose="020B0604030504040204" pitchFamily="34" charset="0"/>
                  </a:rPr>
                  <a:t>. Để có đơn thức này, thì trong </a:t>
                </a:r>
                <a14:m>
                  <m:oMath xmlns:m="http://schemas.openxmlformats.org/officeDocument/2006/math">
                    <m:r>
                      <a:rPr lang="en-US" sz="4800" i="1" smtClean="0">
                        <a:latin typeface="Cambria Math"/>
                        <a:ea typeface="Tahoma" panose="020B0604030504040204" pitchFamily="34" charset="0"/>
                        <a:cs typeface="Tahoma" panose="020B0604030504040204" pitchFamily="34" charset="0"/>
                      </a:rPr>
                      <m:t>5</m:t>
                    </m:r>
                  </m:oMath>
                </a14:m>
                <a:r>
                  <a:rPr lang="en-US" sz="4800">
                    <a:latin typeface="Tahoma" panose="020B0604030504040204" pitchFamily="34" charset="0"/>
                    <a:ea typeface="Tahoma" panose="020B0604030504040204" pitchFamily="34" charset="0"/>
                    <a:cs typeface="Tahoma" panose="020B0604030504040204" pitchFamily="34" charset="0"/>
                  </a:rPr>
                  <a:t> nhân tử </a:t>
                </a:r>
                <a14:m>
                  <m:oMath xmlns:m="http://schemas.openxmlformats.org/officeDocument/2006/math">
                    <m:r>
                      <a:rPr lang="en-US" sz="4800" i="1">
                        <a:latin typeface="Cambria Math"/>
                        <a:ea typeface="Tahoma" panose="020B0604030504040204" pitchFamily="34" charset="0"/>
                        <a:cs typeface="Tahoma" panose="020B0604030504040204" pitchFamily="34" charset="0"/>
                      </a:rPr>
                      <m:t>𝑥</m:t>
                    </m:r>
                    <m:r>
                      <a:rPr lang="en-US" sz="4800" i="1">
                        <a:latin typeface="Cambria Math"/>
                        <a:ea typeface="Tahoma" panose="020B0604030504040204" pitchFamily="34" charset="0"/>
                        <a:cs typeface="Tahoma" panose="020B0604030504040204" pitchFamily="34" charset="0"/>
                      </a:rPr>
                      <m:t>;</m:t>
                    </m:r>
                    <m:r>
                      <a:rPr lang="en-US" sz="4800" i="1">
                        <a:latin typeface="Cambria Math"/>
                        <a:ea typeface="Tahoma" panose="020B0604030504040204" pitchFamily="34" charset="0"/>
                        <a:cs typeface="Tahoma" panose="020B0604030504040204" pitchFamily="34" charset="0"/>
                      </a:rPr>
                      <m:t>𝑦</m:t>
                    </m:r>
                    <m:r>
                      <a:rPr lang="en-US" sz="4800" i="1">
                        <a:latin typeface="Cambria Math"/>
                        <a:ea typeface="Tahoma" panose="020B0604030504040204" pitchFamily="34" charset="0"/>
                        <a:cs typeface="Tahoma" panose="020B0604030504040204" pitchFamily="34" charset="0"/>
                      </a:rPr>
                      <m:t>;</m:t>
                    </m:r>
                    <m:r>
                      <a:rPr lang="en-US" sz="4800" i="1">
                        <a:latin typeface="Cambria Math"/>
                        <a:ea typeface="Tahoma" panose="020B0604030504040204" pitchFamily="34" charset="0"/>
                        <a:cs typeface="Tahoma" panose="020B0604030504040204" pitchFamily="34" charset="0"/>
                      </a:rPr>
                      <m:t>𝑧</m:t>
                    </m:r>
                    <m:r>
                      <a:rPr lang="en-US" sz="4800" i="1">
                        <a:latin typeface="Cambria Math"/>
                        <a:ea typeface="Tahoma" panose="020B0604030504040204" pitchFamily="34" charset="0"/>
                        <a:cs typeface="Tahoma" panose="020B0604030504040204" pitchFamily="34" charset="0"/>
                      </a:rPr>
                      <m:t>;</m:t>
                    </m:r>
                    <m:r>
                      <a:rPr lang="en-US" sz="4800" i="1">
                        <a:latin typeface="Cambria Math"/>
                        <a:ea typeface="Tahoma" panose="020B0604030504040204" pitchFamily="34" charset="0"/>
                        <a:cs typeface="Tahoma" panose="020B0604030504040204" pitchFamily="34" charset="0"/>
                      </a:rPr>
                      <m:t>𝑡</m:t>
                    </m:r>
                    <m:r>
                      <a:rPr lang="en-US" sz="4800" b="0" i="1" smtClean="0">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𝑢</m:t>
                    </m:r>
                  </m:oMath>
                </a14:m>
                <a:r>
                  <a:rPr lang="en-US" sz="4800">
                    <a:latin typeface="Tahoma" panose="020B0604030504040204" pitchFamily="34" charset="0"/>
                    <a:ea typeface="Tahoma" panose="020B0604030504040204" pitchFamily="34" charset="0"/>
                    <a:cs typeface="Tahoma" panose="020B0604030504040204" pitchFamily="34" charset="0"/>
                  </a:rPr>
                  <a:t> có </a:t>
                </a:r>
                <a14:m>
                  <m:oMath xmlns:m="http://schemas.openxmlformats.org/officeDocument/2006/math">
                    <m:r>
                      <a:rPr lang="en-US" sz="4800" i="1" smtClean="0">
                        <a:latin typeface="Cambria Math"/>
                        <a:ea typeface="Tahoma" panose="020B0604030504040204" pitchFamily="34" charset="0"/>
                        <a:cs typeface="Tahoma" panose="020B0604030504040204" pitchFamily="34" charset="0"/>
                      </a:rPr>
                      <m:t>3</m:t>
                    </m:r>
                  </m:oMath>
                </a14:m>
                <a:r>
                  <a:rPr lang="en-US" sz="4800">
                    <a:latin typeface="Tahoma" panose="020B0604030504040204" pitchFamily="34" charset="0"/>
                    <a:ea typeface="Tahoma" panose="020B0604030504040204" pitchFamily="34" charset="0"/>
                    <a:cs typeface="Tahoma" panose="020B0604030504040204" pitchFamily="34" charset="0"/>
                  </a:rPr>
                  <a:t> nhân tử là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𝑏</m:t>
                    </m:r>
                  </m:oMath>
                </a14:m>
                <a:r>
                  <a:rPr lang="en-US" sz="480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smtClean="0">
                        <a:latin typeface="Cambria Math"/>
                        <a:ea typeface="Tahoma" panose="020B0604030504040204" pitchFamily="34" charset="0"/>
                        <a:cs typeface="Tahoma" panose="020B0604030504040204" pitchFamily="34" charset="0"/>
                      </a:rPr>
                      <m:t>2</m:t>
                    </m:r>
                  </m:oMath>
                </a14:m>
                <a:r>
                  <a:rPr lang="en-US" sz="4800">
                    <a:latin typeface="Tahoma" panose="020B0604030504040204" pitchFamily="34" charset="0"/>
                    <a:ea typeface="Tahoma" panose="020B0604030504040204" pitchFamily="34" charset="0"/>
                    <a:cs typeface="Tahoma" panose="020B0604030504040204" pitchFamily="34" charset="0"/>
                  </a:rPr>
                  <a:t> nhân tử còn lại là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𝑎</m:t>
                    </m:r>
                  </m:oMath>
                </a14:m>
                <a:r>
                  <a:rPr lang="en-US" sz="4800">
                    <a:latin typeface="Tahoma" panose="020B0604030504040204" pitchFamily="34" charset="0"/>
                    <a:ea typeface="Tahoma" panose="020B0604030504040204" pitchFamily="34" charset="0"/>
                    <a:cs typeface="Tahoma" panose="020B0604030504040204" pitchFamily="34" charset="0"/>
                  </a:rPr>
                  <a:t>. Khi đó số đơn thức đồng dạng với </a:t>
                </a:r>
                <a14:m>
                  <m:oMath xmlns:m="http://schemas.openxmlformats.org/officeDocument/2006/math">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𝑎</m:t>
                        </m:r>
                      </m:e>
                      <m:sup>
                        <m:r>
                          <a:rPr lang="en-US" sz="4800" b="0" i="1" smtClean="0">
                            <a:latin typeface="Cambria Math"/>
                            <a:ea typeface="Tahoma" panose="020B0604030504040204" pitchFamily="34" charset="0"/>
                            <a:cs typeface="Tahoma" panose="020B0604030504040204" pitchFamily="34" charset="0"/>
                          </a:rPr>
                          <m:t>2</m:t>
                        </m:r>
                      </m:sup>
                    </m:sSup>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𝑏</m:t>
                        </m:r>
                      </m:e>
                      <m:sup>
                        <m:r>
                          <a:rPr lang="en-US" sz="4800" b="0" i="1" smtClean="0">
                            <a:latin typeface="Cambria Math"/>
                            <a:ea typeface="Tahoma" panose="020B0604030504040204" pitchFamily="34" charset="0"/>
                            <a:cs typeface="Tahoma" panose="020B0604030504040204" pitchFamily="34" charset="0"/>
                          </a:rPr>
                          <m:t>3</m:t>
                        </m:r>
                      </m:sup>
                    </m:sSup>
                  </m:oMath>
                </a14:m>
                <a:r>
                  <a:rPr lang="en-US" sz="4800">
                    <a:latin typeface="Tahoma" panose="020B0604030504040204" pitchFamily="34" charset="0"/>
                    <a:ea typeface="Tahoma" panose="020B0604030504040204" pitchFamily="34" charset="0"/>
                    <a:cs typeface="Tahoma" panose="020B0604030504040204" pitchFamily="34" charset="0"/>
                  </a:rPr>
                  <a:t> trong tổng là </a:t>
                </a:r>
                <a14:m>
                  <m:oMath xmlns:m="http://schemas.openxmlformats.org/officeDocument/2006/math">
                    <m:sSubSup>
                      <m:sSub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bSupPr>
                      <m:e>
                        <m:r>
                          <a:rPr lang="en-US" sz="4800" b="0" i="1" smtClean="0">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5</m:t>
                        </m:r>
                      </m:sub>
                      <m:sup>
                        <m:r>
                          <a:rPr lang="en-US" sz="4800" b="0" i="1" smtClean="0">
                            <a:latin typeface="Cambria Math"/>
                            <a:ea typeface="Tahoma" panose="020B0604030504040204" pitchFamily="34" charset="0"/>
                            <a:cs typeface="Tahoma" panose="020B0604030504040204" pitchFamily="34" charset="0"/>
                          </a:rPr>
                          <m:t>3</m:t>
                        </m:r>
                      </m:sup>
                    </m:sSubSup>
                  </m:oMath>
                </a14:m>
                <a:r>
                  <a:rPr lang="en-US" sz="4800">
                    <a:latin typeface="Tahoma" panose="020B0604030504040204" pitchFamily="34" charset="0"/>
                    <a:ea typeface="Tahoma" panose="020B0604030504040204" pitchFamily="34" charset="0"/>
                    <a:cs typeface="Tahoma" panose="020B0604030504040204" pitchFamily="34" charset="0"/>
                  </a:rPr>
                  <a:t>.</a:t>
                </a:r>
                <a:endParaRPr lang="en-US" sz="4400">
                  <a:latin typeface="Tahoma" panose="020B0604030504040204" pitchFamily="34" charset="0"/>
                  <a:ea typeface="Tahoma" panose="020B0604030504040204" pitchFamily="34" charset="0"/>
                  <a:cs typeface="Tahoma" panose="020B0604030504040204" pitchFamily="34" charset="0"/>
                </a:endParaRPr>
              </a:p>
              <a:p>
                <a:pPr marL="0" marR="0" algn="just">
                  <a:lnSpc>
                    <a:spcPct val="107000"/>
                  </a:lnSpc>
                  <a:spcBef>
                    <a:spcPts val="0"/>
                  </a:spcBef>
                  <a:spcAft>
                    <a:spcPts val="800"/>
                  </a:spcAft>
                </a:pPr>
                <a:endParaRPr lang="en-US" sz="4600">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800"/>
                  </a:spcAft>
                </a:pPr>
                <a:endParaRPr lang="en-US" sz="4600">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800"/>
                  </a:spcAft>
                </a:pPr>
                <a:endParaRPr lang="en-US" sz="460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2" name="TextBox 321">
                <a:extLst>
                  <a:ext uri="{FF2B5EF4-FFF2-40B4-BE49-F238E27FC236}">
                    <a16:creationId xmlns="" xmlns:a16="http://schemas.microsoft.com/office/drawing/2014/main" xmlns:a14="http://schemas.microsoft.com/office/drawing/2010/main" id="{80776566-E98C-4E3A-8234-F7C108AEFAC6}"/>
                  </a:ext>
                </a:extLst>
              </p:cNvPr>
              <p:cNvSpPr txBox="1">
                <a:spLocks noRot="1" noChangeAspect="1" noMove="1" noResize="1" noEditPoints="1" noAdjustHandles="1" noChangeArrowheads="1" noChangeShapeType="1" noTextEdit="1"/>
              </p:cNvSpPr>
              <p:nvPr/>
            </p:nvSpPr>
            <p:spPr>
              <a:xfrm>
                <a:off x="2083082" y="2876370"/>
                <a:ext cx="21945318" cy="4210230"/>
              </a:xfrm>
              <a:prstGeom prst="rect">
                <a:avLst/>
              </a:prstGeom>
              <a:blipFill rotWithShape="1">
                <a:blip r:embed="rId3"/>
                <a:stretch>
                  <a:fillRect l="-1278" t="-3618" r="-1250" b="-21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DD30A3B-E42E-4A1F-8AB9-53C0308D9766}"/>
                  </a:ext>
                </a:extLst>
              </p:cNvPr>
              <p:cNvSpPr txBox="1"/>
              <p:nvPr/>
            </p:nvSpPr>
            <p:spPr>
              <a:xfrm>
                <a:off x="5867400" y="8448074"/>
                <a:ext cx="22957466" cy="839397"/>
              </a:xfrm>
              <a:prstGeom prst="rect">
                <a:avLst/>
              </a:prstGeom>
              <a:noFill/>
            </p:spPr>
            <p:txBody>
              <a:bodyPr wrap="square">
                <a:spAutoFit/>
              </a:bodyPr>
              <a:lstStyle/>
              <a:p>
                <a14:m>
                  <m:oMath xmlns:m="http://schemas.openxmlformats.org/officeDocument/2006/math">
                    <m:sSup>
                      <m:sSupPr>
                        <m:ctrlPr>
                          <a:rPr lang="en-US" sz="4800" i="1" smtClean="0">
                            <a:latin typeface="Cambria Math" panose="02040503050406030204" pitchFamily="18" charset="0"/>
                          </a:rPr>
                        </m:ctrlPr>
                      </m:sSupPr>
                      <m:e>
                        <m:sSup>
                          <m:sSupPr>
                            <m:ctrlPr>
                              <a:rPr lang="en-US" sz="4800" b="0" i="1" smtClean="0">
                                <a:latin typeface="Cambria Math" panose="02040503050406030204" pitchFamily="18" charset="0"/>
                              </a:rPr>
                            </m:ctrlPr>
                          </m:sSupPr>
                          <m:e>
                            <m:r>
                              <a:rPr lang="en-US" sz="4800" b="0" i="1" smtClean="0">
                                <a:latin typeface="Cambria Math"/>
                              </a:rPr>
                              <m:t>𝑎</m:t>
                            </m:r>
                          </m:e>
                          <m:sup>
                            <m:r>
                              <a:rPr lang="en-US" sz="4800" b="0" i="1" smtClean="0">
                                <a:latin typeface="Cambria Math"/>
                              </a:rPr>
                              <m:t>5</m:t>
                            </m:r>
                          </m:sup>
                        </m:sSup>
                        <m:r>
                          <a:rPr lang="en-US" sz="4800" b="0" i="1" smtClean="0">
                            <a:latin typeface="Cambria Math"/>
                          </a:rPr>
                          <m:t>,</m:t>
                        </m:r>
                        <m:r>
                          <a:rPr lang="en-US" sz="4800" i="1">
                            <a:latin typeface="Cambria Math"/>
                          </a:rPr>
                          <m:t>𝑎</m:t>
                        </m:r>
                      </m:e>
                      <m:sup>
                        <m:r>
                          <a:rPr lang="en-US" sz="4800" b="0" i="1" smtClean="0">
                            <a:latin typeface="Cambria Math"/>
                          </a:rPr>
                          <m:t>4</m:t>
                        </m:r>
                      </m:sup>
                    </m:sSup>
                    <m:r>
                      <a:rPr lang="en-US" sz="4800" b="0" i="1" smtClean="0">
                        <a:latin typeface="Cambria Math"/>
                      </a:rPr>
                      <m:t>𝑏</m:t>
                    </m:r>
                    <m:r>
                      <a:rPr lang="en-US" sz="4800" i="1">
                        <a:latin typeface="Cambria Math"/>
                      </a:rPr>
                      <m:t>, </m:t>
                    </m:r>
                    <m:sSup>
                      <m:sSupPr>
                        <m:ctrlPr>
                          <a:rPr lang="en-US" sz="4800" i="1">
                            <a:latin typeface="Cambria Math" panose="02040503050406030204" pitchFamily="18" charset="0"/>
                          </a:rPr>
                        </m:ctrlPr>
                      </m:sSupPr>
                      <m:e>
                        <m:r>
                          <a:rPr lang="en-US" sz="4800" i="1">
                            <a:latin typeface="Cambria Math"/>
                          </a:rPr>
                          <m:t>𝑎</m:t>
                        </m:r>
                      </m:e>
                      <m:sup>
                        <m:r>
                          <a:rPr lang="en-US" sz="4800" b="0" i="1" smtClean="0">
                            <a:latin typeface="Cambria Math"/>
                          </a:rPr>
                          <m:t>3</m:t>
                        </m:r>
                      </m:sup>
                    </m:sSup>
                    <m:sSup>
                      <m:sSupPr>
                        <m:ctrlPr>
                          <a:rPr lang="en-US" sz="4800" b="0" i="1" smtClean="0">
                            <a:latin typeface="Cambria Math" panose="02040503050406030204" pitchFamily="18" charset="0"/>
                          </a:rPr>
                        </m:ctrlPr>
                      </m:sSupPr>
                      <m:e>
                        <m:r>
                          <a:rPr lang="en-US" sz="4800" b="0" i="1" smtClean="0">
                            <a:latin typeface="Cambria Math"/>
                          </a:rPr>
                          <m:t>𝑏</m:t>
                        </m:r>
                      </m:e>
                      <m:sup>
                        <m:r>
                          <a:rPr lang="en-US" sz="4800" b="0" i="1" smtClean="0">
                            <a:latin typeface="Cambria Math"/>
                          </a:rPr>
                          <m:t>2</m:t>
                        </m:r>
                      </m:sup>
                    </m:sSup>
                    <m:r>
                      <a:rPr lang="en-US" sz="4800" i="1">
                        <a:latin typeface="Cambria Math"/>
                      </a:rPr>
                      <m:t>, </m:t>
                    </m:r>
                    <m:sSup>
                      <m:sSupPr>
                        <m:ctrlPr>
                          <a:rPr lang="en-US" sz="4800" b="0" i="1" smtClean="0">
                            <a:latin typeface="Cambria Math" panose="02040503050406030204" pitchFamily="18" charset="0"/>
                          </a:rPr>
                        </m:ctrlPr>
                      </m:sSupPr>
                      <m:e>
                        <m:r>
                          <a:rPr lang="en-US" sz="4800" b="0" i="1" smtClean="0">
                            <a:latin typeface="Cambria Math"/>
                          </a:rPr>
                          <m:t>𝑎</m:t>
                        </m:r>
                      </m:e>
                      <m:sup>
                        <m:r>
                          <a:rPr lang="en-US" sz="4800" b="0" i="1" smtClean="0">
                            <a:latin typeface="Cambria Math"/>
                          </a:rPr>
                          <m:t>2</m:t>
                        </m:r>
                      </m:sup>
                    </m:sSup>
                    <m:sSup>
                      <m:sSupPr>
                        <m:ctrlPr>
                          <a:rPr lang="en-US" sz="4800" i="1">
                            <a:latin typeface="Cambria Math" panose="02040503050406030204" pitchFamily="18" charset="0"/>
                          </a:rPr>
                        </m:ctrlPr>
                      </m:sSupPr>
                      <m:e>
                        <m:r>
                          <a:rPr lang="en-US" sz="4800" i="1">
                            <a:latin typeface="Cambria Math"/>
                          </a:rPr>
                          <m:t>𝑏</m:t>
                        </m:r>
                      </m:e>
                      <m:sup>
                        <m:r>
                          <a:rPr lang="en-US" sz="4800" b="0" i="1" smtClean="0">
                            <a:latin typeface="Cambria Math"/>
                          </a:rPr>
                          <m:t>3</m:t>
                        </m:r>
                      </m:sup>
                    </m:sSup>
                    <m:r>
                      <a:rPr lang="en-US" sz="4800" i="1">
                        <a:latin typeface="Cambria Math"/>
                      </a:rPr>
                      <m:t>, </m:t>
                    </m:r>
                    <m:sSup>
                      <m:sSupPr>
                        <m:ctrlPr>
                          <a:rPr lang="en-US" sz="4800" i="1">
                            <a:latin typeface="Cambria Math" panose="02040503050406030204" pitchFamily="18" charset="0"/>
                          </a:rPr>
                        </m:ctrlPr>
                      </m:sSupPr>
                      <m:e>
                        <m:r>
                          <a:rPr lang="en-US" sz="4800" b="0" i="1" smtClean="0">
                            <a:latin typeface="Cambria Math"/>
                          </a:rPr>
                          <m:t>𝑎</m:t>
                        </m:r>
                        <m:r>
                          <a:rPr lang="en-US" sz="4800" i="1">
                            <a:latin typeface="Cambria Math"/>
                          </a:rPr>
                          <m:t>𝑏</m:t>
                        </m:r>
                      </m:e>
                      <m:sup>
                        <m:r>
                          <a:rPr lang="en-US" sz="4800" b="0" i="1" smtClean="0">
                            <a:latin typeface="Cambria Math"/>
                          </a:rPr>
                          <m:t>5</m:t>
                        </m:r>
                      </m:sup>
                    </m:sSup>
                  </m:oMath>
                </a14:m>
                <a:r>
                  <a:rPr lang="en-US" sz="4800" i="1">
                    <a:latin typeface="Cambria Math" panose="02040503050406030204" pitchFamily="18" charset="0"/>
                    <a:ea typeface="Tahoma" panose="020B0604030504040204" pitchFamily="34" charset="0"/>
                    <a:cs typeface="Tahoma" panose="020B0604030504040204" pitchFamily="34" charset="0"/>
                  </a:rPr>
                  <a:t>,</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   </m:t>
                    </m:r>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𝑏</m:t>
                        </m:r>
                      </m:e>
                      <m:sup>
                        <m:r>
                          <a:rPr lang="en-US" sz="4800" b="0" i="1" smtClean="0">
                            <a:latin typeface="Cambria Math"/>
                            <a:ea typeface="Tahoma" panose="020B0604030504040204" pitchFamily="34" charset="0"/>
                            <a:cs typeface="Tahoma" panose="020B0604030504040204" pitchFamily="34" charset="0"/>
                          </a:rPr>
                          <m:t>5</m:t>
                        </m:r>
                      </m:sup>
                    </m:sSup>
                    <m:r>
                      <a:rPr lang="en-US" sz="4800" b="0" i="1" smtClean="0">
                        <a:latin typeface="Cambria Math"/>
                        <a:ea typeface="Tahoma" panose="020B0604030504040204" pitchFamily="34" charset="0"/>
                        <a:cs typeface="Tahoma" panose="020B0604030504040204" pitchFamily="34" charset="0"/>
                      </a:rPr>
                      <m:t> ?</m:t>
                    </m:r>
                  </m:oMath>
                </a14:m>
                <a:r>
                  <a:rPr lang="en-US" sz="4800">
                    <a:latin typeface="Cambria Math" panose="02040503050406030204" pitchFamily="18" charset="0"/>
                    <a:ea typeface="Tahoma" panose="020B0604030504040204" pitchFamily="34" charset="0"/>
                    <a:cs typeface="Tahoma" panose="020B0604030504040204" pitchFamily="34" charset="0"/>
                  </a:rPr>
                  <a:t> </a:t>
                </a:r>
                <a:endParaRPr lang="en-US" sz="4800" i="1">
                  <a:latin typeface="Cambria Math" panose="02040503050406030204" pitchFamily="18" charset="0"/>
                  <a:ea typeface="Tahoma" panose="020B0604030504040204" pitchFamily="34" charset="0"/>
                  <a:cs typeface="Tahoma" panose="020B0604030504040204" pitchFamily="34" charset="0"/>
                </a:endParaRPr>
              </a:p>
            </p:txBody>
          </p:sp>
        </mc:Choice>
        <mc:Fallback xmlns="">
          <p:sp>
            <p:nvSpPr>
              <p:cNvPr id="19" name="TextBox 18">
                <a:extLst>
                  <a:ext uri="{FF2B5EF4-FFF2-40B4-BE49-F238E27FC236}">
                    <a16:creationId xmlns="" xmlns:a16="http://schemas.microsoft.com/office/drawing/2014/main" xmlns:a14="http://schemas.microsoft.com/office/drawing/2010/main" id="{3DD30A3B-E42E-4A1F-8AB9-53C0308D9766}"/>
                  </a:ext>
                </a:extLst>
              </p:cNvPr>
              <p:cNvSpPr txBox="1">
                <a:spLocks noRot="1" noChangeAspect="1" noMove="1" noResize="1" noEditPoints="1" noAdjustHandles="1" noChangeArrowheads="1" noChangeShapeType="1" noTextEdit="1"/>
              </p:cNvSpPr>
              <p:nvPr/>
            </p:nvSpPr>
            <p:spPr>
              <a:xfrm>
                <a:off x="5867400" y="8448074"/>
                <a:ext cx="22957466" cy="839397"/>
              </a:xfrm>
              <a:prstGeom prst="rect">
                <a:avLst/>
              </a:prstGeom>
              <a:blipFill rotWithShape="1">
                <a:blip r:embed="rId4"/>
                <a:stretch>
                  <a:fillRect t="-15217" b="-376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DD30A3B-E42E-4A1F-8AB9-53C0308D9766}"/>
                  </a:ext>
                </a:extLst>
              </p:cNvPr>
              <p:cNvSpPr txBox="1"/>
              <p:nvPr/>
            </p:nvSpPr>
            <p:spPr>
              <a:xfrm>
                <a:off x="1657757" y="9906000"/>
                <a:ext cx="21172597" cy="3202159"/>
              </a:xfrm>
              <a:prstGeom prst="rect">
                <a:avLst/>
              </a:prstGeom>
              <a:noFill/>
            </p:spPr>
            <p:txBody>
              <a:bodyPr wrap="square">
                <a:spAutoFit/>
              </a:bodyPr>
              <a:lstStyle/>
              <a:p>
                <a:pPr algn="ctr">
                  <a:lnSpc>
                    <a:spcPct val="150000"/>
                  </a:lnSpc>
                </a:pPr>
                <a14:m>
                  <m:oMathPara xmlns:m="http://schemas.openxmlformats.org/officeDocument/2006/math">
                    <m:oMathParaPr>
                      <m:jc m:val="centerGroup"/>
                    </m:oMathParaPr>
                    <m:oMath xmlns:m="http://schemas.openxmlformats.org/officeDocument/2006/math">
                      <m:sSup>
                        <m:sSupPr>
                          <m:ctrlPr>
                            <a:rPr lang="en-US" sz="4800" i="1" smtClean="0">
                              <a:latin typeface="Cambria Math" panose="02040503050406030204" pitchFamily="18" charset="0"/>
                              <a:ea typeface="Tahoma" panose="020B0604030504040204" pitchFamily="34" charset="0"/>
                              <a:cs typeface="Tahoma" panose="020B0604030504040204" pitchFamily="34" charset="0"/>
                            </a:rPr>
                          </m:ctrlPr>
                        </m:sSupPr>
                        <m:e>
                          <m:d>
                            <m:dPr>
                              <m:ctrlPr>
                                <a:rPr lang="vi-VN" sz="4800" i="1">
                                  <a:latin typeface="Cambria Math" panose="02040503050406030204" pitchFamily="18" charset="0"/>
                                  <a:ea typeface="Tahoma" panose="020B0604030504040204" pitchFamily="34" charset="0"/>
                                  <a:cs typeface="Tahoma" panose="020B0604030504040204" pitchFamily="34" charset="0"/>
                                </a:rPr>
                              </m:ctrlPr>
                            </m:dPr>
                            <m:e>
                              <m:r>
                                <a:rPr lang="en-US" sz="4800" i="1">
                                  <a:latin typeface="Cambria Math"/>
                                  <a:ea typeface="Tahoma" panose="020B0604030504040204" pitchFamily="34" charset="0"/>
                                  <a:cs typeface="Tahoma" panose="020B0604030504040204" pitchFamily="34" charset="0"/>
                                </a:rPr>
                                <m:t>𝑎</m:t>
                              </m:r>
                              <m:r>
                                <a:rPr lang="en-US" sz="4800" i="1">
                                  <a:latin typeface="Cambria Math"/>
                                  <a:ea typeface="Tahoma" panose="020B0604030504040204" pitchFamily="34" charset="0"/>
                                  <a:cs typeface="Tahoma" panose="020B0604030504040204" pitchFamily="34" charset="0"/>
                                </a:rPr>
                                <m:t>+</m:t>
                              </m:r>
                              <m:r>
                                <a:rPr lang="en-US" sz="4800" i="1">
                                  <a:latin typeface="Cambria Math"/>
                                  <a:ea typeface="Tahoma" panose="020B0604030504040204" pitchFamily="34" charset="0"/>
                                  <a:cs typeface="Tahoma" panose="020B0604030504040204" pitchFamily="34" charset="0"/>
                                </a:rPr>
                                <m:t>𝑏</m:t>
                              </m:r>
                            </m:e>
                          </m:d>
                        </m:e>
                        <m:sup>
                          <m:r>
                            <a:rPr lang="en-US" sz="4800" b="0" i="1" smtClean="0">
                              <a:latin typeface="Cambria Math"/>
                              <a:ea typeface="Tahoma" panose="020B0604030504040204" pitchFamily="34" charset="0"/>
                              <a:cs typeface="Tahoma" panose="020B0604030504040204" pitchFamily="34" charset="0"/>
                            </a:rPr>
                            <m:t>5</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0</m:t>
                          </m:r>
                        </m:sup>
                      </m:sSub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𝑎</m:t>
                          </m:r>
                        </m:e>
                        <m:sup>
                          <m:r>
                            <a:rPr lang="en-US" sz="4800" b="0" i="1" smtClean="0">
                              <a:latin typeface="Cambria Math"/>
                              <a:ea typeface="Tahoma" panose="020B0604030504040204" pitchFamily="34" charset="0"/>
                              <a:cs typeface="Tahoma" panose="020B0604030504040204" pitchFamily="34" charset="0"/>
                            </a:rPr>
                            <m:t>5</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1</m:t>
                          </m:r>
                        </m:sup>
                      </m:sSubSup>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𝑎</m:t>
                          </m:r>
                        </m:e>
                        <m:sup>
                          <m:r>
                            <a:rPr lang="en-US" sz="4800" b="0" i="1" smtClean="0">
                              <a:latin typeface="Cambria Math"/>
                              <a:ea typeface="Tahoma" panose="020B0604030504040204" pitchFamily="34" charset="0"/>
                              <a:cs typeface="Tahoma" panose="020B0604030504040204" pitchFamily="34" charset="0"/>
                            </a:rPr>
                            <m:t>4</m:t>
                          </m:r>
                        </m:sup>
                      </m:sSup>
                      <m:r>
                        <a:rPr lang="en-US" sz="4800" i="1">
                          <a:latin typeface="Cambria Math"/>
                          <a:ea typeface="Tahoma" panose="020B0604030504040204" pitchFamily="34" charset="0"/>
                          <a:cs typeface="Tahoma" panose="020B0604030504040204" pitchFamily="34" charset="0"/>
                        </a:rPr>
                        <m:t>𝑏</m:t>
                      </m:r>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2</m:t>
                          </m:r>
                        </m:sup>
                      </m:sSubSup>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𝑎</m:t>
                          </m:r>
                        </m:e>
                        <m:sup>
                          <m:r>
                            <a:rPr lang="en-US" sz="4800" b="0" i="1" smtClean="0">
                              <a:latin typeface="Cambria Math"/>
                              <a:ea typeface="Tahoma" panose="020B0604030504040204" pitchFamily="34" charset="0"/>
                              <a:cs typeface="Tahoma" panose="020B0604030504040204" pitchFamily="34" charset="0"/>
                            </a:rPr>
                            <m:t>3</m:t>
                          </m:r>
                        </m:sup>
                      </m:s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𝑏</m:t>
                          </m:r>
                        </m:e>
                        <m:sup>
                          <m:r>
                            <a:rPr lang="en-US" sz="4800" i="1">
                              <a:latin typeface="Cambria Math"/>
                              <a:ea typeface="Tahoma" panose="020B0604030504040204" pitchFamily="34" charset="0"/>
                              <a:cs typeface="Tahoma" panose="020B0604030504040204" pitchFamily="34" charset="0"/>
                            </a:rPr>
                            <m:t>2</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3</m:t>
                          </m:r>
                        </m:sup>
                      </m:sSubSup>
                      <m:r>
                        <a:rPr lang="en-US" sz="4800" i="1">
                          <a:latin typeface="Cambria Math"/>
                          <a:ea typeface="Tahoma" panose="020B0604030504040204" pitchFamily="34" charset="0"/>
                          <a:cs typeface="Tahoma" panose="020B0604030504040204" pitchFamily="34" charset="0"/>
                        </a:rPr>
                        <m:t>.</m:t>
                      </m:r>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𝑎</m:t>
                          </m:r>
                        </m:e>
                        <m:sup>
                          <m:r>
                            <a:rPr lang="en-US" sz="4800" b="0" i="1" smtClean="0">
                              <a:latin typeface="Cambria Math"/>
                              <a:ea typeface="Tahoma" panose="020B0604030504040204" pitchFamily="34" charset="0"/>
                              <a:cs typeface="Tahoma" panose="020B0604030504040204" pitchFamily="34" charset="0"/>
                            </a:rPr>
                            <m:t>2</m:t>
                          </m:r>
                        </m:sup>
                      </m:s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𝑏</m:t>
                          </m:r>
                        </m:e>
                        <m:sup>
                          <m:r>
                            <a:rPr lang="en-US" sz="4800" i="1">
                              <a:latin typeface="Cambria Math"/>
                              <a:ea typeface="Tahoma" panose="020B0604030504040204" pitchFamily="34" charset="0"/>
                              <a:cs typeface="Tahoma" panose="020B0604030504040204" pitchFamily="34" charset="0"/>
                            </a:rPr>
                            <m:t>3</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4</m:t>
                          </m:r>
                        </m:sup>
                      </m:sSubSup>
                      <m:r>
                        <a:rPr lang="en-US" sz="4800" b="0" i="1" smtClean="0">
                          <a:latin typeface="Cambria Math"/>
                          <a:ea typeface="Tahoma" panose="020B0604030504040204" pitchFamily="34" charset="0"/>
                          <a:cs typeface="Tahoma" panose="020B0604030504040204" pitchFamily="34" charset="0"/>
                        </a:rPr>
                        <m:t>𝑎</m:t>
                      </m:r>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𝑏</m:t>
                          </m:r>
                        </m:e>
                        <m:sup>
                          <m:r>
                            <a:rPr lang="en-US" sz="4800" b="0" i="1" smtClean="0">
                              <a:latin typeface="Cambria Math"/>
                              <a:ea typeface="Tahoma" panose="020B0604030504040204" pitchFamily="34" charset="0"/>
                              <a:cs typeface="Tahoma" panose="020B0604030504040204" pitchFamily="34" charset="0"/>
                            </a:rPr>
                            <m:t>4</m:t>
                          </m:r>
                        </m:sup>
                      </m:sSup>
                      <m:r>
                        <a:rPr lang="en-US" sz="4800" b="0" i="1" smtClean="0">
                          <a:latin typeface="Cambria Math"/>
                          <a:ea typeface="Tahoma" panose="020B0604030504040204" pitchFamily="34" charset="0"/>
                          <a:cs typeface="Tahoma" panose="020B0604030504040204" pitchFamily="34" charset="0"/>
                        </a:rPr>
                        <m:t>+</m:t>
                      </m:r>
                      <m:sSubSup>
                        <m:sSub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bSupPr>
                        <m:e>
                          <m:r>
                            <a:rPr lang="en-US" sz="4800" b="0" i="1" smtClean="0">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5</m:t>
                          </m:r>
                        </m:sub>
                        <m:sup>
                          <m:r>
                            <a:rPr lang="en-US" sz="4800" b="0" i="1" smtClean="0">
                              <a:latin typeface="Cambria Math"/>
                              <a:ea typeface="Tahoma" panose="020B0604030504040204" pitchFamily="34" charset="0"/>
                              <a:cs typeface="Tahoma" panose="020B0604030504040204" pitchFamily="34" charset="0"/>
                            </a:rPr>
                            <m:t>5</m:t>
                          </m:r>
                        </m:sup>
                      </m:sSubSup>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𝑏</m:t>
                          </m:r>
                        </m:e>
                        <m:sup>
                          <m:r>
                            <a:rPr lang="en-US" sz="4800" b="0" i="1" smtClean="0">
                              <a:latin typeface="Cambria Math"/>
                              <a:ea typeface="Tahoma" panose="020B0604030504040204" pitchFamily="34" charset="0"/>
                              <a:cs typeface="Tahoma" panose="020B0604030504040204" pitchFamily="34" charset="0"/>
                            </a:rPr>
                            <m:t>5</m:t>
                          </m:r>
                        </m:sup>
                      </m:sSup>
                    </m:oMath>
                  </m:oMathPara>
                </a14:m>
                <a:endParaRPr lang="en-US" sz="4800" i="1">
                  <a:latin typeface="Cambria Math"/>
                  <a:ea typeface="Tahoma" panose="020B0604030504040204" pitchFamily="34" charset="0"/>
                  <a:cs typeface="Tahoma" panose="020B0604030504040204" pitchFamily="34" charset="0"/>
                </a:endParaRPr>
              </a:p>
              <a:p>
                <a:pPr>
                  <a:lnSpc>
                    <a:spcPct val="150000"/>
                  </a:lnSpc>
                </a:pPr>
                <a:r>
                  <a:rPr lang="en-US" sz="4800">
                    <a:ea typeface="Tahoma" panose="020B0604030504040204" pitchFamily="34" charset="0"/>
                    <a:cs typeface="Tahoma" panose="020B0604030504040204" pitchFamily="34" charset="0"/>
                  </a:rPr>
                  <a:t>                               </a:t>
                </a:r>
                <a14:m>
                  <m:oMath xmlns:m="http://schemas.openxmlformats.org/officeDocument/2006/math">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𝑎</m:t>
                        </m:r>
                      </m:e>
                      <m:sup>
                        <m:r>
                          <a:rPr lang="en-US" sz="4800" b="0" i="1" smtClean="0">
                            <a:latin typeface="Cambria Math"/>
                            <a:ea typeface="Tahoma" panose="020B0604030504040204" pitchFamily="34" charset="0"/>
                            <a:cs typeface="Tahoma" panose="020B0604030504040204" pitchFamily="34" charset="0"/>
                          </a:rPr>
                          <m:t>5</m:t>
                        </m:r>
                      </m:sup>
                    </m:sSup>
                    <m:r>
                      <a:rPr lang="en-US" sz="4800" i="1">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5</m:t>
                    </m:r>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𝑎</m:t>
                        </m:r>
                      </m:e>
                      <m:sup>
                        <m:r>
                          <a:rPr lang="en-US" sz="4800" b="0" i="1" smtClean="0">
                            <a:latin typeface="Cambria Math"/>
                            <a:ea typeface="Tahoma" panose="020B0604030504040204" pitchFamily="34" charset="0"/>
                            <a:cs typeface="Tahoma" panose="020B0604030504040204" pitchFamily="34" charset="0"/>
                          </a:rPr>
                          <m:t>4</m:t>
                        </m:r>
                      </m:sup>
                    </m:sSup>
                    <m:r>
                      <a:rPr lang="en-US" sz="4800" b="0" i="1" smtClean="0">
                        <a:latin typeface="Cambria Math"/>
                        <a:ea typeface="Tahoma" panose="020B0604030504040204" pitchFamily="34" charset="0"/>
                        <a:cs typeface="Tahoma" panose="020B0604030504040204" pitchFamily="34" charset="0"/>
                      </a:rPr>
                      <m:t>𝑏</m:t>
                    </m:r>
                    <m:r>
                      <a:rPr lang="en-US" sz="4800" b="0" i="1" smtClean="0">
                        <a:latin typeface="Cambria Math"/>
                        <a:ea typeface="Tahoma" panose="020B0604030504040204" pitchFamily="34" charset="0"/>
                        <a:cs typeface="Tahoma" panose="020B0604030504040204" pitchFamily="34" charset="0"/>
                      </a:rPr>
                      <m:t>+10</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𝑎</m:t>
                        </m:r>
                      </m:e>
                      <m:sup>
                        <m:r>
                          <a:rPr lang="en-US" sz="4800" i="1">
                            <a:latin typeface="Cambria Math"/>
                            <a:ea typeface="Tahoma" panose="020B0604030504040204" pitchFamily="34" charset="0"/>
                            <a:cs typeface="Tahoma" panose="020B0604030504040204" pitchFamily="34" charset="0"/>
                          </a:rPr>
                          <m:t>3</m:t>
                        </m:r>
                      </m:sup>
                    </m:sSup>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𝑏</m:t>
                        </m:r>
                      </m:e>
                      <m:sup>
                        <m:r>
                          <a:rPr lang="en-US" sz="4800" b="0" i="1" smtClean="0">
                            <a:latin typeface="Cambria Math"/>
                            <a:ea typeface="Tahoma" panose="020B0604030504040204" pitchFamily="34" charset="0"/>
                            <a:cs typeface="Tahoma" panose="020B0604030504040204" pitchFamily="34" charset="0"/>
                          </a:rPr>
                          <m:t>2</m:t>
                        </m:r>
                      </m:sup>
                    </m:sSup>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10</m:t>
                        </m:r>
                        <m:r>
                          <a:rPr lang="en-US" sz="4800" i="1">
                            <a:latin typeface="Cambria Math"/>
                            <a:ea typeface="Tahoma" panose="020B0604030504040204" pitchFamily="34" charset="0"/>
                            <a:cs typeface="Tahoma" panose="020B0604030504040204" pitchFamily="34" charset="0"/>
                          </a:rPr>
                          <m:t>𝑎</m:t>
                        </m:r>
                      </m:e>
                      <m:sup>
                        <m:r>
                          <a:rPr lang="en-US" sz="4800" i="1">
                            <a:latin typeface="Cambria Math"/>
                            <a:ea typeface="Tahoma" panose="020B0604030504040204" pitchFamily="34" charset="0"/>
                            <a:cs typeface="Tahoma" panose="020B0604030504040204" pitchFamily="34" charset="0"/>
                          </a:rPr>
                          <m:t>2</m:t>
                        </m:r>
                      </m:sup>
                    </m:s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𝑏</m:t>
                        </m:r>
                      </m:e>
                      <m:sup>
                        <m:r>
                          <a:rPr lang="en-US" sz="4800" b="0" i="1" smtClean="0">
                            <a:latin typeface="Cambria Math"/>
                            <a:ea typeface="Tahoma" panose="020B0604030504040204" pitchFamily="34" charset="0"/>
                            <a:cs typeface="Tahoma" panose="020B0604030504040204" pitchFamily="34" charset="0"/>
                          </a:rPr>
                          <m:t>3</m:t>
                        </m:r>
                      </m:sup>
                    </m:sSup>
                    <m:r>
                      <a:rPr lang="en-US" sz="4800" i="1">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5</m:t>
                    </m:r>
                    <m:r>
                      <a:rPr lang="en-US" sz="4800" i="1">
                        <a:latin typeface="Cambria Math"/>
                        <a:ea typeface="Tahoma" panose="020B0604030504040204" pitchFamily="34" charset="0"/>
                        <a:cs typeface="Tahoma" panose="020B0604030504040204" pitchFamily="34" charset="0"/>
                      </a:rPr>
                      <m:t>𝑎</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𝑏</m:t>
                        </m:r>
                      </m:e>
                      <m:sup>
                        <m:r>
                          <a:rPr lang="en-US" sz="4800" b="0" i="1" smtClean="0">
                            <a:latin typeface="Cambria Math"/>
                            <a:ea typeface="Tahoma" panose="020B0604030504040204" pitchFamily="34" charset="0"/>
                            <a:cs typeface="Tahoma" panose="020B0604030504040204" pitchFamily="34" charset="0"/>
                          </a:rPr>
                          <m:t>4</m:t>
                        </m:r>
                      </m:sup>
                    </m:sSup>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𝑏</m:t>
                        </m:r>
                      </m:e>
                      <m:sup>
                        <m:r>
                          <a:rPr lang="en-US" sz="4800" b="0" i="1" smtClean="0">
                            <a:latin typeface="Cambria Math"/>
                            <a:ea typeface="Tahoma" panose="020B0604030504040204" pitchFamily="34" charset="0"/>
                            <a:cs typeface="Tahoma" panose="020B0604030504040204" pitchFamily="34" charset="0"/>
                          </a:rPr>
                          <m:t>5</m:t>
                        </m:r>
                      </m:sup>
                    </m:sSup>
                  </m:oMath>
                </a14:m>
                <a:endParaRPr lang="vi-VN" sz="4800" dirty="0">
                  <a:latin typeface="Tahoma" panose="020B0604030504040204" pitchFamily="34" charset="0"/>
                  <a:ea typeface="Tahoma" panose="020B0604030504040204" pitchFamily="34" charset="0"/>
                  <a:cs typeface="Tahoma" panose="020B0604030504040204" pitchFamily="34" charset="0"/>
                </a:endParaRPr>
              </a:p>
              <a:p>
                <a:endParaRPr lang="en-US" sz="48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 name="TextBox 20">
                <a:extLst>
                  <a:ext uri="{FF2B5EF4-FFF2-40B4-BE49-F238E27FC236}">
                    <a16:creationId xmlns:a16="http://schemas.microsoft.com/office/drawing/2014/main" xmlns="" xmlns:a14="http://schemas.microsoft.com/office/drawing/2010/main" id="{3DD30A3B-E42E-4A1F-8AB9-53C0308D9766}"/>
                  </a:ext>
                </a:extLst>
              </p:cNvPr>
              <p:cNvSpPr txBox="1">
                <a:spLocks noRot="1" noChangeAspect="1" noMove="1" noResize="1" noEditPoints="1" noAdjustHandles="1" noChangeArrowheads="1" noChangeShapeType="1" noTextEdit="1"/>
              </p:cNvSpPr>
              <p:nvPr/>
            </p:nvSpPr>
            <p:spPr>
              <a:xfrm>
                <a:off x="1657757" y="9906000"/>
                <a:ext cx="21172597" cy="3202159"/>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DD30A3B-E42E-4A1F-8AB9-53C0308D9766}"/>
                  </a:ext>
                </a:extLst>
              </p:cNvPr>
              <p:cNvSpPr txBox="1"/>
              <p:nvPr/>
            </p:nvSpPr>
            <p:spPr>
              <a:xfrm>
                <a:off x="1369152" y="12277162"/>
                <a:ext cx="18980315" cy="839397"/>
              </a:xfrm>
              <a:prstGeom prst="rect">
                <a:avLst/>
              </a:prstGeom>
              <a:noFill/>
            </p:spPr>
            <p:txBody>
              <a:bodyPr wrap="square">
                <a:spAutoFit/>
              </a:bodyPr>
              <a:lstStyle/>
              <a:p>
                <a:r>
                  <a:rPr lang="en-US" sz="4800">
                    <a:latin typeface="Tahoma" panose="020B0604030504040204" pitchFamily="34" charset="0"/>
                    <a:ea typeface="Tahoma" panose="020B0604030504040204" pitchFamily="34" charset="0"/>
                    <a:cs typeface="Tahoma" panose="020B0604030504040204" pitchFamily="34" charset="0"/>
                  </a:rPr>
                  <a:t> Trong khai triển nhị thức Newton </a:t>
                </a:r>
                <a14:m>
                  <m:oMath xmlns:m="http://schemas.openxmlformats.org/officeDocument/2006/math">
                    <m:sSup>
                      <m:sSupPr>
                        <m:ctrlPr>
                          <a:rPr lang="en-US" sz="4800" b="0" i="1" smtClean="0">
                            <a:latin typeface="Cambria Math" panose="02040503050406030204" pitchFamily="18" charset="0"/>
                          </a:rPr>
                        </m:ctrlPr>
                      </m:sSupPr>
                      <m:e>
                        <m:d>
                          <m:dPr>
                            <m:ctrlPr>
                              <a:rPr lang="en-US" sz="4800" i="1" smtClean="0">
                                <a:latin typeface="Cambria Math" panose="02040503050406030204" pitchFamily="18" charset="0"/>
                              </a:rPr>
                            </m:ctrlPr>
                          </m:dPr>
                          <m:e>
                            <m:r>
                              <a:rPr lang="en-US" sz="4800" b="0" i="1" smtClean="0">
                                <a:latin typeface="Cambria Math"/>
                              </a:rPr>
                              <m:t>𝑎</m:t>
                            </m:r>
                            <m:r>
                              <a:rPr lang="en-US" sz="4800" b="0" i="1" smtClean="0">
                                <a:latin typeface="Cambria Math"/>
                              </a:rPr>
                              <m:t>+</m:t>
                            </m:r>
                            <m:r>
                              <a:rPr lang="en-US" sz="4800" b="0" i="1" smtClean="0">
                                <a:latin typeface="Cambria Math"/>
                              </a:rPr>
                              <m:t>𝑏</m:t>
                            </m:r>
                          </m:e>
                        </m:d>
                      </m:e>
                      <m:sup>
                        <m:r>
                          <a:rPr lang="en-US" sz="4800" b="0" i="1" smtClean="0">
                            <a:latin typeface="Cambria Math"/>
                          </a:rPr>
                          <m:t>5</m:t>
                        </m:r>
                      </m:sup>
                    </m:sSup>
                  </m:oMath>
                </a14:m>
                <a:r>
                  <a:rPr lang="en-US" sz="4800">
                    <a:latin typeface="Tahoma" panose="020B0604030504040204" pitchFamily="34" charset="0"/>
                    <a:ea typeface="Tahoma" panose="020B0604030504040204" pitchFamily="34" charset="0"/>
                    <a:cs typeface="Tahoma" panose="020B0604030504040204" pitchFamily="34" charset="0"/>
                  </a:rPr>
                  <a:t>, các đơn thức có bậc là 5.</a:t>
                </a:r>
              </a:p>
            </p:txBody>
          </p:sp>
        </mc:Choice>
        <mc:Fallback xmlns="">
          <p:sp>
            <p:nvSpPr>
              <p:cNvPr id="22" name="TextBox 21">
                <a:extLst>
                  <a:ext uri="{FF2B5EF4-FFF2-40B4-BE49-F238E27FC236}">
                    <a16:creationId xmlns="" xmlns:a16="http://schemas.microsoft.com/office/drawing/2014/main" xmlns:a14="http://schemas.microsoft.com/office/drawing/2010/main" id="{3DD30A3B-E42E-4A1F-8AB9-53C0308D9766}"/>
                  </a:ext>
                </a:extLst>
              </p:cNvPr>
              <p:cNvSpPr txBox="1">
                <a:spLocks noRot="1" noChangeAspect="1" noMove="1" noResize="1" noEditPoints="1" noAdjustHandles="1" noChangeArrowheads="1" noChangeShapeType="1" noTextEdit="1"/>
              </p:cNvSpPr>
              <p:nvPr/>
            </p:nvSpPr>
            <p:spPr>
              <a:xfrm>
                <a:off x="1369152" y="12277162"/>
                <a:ext cx="18980315" cy="839397"/>
              </a:xfrm>
              <a:prstGeom prst="rect">
                <a:avLst/>
              </a:prstGeom>
              <a:blipFill rotWithShape="1">
                <a:blip r:embed="rId6"/>
                <a:stretch>
                  <a:fillRect l="-482" t="-16667" r="-514" b="-36232"/>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3DD30A3B-E42E-4A1F-8AB9-53C0308D9766}"/>
              </a:ext>
            </a:extLst>
          </p:cNvPr>
          <p:cNvSpPr txBox="1"/>
          <p:nvPr/>
        </p:nvSpPr>
        <p:spPr>
          <a:xfrm>
            <a:off x="2050885" y="6934200"/>
            <a:ext cx="21550101" cy="4678588"/>
          </a:xfrm>
          <a:prstGeom prst="rect">
            <a:avLst/>
          </a:prstGeom>
          <a:noFill/>
        </p:spPr>
        <p:txBody>
          <a:bodyPr wrap="square">
            <a:spAutoFit/>
          </a:bodyPr>
          <a:lstStyle/>
          <a:p>
            <a:r>
              <a:rPr lang="en-US" sz="4800">
                <a:latin typeface="Tahoma" panose="020B0604030504040204" pitchFamily="34" charset="0"/>
                <a:ea typeface="Tahoma" panose="020B0604030504040204" pitchFamily="34" charset="0"/>
                <a:cs typeface="Tahoma" panose="020B0604030504040204" pitchFamily="34" charset="0"/>
              </a:rPr>
              <a:t>Lập luận tương tự trên, dùng kiến thức về tổ hợp, hãy cho biết trong tổng nêu trên, có bao nhiêu đơn thức đồng dạng với mỗi đơn thức thu gọn sau:</a:t>
            </a:r>
          </a:p>
          <a:p>
            <a:endParaRPr lang="en-US" sz="4800">
              <a:latin typeface="Tahoma" panose="020B0604030504040204" pitchFamily="34" charset="0"/>
              <a:ea typeface="Tahoma" panose="020B0604030504040204" pitchFamily="34" charset="0"/>
              <a:cs typeface="Tahoma" panose="020B0604030504040204" pitchFamily="34" charset="0"/>
            </a:endParaRPr>
          </a:p>
          <a:p>
            <a:r>
              <a:rPr lang="en-US" sz="4800">
                <a:latin typeface="Tahoma" panose="020B0604030504040204" pitchFamily="34" charset="0"/>
                <a:ea typeface="Tahoma" panose="020B0604030504040204" pitchFamily="34" charset="0"/>
                <a:cs typeface="Tahoma" panose="020B0604030504040204" pitchFamily="34" charset="0"/>
              </a:rPr>
              <a:t>Từ HĐ 4, sau khi rút gọn các đơn thức đồng dạng ta thu được:</a:t>
            </a:r>
          </a:p>
          <a:p>
            <a:endParaRPr lang="en-US" sz="4800">
              <a:latin typeface="Tahoma" panose="020B0604030504040204" pitchFamily="34" charset="0"/>
              <a:ea typeface="Tahoma" panose="020B0604030504040204" pitchFamily="34" charset="0"/>
              <a:cs typeface="Tahoma" panose="020B0604030504040204" pitchFamily="34" charset="0"/>
            </a:endParaRPr>
          </a:p>
          <a:p>
            <a:endParaRPr lang="en-US" sz="48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35279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wipe(left)">
                                      <p:cBhvr>
                                        <p:cTn id="7" dur="500"/>
                                        <p:tgtEl>
                                          <p:spTgt spid="23">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heel(1)">
                                      <p:cBhvr>
                                        <p:cTn id="10" dur="2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animEffect transition="in" filter="wipe(left)">
                                      <p:cBhvr>
                                        <p:cTn id="15" dur="500"/>
                                        <p:tgtEl>
                                          <p:spTgt spid="23">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21">
                                            <p:txEl>
                                              <p:pRg st="0" end="0"/>
                                            </p:txEl>
                                          </p:spTgt>
                                        </p:tgtEl>
                                        <p:attrNameLst>
                                          <p:attrName>style.visibility</p:attrName>
                                        </p:attrNameLst>
                                      </p:cBhvr>
                                      <p:to>
                                        <p:strVal val="visible"/>
                                      </p:to>
                                    </p:set>
                                    <p:animEffect transition="in" filter="wipe(left)">
                                      <p:cBhvr>
                                        <p:cTn id="18" dur="500"/>
                                        <p:tgtEl>
                                          <p:spTgt spid="2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1">
                                            <p:txEl>
                                              <p:pRg st="1" end="1"/>
                                            </p:txEl>
                                          </p:spTgt>
                                        </p:tgtEl>
                                        <p:attrNameLst>
                                          <p:attrName>style.visibility</p:attrName>
                                        </p:attrNameLst>
                                      </p:cBhvr>
                                      <p:to>
                                        <p:strVal val="visible"/>
                                      </p:to>
                                    </p:set>
                                    <p:animEffect transition="in" filter="wipe(left)">
                                      <p:cBhvr>
                                        <p:cTn id="23" dur="500"/>
                                        <p:tgtEl>
                                          <p:spTgt spid="2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2">
                                            <p:txEl>
                                              <p:pRg st="0" end="0"/>
                                            </p:txEl>
                                          </p:spTgt>
                                        </p:tgtEl>
                                        <p:attrNameLst>
                                          <p:attrName>style.visibility</p:attrName>
                                        </p:attrNameLst>
                                      </p:cBhvr>
                                      <p:to>
                                        <p:strVal val="visible"/>
                                      </p:to>
                                    </p:set>
                                    <p:animEffect transition="in" filter="wipe(left)">
                                      <p:cBhvr>
                                        <p:cTn id="28"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1F4E20C8-2D05-4C40-9288-F9499AF26E6D}"/>
              </a:ext>
            </a:extLst>
          </p:cNvPr>
          <p:cNvGrpSpPr/>
          <p:nvPr/>
        </p:nvGrpSpPr>
        <p:grpSpPr>
          <a:xfrm>
            <a:off x="484040" y="5638800"/>
            <a:ext cx="23506006" cy="4572000"/>
            <a:chOff x="1222851" y="5331408"/>
            <a:chExt cx="23580257" cy="5095249"/>
          </a:xfrm>
        </p:grpSpPr>
        <p:sp>
          <p:nvSpPr>
            <p:cNvPr id="35" name="Rounded Rectangle 34">
              <a:extLst>
                <a:ext uri="{FF2B5EF4-FFF2-40B4-BE49-F238E27FC236}">
                  <a16:creationId xmlns:a16="http://schemas.microsoft.com/office/drawing/2014/main" id="{D04F078C-CEB5-4C4F-A97E-1DF03AE09DB2}"/>
                </a:ext>
              </a:extLst>
            </p:cNvPr>
            <p:cNvSpPr/>
            <p:nvPr/>
          </p:nvSpPr>
          <p:spPr>
            <a:xfrm>
              <a:off x="1261071" y="5565135"/>
              <a:ext cx="23542037"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36" name="Group 60">
              <a:extLst>
                <a:ext uri="{FF2B5EF4-FFF2-40B4-BE49-F238E27FC236}">
                  <a16:creationId xmlns:a16="http://schemas.microsoft.com/office/drawing/2014/main" id="{3FCB0186-5BA0-4BA4-B799-BF7DBFD32008}"/>
                </a:ext>
              </a:extLst>
            </p:cNvPr>
            <p:cNvGrpSpPr/>
            <p:nvPr/>
          </p:nvGrpSpPr>
          <p:grpSpPr>
            <a:xfrm>
              <a:off x="1222851" y="5331408"/>
              <a:ext cx="3305109" cy="841174"/>
              <a:chOff x="1224542" y="6305967"/>
              <a:chExt cx="3305491" cy="845462"/>
            </a:xfrm>
          </p:grpSpPr>
          <p:sp>
            <p:nvSpPr>
              <p:cNvPr id="37" name="Freeform 20">
                <a:extLst>
                  <a:ext uri="{FF2B5EF4-FFF2-40B4-BE49-F238E27FC236}">
                    <a16:creationId xmlns:a16="http://schemas.microsoft.com/office/drawing/2014/main" id="{6A2CB58A-113B-4E6E-BC15-9EFD56D56D7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id="{16B3B9C2-0771-4EE7-BBD9-C8B639D26E0E}"/>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a16="http://schemas.microsoft.com/office/drawing/2014/main"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51" name="Group 50">
            <a:extLst>
              <a:ext uri="{FF2B5EF4-FFF2-40B4-BE49-F238E27FC236}">
                <a16:creationId xmlns:a16="http://schemas.microsoft.com/office/drawing/2014/main" id="{6B2AFC34-1456-4638-8F4F-CAF389D4240D}"/>
              </a:ext>
            </a:extLst>
          </p:cNvPr>
          <p:cNvGrpSpPr/>
          <p:nvPr/>
        </p:nvGrpSpPr>
        <p:grpSpPr>
          <a:xfrm>
            <a:off x="304800" y="2971801"/>
            <a:ext cx="23699787" cy="2438399"/>
            <a:chOff x="304800" y="2971801"/>
            <a:chExt cx="23699787" cy="5714999"/>
          </a:xfrm>
        </p:grpSpPr>
        <p:sp>
          <p:nvSpPr>
            <p:cNvPr id="52" name="Rounded Rectangle 19">
              <a:extLst>
                <a:ext uri="{FF2B5EF4-FFF2-40B4-BE49-F238E27FC236}">
                  <a16:creationId xmlns:a16="http://schemas.microsoft.com/office/drawing/2014/main" id="{9732CF64-EA0B-4855-B3A1-931E81F57942}"/>
                </a:ext>
              </a:extLst>
            </p:cNvPr>
            <p:cNvSpPr/>
            <p:nvPr/>
          </p:nvSpPr>
          <p:spPr>
            <a:xfrm>
              <a:off x="491838" y="3220628"/>
              <a:ext cx="23512749" cy="5466172"/>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3" name="Group 52">
              <a:extLst>
                <a:ext uri="{FF2B5EF4-FFF2-40B4-BE49-F238E27FC236}">
                  <a16:creationId xmlns:a16="http://schemas.microsoft.com/office/drawing/2014/main" id="{BC0C2C08-DEAD-4DBD-A065-EAF40B9D8EB1}"/>
                </a:ext>
              </a:extLst>
            </p:cNvPr>
            <p:cNvGrpSpPr/>
            <p:nvPr/>
          </p:nvGrpSpPr>
          <p:grpSpPr>
            <a:xfrm>
              <a:off x="304800" y="2971801"/>
              <a:ext cx="2971801" cy="838200"/>
              <a:chOff x="22440" y="38104"/>
              <a:chExt cx="958198" cy="234000"/>
            </a:xfrm>
          </p:grpSpPr>
          <p:grpSp>
            <p:nvGrpSpPr>
              <p:cNvPr id="54" name="Group 53">
                <a:extLst>
                  <a:ext uri="{FF2B5EF4-FFF2-40B4-BE49-F238E27FC236}">
                    <a16:creationId xmlns:a16="http://schemas.microsoft.com/office/drawing/2014/main" id="{FD665E8E-59C0-4ACB-A7BF-CBEA6C332230}"/>
                  </a:ext>
                </a:extLst>
              </p:cNvPr>
              <p:cNvGrpSpPr/>
              <p:nvPr/>
            </p:nvGrpSpPr>
            <p:grpSpPr>
              <a:xfrm>
                <a:off x="22440" y="59287"/>
                <a:ext cx="850471" cy="162052"/>
                <a:chOff x="31572" y="60276"/>
                <a:chExt cx="1196628" cy="200549"/>
              </a:xfrm>
            </p:grpSpPr>
            <p:sp>
              <p:nvSpPr>
                <p:cNvPr id="56" name="Arrow: Pentagon 55">
                  <a:extLst>
                    <a:ext uri="{FF2B5EF4-FFF2-40B4-BE49-F238E27FC236}">
                      <a16:creationId xmlns:a16="http://schemas.microsoft.com/office/drawing/2014/main" id="{3C675B4E-2666-471E-B163-5CB1C2C47107}"/>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57" name="Arrow: Chevron 56">
                  <a:extLst>
                    <a:ext uri="{FF2B5EF4-FFF2-40B4-BE49-F238E27FC236}">
                      <a16:creationId xmlns:a16="http://schemas.microsoft.com/office/drawing/2014/main" id="{D4E23FE2-1ED3-44F3-9F2C-073D99F5BEC5}"/>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58" name="Arrow: Chevron 57">
                  <a:extLst>
                    <a:ext uri="{FF2B5EF4-FFF2-40B4-BE49-F238E27FC236}">
                      <a16:creationId xmlns:a16="http://schemas.microsoft.com/office/drawing/2014/main" id="{F2308666-C4B8-404A-B22F-69AF3044E4D5}"/>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55" name="TextBox 56">
                <a:extLst>
                  <a:ext uri="{FF2B5EF4-FFF2-40B4-BE49-F238E27FC236}">
                    <a16:creationId xmlns:a16="http://schemas.microsoft.com/office/drawing/2014/main" id="{4268C6BD-BE2D-4D4E-B360-4A8AC840F897}"/>
                  </a:ext>
                </a:extLst>
              </p:cNvPr>
              <p:cNvSpPr txBox="1"/>
              <p:nvPr/>
            </p:nvSpPr>
            <p:spPr>
              <a:xfrm>
                <a:off x="198205" y="38104"/>
                <a:ext cx="782433" cy="234000"/>
              </a:xfrm>
              <a:prstGeom prst="rect">
                <a:avLst/>
              </a:prstGeom>
              <a:noFill/>
            </p:spPr>
            <p:txBody>
              <a:bodyPr wrap="square" tIns="54000" bIns="0">
                <a:noAutofit/>
              </a:bodyPr>
              <a:lstStyle/>
              <a:p>
                <a:pPr>
                  <a:lnSpc>
                    <a:spcPct val="107000"/>
                  </a:lnSpc>
                  <a:spcAft>
                    <a:spcPts val="800"/>
                  </a:spcAft>
                </a:pPr>
                <a:r>
                  <a:rPr lang="vi-VN" sz="36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Ví </a:t>
                </a:r>
                <a:r>
                  <a:rPr lang="vi-VN" sz="36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dụ </a:t>
                </a:r>
                <a:r>
                  <a:rPr lang="en-US" sz="36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2</a:t>
                </a:r>
                <a:endParaRPr lang="vi-VN" sz="3600" dirty="0">
                  <a:effectLst/>
                  <a:latin typeface="Arial" panose="020B0604020202020204" pitchFamily="34" charset="0"/>
                  <a:ea typeface="Arial" panose="020B060402020202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5C8CF20-A188-40A3-A095-8424A5327F85}"/>
                  </a:ext>
                </a:extLst>
              </p:cNvPr>
              <p:cNvSpPr txBox="1"/>
              <p:nvPr/>
            </p:nvSpPr>
            <p:spPr>
              <a:xfrm>
                <a:off x="609600" y="3962400"/>
                <a:ext cx="23088600" cy="839397"/>
              </a:xfrm>
              <a:prstGeom prst="rect">
                <a:avLst/>
              </a:prstGeom>
              <a:noFill/>
            </p:spPr>
            <p:txBody>
              <a:bodyPr wrap="square" rtlCol="0">
                <a:spAutoFit/>
              </a:bodyPr>
              <a:lstStyle/>
              <a:p>
                <a:pPr algn="just">
                  <a:spcBef>
                    <a:spcPts val="600"/>
                  </a:spcBef>
                </a:pPr>
                <a:r>
                  <a:rPr lang="en-US" sz="4800">
                    <a:latin typeface="Tahoma" panose="020B0604030504040204" pitchFamily="34" charset="0"/>
                    <a:ea typeface="Tahoma" panose="020B0604030504040204" pitchFamily="34" charset="0"/>
                    <a:cs typeface="Tahoma" panose="020B0604030504040204" pitchFamily="34" charset="0"/>
                  </a:rPr>
                  <a:t>Khai triển </a:t>
                </a:r>
                <a14:m>
                  <m:oMath xmlns:m="http://schemas.openxmlformats.org/officeDocument/2006/math">
                    <m:sSup>
                      <m:sSupPr>
                        <m:ctrlPr>
                          <a:rPr lang="en-US" sz="4800" b="0" i="1" smtClean="0">
                            <a:latin typeface="Cambria Math" panose="02040503050406030204" pitchFamily="18" charset="0"/>
                          </a:rPr>
                        </m:ctrlPr>
                      </m:sSupPr>
                      <m:e>
                        <m:d>
                          <m:dPr>
                            <m:ctrlPr>
                              <a:rPr lang="en-US" sz="4800" b="0" i="1" smtClean="0">
                                <a:latin typeface="Cambria Math" panose="02040503050406030204" pitchFamily="18" charset="0"/>
                              </a:rPr>
                            </m:ctrlPr>
                          </m:dPr>
                          <m:e>
                            <m:r>
                              <a:rPr lang="en-US" sz="4800" b="0" i="1" smtClean="0">
                                <a:latin typeface="Cambria Math"/>
                              </a:rPr>
                              <m:t>𝑥</m:t>
                            </m:r>
                            <m:r>
                              <a:rPr lang="en-US" sz="4800" b="0" i="1" smtClean="0">
                                <a:latin typeface="Cambria Math"/>
                              </a:rPr>
                              <m:t>+3</m:t>
                            </m:r>
                          </m:e>
                        </m:d>
                      </m:e>
                      <m:sup>
                        <m:r>
                          <a:rPr lang="en-US" sz="4800" b="0" i="1" smtClean="0">
                            <a:latin typeface="Cambria Math"/>
                          </a:rPr>
                          <m:t>5</m:t>
                        </m:r>
                      </m:sup>
                    </m:sSup>
                    <m:r>
                      <a:rPr lang="en-US" sz="4800" b="0" i="1" smtClean="0">
                        <a:latin typeface="Cambria Math"/>
                      </a:rPr>
                      <m:t>.</m:t>
                    </m:r>
                  </m:oMath>
                </a14:m>
                <a:endParaRPr lang="vi-VN"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TextBox 2">
                <a:extLst>
                  <a:ext uri="{FF2B5EF4-FFF2-40B4-BE49-F238E27FC236}">
                    <a16:creationId xmlns:a16="http://schemas.microsoft.com/office/drawing/2014/main" xmlns="" xmlns:a14="http://schemas.microsoft.com/office/drawing/2010/main" id="{E5C8CF20-A188-40A3-A095-8424A5327F85}"/>
                  </a:ext>
                </a:extLst>
              </p:cNvPr>
              <p:cNvSpPr txBox="1">
                <a:spLocks noRot="1" noChangeAspect="1" noMove="1" noResize="1" noEditPoints="1" noAdjustHandles="1" noChangeArrowheads="1" noChangeShapeType="1" noTextEdit="1"/>
              </p:cNvSpPr>
              <p:nvPr/>
            </p:nvSpPr>
            <p:spPr>
              <a:xfrm>
                <a:off x="609600" y="3962400"/>
                <a:ext cx="23088600" cy="839397"/>
              </a:xfrm>
              <a:prstGeom prst="rect">
                <a:avLst/>
              </a:prstGeom>
              <a:blipFill rotWithShape="1">
                <a:blip r:embed="rId3"/>
                <a:stretch>
                  <a:fillRect l="-1188" t="-16667" b="-362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5C77573-004B-47AB-A06D-169C5ED317A4}"/>
                  </a:ext>
                </a:extLst>
              </p:cNvPr>
              <p:cNvSpPr txBox="1"/>
              <p:nvPr/>
            </p:nvSpPr>
            <p:spPr>
              <a:xfrm>
                <a:off x="886074" y="6837028"/>
                <a:ext cx="23088600" cy="2479012"/>
              </a:xfrm>
              <a:prstGeom prst="rect">
                <a:avLst/>
              </a:prstGeom>
              <a:noFill/>
            </p:spPr>
            <p:txBody>
              <a:bodyPr wrap="square" rtlCol="0">
                <a:spAutoFit/>
              </a:bodyPr>
              <a:lstStyle/>
              <a:p>
                <a:pPr algn="just">
                  <a:spcBef>
                    <a:spcPts val="600"/>
                  </a:spcBef>
                </a:pPr>
                <a:r>
                  <a:rPr lang="en-US" sz="4800">
                    <a:latin typeface="Tahoma" panose="020B0604030504040204" pitchFamily="34" charset="0"/>
                    <a:ea typeface="Tahoma" panose="020B0604030504040204" pitchFamily="34" charset="0"/>
                    <a:cs typeface="Tahoma" panose="020B0604030504040204" pitchFamily="34" charset="0"/>
                  </a:rPr>
                  <a:t>Thay  </a:t>
                </a:r>
                <a14:m>
                  <m:oMath xmlns:m="http://schemas.openxmlformats.org/officeDocument/2006/math">
                    <m:r>
                      <a:rPr lang="en-US" sz="4800" b="0" i="1" smtClean="0">
                        <a:latin typeface="Cambria Math"/>
                      </a:rPr>
                      <m:t>𝑎</m:t>
                    </m:r>
                    <m:r>
                      <a:rPr lang="en-US" sz="4800" b="0" i="1" smtClean="0">
                        <a:latin typeface="Cambria Math"/>
                      </a:rPr>
                      <m:t>=</m:t>
                    </m:r>
                    <m:r>
                      <a:rPr lang="en-US" sz="4800" b="0" i="1" smtClean="0">
                        <a:latin typeface="Cambria Math"/>
                      </a:rPr>
                      <m:t>𝑥</m:t>
                    </m:r>
                    <m:r>
                      <a:rPr lang="en-US" sz="4800" b="0" i="1" smtClean="0">
                        <a:latin typeface="Cambria Math"/>
                      </a:rPr>
                      <m:t> </m:t>
                    </m:r>
                  </m:oMath>
                </a14:m>
                <a:r>
                  <a:rPr lang="en-US" sz="4800">
                    <a:latin typeface="Tahoma" panose="020B0604030504040204" pitchFamily="34" charset="0"/>
                    <a:ea typeface="Tahoma" panose="020B0604030504040204" pitchFamily="34" charset="0"/>
                    <a:cs typeface="Tahoma" panose="020B0604030504040204" pitchFamily="34" charset="0"/>
                  </a:rPr>
                  <a:t>và </a:t>
                </a:r>
                <a14:m>
                  <m:oMath xmlns:m="http://schemas.openxmlformats.org/officeDocument/2006/math">
                    <m:r>
                      <a:rPr lang="en-US" sz="4800" b="0" i="1" smtClean="0">
                        <a:latin typeface="Cambria Math"/>
                      </a:rPr>
                      <m:t>𝑏</m:t>
                    </m:r>
                    <m:r>
                      <a:rPr lang="en-US" sz="4800" b="0" i="1" smtClean="0">
                        <a:latin typeface="Cambria Math"/>
                      </a:rPr>
                      <m:t>=3</m:t>
                    </m:r>
                  </m:oMath>
                </a14:m>
                <a:r>
                  <a:rPr lang="en-US" sz="4800">
                    <a:latin typeface="Tahoma" panose="020B0604030504040204" pitchFamily="34" charset="0"/>
                    <a:ea typeface="Tahoma" panose="020B0604030504040204" pitchFamily="34" charset="0"/>
                    <a:cs typeface="Tahoma" panose="020B0604030504040204" pitchFamily="34" charset="0"/>
                  </a:rPr>
                  <a:t> trong công thức khai triển của </a:t>
                </a:r>
                <a14:m>
                  <m:oMath xmlns:m="http://schemas.openxmlformats.org/officeDocument/2006/math">
                    <m:sSup>
                      <m:sSupPr>
                        <m:ctrlPr>
                          <a:rPr lang="en-US" sz="4800" b="0" i="1" smtClean="0">
                            <a:latin typeface="Cambria Math" panose="02040503050406030204" pitchFamily="18" charset="0"/>
                          </a:rPr>
                        </m:ctrlPr>
                      </m:sSupPr>
                      <m:e>
                        <m:d>
                          <m:dPr>
                            <m:ctrlPr>
                              <a:rPr lang="en-US" sz="4800" b="0" i="1" smtClean="0">
                                <a:latin typeface="Cambria Math" panose="02040503050406030204" pitchFamily="18" charset="0"/>
                              </a:rPr>
                            </m:ctrlPr>
                          </m:dPr>
                          <m:e>
                            <m:r>
                              <a:rPr lang="en-US" sz="4800" b="0" i="1" smtClean="0">
                                <a:latin typeface="Cambria Math"/>
                              </a:rPr>
                              <m:t>𝑎</m:t>
                            </m:r>
                            <m:r>
                              <a:rPr lang="en-US" sz="4800" b="0" i="1" smtClean="0">
                                <a:latin typeface="Cambria Math"/>
                              </a:rPr>
                              <m:t>+</m:t>
                            </m:r>
                            <m:r>
                              <a:rPr lang="en-US" sz="4800" b="0" i="1" smtClean="0">
                                <a:latin typeface="Cambria Math"/>
                              </a:rPr>
                              <m:t>𝑏</m:t>
                            </m:r>
                          </m:e>
                        </m:d>
                      </m:e>
                      <m:sup>
                        <m:r>
                          <a:rPr lang="en-US" sz="4800" b="0" i="1" smtClean="0">
                            <a:latin typeface="Cambria Math"/>
                          </a:rPr>
                          <m:t>5</m:t>
                        </m:r>
                      </m:sup>
                    </m:sSup>
                  </m:oMath>
                </a14:m>
                <a:r>
                  <a:rPr lang="en-US" sz="4800">
                    <a:latin typeface="Tahoma" panose="020B0604030504040204" pitchFamily="34" charset="0"/>
                    <a:ea typeface="Tahoma" panose="020B0604030504040204" pitchFamily="34" charset="0"/>
                    <a:cs typeface="Tahoma" panose="020B0604030504040204" pitchFamily="34" charset="0"/>
                  </a:rPr>
                  <a:t>, ta được:</a:t>
                </a:r>
              </a:p>
              <a:p>
                <a:pPr algn="just">
                  <a:spcBef>
                    <a:spcPts val="600"/>
                  </a:spcBef>
                </a:pPr>
                <a14:m>
                  <m:oMath xmlns:m="http://schemas.openxmlformats.org/officeDocument/2006/math">
                    <m:sSup>
                      <m:sSupPr>
                        <m:ctrlPr>
                          <a:rPr lang="en-US" sz="4800" b="0" i="1" smtClean="0">
                            <a:latin typeface="Cambria Math" panose="02040503050406030204" pitchFamily="18" charset="0"/>
                          </a:rPr>
                        </m:ctrlPr>
                      </m:sSupPr>
                      <m:e>
                        <m:d>
                          <m:dPr>
                            <m:ctrlPr>
                              <a:rPr lang="en-US" sz="4800" b="0" i="1" smtClean="0">
                                <a:latin typeface="Cambria Math" panose="02040503050406030204" pitchFamily="18" charset="0"/>
                              </a:rPr>
                            </m:ctrlPr>
                          </m:dPr>
                          <m:e>
                            <m:r>
                              <a:rPr lang="en-US" sz="4800" b="0" i="1" smtClean="0">
                                <a:latin typeface="Cambria Math"/>
                              </a:rPr>
                              <m:t>𝑥</m:t>
                            </m:r>
                            <m:r>
                              <a:rPr lang="en-US" sz="4800" b="0" i="1" smtClean="0">
                                <a:latin typeface="Cambria Math"/>
                              </a:rPr>
                              <m:t>+3</m:t>
                            </m:r>
                          </m:e>
                        </m:d>
                      </m:e>
                      <m:sup>
                        <m:r>
                          <a:rPr lang="en-US" sz="4800" b="0" i="1" smtClean="0">
                            <a:latin typeface="Cambria Math"/>
                          </a:rPr>
                          <m:t>5</m:t>
                        </m:r>
                      </m:sup>
                    </m:sSup>
                    <m:r>
                      <a:rPr lang="en-US" sz="4800" b="0" i="1" smtClean="0">
                        <a:latin typeface="Cambria Math"/>
                      </a:rPr>
                      <m:t>=</m:t>
                    </m:r>
                    <m:sSup>
                      <m:sSupPr>
                        <m:ctrlPr>
                          <a:rPr lang="en-US" sz="4800" b="0" i="1" smtClean="0">
                            <a:latin typeface="Cambria Math" panose="02040503050406030204" pitchFamily="18" charset="0"/>
                          </a:rPr>
                        </m:ctrlPr>
                      </m:sSupPr>
                      <m:e>
                        <m:r>
                          <a:rPr lang="en-US" sz="4800" b="0" i="1" smtClean="0">
                            <a:latin typeface="Cambria Math"/>
                          </a:rPr>
                          <m:t>𝑥</m:t>
                        </m:r>
                      </m:e>
                      <m:sup>
                        <m:r>
                          <a:rPr lang="en-US" sz="4800" b="0" i="1" smtClean="0">
                            <a:latin typeface="Cambria Math"/>
                          </a:rPr>
                          <m:t>5</m:t>
                        </m:r>
                      </m:sup>
                    </m:sSup>
                    <m:r>
                      <a:rPr lang="en-US" sz="4800" b="0" i="1" smtClean="0">
                        <a:latin typeface="Cambria Math"/>
                      </a:rPr>
                      <m:t>+5.</m:t>
                    </m:r>
                    <m:sSup>
                      <m:sSupPr>
                        <m:ctrlPr>
                          <a:rPr lang="en-US" sz="4800" b="0" i="1" smtClean="0">
                            <a:latin typeface="Cambria Math" panose="02040503050406030204" pitchFamily="18" charset="0"/>
                          </a:rPr>
                        </m:ctrlPr>
                      </m:sSupPr>
                      <m:e>
                        <m:r>
                          <a:rPr lang="en-US" sz="4800" b="0" i="1" smtClean="0">
                            <a:latin typeface="Cambria Math"/>
                          </a:rPr>
                          <m:t>𝑥</m:t>
                        </m:r>
                      </m:e>
                      <m:sup>
                        <m:r>
                          <a:rPr lang="en-US" sz="4800" b="0" i="1" smtClean="0">
                            <a:latin typeface="Cambria Math"/>
                          </a:rPr>
                          <m:t>4</m:t>
                        </m:r>
                      </m:sup>
                    </m:sSup>
                    <m:r>
                      <a:rPr lang="en-US" sz="4800" b="0" i="1" smtClean="0">
                        <a:latin typeface="Cambria Math"/>
                      </a:rPr>
                      <m:t>.3+10</m:t>
                    </m:r>
                    <m:sSup>
                      <m:sSupPr>
                        <m:ctrlPr>
                          <a:rPr lang="en-US" sz="4800" b="0" i="1" smtClean="0">
                            <a:latin typeface="Cambria Math" panose="02040503050406030204" pitchFamily="18" charset="0"/>
                          </a:rPr>
                        </m:ctrlPr>
                      </m:sSupPr>
                      <m:e>
                        <m:r>
                          <a:rPr lang="en-US" sz="4800" b="0" i="1" smtClean="0">
                            <a:latin typeface="Cambria Math"/>
                          </a:rPr>
                          <m:t>.</m:t>
                        </m:r>
                        <m:r>
                          <a:rPr lang="en-US" sz="4800" b="0" i="1" smtClean="0">
                            <a:latin typeface="Cambria Math"/>
                          </a:rPr>
                          <m:t>𝑥</m:t>
                        </m:r>
                      </m:e>
                      <m:sup>
                        <m:r>
                          <a:rPr lang="en-US" sz="4800" b="0" i="1" smtClean="0">
                            <a:latin typeface="Cambria Math"/>
                          </a:rPr>
                          <m:t>3</m:t>
                        </m:r>
                      </m:sup>
                    </m:sSup>
                    <m:sSup>
                      <m:sSupPr>
                        <m:ctrlPr>
                          <a:rPr lang="en-US" sz="4800" b="0" i="1" smtClean="0">
                            <a:latin typeface="Cambria Math" panose="02040503050406030204" pitchFamily="18" charset="0"/>
                          </a:rPr>
                        </m:ctrlPr>
                      </m:sSupPr>
                      <m:e>
                        <m:r>
                          <a:rPr lang="en-US" sz="4800" b="0" i="1" smtClean="0">
                            <a:latin typeface="Cambria Math"/>
                          </a:rPr>
                          <m:t>3</m:t>
                        </m:r>
                      </m:e>
                      <m:sup>
                        <m:r>
                          <a:rPr lang="en-US" sz="4800" b="0" i="1" smtClean="0">
                            <a:latin typeface="Cambria Math"/>
                          </a:rPr>
                          <m:t>2</m:t>
                        </m:r>
                      </m:sup>
                    </m:sSup>
                    <m:r>
                      <a:rPr lang="en-US" sz="4800" b="0" i="1" smtClean="0">
                        <a:latin typeface="Cambria Math"/>
                      </a:rPr>
                      <m:t>+10.</m:t>
                    </m:r>
                    <m:sSup>
                      <m:sSupPr>
                        <m:ctrlPr>
                          <a:rPr lang="en-US" sz="4800" b="0" i="1" smtClean="0">
                            <a:latin typeface="Cambria Math" panose="02040503050406030204" pitchFamily="18" charset="0"/>
                          </a:rPr>
                        </m:ctrlPr>
                      </m:sSupPr>
                      <m:e>
                        <m:r>
                          <a:rPr lang="en-US" sz="4800" b="0" i="1" smtClean="0">
                            <a:latin typeface="Cambria Math"/>
                          </a:rPr>
                          <m:t>𝑥</m:t>
                        </m:r>
                      </m:e>
                      <m:sup>
                        <m:r>
                          <a:rPr lang="en-US" sz="4800" b="0" i="1" smtClean="0">
                            <a:latin typeface="Cambria Math"/>
                          </a:rPr>
                          <m:t>2</m:t>
                        </m:r>
                      </m:sup>
                    </m:sSup>
                    <m:r>
                      <a:rPr lang="en-US" sz="4800" b="0" i="1" smtClean="0">
                        <a:latin typeface="Cambria Math"/>
                      </a:rPr>
                      <m:t>.</m:t>
                    </m:r>
                    <m:sSup>
                      <m:sSupPr>
                        <m:ctrlPr>
                          <a:rPr lang="en-US" sz="4800" b="0" i="1" smtClean="0">
                            <a:latin typeface="Cambria Math" panose="02040503050406030204" pitchFamily="18" charset="0"/>
                          </a:rPr>
                        </m:ctrlPr>
                      </m:sSupPr>
                      <m:e>
                        <m:r>
                          <a:rPr lang="en-US" sz="4800" b="0" i="1" smtClean="0">
                            <a:latin typeface="Cambria Math"/>
                          </a:rPr>
                          <m:t>3</m:t>
                        </m:r>
                      </m:e>
                      <m:sup>
                        <m:r>
                          <a:rPr lang="en-US" sz="4800" b="0" i="1" smtClean="0">
                            <a:latin typeface="Cambria Math"/>
                          </a:rPr>
                          <m:t>3</m:t>
                        </m:r>
                      </m:sup>
                    </m:sSup>
                    <m:r>
                      <a:rPr lang="en-US" sz="4800" b="0" i="1" smtClean="0">
                        <a:latin typeface="Cambria Math"/>
                      </a:rPr>
                      <m:t>+5.</m:t>
                    </m:r>
                    <m:r>
                      <a:rPr lang="en-US" sz="4800" b="0" i="1" smtClean="0">
                        <a:latin typeface="Cambria Math"/>
                      </a:rPr>
                      <m:t>𝑥</m:t>
                    </m:r>
                    <m:r>
                      <a:rPr lang="en-US" sz="4800" b="0" i="1" smtClean="0">
                        <a:latin typeface="Cambria Math"/>
                      </a:rPr>
                      <m:t>.</m:t>
                    </m:r>
                    <m:sSup>
                      <m:sSupPr>
                        <m:ctrlPr>
                          <a:rPr lang="en-US" sz="4800" b="0" i="1" smtClean="0">
                            <a:latin typeface="Cambria Math" panose="02040503050406030204" pitchFamily="18" charset="0"/>
                          </a:rPr>
                        </m:ctrlPr>
                      </m:sSupPr>
                      <m:e>
                        <m:r>
                          <a:rPr lang="en-US" sz="4800" b="0" i="1" smtClean="0">
                            <a:latin typeface="Cambria Math"/>
                          </a:rPr>
                          <m:t>3</m:t>
                        </m:r>
                      </m:e>
                      <m:sup>
                        <m:r>
                          <a:rPr lang="en-US" sz="4800" b="0" i="1" smtClean="0">
                            <a:latin typeface="Cambria Math"/>
                          </a:rPr>
                          <m:t>4</m:t>
                        </m:r>
                      </m:sup>
                    </m:sSup>
                    <m:r>
                      <a:rPr lang="en-US" sz="4800" b="0" i="1" smtClean="0">
                        <a:latin typeface="Cambria Math"/>
                      </a:rPr>
                      <m:t>+</m:t>
                    </m:r>
                    <m:sSup>
                      <m:sSupPr>
                        <m:ctrlPr>
                          <a:rPr lang="en-US" sz="4800" b="0" i="1" smtClean="0">
                            <a:latin typeface="Cambria Math" panose="02040503050406030204" pitchFamily="18" charset="0"/>
                          </a:rPr>
                        </m:ctrlPr>
                      </m:sSupPr>
                      <m:e>
                        <m:r>
                          <a:rPr lang="en-US" sz="4800" b="0" i="1" smtClean="0">
                            <a:latin typeface="Cambria Math"/>
                          </a:rPr>
                          <m:t>3</m:t>
                        </m:r>
                      </m:e>
                      <m:sup>
                        <m:r>
                          <a:rPr lang="en-US" sz="4800" b="0" i="1" smtClean="0">
                            <a:latin typeface="Cambria Math"/>
                          </a:rPr>
                          <m:t>5</m:t>
                        </m:r>
                      </m:sup>
                    </m:sSup>
                  </m:oMath>
                </a14:m>
                <a:r>
                  <a:rPr lang="en-US" sz="4800">
                    <a:latin typeface="Tahoma" panose="020B0604030504040204" pitchFamily="34" charset="0"/>
                    <a:ea typeface="Tahoma" panose="020B0604030504040204" pitchFamily="34" charset="0"/>
                    <a:cs typeface="Tahoma" panose="020B0604030504040204" pitchFamily="34" charset="0"/>
                  </a:rPr>
                  <a:t>.</a:t>
                </a:r>
              </a:p>
              <a:p>
                <a:pPr algn="just">
                  <a:spcBef>
                    <a:spcPts val="600"/>
                  </a:spcBef>
                </a:pPr>
                <a:r>
                  <a:rPr lang="en-US" sz="480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latin typeface="Cambria Math"/>
                      </a:rPr>
                      <m:t>=</m:t>
                    </m:r>
                    <m:sSup>
                      <m:sSupPr>
                        <m:ctrlPr>
                          <a:rPr lang="en-US" sz="4800" i="1">
                            <a:latin typeface="Cambria Math" panose="02040503050406030204" pitchFamily="18" charset="0"/>
                          </a:rPr>
                        </m:ctrlPr>
                      </m:sSupPr>
                      <m:e>
                        <m:r>
                          <a:rPr lang="en-US" sz="4800" i="1">
                            <a:latin typeface="Cambria Math"/>
                          </a:rPr>
                          <m:t>𝑥</m:t>
                        </m:r>
                      </m:e>
                      <m:sup>
                        <m:r>
                          <a:rPr lang="en-US" sz="4800" i="1">
                            <a:latin typeface="Cambria Math"/>
                          </a:rPr>
                          <m:t>5</m:t>
                        </m:r>
                      </m:sup>
                    </m:sSup>
                    <m:r>
                      <a:rPr lang="en-US" sz="4800" i="1">
                        <a:latin typeface="Cambria Math"/>
                      </a:rPr>
                      <m:t>+</m:t>
                    </m:r>
                    <m:r>
                      <a:rPr lang="en-US" sz="4800" b="0" i="1" smtClean="0">
                        <a:latin typeface="Cambria Math"/>
                      </a:rPr>
                      <m:t>1</m:t>
                    </m:r>
                    <m:r>
                      <a:rPr lang="en-US" sz="4800" i="1">
                        <a:latin typeface="Cambria Math"/>
                      </a:rPr>
                      <m:t>5.</m:t>
                    </m:r>
                    <m:sSup>
                      <m:sSupPr>
                        <m:ctrlPr>
                          <a:rPr lang="en-US" sz="4800" i="1">
                            <a:latin typeface="Cambria Math" panose="02040503050406030204" pitchFamily="18" charset="0"/>
                          </a:rPr>
                        </m:ctrlPr>
                      </m:sSupPr>
                      <m:e>
                        <m:r>
                          <a:rPr lang="en-US" sz="4800" i="1">
                            <a:latin typeface="Cambria Math"/>
                          </a:rPr>
                          <m:t>𝑥</m:t>
                        </m:r>
                      </m:e>
                      <m:sup>
                        <m:r>
                          <a:rPr lang="en-US" sz="4800" i="1">
                            <a:latin typeface="Cambria Math"/>
                          </a:rPr>
                          <m:t>4</m:t>
                        </m:r>
                      </m:sup>
                    </m:sSup>
                    <m:r>
                      <a:rPr lang="en-US" sz="4800" b="0" i="1" smtClean="0">
                        <a:latin typeface="Cambria Math"/>
                      </a:rPr>
                      <m:t>+90</m:t>
                    </m:r>
                    <m:sSup>
                      <m:sSupPr>
                        <m:ctrlPr>
                          <a:rPr lang="en-US" sz="4800" b="0" i="1" smtClean="0">
                            <a:latin typeface="Cambria Math" panose="02040503050406030204" pitchFamily="18" charset="0"/>
                          </a:rPr>
                        </m:ctrlPr>
                      </m:sSupPr>
                      <m:e>
                        <m:r>
                          <a:rPr lang="en-US" sz="4800" b="0" i="1" smtClean="0">
                            <a:latin typeface="Cambria Math"/>
                          </a:rPr>
                          <m:t>𝑥</m:t>
                        </m:r>
                      </m:e>
                      <m:sup>
                        <m:r>
                          <a:rPr lang="en-US" sz="4800" b="0" i="1" smtClean="0">
                            <a:latin typeface="Cambria Math"/>
                          </a:rPr>
                          <m:t>3</m:t>
                        </m:r>
                      </m:sup>
                    </m:sSup>
                    <m:r>
                      <a:rPr lang="en-US" sz="4800" b="0" i="1" smtClean="0">
                        <a:latin typeface="Cambria Math"/>
                      </a:rPr>
                      <m:t>+270</m:t>
                    </m:r>
                    <m:sSup>
                      <m:sSupPr>
                        <m:ctrlPr>
                          <a:rPr lang="en-US" sz="4800" b="0" i="1" smtClean="0">
                            <a:latin typeface="Cambria Math" panose="02040503050406030204" pitchFamily="18" charset="0"/>
                          </a:rPr>
                        </m:ctrlPr>
                      </m:sSupPr>
                      <m:e>
                        <m:r>
                          <a:rPr lang="en-US" sz="4800" b="0" i="1" smtClean="0">
                            <a:latin typeface="Cambria Math"/>
                          </a:rPr>
                          <m:t>𝑥</m:t>
                        </m:r>
                      </m:e>
                      <m:sup>
                        <m:r>
                          <a:rPr lang="en-US" sz="4800" b="0" i="1" smtClean="0">
                            <a:latin typeface="Cambria Math"/>
                          </a:rPr>
                          <m:t>2</m:t>
                        </m:r>
                      </m:sup>
                    </m:sSup>
                    <m:r>
                      <a:rPr lang="en-US" sz="4800" b="0" i="1" smtClean="0">
                        <a:latin typeface="Cambria Math"/>
                      </a:rPr>
                      <m:t>+405</m:t>
                    </m:r>
                    <m:r>
                      <a:rPr lang="en-US" sz="4800" b="0" i="1" smtClean="0">
                        <a:latin typeface="Cambria Math"/>
                      </a:rPr>
                      <m:t>𝑥</m:t>
                    </m:r>
                    <m:r>
                      <a:rPr lang="en-US" sz="4800" b="0" i="1" smtClean="0">
                        <a:latin typeface="Cambria Math"/>
                      </a:rPr>
                      <m:t>+243.</m:t>
                    </m:r>
                  </m:oMath>
                </a14:m>
                <a:endParaRPr lang="en-US" sz="48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TextBox 24">
                <a:extLst>
                  <a:ext uri="{FF2B5EF4-FFF2-40B4-BE49-F238E27FC236}">
                    <a16:creationId xmlns:a16="http://schemas.microsoft.com/office/drawing/2014/main" xmlns="" xmlns:a14="http://schemas.microsoft.com/office/drawing/2010/main" id="{35C77573-004B-47AB-A06D-169C5ED317A4}"/>
                  </a:ext>
                </a:extLst>
              </p:cNvPr>
              <p:cNvSpPr txBox="1">
                <a:spLocks noRot="1" noChangeAspect="1" noMove="1" noResize="1" noEditPoints="1" noAdjustHandles="1" noChangeArrowheads="1" noChangeShapeType="1" noTextEdit="1"/>
              </p:cNvSpPr>
              <p:nvPr/>
            </p:nvSpPr>
            <p:spPr>
              <a:xfrm>
                <a:off x="886074" y="6837028"/>
                <a:ext cx="23088600" cy="2479012"/>
              </a:xfrm>
              <a:prstGeom prst="rect">
                <a:avLst/>
              </a:prstGeom>
              <a:blipFill rotWithShape="1">
                <a:blip r:embed="rId4"/>
                <a:stretch>
                  <a:fillRect l="-1188" t="-5665"/>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578C971B-BDC3-44F0-A816-5301A6057E06}"/>
              </a:ext>
            </a:extLst>
          </p:cNvPr>
          <p:cNvGrpSpPr/>
          <p:nvPr/>
        </p:nvGrpSpPr>
        <p:grpSpPr>
          <a:xfrm>
            <a:off x="381000" y="1904999"/>
            <a:ext cx="23219986" cy="815609"/>
            <a:chOff x="381000" y="1904999"/>
            <a:chExt cx="23219986" cy="815609"/>
          </a:xfrm>
        </p:grpSpPr>
        <p:sp>
          <p:nvSpPr>
            <p:cNvPr id="27" name="Rectangle 26">
              <a:extLst>
                <a:ext uri="{FF2B5EF4-FFF2-40B4-BE49-F238E27FC236}">
                  <a16:creationId xmlns:a16="http://schemas.microsoft.com/office/drawing/2014/main" id="{C6C1A19A-00E2-4102-A8E7-1AB9E4B24915}"/>
                </a:ext>
              </a:extLst>
            </p:cNvPr>
            <p:cNvSpPr/>
            <p:nvPr/>
          </p:nvSpPr>
          <p:spPr>
            <a:xfrm>
              <a:off x="1981200" y="1905000"/>
              <a:ext cx="21619786" cy="815608"/>
            </a:xfrm>
            <a:prstGeom prst="rect">
              <a:avLst/>
            </a:prstGeom>
          </p:spPr>
          <p:txBody>
            <a:bodyPr wrap="square">
              <a:spAutoFit/>
            </a:bodyPr>
            <a:lstStyle/>
            <a:p>
              <a:pPr>
                <a:spcBef>
                  <a:spcPct val="0"/>
                </a:spcBef>
                <a:defRPr/>
              </a:pPr>
              <a:r>
                <a:rPr lang="en-US" sz="4700" b="1">
                  <a:solidFill>
                    <a:srgbClr val="242452"/>
                  </a:solidFill>
                  <a:latin typeface="Tahoma" panose="020B0604030504040204" pitchFamily="34" charset="0"/>
                  <a:ea typeface="Tahoma" panose="020B0604030504040204" pitchFamily="34" charset="0"/>
                  <a:cs typeface="Tahoma" panose="020B0604030504040204" pitchFamily="34" charset="0"/>
                </a:rPr>
                <a:t>XÂY DỰNG CÔNG THỨC NHỊ THỨC NEWTON.</a:t>
              </a:r>
            </a:p>
          </p:txBody>
        </p:sp>
        <p:sp>
          <p:nvSpPr>
            <p:cNvPr id="28" name="Round Same Side Corner Rectangle 51">
              <a:extLst>
                <a:ext uri="{FF2B5EF4-FFF2-40B4-BE49-F238E27FC236}">
                  <a16:creationId xmlns:a16="http://schemas.microsoft.com/office/drawing/2014/main" id="{4DC256E0-60D7-4C4B-8270-3CDCA91FC224}"/>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id="{5148CFE6-33BB-4CA1-93CA-B158FB84C6C1}"/>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30" name="Round Same Side Corner Rectangle 51">
              <a:extLst>
                <a:ext uri="{FF2B5EF4-FFF2-40B4-BE49-F238E27FC236}">
                  <a16:creationId xmlns:a16="http://schemas.microsoft.com/office/drawing/2014/main" id="{6F6F0AD8-B957-4B80-B294-C6AB2C83A47B}"/>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a16="http://schemas.microsoft.com/office/drawing/2014/main" id="{3C636B3B-D963-4E51-BF58-EB3BA77C43EC}"/>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70483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amond(i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left)">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left)">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left)">
                                      <p:cBhvr>
                                        <p:cTn id="22"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6B2AFC34-1456-4638-8F4F-CAF389D4240D}"/>
              </a:ext>
            </a:extLst>
          </p:cNvPr>
          <p:cNvGrpSpPr/>
          <p:nvPr/>
        </p:nvGrpSpPr>
        <p:grpSpPr>
          <a:xfrm>
            <a:off x="304800" y="2971801"/>
            <a:ext cx="23699787" cy="2438399"/>
            <a:chOff x="304800" y="2971801"/>
            <a:chExt cx="23699787" cy="5714999"/>
          </a:xfrm>
        </p:grpSpPr>
        <p:sp>
          <p:nvSpPr>
            <p:cNvPr id="52" name="Rounded Rectangle 19">
              <a:extLst>
                <a:ext uri="{FF2B5EF4-FFF2-40B4-BE49-F238E27FC236}">
                  <a16:creationId xmlns:a16="http://schemas.microsoft.com/office/drawing/2014/main" id="{9732CF64-EA0B-4855-B3A1-931E81F57942}"/>
                </a:ext>
              </a:extLst>
            </p:cNvPr>
            <p:cNvSpPr/>
            <p:nvPr/>
          </p:nvSpPr>
          <p:spPr>
            <a:xfrm>
              <a:off x="491838" y="3220628"/>
              <a:ext cx="23512749" cy="5466172"/>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3" name="Group 52">
              <a:extLst>
                <a:ext uri="{FF2B5EF4-FFF2-40B4-BE49-F238E27FC236}">
                  <a16:creationId xmlns:a16="http://schemas.microsoft.com/office/drawing/2014/main" id="{BC0C2C08-DEAD-4DBD-A065-EAF40B9D8EB1}"/>
                </a:ext>
              </a:extLst>
            </p:cNvPr>
            <p:cNvGrpSpPr/>
            <p:nvPr/>
          </p:nvGrpSpPr>
          <p:grpSpPr>
            <a:xfrm>
              <a:off x="304800" y="2971801"/>
              <a:ext cx="3733799" cy="838200"/>
              <a:chOff x="22440" y="38104"/>
              <a:chExt cx="1203889" cy="234000"/>
            </a:xfrm>
          </p:grpSpPr>
          <p:grpSp>
            <p:nvGrpSpPr>
              <p:cNvPr id="54" name="Group 53">
                <a:extLst>
                  <a:ext uri="{FF2B5EF4-FFF2-40B4-BE49-F238E27FC236}">
                    <a16:creationId xmlns:a16="http://schemas.microsoft.com/office/drawing/2014/main" id="{FD665E8E-59C0-4ACB-A7BF-CBEA6C332230}"/>
                  </a:ext>
                </a:extLst>
              </p:cNvPr>
              <p:cNvGrpSpPr/>
              <p:nvPr/>
            </p:nvGrpSpPr>
            <p:grpSpPr>
              <a:xfrm>
                <a:off x="22440" y="59287"/>
                <a:ext cx="850471" cy="162052"/>
                <a:chOff x="31572" y="60276"/>
                <a:chExt cx="1196628" cy="200549"/>
              </a:xfrm>
            </p:grpSpPr>
            <p:sp>
              <p:nvSpPr>
                <p:cNvPr id="56" name="Arrow: Pentagon 55">
                  <a:extLst>
                    <a:ext uri="{FF2B5EF4-FFF2-40B4-BE49-F238E27FC236}">
                      <a16:creationId xmlns:a16="http://schemas.microsoft.com/office/drawing/2014/main" id="{3C675B4E-2666-471E-B163-5CB1C2C47107}"/>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57" name="Arrow: Chevron 56">
                  <a:extLst>
                    <a:ext uri="{FF2B5EF4-FFF2-40B4-BE49-F238E27FC236}">
                      <a16:creationId xmlns:a16="http://schemas.microsoft.com/office/drawing/2014/main" id="{D4E23FE2-1ED3-44F3-9F2C-073D99F5BEC5}"/>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58" name="Arrow: Chevron 57">
                  <a:extLst>
                    <a:ext uri="{FF2B5EF4-FFF2-40B4-BE49-F238E27FC236}">
                      <a16:creationId xmlns:a16="http://schemas.microsoft.com/office/drawing/2014/main" id="{F2308666-C4B8-404A-B22F-69AF3044E4D5}"/>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55" name="TextBox 56">
                <a:extLst>
                  <a:ext uri="{FF2B5EF4-FFF2-40B4-BE49-F238E27FC236}">
                    <a16:creationId xmlns:a16="http://schemas.microsoft.com/office/drawing/2014/main" id="{4268C6BD-BE2D-4D4E-B360-4A8AC840F897}"/>
                  </a:ext>
                </a:extLst>
              </p:cNvPr>
              <p:cNvSpPr txBox="1"/>
              <p:nvPr/>
            </p:nvSpPr>
            <p:spPr>
              <a:xfrm>
                <a:off x="198205" y="38104"/>
                <a:ext cx="1028124" cy="234000"/>
              </a:xfrm>
              <a:prstGeom prst="rect">
                <a:avLst/>
              </a:prstGeom>
              <a:noFill/>
            </p:spPr>
            <p:txBody>
              <a:bodyPr wrap="square" tIns="54000" bIns="0">
                <a:noAutofit/>
              </a:bodyPr>
              <a:lstStyle/>
              <a:p>
                <a:pPr>
                  <a:lnSpc>
                    <a:spcPct val="107000"/>
                  </a:lnSpc>
                  <a:spcAft>
                    <a:spcPts val="800"/>
                  </a:spcAft>
                </a:pPr>
                <a:r>
                  <a:rPr lang="en-US" sz="3600" b="1">
                    <a:solidFill>
                      <a:srgbClr val="0000CC"/>
                    </a:solidFill>
                    <a:latin typeface="Fira Sans Black" panose="020B0A03050000020004" pitchFamily="34" charset="0"/>
                    <a:ea typeface="Arial" panose="020B0604020202020204" pitchFamily="34" charset="0"/>
                    <a:cs typeface="Times New Roman" panose="02020603050405020304" pitchFamily="18" charset="0"/>
                  </a:rPr>
                  <a:t>Luyện tập 2.</a:t>
                </a:r>
                <a:endParaRPr lang="vi-VN" sz="3600" dirty="0">
                  <a:effectLst/>
                  <a:latin typeface="Arial" panose="020B0604020202020204" pitchFamily="34" charset="0"/>
                  <a:ea typeface="Arial" panose="020B060402020202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5C8CF20-A188-40A3-A095-8424A5327F85}"/>
                  </a:ext>
                </a:extLst>
              </p:cNvPr>
              <p:cNvSpPr txBox="1"/>
              <p:nvPr/>
            </p:nvSpPr>
            <p:spPr>
              <a:xfrm>
                <a:off x="609600" y="3962400"/>
                <a:ext cx="23088600" cy="839397"/>
              </a:xfrm>
              <a:prstGeom prst="rect">
                <a:avLst/>
              </a:prstGeom>
              <a:noFill/>
            </p:spPr>
            <p:txBody>
              <a:bodyPr wrap="square" rtlCol="0">
                <a:spAutoFit/>
              </a:bodyPr>
              <a:lstStyle/>
              <a:p>
                <a:pPr algn="just">
                  <a:spcBef>
                    <a:spcPts val="600"/>
                  </a:spcBef>
                </a:pPr>
                <a:r>
                  <a:rPr lang="en-US" sz="4800">
                    <a:latin typeface="Tahoma" panose="020B0604030504040204" pitchFamily="34" charset="0"/>
                    <a:ea typeface="Tahoma" panose="020B0604030504040204" pitchFamily="34" charset="0"/>
                    <a:cs typeface="Tahoma" panose="020B0604030504040204" pitchFamily="34" charset="0"/>
                  </a:rPr>
                  <a:t>Khai triển </a:t>
                </a:r>
                <a14:m>
                  <m:oMath xmlns:m="http://schemas.openxmlformats.org/officeDocument/2006/math">
                    <m:sSup>
                      <m:sSupPr>
                        <m:ctrlPr>
                          <a:rPr lang="en-US" sz="4800" b="0" i="1" smtClean="0">
                            <a:latin typeface="Cambria Math" panose="02040503050406030204" pitchFamily="18" charset="0"/>
                          </a:rPr>
                        </m:ctrlPr>
                      </m:sSupPr>
                      <m:e>
                        <m:d>
                          <m:dPr>
                            <m:ctrlPr>
                              <a:rPr lang="en-US" sz="4800" b="0" i="1" smtClean="0">
                                <a:latin typeface="Cambria Math" panose="02040503050406030204" pitchFamily="18" charset="0"/>
                              </a:rPr>
                            </m:ctrlPr>
                          </m:dPr>
                          <m:e>
                            <m:r>
                              <a:rPr lang="en-US" sz="4800" b="0" i="1" smtClean="0">
                                <a:latin typeface="Cambria Math"/>
                              </a:rPr>
                              <m:t>3</m:t>
                            </m:r>
                            <m:r>
                              <a:rPr lang="en-US" sz="4800" b="0" i="1" smtClean="0">
                                <a:latin typeface="Cambria Math"/>
                              </a:rPr>
                              <m:t>𝑥</m:t>
                            </m:r>
                            <m:r>
                              <a:rPr lang="en-US" sz="4800" b="0" i="1" smtClean="0">
                                <a:latin typeface="Cambria Math"/>
                              </a:rPr>
                              <m:t>−2</m:t>
                            </m:r>
                          </m:e>
                        </m:d>
                      </m:e>
                      <m:sup>
                        <m:r>
                          <a:rPr lang="en-US" sz="4800" b="0" i="1" smtClean="0">
                            <a:latin typeface="Cambria Math"/>
                          </a:rPr>
                          <m:t>5</m:t>
                        </m:r>
                      </m:sup>
                    </m:sSup>
                    <m:r>
                      <a:rPr lang="en-US" sz="4800" b="0" i="1" smtClean="0">
                        <a:latin typeface="Cambria Math"/>
                      </a:rPr>
                      <m:t>.</m:t>
                    </m:r>
                  </m:oMath>
                </a14:m>
                <a:endParaRPr lang="vi-VN"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TextBox 2">
                <a:extLst>
                  <a:ext uri="{FF2B5EF4-FFF2-40B4-BE49-F238E27FC236}">
                    <a16:creationId xmlns:a16="http://schemas.microsoft.com/office/drawing/2014/main" xmlns="" xmlns:a14="http://schemas.microsoft.com/office/drawing/2010/main" id="{E5C8CF20-A188-40A3-A095-8424A5327F85}"/>
                  </a:ext>
                </a:extLst>
              </p:cNvPr>
              <p:cNvSpPr txBox="1">
                <a:spLocks noRot="1" noChangeAspect="1" noMove="1" noResize="1" noEditPoints="1" noAdjustHandles="1" noChangeArrowheads="1" noChangeShapeType="1" noTextEdit="1"/>
              </p:cNvSpPr>
              <p:nvPr/>
            </p:nvSpPr>
            <p:spPr>
              <a:xfrm>
                <a:off x="609600" y="3962400"/>
                <a:ext cx="23088600" cy="839397"/>
              </a:xfrm>
              <a:prstGeom prst="rect">
                <a:avLst/>
              </a:prstGeom>
              <a:blipFill rotWithShape="1">
                <a:blip r:embed="rId3"/>
                <a:stretch>
                  <a:fillRect l="-1188" t="-16667" b="-36232"/>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578C971B-BDC3-44F0-A816-5301A6057E06}"/>
              </a:ext>
            </a:extLst>
          </p:cNvPr>
          <p:cNvGrpSpPr/>
          <p:nvPr/>
        </p:nvGrpSpPr>
        <p:grpSpPr>
          <a:xfrm>
            <a:off x="381000" y="1904999"/>
            <a:ext cx="23219986" cy="815609"/>
            <a:chOff x="381000" y="1904999"/>
            <a:chExt cx="23219986" cy="815609"/>
          </a:xfrm>
        </p:grpSpPr>
        <p:sp>
          <p:nvSpPr>
            <p:cNvPr id="27" name="Rectangle 26">
              <a:extLst>
                <a:ext uri="{FF2B5EF4-FFF2-40B4-BE49-F238E27FC236}">
                  <a16:creationId xmlns:a16="http://schemas.microsoft.com/office/drawing/2014/main" id="{C6C1A19A-00E2-4102-A8E7-1AB9E4B24915}"/>
                </a:ext>
              </a:extLst>
            </p:cNvPr>
            <p:cNvSpPr/>
            <p:nvPr/>
          </p:nvSpPr>
          <p:spPr>
            <a:xfrm>
              <a:off x="1981200" y="1905000"/>
              <a:ext cx="21619786" cy="815608"/>
            </a:xfrm>
            <a:prstGeom prst="rect">
              <a:avLst/>
            </a:prstGeom>
          </p:spPr>
          <p:txBody>
            <a:bodyPr wrap="square">
              <a:spAutoFit/>
            </a:bodyPr>
            <a:lstStyle/>
            <a:p>
              <a:pPr>
                <a:spcBef>
                  <a:spcPct val="0"/>
                </a:spcBef>
                <a:defRPr/>
              </a:pPr>
              <a:r>
                <a:rPr lang="en-US" sz="4700" b="1">
                  <a:solidFill>
                    <a:srgbClr val="242452"/>
                  </a:solidFill>
                  <a:latin typeface="Tahoma" panose="020B0604030504040204" pitchFamily="34" charset="0"/>
                  <a:ea typeface="Tahoma" panose="020B0604030504040204" pitchFamily="34" charset="0"/>
                  <a:cs typeface="Tahoma" panose="020B0604030504040204" pitchFamily="34" charset="0"/>
                </a:rPr>
                <a:t>XÂY DỰNG CÔNG THỨC NHỊ THỨC NEWTON.</a:t>
              </a:r>
            </a:p>
          </p:txBody>
        </p:sp>
        <p:sp>
          <p:nvSpPr>
            <p:cNvPr id="28" name="Round Same Side Corner Rectangle 51">
              <a:extLst>
                <a:ext uri="{FF2B5EF4-FFF2-40B4-BE49-F238E27FC236}">
                  <a16:creationId xmlns:a16="http://schemas.microsoft.com/office/drawing/2014/main" id="{4DC256E0-60D7-4C4B-8270-3CDCA91FC224}"/>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id="{5148CFE6-33BB-4CA1-93CA-B158FB84C6C1}"/>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30" name="Round Same Side Corner Rectangle 51">
              <a:extLst>
                <a:ext uri="{FF2B5EF4-FFF2-40B4-BE49-F238E27FC236}">
                  <a16:creationId xmlns:a16="http://schemas.microsoft.com/office/drawing/2014/main" id="{6F6F0AD8-B957-4B80-B294-C6AB2C83A47B}"/>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a16="http://schemas.microsoft.com/office/drawing/2014/main" id="{3C636B3B-D963-4E51-BF58-EB3BA77C43EC}"/>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32" name="Group 31">
            <a:extLst>
              <a:ext uri="{FF2B5EF4-FFF2-40B4-BE49-F238E27FC236}">
                <a16:creationId xmlns:a16="http://schemas.microsoft.com/office/drawing/2014/main" id="{1F4E20C8-2D05-4C40-9288-F9499AF26E6D}"/>
              </a:ext>
            </a:extLst>
          </p:cNvPr>
          <p:cNvGrpSpPr/>
          <p:nvPr/>
        </p:nvGrpSpPr>
        <p:grpSpPr>
          <a:xfrm>
            <a:off x="484040" y="5638800"/>
            <a:ext cx="23506006" cy="4572000"/>
            <a:chOff x="1222851" y="5331408"/>
            <a:chExt cx="23580257" cy="5095248"/>
          </a:xfrm>
        </p:grpSpPr>
        <p:sp>
          <p:nvSpPr>
            <p:cNvPr id="33" name="Rounded Rectangle 32">
              <a:extLst>
                <a:ext uri="{FF2B5EF4-FFF2-40B4-BE49-F238E27FC236}">
                  <a16:creationId xmlns:a16="http://schemas.microsoft.com/office/drawing/2014/main" id="{D04F078C-CEB5-4C4F-A97E-1DF03AE09DB2}"/>
                </a:ext>
              </a:extLst>
            </p:cNvPr>
            <p:cNvSpPr/>
            <p:nvPr/>
          </p:nvSpPr>
          <p:spPr>
            <a:xfrm>
              <a:off x="1261071" y="5565135"/>
              <a:ext cx="23542037" cy="486152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41" name="Group 60">
              <a:extLst>
                <a:ext uri="{FF2B5EF4-FFF2-40B4-BE49-F238E27FC236}">
                  <a16:creationId xmlns:a16="http://schemas.microsoft.com/office/drawing/2014/main" id="{3FCB0186-5BA0-4BA4-B799-BF7DBFD32008}"/>
                </a:ext>
              </a:extLst>
            </p:cNvPr>
            <p:cNvGrpSpPr/>
            <p:nvPr/>
          </p:nvGrpSpPr>
          <p:grpSpPr>
            <a:xfrm>
              <a:off x="1222851" y="5331408"/>
              <a:ext cx="3305109" cy="841174"/>
              <a:chOff x="1224542" y="6305967"/>
              <a:chExt cx="3305491" cy="845462"/>
            </a:xfrm>
          </p:grpSpPr>
          <p:sp>
            <p:nvSpPr>
              <p:cNvPr id="42" name="Freeform 20">
                <a:extLst>
                  <a:ext uri="{FF2B5EF4-FFF2-40B4-BE49-F238E27FC236}">
                    <a16:creationId xmlns:a16="http://schemas.microsoft.com/office/drawing/2014/main" id="{6A2CB58A-113B-4E6E-BC15-9EFD56D56D7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43" name="TextBox 42">
                <a:extLst>
                  <a:ext uri="{FF2B5EF4-FFF2-40B4-BE49-F238E27FC236}">
                    <a16:creationId xmlns:a16="http://schemas.microsoft.com/office/drawing/2014/main" id="{16B3B9C2-0771-4EE7-BBD9-C8B639D26E0E}"/>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44" name="Round Diagonal Corner Rectangle 41">
                <a:extLst>
                  <a:ext uri="{FF2B5EF4-FFF2-40B4-BE49-F238E27FC236}">
                    <a16:creationId xmlns:a16="http://schemas.microsoft.com/office/drawing/2014/main"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5">
                <a:extLst>
                  <a:ext uri="{FF2B5EF4-FFF2-40B4-BE49-F238E27FC236}">
                    <a16:creationId xmlns:a16="http://schemas.microsoft.com/office/drawing/2014/main"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35C77573-004B-47AB-A06D-169C5ED317A4}"/>
                  </a:ext>
                </a:extLst>
              </p:cNvPr>
              <p:cNvSpPr txBox="1"/>
              <p:nvPr/>
            </p:nvSpPr>
            <p:spPr>
              <a:xfrm>
                <a:off x="484040" y="6837028"/>
                <a:ext cx="23506006" cy="3139129"/>
              </a:xfrm>
              <a:prstGeom prst="rect">
                <a:avLst/>
              </a:prstGeom>
              <a:noFill/>
            </p:spPr>
            <p:txBody>
              <a:bodyPr wrap="square" rtlCol="0">
                <a:spAutoFit/>
              </a:bodyPr>
              <a:lstStyle/>
              <a:p>
                <a:pPr algn="just">
                  <a:spcBef>
                    <a:spcPts val="600"/>
                  </a:spcBef>
                </a:pPr>
                <a:r>
                  <a:rPr lang="en-US" sz="4800">
                    <a:latin typeface="Tahoma" panose="020B0604030504040204" pitchFamily="34" charset="0"/>
                    <a:ea typeface="Tahoma" panose="020B0604030504040204" pitchFamily="34" charset="0"/>
                    <a:cs typeface="Tahoma" panose="020B0604030504040204" pitchFamily="34" charset="0"/>
                  </a:rPr>
                  <a:t>Thay  </a:t>
                </a:r>
                <a14:m>
                  <m:oMath xmlns:m="http://schemas.openxmlformats.org/officeDocument/2006/math">
                    <m:r>
                      <a:rPr lang="en-US" sz="4800" b="0" i="1" smtClean="0">
                        <a:latin typeface="Cambria Math"/>
                      </a:rPr>
                      <m:t>𝑎</m:t>
                    </m:r>
                    <m:r>
                      <a:rPr lang="en-US" sz="4800" b="0" i="1" smtClean="0">
                        <a:latin typeface="Cambria Math"/>
                      </a:rPr>
                      <m:t>=3</m:t>
                    </m:r>
                    <m:r>
                      <a:rPr lang="en-US" sz="4800" b="0" i="1" smtClean="0">
                        <a:latin typeface="Cambria Math"/>
                      </a:rPr>
                      <m:t>𝑥</m:t>
                    </m:r>
                    <m:r>
                      <a:rPr lang="en-US" sz="4800" b="0" i="1" smtClean="0">
                        <a:latin typeface="Cambria Math"/>
                      </a:rPr>
                      <m:t> </m:t>
                    </m:r>
                  </m:oMath>
                </a14:m>
                <a:r>
                  <a:rPr lang="en-US" sz="4800">
                    <a:latin typeface="Tahoma" panose="020B0604030504040204" pitchFamily="34" charset="0"/>
                    <a:ea typeface="Tahoma" panose="020B0604030504040204" pitchFamily="34" charset="0"/>
                    <a:cs typeface="Tahoma" panose="020B0604030504040204" pitchFamily="34" charset="0"/>
                  </a:rPr>
                  <a:t>và </a:t>
                </a:r>
                <a14:m>
                  <m:oMath xmlns:m="http://schemas.openxmlformats.org/officeDocument/2006/math">
                    <m:r>
                      <a:rPr lang="en-US" sz="4800" b="0" i="1" smtClean="0">
                        <a:latin typeface="Cambria Math"/>
                      </a:rPr>
                      <m:t>𝑏</m:t>
                    </m:r>
                    <m:r>
                      <a:rPr lang="en-US" sz="4800" b="0" i="1" smtClean="0">
                        <a:latin typeface="Cambria Math"/>
                      </a:rPr>
                      <m:t>=−2</m:t>
                    </m:r>
                  </m:oMath>
                </a14:m>
                <a:r>
                  <a:rPr lang="en-US" sz="4800">
                    <a:latin typeface="Tahoma" panose="020B0604030504040204" pitchFamily="34" charset="0"/>
                    <a:ea typeface="Tahoma" panose="020B0604030504040204" pitchFamily="34" charset="0"/>
                    <a:cs typeface="Tahoma" panose="020B0604030504040204" pitchFamily="34" charset="0"/>
                  </a:rPr>
                  <a:t> trong công thức khai triển của </a:t>
                </a:r>
                <a14:m>
                  <m:oMath xmlns:m="http://schemas.openxmlformats.org/officeDocument/2006/math">
                    <m:sSup>
                      <m:sSupPr>
                        <m:ctrlPr>
                          <a:rPr lang="en-US" sz="4800" b="0" i="1" smtClean="0">
                            <a:latin typeface="Cambria Math" panose="02040503050406030204" pitchFamily="18" charset="0"/>
                          </a:rPr>
                        </m:ctrlPr>
                      </m:sSupPr>
                      <m:e>
                        <m:d>
                          <m:dPr>
                            <m:ctrlPr>
                              <a:rPr lang="en-US" sz="4800" b="0" i="1" smtClean="0">
                                <a:latin typeface="Cambria Math" panose="02040503050406030204" pitchFamily="18" charset="0"/>
                              </a:rPr>
                            </m:ctrlPr>
                          </m:dPr>
                          <m:e>
                            <m:r>
                              <a:rPr lang="en-US" sz="4800" b="0" i="1" smtClean="0">
                                <a:latin typeface="Cambria Math"/>
                              </a:rPr>
                              <m:t>𝑎</m:t>
                            </m:r>
                            <m:r>
                              <a:rPr lang="en-US" sz="4800" b="0" i="1" smtClean="0">
                                <a:latin typeface="Cambria Math"/>
                              </a:rPr>
                              <m:t>+</m:t>
                            </m:r>
                            <m:r>
                              <a:rPr lang="en-US" sz="4800" b="0" i="1" smtClean="0">
                                <a:latin typeface="Cambria Math"/>
                              </a:rPr>
                              <m:t>𝑏</m:t>
                            </m:r>
                          </m:e>
                        </m:d>
                      </m:e>
                      <m:sup>
                        <m:r>
                          <a:rPr lang="en-US" sz="4800" b="0" i="1" smtClean="0">
                            <a:latin typeface="Cambria Math"/>
                          </a:rPr>
                          <m:t>5</m:t>
                        </m:r>
                      </m:sup>
                    </m:sSup>
                  </m:oMath>
                </a14:m>
                <a:r>
                  <a:rPr lang="en-US" sz="4800">
                    <a:latin typeface="Tahoma" panose="020B0604030504040204" pitchFamily="34" charset="0"/>
                    <a:ea typeface="Tahoma" panose="020B0604030504040204" pitchFamily="34" charset="0"/>
                    <a:cs typeface="Tahoma" panose="020B0604030504040204" pitchFamily="34" charset="0"/>
                  </a:rPr>
                  <a:t>, ta được:</a:t>
                </a:r>
              </a:p>
              <a:p>
                <a:pPr algn="just">
                  <a:spcBef>
                    <a:spcPts val="600"/>
                  </a:spcBef>
                </a:pPr>
                <a14:m>
                  <m:oMathPara xmlns:m="http://schemas.openxmlformats.org/officeDocument/2006/math">
                    <m:oMathParaPr>
                      <m:jc m:val="left"/>
                    </m:oMathParaPr>
                    <m:oMath xmlns:m="http://schemas.openxmlformats.org/officeDocument/2006/math">
                      <m:sSup>
                        <m:sSupPr>
                          <m:ctrlPr>
                            <a:rPr lang="en-US" sz="4400" b="0" i="1" smtClean="0">
                              <a:latin typeface="Cambria Math" panose="02040503050406030204" pitchFamily="18" charset="0"/>
                            </a:rPr>
                          </m:ctrlPr>
                        </m:sSupPr>
                        <m:e>
                          <m:d>
                            <m:dPr>
                              <m:ctrlPr>
                                <a:rPr lang="en-US" sz="4400" b="0" i="1" smtClean="0">
                                  <a:latin typeface="Cambria Math" panose="02040503050406030204" pitchFamily="18" charset="0"/>
                                </a:rPr>
                              </m:ctrlPr>
                            </m:dPr>
                            <m:e>
                              <m:r>
                                <a:rPr lang="en-US" sz="4400" b="0" i="1" smtClean="0">
                                  <a:latin typeface="Cambria Math"/>
                                </a:rPr>
                                <m:t>3</m:t>
                              </m:r>
                              <m:r>
                                <a:rPr lang="en-US" sz="4400" b="0" i="1" smtClean="0">
                                  <a:latin typeface="Cambria Math"/>
                                </a:rPr>
                                <m:t>𝑥</m:t>
                              </m:r>
                              <m:r>
                                <a:rPr lang="en-US" sz="4400" b="0" i="1" smtClean="0">
                                  <a:latin typeface="Cambria Math"/>
                                </a:rPr>
                                <m:t>−2</m:t>
                              </m:r>
                            </m:e>
                          </m:d>
                        </m:e>
                        <m:sup>
                          <m:r>
                            <a:rPr lang="en-US" sz="4400" b="0" i="1" smtClean="0">
                              <a:latin typeface="Cambria Math"/>
                            </a:rPr>
                            <m:t>5</m:t>
                          </m:r>
                        </m:sup>
                      </m:sSup>
                      <m:r>
                        <a:rPr lang="en-US" sz="4400" b="0" i="1" smtClean="0">
                          <a:latin typeface="Cambria Math"/>
                        </a:rPr>
                        <m:t>=</m:t>
                      </m:r>
                      <m:sSup>
                        <m:sSupPr>
                          <m:ctrlPr>
                            <a:rPr lang="en-US" sz="4400" b="0" i="1" smtClean="0">
                              <a:latin typeface="Cambria Math" panose="02040503050406030204" pitchFamily="18" charset="0"/>
                            </a:rPr>
                          </m:ctrlPr>
                        </m:sSupPr>
                        <m:e>
                          <m:sSubSup>
                            <m:sSubSupPr>
                              <m:ctrlPr>
                                <a:rPr lang="en-US" sz="4400" b="0" i="1" smtClean="0">
                                  <a:latin typeface="Cambria Math" panose="02040503050406030204" pitchFamily="18" charset="0"/>
                                </a:rPr>
                              </m:ctrlPr>
                            </m:sSubSupPr>
                            <m:e>
                              <m:r>
                                <a:rPr lang="en-US" sz="4400" b="0" i="1" smtClean="0">
                                  <a:latin typeface="Cambria Math"/>
                                </a:rPr>
                                <m:t>𝐶</m:t>
                              </m:r>
                            </m:e>
                            <m:sub>
                              <m:r>
                                <a:rPr lang="en-US" sz="4400" b="0" i="1" smtClean="0">
                                  <a:latin typeface="Cambria Math"/>
                                </a:rPr>
                                <m:t>5</m:t>
                              </m:r>
                            </m:sub>
                            <m:sup>
                              <m:r>
                                <a:rPr lang="en-US" sz="4400" b="0" i="1" smtClean="0">
                                  <a:latin typeface="Cambria Math"/>
                                </a:rPr>
                                <m:t>0</m:t>
                              </m:r>
                            </m:sup>
                          </m:sSubSup>
                          <m:r>
                            <a:rPr lang="en-US" sz="4400" b="0" i="1" smtClean="0">
                              <a:latin typeface="Cambria Math"/>
                            </a:rPr>
                            <m:t>(3</m:t>
                          </m:r>
                          <m:r>
                            <a:rPr lang="en-US" sz="4400" b="0" i="1" smtClean="0">
                              <a:latin typeface="Cambria Math"/>
                            </a:rPr>
                            <m:t>𝑥</m:t>
                          </m:r>
                          <m:r>
                            <a:rPr lang="en-US" sz="4400" b="0" i="1" smtClean="0">
                              <a:latin typeface="Cambria Math"/>
                            </a:rPr>
                            <m:t>)</m:t>
                          </m:r>
                        </m:e>
                        <m:sup>
                          <m:r>
                            <a:rPr lang="en-US" sz="4400" b="0" i="1" smtClean="0">
                              <a:latin typeface="Cambria Math"/>
                            </a:rPr>
                            <m:t>5</m:t>
                          </m:r>
                        </m:sup>
                      </m:sSup>
                      <m:r>
                        <a:rPr lang="en-US" sz="4400" b="0" i="1" smtClean="0">
                          <a:latin typeface="Cambria Math"/>
                        </a:rPr>
                        <m:t>+</m:t>
                      </m:r>
                      <m:sSubSup>
                        <m:sSubSupPr>
                          <m:ctrlPr>
                            <a:rPr lang="en-US" sz="4400" b="0" i="1" smtClean="0">
                              <a:latin typeface="Cambria Math" panose="02040503050406030204" pitchFamily="18" charset="0"/>
                            </a:rPr>
                          </m:ctrlPr>
                        </m:sSubSupPr>
                        <m:e>
                          <m:r>
                            <a:rPr lang="en-US" sz="4400" b="0" i="1" smtClean="0">
                              <a:latin typeface="Cambria Math"/>
                            </a:rPr>
                            <m:t>𝐶</m:t>
                          </m:r>
                        </m:e>
                        <m:sub>
                          <m:r>
                            <a:rPr lang="en-US" sz="4400" b="0" i="1" smtClean="0">
                              <a:latin typeface="Cambria Math"/>
                            </a:rPr>
                            <m:t>5</m:t>
                          </m:r>
                        </m:sub>
                        <m:sup>
                          <m:r>
                            <a:rPr lang="en-US" sz="4400" b="0" i="1" smtClean="0">
                              <a:latin typeface="Cambria Math"/>
                            </a:rPr>
                            <m:t>1</m:t>
                          </m:r>
                        </m:sup>
                      </m:sSubSup>
                      <m:r>
                        <a:rPr lang="en-US" sz="4400" b="0" i="1" smtClean="0">
                          <a:latin typeface="Cambria Math"/>
                        </a:rPr>
                        <m:t>.</m:t>
                      </m:r>
                      <m:sSup>
                        <m:sSupPr>
                          <m:ctrlPr>
                            <a:rPr lang="en-US" sz="4400" b="0" i="1" smtClean="0">
                              <a:latin typeface="Cambria Math" panose="02040503050406030204" pitchFamily="18" charset="0"/>
                            </a:rPr>
                          </m:ctrlPr>
                        </m:sSupPr>
                        <m:e>
                          <m:d>
                            <m:dPr>
                              <m:ctrlPr>
                                <a:rPr lang="en-US" sz="4400" b="0" i="1" smtClean="0">
                                  <a:latin typeface="Cambria Math" panose="02040503050406030204" pitchFamily="18" charset="0"/>
                                </a:rPr>
                              </m:ctrlPr>
                            </m:dPr>
                            <m:e>
                              <m:r>
                                <a:rPr lang="en-US" sz="4400" b="0" i="1" smtClean="0">
                                  <a:latin typeface="Cambria Math"/>
                                </a:rPr>
                                <m:t>3</m:t>
                              </m:r>
                              <m:r>
                                <a:rPr lang="en-US" sz="4400" b="0" i="1" smtClean="0">
                                  <a:latin typeface="Cambria Math"/>
                                </a:rPr>
                                <m:t>𝑥</m:t>
                              </m:r>
                            </m:e>
                          </m:d>
                        </m:e>
                        <m:sup>
                          <m:r>
                            <a:rPr lang="en-US" sz="4400" b="0" i="1" smtClean="0">
                              <a:latin typeface="Cambria Math"/>
                            </a:rPr>
                            <m:t>4</m:t>
                          </m:r>
                        </m:sup>
                      </m:sSup>
                      <m:r>
                        <a:rPr lang="en-US" sz="4400" b="0" i="1" smtClean="0">
                          <a:latin typeface="Cambria Math"/>
                        </a:rPr>
                        <m:t>.</m:t>
                      </m:r>
                      <m:d>
                        <m:dPr>
                          <m:ctrlPr>
                            <a:rPr lang="en-US" sz="4400" b="0" i="1" smtClean="0">
                              <a:latin typeface="Cambria Math" panose="02040503050406030204" pitchFamily="18" charset="0"/>
                            </a:rPr>
                          </m:ctrlPr>
                        </m:dPr>
                        <m:e>
                          <m:r>
                            <a:rPr lang="en-US" sz="4400" b="0" i="1" smtClean="0">
                              <a:latin typeface="Cambria Math"/>
                            </a:rPr>
                            <m:t>−2</m:t>
                          </m:r>
                        </m:e>
                      </m:d>
                      <m:r>
                        <a:rPr lang="en-US" sz="4400" b="0" i="1" smtClean="0">
                          <a:latin typeface="Cambria Math"/>
                        </a:rPr>
                        <m:t>+</m:t>
                      </m:r>
                      <m:sSubSup>
                        <m:sSubSupPr>
                          <m:ctrlPr>
                            <a:rPr lang="en-US" sz="4400" b="0" i="1" smtClean="0">
                              <a:latin typeface="Cambria Math" panose="02040503050406030204" pitchFamily="18" charset="0"/>
                            </a:rPr>
                          </m:ctrlPr>
                        </m:sSubSupPr>
                        <m:e>
                          <m:r>
                            <a:rPr lang="en-US" sz="4400" b="0" i="1" smtClean="0">
                              <a:latin typeface="Cambria Math"/>
                            </a:rPr>
                            <m:t>𝐶</m:t>
                          </m:r>
                        </m:e>
                        <m:sub>
                          <m:r>
                            <a:rPr lang="en-US" sz="4400" b="0" i="1" smtClean="0">
                              <a:latin typeface="Cambria Math"/>
                            </a:rPr>
                            <m:t>5</m:t>
                          </m:r>
                        </m:sub>
                        <m:sup>
                          <m:r>
                            <a:rPr lang="en-US" sz="4400" b="0" i="1" smtClean="0">
                              <a:latin typeface="Cambria Math"/>
                            </a:rPr>
                            <m:t>2</m:t>
                          </m:r>
                        </m:sup>
                      </m:sSubSup>
                      <m:sSup>
                        <m:sSupPr>
                          <m:ctrlPr>
                            <a:rPr lang="en-US" sz="4400" b="0" i="1" smtClean="0">
                              <a:latin typeface="Cambria Math" panose="02040503050406030204" pitchFamily="18" charset="0"/>
                            </a:rPr>
                          </m:ctrlPr>
                        </m:sSupPr>
                        <m:e>
                          <m:r>
                            <a:rPr lang="en-US" sz="4400" b="0" i="1" smtClean="0">
                              <a:latin typeface="Cambria Math"/>
                            </a:rPr>
                            <m:t>.(3</m:t>
                          </m:r>
                          <m:r>
                            <a:rPr lang="en-US" sz="4400" b="0" i="1" smtClean="0">
                              <a:latin typeface="Cambria Math"/>
                            </a:rPr>
                            <m:t>𝑥</m:t>
                          </m:r>
                          <m:r>
                            <a:rPr lang="en-US" sz="4400" b="0" i="1" smtClean="0">
                              <a:latin typeface="Cambria Math"/>
                            </a:rPr>
                            <m:t>)</m:t>
                          </m:r>
                        </m:e>
                        <m:sup>
                          <m:r>
                            <a:rPr lang="en-US" sz="4400" b="0" i="1" smtClean="0">
                              <a:latin typeface="Cambria Math"/>
                            </a:rPr>
                            <m:t>3</m:t>
                          </m:r>
                        </m:sup>
                      </m:sSup>
                      <m:sSup>
                        <m:sSupPr>
                          <m:ctrlPr>
                            <a:rPr lang="en-US" sz="4400" b="0" i="1" smtClean="0">
                              <a:latin typeface="Cambria Math" panose="02040503050406030204" pitchFamily="18" charset="0"/>
                            </a:rPr>
                          </m:ctrlPr>
                        </m:sSupPr>
                        <m:e>
                          <m:r>
                            <a:rPr lang="en-US" sz="4400" b="0" i="1" smtClean="0">
                              <a:latin typeface="Cambria Math"/>
                            </a:rPr>
                            <m:t>(−2)</m:t>
                          </m:r>
                        </m:e>
                        <m:sup>
                          <m:r>
                            <a:rPr lang="en-US" sz="4400" b="0" i="1" smtClean="0">
                              <a:latin typeface="Cambria Math"/>
                            </a:rPr>
                            <m:t>2</m:t>
                          </m:r>
                        </m:sup>
                      </m:sSup>
                      <m:r>
                        <a:rPr lang="en-US" sz="4400" b="0" i="1" smtClean="0">
                          <a:latin typeface="Cambria Math"/>
                        </a:rPr>
                        <m:t>+</m:t>
                      </m:r>
                      <m:sSubSup>
                        <m:sSubSupPr>
                          <m:ctrlPr>
                            <a:rPr lang="en-US" sz="4400" b="0" i="1" smtClean="0">
                              <a:latin typeface="Cambria Math" panose="02040503050406030204" pitchFamily="18" charset="0"/>
                            </a:rPr>
                          </m:ctrlPr>
                        </m:sSubSupPr>
                        <m:e>
                          <m:r>
                            <a:rPr lang="en-US" sz="4400" b="0" i="1" smtClean="0">
                              <a:latin typeface="Cambria Math"/>
                            </a:rPr>
                            <m:t>𝐶</m:t>
                          </m:r>
                        </m:e>
                        <m:sub>
                          <m:r>
                            <a:rPr lang="en-US" sz="4400" b="0" i="1" smtClean="0">
                              <a:latin typeface="Cambria Math"/>
                            </a:rPr>
                            <m:t>5</m:t>
                          </m:r>
                        </m:sub>
                        <m:sup>
                          <m:r>
                            <a:rPr lang="en-US" sz="4400" b="0" i="1" smtClean="0">
                              <a:latin typeface="Cambria Math"/>
                            </a:rPr>
                            <m:t>3</m:t>
                          </m:r>
                        </m:sup>
                      </m:sSubSup>
                      <m:r>
                        <a:rPr lang="en-US" sz="4400" b="0" i="1" smtClean="0">
                          <a:latin typeface="Cambria Math"/>
                        </a:rPr>
                        <m:t>.</m:t>
                      </m:r>
                      <m:sSup>
                        <m:sSupPr>
                          <m:ctrlPr>
                            <a:rPr lang="en-US" sz="4400" b="0" i="1" smtClean="0">
                              <a:latin typeface="Cambria Math" panose="02040503050406030204" pitchFamily="18" charset="0"/>
                            </a:rPr>
                          </m:ctrlPr>
                        </m:sSupPr>
                        <m:e>
                          <m:r>
                            <a:rPr lang="en-US" sz="4400" b="0" i="1" smtClean="0">
                              <a:latin typeface="Cambria Math"/>
                            </a:rPr>
                            <m:t>(3</m:t>
                          </m:r>
                          <m:r>
                            <a:rPr lang="en-US" sz="4400" b="0" i="1" smtClean="0">
                              <a:latin typeface="Cambria Math"/>
                            </a:rPr>
                            <m:t>𝑥</m:t>
                          </m:r>
                          <m:r>
                            <a:rPr lang="en-US" sz="4400" b="0" i="1" smtClean="0">
                              <a:latin typeface="Cambria Math"/>
                            </a:rPr>
                            <m:t>)</m:t>
                          </m:r>
                        </m:e>
                        <m:sup>
                          <m:r>
                            <a:rPr lang="en-US" sz="4400" b="0" i="1" smtClean="0">
                              <a:latin typeface="Cambria Math"/>
                            </a:rPr>
                            <m:t>2</m:t>
                          </m:r>
                        </m:sup>
                      </m:sSup>
                      <m:r>
                        <a:rPr lang="en-US" sz="4400" b="0" i="1" smtClean="0">
                          <a:latin typeface="Cambria Math"/>
                        </a:rPr>
                        <m:t>.</m:t>
                      </m:r>
                      <m:sSup>
                        <m:sSupPr>
                          <m:ctrlPr>
                            <a:rPr lang="en-US" sz="4400" b="0" i="1" smtClean="0">
                              <a:latin typeface="Cambria Math" panose="02040503050406030204" pitchFamily="18" charset="0"/>
                            </a:rPr>
                          </m:ctrlPr>
                        </m:sSupPr>
                        <m:e>
                          <m:r>
                            <a:rPr lang="en-US" sz="4400" b="0" i="1" smtClean="0">
                              <a:latin typeface="Cambria Math"/>
                            </a:rPr>
                            <m:t>(−2)</m:t>
                          </m:r>
                        </m:e>
                        <m:sup>
                          <m:r>
                            <a:rPr lang="en-US" sz="4400" b="0" i="1" smtClean="0">
                              <a:latin typeface="Cambria Math"/>
                            </a:rPr>
                            <m:t>3</m:t>
                          </m:r>
                        </m:sup>
                      </m:sSup>
                      <m:r>
                        <a:rPr lang="en-US" sz="4400" b="0" i="1" smtClean="0">
                          <a:latin typeface="Cambria Math"/>
                        </a:rPr>
                        <m:t>+</m:t>
                      </m:r>
                      <m:sSubSup>
                        <m:sSubSupPr>
                          <m:ctrlPr>
                            <a:rPr lang="en-US" sz="4400" b="0" i="1" smtClean="0">
                              <a:latin typeface="Cambria Math" panose="02040503050406030204" pitchFamily="18" charset="0"/>
                            </a:rPr>
                          </m:ctrlPr>
                        </m:sSubSupPr>
                        <m:e>
                          <m:r>
                            <a:rPr lang="en-US" sz="4400" b="0" i="1" smtClean="0">
                              <a:latin typeface="Cambria Math"/>
                            </a:rPr>
                            <m:t>𝐶</m:t>
                          </m:r>
                        </m:e>
                        <m:sub>
                          <m:r>
                            <a:rPr lang="en-US" sz="4400" b="0" i="1" smtClean="0">
                              <a:latin typeface="Cambria Math"/>
                            </a:rPr>
                            <m:t>5</m:t>
                          </m:r>
                        </m:sub>
                        <m:sup>
                          <m:r>
                            <a:rPr lang="en-US" sz="4400" b="0" i="1" smtClean="0">
                              <a:latin typeface="Cambria Math"/>
                            </a:rPr>
                            <m:t>4</m:t>
                          </m:r>
                        </m:sup>
                      </m:sSubSup>
                      <m:r>
                        <a:rPr lang="en-US" sz="4400" b="0" i="1" smtClean="0">
                          <a:latin typeface="Cambria Math"/>
                        </a:rPr>
                        <m:t>.(3</m:t>
                      </m:r>
                      <m:r>
                        <a:rPr lang="en-US" sz="4400" b="0" i="1" smtClean="0">
                          <a:latin typeface="Cambria Math"/>
                        </a:rPr>
                        <m:t>𝑥</m:t>
                      </m:r>
                      <m:r>
                        <a:rPr lang="en-US" sz="4400" b="0" i="1" smtClean="0">
                          <a:latin typeface="Cambria Math"/>
                        </a:rPr>
                        <m:t>).</m:t>
                      </m:r>
                      <m:sSup>
                        <m:sSupPr>
                          <m:ctrlPr>
                            <a:rPr lang="en-US" sz="4400" b="0" i="1" smtClean="0">
                              <a:latin typeface="Cambria Math" panose="02040503050406030204" pitchFamily="18" charset="0"/>
                            </a:rPr>
                          </m:ctrlPr>
                        </m:sSupPr>
                        <m:e>
                          <m:r>
                            <a:rPr lang="en-US" sz="4400" b="0" i="1" smtClean="0">
                              <a:latin typeface="Cambria Math"/>
                            </a:rPr>
                            <m:t>(−2)</m:t>
                          </m:r>
                        </m:e>
                        <m:sup>
                          <m:r>
                            <a:rPr lang="en-US" sz="4400" b="0" i="1" smtClean="0">
                              <a:latin typeface="Cambria Math"/>
                            </a:rPr>
                            <m:t>4</m:t>
                          </m:r>
                        </m:sup>
                      </m:sSup>
                      <m:r>
                        <a:rPr lang="en-US" sz="4400" b="0" i="1" smtClean="0">
                          <a:latin typeface="Cambria Math"/>
                        </a:rPr>
                        <m:t>+</m:t>
                      </m:r>
                      <m:sSubSup>
                        <m:sSubSupPr>
                          <m:ctrlPr>
                            <a:rPr lang="en-US" sz="4400" b="0" i="1" smtClean="0">
                              <a:latin typeface="Cambria Math" panose="02040503050406030204" pitchFamily="18" charset="0"/>
                            </a:rPr>
                          </m:ctrlPr>
                        </m:sSubSupPr>
                        <m:e>
                          <m:r>
                            <a:rPr lang="en-US" sz="4400" b="0" i="1" smtClean="0">
                              <a:latin typeface="Cambria Math"/>
                            </a:rPr>
                            <m:t>𝐶</m:t>
                          </m:r>
                        </m:e>
                        <m:sub>
                          <m:r>
                            <a:rPr lang="en-US" sz="4400" b="0" i="1" smtClean="0">
                              <a:latin typeface="Cambria Math"/>
                            </a:rPr>
                            <m:t>5</m:t>
                          </m:r>
                        </m:sub>
                        <m:sup>
                          <m:r>
                            <a:rPr lang="en-US" sz="4400" b="0" i="1" smtClean="0">
                              <a:latin typeface="Cambria Math"/>
                            </a:rPr>
                            <m:t>5</m:t>
                          </m:r>
                        </m:sup>
                      </m:sSubSup>
                      <m:sSup>
                        <m:sSupPr>
                          <m:ctrlPr>
                            <a:rPr lang="en-US" sz="4400" b="0" i="1" smtClean="0">
                              <a:latin typeface="Cambria Math" panose="02040503050406030204" pitchFamily="18" charset="0"/>
                            </a:rPr>
                          </m:ctrlPr>
                        </m:sSupPr>
                        <m:e>
                          <m:r>
                            <a:rPr lang="en-US" sz="4400" b="0" i="1" smtClean="0">
                              <a:latin typeface="Cambria Math"/>
                            </a:rPr>
                            <m:t>(−2)</m:t>
                          </m:r>
                        </m:e>
                        <m:sup>
                          <m:r>
                            <a:rPr lang="en-US" sz="4400" b="0" i="1" smtClean="0">
                              <a:latin typeface="Cambria Math"/>
                            </a:rPr>
                            <m:t>5</m:t>
                          </m:r>
                        </m:sup>
                      </m:sSup>
                    </m:oMath>
                  </m:oMathPara>
                </a14:m>
                <a:endParaRPr lang="en-US" sz="4400">
                  <a:latin typeface="Tahoma" panose="020B0604030504040204" pitchFamily="34" charset="0"/>
                  <a:ea typeface="Tahoma" panose="020B0604030504040204" pitchFamily="34" charset="0"/>
                  <a:cs typeface="Tahoma" panose="020B0604030504040204" pitchFamily="34" charset="0"/>
                </a:endParaRPr>
              </a:p>
              <a:p>
                <a:pPr algn="just">
                  <a:spcBef>
                    <a:spcPts val="600"/>
                  </a:spcBef>
                </a:pPr>
                <a:r>
                  <a:rPr lang="en-US" sz="480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latin typeface="Cambria Math"/>
                      </a:rPr>
                      <m:t>=</m:t>
                    </m:r>
                    <m:sSup>
                      <m:sSupPr>
                        <m:ctrlPr>
                          <a:rPr lang="en-US" sz="4800" i="1">
                            <a:latin typeface="Cambria Math" panose="02040503050406030204" pitchFamily="18" charset="0"/>
                          </a:rPr>
                        </m:ctrlPr>
                      </m:sSupPr>
                      <m:e>
                        <m:r>
                          <a:rPr lang="en-US" sz="4800" i="1">
                            <a:latin typeface="Cambria Math"/>
                          </a:rPr>
                          <m:t>243</m:t>
                        </m:r>
                        <m:r>
                          <a:rPr lang="en-US" sz="4800" i="1">
                            <a:latin typeface="Cambria Math"/>
                          </a:rPr>
                          <m:t>𝑥</m:t>
                        </m:r>
                      </m:e>
                      <m:sup>
                        <m:r>
                          <a:rPr lang="en-US" sz="4800" i="1">
                            <a:latin typeface="Cambria Math"/>
                          </a:rPr>
                          <m:t>5</m:t>
                        </m:r>
                      </m:sup>
                    </m:sSup>
                    <m:r>
                      <a:rPr lang="en-US" sz="4800" b="0" i="1" smtClean="0">
                        <a:latin typeface="Cambria Math"/>
                      </a:rPr>
                      <m:t>−810</m:t>
                    </m:r>
                    <m:r>
                      <a:rPr lang="en-US" sz="4800" i="1">
                        <a:latin typeface="Cambria Math"/>
                      </a:rPr>
                      <m:t>.</m:t>
                    </m:r>
                    <m:sSup>
                      <m:sSupPr>
                        <m:ctrlPr>
                          <a:rPr lang="en-US" sz="4800" i="1">
                            <a:latin typeface="Cambria Math" panose="02040503050406030204" pitchFamily="18" charset="0"/>
                          </a:rPr>
                        </m:ctrlPr>
                      </m:sSupPr>
                      <m:e>
                        <m:r>
                          <a:rPr lang="en-US" sz="4800" i="1">
                            <a:latin typeface="Cambria Math"/>
                          </a:rPr>
                          <m:t>𝑥</m:t>
                        </m:r>
                      </m:e>
                      <m:sup>
                        <m:r>
                          <a:rPr lang="en-US" sz="4800" i="1">
                            <a:latin typeface="Cambria Math"/>
                          </a:rPr>
                          <m:t>4</m:t>
                        </m:r>
                      </m:sup>
                    </m:sSup>
                    <m:r>
                      <a:rPr lang="en-US" sz="4800" b="0" i="1" smtClean="0">
                        <a:latin typeface="Cambria Math"/>
                      </a:rPr>
                      <m:t>+1080</m:t>
                    </m:r>
                    <m:sSup>
                      <m:sSupPr>
                        <m:ctrlPr>
                          <a:rPr lang="en-US" sz="4800" b="0" i="1" smtClean="0">
                            <a:latin typeface="Cambria Math" panose="02040503050406030204" pitchFamily="18" charset="0"/>
                          </a:rPr>
                        </m:ctrlPr>
                      </m:sSupPr>
                      <m:e>
                        <m:r>
                          <a:rPr lang="en-US" sz="4800" b="0" i="1" smtClean="0">
                            <a:latin typeface="Cambria Math"/>
                          </a:rPr>
                          <m:t>𝑥</m:t>
                        </m:r>
                      </m:e>
                      <m:sup>
                        <m:r>
                          <a:rPr lang="en-US" sz="4800" b="0" i="1" smtClean="0">
                            <a:latin typeface="Cambria Math"/>
                          </a:rPr>
                          <m:t>3</m:t>
                        </m:r>
                      </m:sup>
                    </m:sSup>
                    <m:r>
                      <a:rPr lang="en-US" sz="4800" b="0" i="1" smtClean="0">
                        <a:latin typeface="Cambria Math"/>
                      </a:rPr>
                      <m:t>−720</m:t>
                    </m:r>
                    <m:sSup>
                      <m:sSupPr>
                        <m:ctrlPr>
                          <a:rPr lang="en-US" sz="4800" b="0" i="1" smtClean="0">
                            <a:latin typeface="Cambria Math" panose="02040503050406030204" pitchFamily="18" charset="0"/>
                          </a:rPr>
                        </m:ctrlPr>
                      </m:sSupPr>
                      <m:e>
                        <m:r>
                          <a:rPr lang="en-US" sz="4800" b="0" i="1" smtClean="0">
                            <a:latin typeface="Cambria Math"/>
                          </a:rPr>
                          <m:t>𝑥</m:t>
                        </m:r>
                      </m:e>
                      <m:sup>
                        <m:r>
                          <a:rPr lang="en-US" sz="4800" b="0" i="1" smtClean="0">
                            <a:latin typeface="Cambria Math"/>
                          </a:rPr>
                          <m:t>2</m:t>
                        </m:r>
                      </m:sup>
                    </m:sSup>
                    <m:r>
                      <a:rPr lang="en-US" sz="4800" b="0" i="1" smtClean="0">
                        <a:latin typeface="Cambria Math"/>
                      </a:rPr>
                      <m:t>+240</m:t>
                    </m:r>
                    <m:r>
                      <a:rPr lang="en-US" sz="4800" b="0" i="1" smtClean="0">
                        <a:latin typeface="Cambria Math"/>
                      </a:rPr>
                      <m:t>𝑥</m:t>
                    </m:r>
                    <m:r>
                      <a:rPr lang="en-US" sz="4800" b="0" i="1" smtClean="0">
                        <a:latin typeface="Cambria Math"/>
                      </a:rPr>
                      <m:t>−32.</m:t>
                    </m:r>
                  </m:oMath>
                </a14:m>
                <a:endParaRPr lang="en-US" sz="48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6" name="TextBox 45">
                <a:extLst>
                  <a:ext uri="{FF2B5EF4-FFF2-40B4-BE49-F238E27FC236}">
                    <a16:creationId xmlns:a16="http://schemas.microsoft.com/office/drawing/2014/main" xmlns="" xmlns:a14="http://schemas.microsoft.com/office/drawing/2010/main" id="{35C77573-004B-47AB-A06D-169C5ED317A4}"/>
                  </a:ext>
                </a:extLst>
              </p:cNvPr>
              <p:cNvSpPr txBox="1">
                <a:spLocks noRot="1" noChangeAspect="1" noMove="1" noResize="1" noEditPoints="1" noAdjustHandles="1" noChangeArrowheads="1" noChangeShapeType="1" noTextEdit="1"/>
              </p:cNvSpPr>
              <p:nvPr/>
            </p:nvSpPr>
            <p:spPr>
              <a:xfrm>
                <a:off x="484040" y="6837028"/>
                <a:ext cx="23506006" cy="3139129"/>
              </a:xfrm>
              <a:prstGeom prst="rect">
                <a:avLst/>
              </a:prstGeom>
              <a:blipFill rotWithShape="1">
                <a:blip r:embed="rId4"/>
                <a:stretch>
                  <a:fillRect l="-1167" t="-4466"/>
                </a:stretch>
              </a:blipFill>
            </p:spPr>
            <p:txBody>
              <a:bodyPr/>
              <a:lstStyle/>
              <a:p>
                <a:r>
                  <a:rPr lang="en-US">
                    <a:noFill/>
                  </a:rPr>
                  <a:t> </a:t>
                </a:r>
              </a:p>
            </p:txBody>
          </p:sp>
        </mc:Fallback>
      </mc:AlternateContent>
      <p:grpSp>
        <p:nvGrpSpPr>
          <p:cNvPr id="63" name="Group 62">
            <a:extLst>
              <a:ext uri="{FF2B5EF4-FFF2-40B4-BE49-F238E27FC236}">
                <a16:creationId xmlns:a16="http://schemas.microsoft.com/office/drawing/2014/main" id="{0C728639-CFD6-46CB-9C88-0C2B576EC9B6}"/>
              </a:ext>
            </a:extLst>
          </p:cNvPr>
          <p:cNvGrpSpPr/>
          <p:nvPr/>
        </p:nvGrpSpPr>
        <p:grpSpPr>
          <a:xfrm>
            <a:off x="304800" y="5381625"/>
            <a:ext cx="23699787" cy="6248399"/>
            <a:chOff x="319463" y="8233580"/>
            <a:chExt cx="23583711" cy="4798506"/>
          </a:xfrm>
        </p:grpSpPr>
        <p:grpSp>
          <p:nvGrpSpPr>
            <p:cNvPr id="64" name="Group 63">
              <a:extLst>
                <a:ext uri="{FF2B5EF4-FFF2-40B4-BE49-F238E27FC236}">
                  <a16:creationId xmlns:a16="http://schemas.microsoft.com/office/drawing/2014/main" id="{FAD0BC6C-B274-403D-B389-601D352F485A}"/>
                </a:ext>
              </a:extLst>
            </p:cNvPr>
            <p:cNvGrpSpPr/>
            <p:nvPr/>
          </p:nvGrpSpPr>
          <p:grpSpPr>
            <a:xfrm>
              <a:off x="319463" y="8233580"/>
              <a:ext cx="23583711" cy="4798506"/>
              <a:chOff x="1155034" y="5105541"/>
              <a:chExt cx="23542036" cy="4861522"/>
            </a:xfrm>
          </p:grpSpPr>
          <p:sp>
            <p:nvSpPr>
              <p:cNvPr id="66" name="Rounded Rectangle 34">
                <a:extLst>
                  <a:ext uri="{FF2B5EF4-FFF2-40B4-BE49-F238E27FC236}">
                    <a16:creationId xmlns:a16="http://schemas.microsoft.com/office/drawing/2014/main" id="{6261E7D4-EF36-44E2-B14D-C976222A2555}"/>
                  </a:ext>
                </a:extLst>
              </p:cNvPr>
              <p:cNvSpPr/>
              <p:nvPr/>
            </p:nvSpPr>
            <p:spPr>
              <a:xfrm>
                <a:off x="1155034" y="5105541"/>
                <a:ext cx="23542036" cy="4861522"/>
              </a:xfrm>
              <a:prstGeom prst="roundRect">
                <a:avLst>
                  <a:gd name="adj" fmla="val 0"/>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67" name="Group 60">
                <a:extLst>
                  <a:ext uri="{FF2B5EF4-FFF2-40B4-BE49-F238E27FC236}">
                    <a16:creationId xmlns:a16="http://schemas.microsoft.com/office/drawing/2014/main" id="{FA209534-7FF3-4484-9EFF-8419F99B832D}"/>
                  </a:ext>
                </a:extLst>
              </p:cNvPr>
              <p:cNvGrpSpPr/>
              <p:nvPr/>
            </p:nvGrpSpPr>
            <p:grpSpPr>
              <a:xfrm>
                <a:off x="1222851" y="5324071"/>
                <a:ext cx="4222491" cy="848505"/>
                <a:chOff x="1224542" y="6298598"/>
                <a:chExt cx="4222980" cy="852831"/>
              </a:xfrm>
            </p:grpSpPr>
            <p:sp>
              <p:nvSpPr>
                <p:cNvPr id="68" name="Freeform 20">
                  <a:extLst>
                    <a:ext uri="{FF2B5EF4-FFF2-40B4-BE49-F238E27FC236}">
                      <a16:creationId xmlns:a16="http://schemas.microsoft.com/office/drawing/2014/main" id="{2D33D6B9-A13D-4FB0-B941-B0D849062C0D}"/>
                    </a:ext>
                  </a:extLst>
                </p:cNvPr>
                <p:cNvSpPr>
                  <a:spLocks/>
                </p:cNvSpPr>
                <p:nvPr/>
              </p:nvSpPr>
              <p:spPr bwMode="auto">
                <a:xfrm rot="16200000" flipV="1">
                  <a:off x="3207571" y="4911478"/>
                  <a:ext cx="828631" cy="365126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69" name="Round Diagonal Corner Rectangle 41">
                  <a:extLst>
                    <a:ext uri="{FF2B5EF4-FFF2-40B4-BE49-F238E27FC236}">
                      <a16:creationId xmlns:a16="http://schemas.microsoft.com/office/drawing/2014/main" id="{EC407B9C-5004-4A32-9D9A-AED2A971A049}"/>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A071807-5160-4448-8C55-CE0309CBCA6E}"/>
                    </a:ext>
                  </a:extLst>
                </p:cNvPr>
                <p:cNvSpPr txBox="1"/>
                <p:nvPr/>
              </p:nvSpPr>
              <p:spPr>
                <a:xfrm>
                  <a:off x="2018425" y="6298598"/>
                  <a:ext cx="3429097" cy="601710"/>
                </a:xfrm>
                <a:prstGeom prst="rect">
                  <a:avLst/>
                </a:prstGeom>
                <a:noFill/>
              </p:spPr>
              <p:txBody>
                <a:bodyPr wrap="square" rtlCol="0">
                  <a:spAutoFit/>
                </a:bodyPr>
                <a:lstStyle/>
                <a:p>
                  <a:r>
                    <a:rPr lang="vi-VN" sz="4400" b="1">
                      <a:solidFill>
                        <a:srgbClr val="FFC000"/>
                      </a:solidFill>
                      <a:latin typeface="Tahoma" pitchFamily="34" charset="0"/>
                      <a:ea typeface="Tahoma" pitchFamily="34" charset="0"/>
                      <a:cs typeface="Tahoma" pitchFamily="34" charset="0"/>
                    </a:rPr>
                    <a:t>Nhận xét</a:t>
                  </a:r>
                  <a:endParaRPr lang="en-US" sz="4400" b="1" dirty="0">
                    <a:solidFill>
                      <a:srgbClr val="FFC000"/>
                    </a:solidFill>
                    <a:latin typeface="Tahoma" pitchFamily="34" charset="0"/>
                    <a:ea typeface="Tahoma" pitchFamily="34" charset="0"/>
                    <a:cs typeface="Tahoma" pitchFamily="34" charset="0"/>
                  </a:endParaRPr>
                </a:p>
              </p:txBody>
            </p:sp>
          </p:grpSp>
        </p:grpSp>
        <p:pic>
          <p:nvPicPr>
            <p:cNvPr id="65" name="Graphic 3" descr="Clipboard outline">
              <a:extLst>
                <a:ext uri="{FF2B5EF4-FFF2-40B4-BE49-F238E27FC236}">
                  <a16:creationId xmlns:a16="http://schemas.microsoft.com/office/drawing/2014/main" id="{835E3A4E-575C-4FB1-AE8D-F9CEEC9792C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9463" y="8394402"/>
              <a:ext cx="914400" cy="914400"/>
            </a:xfrm>
            <a:prstGeom prst="rect">
              <a:avLst/>
            </a:prstGeom>
          </p:spPr>
        </p:pic>
      </p:gr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3DD30A3B-E42E-4A1F-8AB9-53C0308D9766}"/>
                  </a:ext>
                </a:extLst>
              </p:cNvPr>
              <p:cNvSpPr txBox="1"/>
              <p:nvPr/>
            </p:nvSpPr>
            <p:spPr>
              <a:xfrm>
                <a:off x="5198241" y="6063746"/>
                <a:ext cx="17509359" cy="3046988"/>
              </a:xfrm>
              <a:prstGeom prst="rect">
                <a:avLst/>
              </a:prstGeom>
              <a:noFill/>
            </p:spPr>
            <p:txBody>
              <a:bodyPr wrap="square">
                <a:spAutoFit/>
              </a:bodyPr>
              <a:lstStyle/>
              <a:p>
                <a:pPr algn="just"/>
                <a:r>
                  <a:rPr lang="en-US" sz="4800">
                    <a:latin typeface="Tahoma" panose="020B0604030504040204" pitchFamily="34" charset="0"/>
                    <a:ea typeface="Tahoma" panose="020B0604030504040204" pitchFamily="34" charset="0"/>
                    <a:cs typeface="Tahoma" panose="020B0604030504040204" pitchFamily="34" charset="0"/>
                  </a:rPr>
                  <a:t>Các công thức khai triển </a:t>
                </a:r>
                <a14:m>
                  <m:oMath xmlns:m="http://schemas.openxmlformats.org/officeDocument/2006/math">
                    <m:sSup>
                      <m:sSupPr>
                        <m:ctrlPr>
                          <a:rPr lang="en-US" sz="4800" b="0" i="1" smtClean="0">
                            <a:latin typeface="Cambria Math" panose="02040503050406030204" pitchFamily="18" charset="0"/>
                          </a:rPr>
                        </m:ctrlPr>
                      </m:sSupPr>
                      <m:e>
                        <m:d>
                          <m:dPr>
                            <m:ctrlPr>
                              <a:rPr lang="en-US" sz="4800" b="0" i="1" smtClean="0">
                                <a:latin typeface="Cambria Math" panose="02040503050406030204" pitchFamily="18" charset="0"/>
                              </a:rPr>
                            </m:ctrlPr>
                          </m:dPr>
                          <m:e>
                            <m:r>
                              <a:rPr lang="en-US" sz="4800" b="0" i="1" smtClean="0">
                                <a:latin typeface="Cambria Math"/>
                              </a:rPr>
                              <m:t>𝑎</m:t>
                            </m:r>
                            <m:r>
                              <a:rPr lang="en-US" sz="4800" b="0" i="1" smtClean="0">
                                <a:latin typeface="Cambria Math"/>
                              </a:rPr>
                              <m:t>+</m:t>
                            </m:r>
                            <m:r>
                              <a:rPr lang="en-US" sz="4800" b="0" i="1" smtClean="0">
                                <a:latin typeface="Cambria Math"/>
                              </a:rPr>
                              <m:t>𝑏</m:t>
                            </m:r>
                          </m:e>
                        </m:d>
                      </m:e>
                      <m:sup>
                        <m:r>
                          <a:rPr lang="en-US" sz="4800" b="0" i="1" smtClean="0">
                            <a:latin typeface="Cambria Math"/>
                          </a:rPr>
                          <m:t>𝑛</m:t>
                        </m:r>
                      </m:sup>
                    </m:sSup>
                  </m:oMath>
                </a14:m>
                <a:r>
                  <a:rPr lang="en-US" sz="4800">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800" b="0" i="1" smtClean="0">
                        <a:latin typeface="Cambria Math"/>
                      </a:rPr>
                      <m:t>𝑛</m:t>
                    </m:r>
                    <m:r>
                      <a:rPr lang="en-US" sz="4800" b="0" i="1" smtClean="0">
                        <a:latin typeface="Cambria Math"/>
                      </a:rPr>
                      <m:t>∈</m:t>
                    </m:r>
                    <m:d>
                      <m:dPr>
                        <m:begChr m:val="{"/>
                        <m:endChr m:val="}"/>
                        <m:ctrlPr>
                          <a:rPr lang="en-US" sz="4800" b="0" i="1" smtClean="0">
                            <a:latin typeface="Cambria Math" panose="02040503050406030204" pitchFamily="18" charset="0"/>
                          </a:rPr>
                        </m:ctrlPr>
                      </m:dPr>
                      <m:e>
                        <m:r>
                          <a:rPr lang="en-US" sz="4800" b="0" i="1" smtClean="0">
                            <a:latin typeface="Cambria Math"/>
                          </a:rPr>
                          <m:t>4;5</m:t>
                        </m:r>
                      </m:e>
                    </m:d>
                  </m:oMath>
                </a14:m>
                <a:r>
                  <a:rPr lang="en-US" sz="4800">
                    <a:latin typeface="Tahoma" panose="020B0604030504040204" pitchFamily="34" charset="0"/>
                    <a:ea typeface="Tahoma" panose="020B0604030504040204" pitchFamily="34" charset="0"/>
                    <a:cs typeface="Tahoma" panose="020B0604030504040204" pitchFamily="34" charset="0"/>
                  </a:rPr>
                  <a:t> là công cụ hiệu quả để tính chính xác hoặc xấp xỉ một số đại lượng mà không cần dùng máy tính.</a:t>
                </a:r>
              </a:p>
              <a:p>
                <a:pPr algn="just"/>
                <a:endParaRPr lang="en-US" sz="4800" i="1">
                  <a:latin typeface="Cambria Math" panose="02040503050406030204" pitchFamily="18" charset="0"/>
                  <a:ea typeface="Tahoma" panose="020B0604030504040204" pitchFamily="34" charset="0"/>
                  <a:cs typeface="Tahoma" panose="020B0604030504040204" pitchFamily="34" charset="0"/>
                </a:endParaRPr>
              </a:p>
            </p:txBody>
          </p:sp>
        </mc:Choice>
        <mc:Fallback xmlns="">
          <p:sp>
            <p:nvSpPr>
              <p:cNvPr id="71" name="TextBox 70">
                <a:extLst>
                  <a:ext uri="{FF2B5EF4-FFF2-40B4-BE49-F238E27FC236}">
                    <a16:creationId xmlns:a16="http://schemas.microsoft.com/office/drawing/2014/main" xmlns="" xmlns:a14="http://schemas.microsoft.com/office/drawing/2010/main" id="{3DD30A3B-E42E-4A1F-8AB9-53C0308D9766}"/>
                  </a:ext>
                </a:extLst>
              </p:cNvPr>
              <p:cNvSpPr txBox="1">
                <a:spLocks noRot="1" noChangeAspect="1" noMove="1" noResize="1" noEditPoints="1" noAdjustHandles="1" noChangeArrowheads="1" noChangeShapeType="1" noTextEdit="1"/>
              </p:cNvSpPr>
              <p:nvPr/>
            </p:nvSpPr>
            <p:spPr>
              <a:xfrm>
                <a:off x="5198241" y="6063746"/>
                <a:ext cx="17509359" cy="3046988"/>
              </a:xfrm>
              <a:prstGeom prst="rect">
                <a:avLst/>
              </a:prstGeom>
              <a:blipFill rotWithShape="1">
                <a:blip r:embed="rId7"/>
                <a:stretch>
                  <a:fillRect l="-1602" t="-4800" r="-1567"/>
                </a:stretch>
              </a:blipFill>
            </p:spPr>
            <p:txBody>
              <a:bodyPr/>
              <a:lstStyle/>
              <a:p>
                <a:r>
                  <a:rPr lang="en-US">
                    <a:noFill/>
                  </a:rPr>
                  <a:t> </a:t>
                </a:r>
              </a:p>
            </p:txBody>
          </p:sp>
        </mc:Fallback>
      </mc:AlternateContent>
    </p:spTree>
    <p:extLst>
      <p:ext uri="{BB962C8B-B14F-4D97-AF65-F5344CB8AC3E}">
        <p14:creationId xmlns:p14="http://schemas.microsoft.com/office/powerpoint/2010/main" val="3950627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2"/>
                                        </p:tgtEl>
                                      </p:cBhvr>
                                    </p:animEffect>
                                    <p:animScale>
                                      <p:cBhvr>
                                        <p:cTn id="7" dur="250" autoRev="1" fill="hold"/>
                                        <p:tgtEl>
                                          <p:spTgt spid="3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
                                            <p:txEl>
                                              <p:pRg st="0" end="0"/>
                                            </p:txEl>
                                          </p:spTgt>
                                        </p:tgtEl>
                                        <p:attrNameLst>
                                          <p:attrName>style.visibility</p:attrName>
                                        </p:attrNameLst>
                                      </p:cBhvr>
                                      <p:to>
                                        <p:strVal val="visible"/>
                                      </p:to>
                                    </p:set>
                                    <p:animEffect transition="in" filter="wipe(left)">
                                      <p:cBhvr>
                                        <p:cTn id="12" dur="500"/>
                                        <p:tgtEl>
                                          <p:spTgt spid="4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
                                            <p:txEl>
                                              <p:pRg st="1" end="1"/>
                                            </p:txEl>
                                          </p:spTgt>
                                        </p:tgtEl>
                                        <p:attrNameLst>
                                          <p:attrName>style.visibility</p:attrName>
                                        </p:attrNameLst>
                                      </p:cBhvr>
                                      <p:to>
                                        <p:strVal val="visible"/>
                                      </p:to>
                                    </p:set>
                                    <p:animEffect transition="in" filter="wipe(left)">
                                      <p:cBhvr>
                                        <p:cTn id="17" dur="500"/>
                                        <p:tgtEl>
                                          <p:spTgt spid="4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6">
                                            <p:txEl>
                                              <p:pRg st="2" end="2"/>
                                            </p:txEl>
                                          </p:spTgt>
                                        </p:tgtEl>
                                        <p:attrNameLst>
                                          <p:attrName>style.visibility</p:attrName>
                                        </p:attrNameLst>
                                      </p:cBhvr>
                                      <p:to>
                                        <p:strVal val="visible"/>
                                      </p:to>
                                    </p:set>
                                    <p:animEffect transition="in" filter="wipe(left)">
                                      <p:cBhvr>
                                        <p:cTn id="22" dur="500"/>
                                        <p:tgtEl>
                                          <p:spTgt spid="4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circle(in)">
                                      <p:cBhvr>
                                        <p:cTn id="27" dur="20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1">
                                            <p:txEl>
                                              <p:pRg st="0" end="0"/>
                                            </p:txEl>
                                          </p:spTgt>
                                        </p:tgtEl>
                                        <p:attrNameLst>
                                          <p:attrName>style.visibility</p:attrName>
                                        </p:attrNameLst>
                                      </p:cBhvr>
                                      <p:to>
                                        <p:strVal val="visible"/>
                                      </p:to>
                                    </p:set>
                                    <p:animEffect transition="in" filter="wipe(left)">
                                      <p:cBhvr>
                                        <p:cTn id="32" dur="500"/>
                                        <p:tgtEl>
                                          <p:spTgt spid="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1F4E20C8-2D05-4C40-9288-F9499AF26E6D}"/>
              </a:ext>
            </a:extLst>
          </p:cNvPr>
          <p:cNvGrpSpPr/>
          <p:nvPr/>
        </p:nvGrpSpPr>
        <p:grpSpPr>
          <a:xfrm>
            <a:off x="304800" y="7142738"/>
            <a:ext cx="23506006" cy="6268462"/>
            <a:chOff x="1222851" y="5331408"/>
            <a:chExt cx="23580257" cy="5095249"/>
          </a:xfrm>
        </p:grpSpPr>
        <p:sp>
          <p:nvSpPr>
            <p:cNvPr id="35" name="Rounded Rectangle 34">
              <a:extLst>
                <a:ext uri="{FF2B5EF4-FFF2-40B4-BE49-F238E27FC236}">
                  <a16:creationId xmlns:a16="http://schemas.microsoft.com/office/drawing/2014/main" id="{D04F078C-CEB5-4C4F-A97E-1DF03AE09DB2}"/>
                </a:ext>
              </a:extLst>
            </p:cNvPr>
            <p:cNvSpPr/>
            <p:nvPr/>
          </p:nvSpPr>
          <p:spPr>
            <a:xfrm>
              <a:off x="1261071" y="5565135"/>
              <a:ext cx="23542037"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36" name="Group 60">
              <a:extLst>
                <a:ext uri="{FF2B5EF4-FFF2-40B4-BE49-F238E27FC236}">
                  <a16:creationId xmlns:a16="http://schemas.microsoft.com/office/drawing/2014/main" id="{3FCB0186-5BA0-4BA4-B799-BF7DBFD32008}"/>
                </a:ext>
              </a:extLst>
            </p:cNvPr>
            <p:cNvGrpSpPr/>
            <p:nvPr/>
          </p:nvGrpSpPr>
          <p:grpSpPr>
            <a:xfrm>
              <a:off x="1222851" y="5331408"/>
              <a:ext cx="3305109" cy="841174"/>
              <a:chOff x="1224542" y="6305967"/>
              <a:chExt cx="3305491" cy="845462"/>
            </a:xfrm>
          </p:grpSpPr>
          <p:sp>
            <p:nvSpPr>
              <p:cNvPr id="37" name="Freeform 20">
                <a:extLst>
                  <a:ext uri="{FF2B5EF4-FFF2-40B4-BE49-F238E27FC236}">
                    <a16:creationId xmlns:a16="http://schemas.microsoft.com/office/drawing/2014/main" id="{6A2CB58A-113B-4E6E-BC15-9EFD56D56D7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id="{16B3B9C2-0771-4EE7-BBD9-C8B639D26E0E}"/>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a16="http://schemas.microsoft.com/office/drawing/2014/main"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51" name="Group 50">
            <a:extLst>
              <a:ext uri="{FF2B5EF4-FFF2-40B4-BE49-F238E27FC236}">
                <a16:creationId xmlns:a16="http://schemas.microsoft.com/office/drawing/2014/main" id="{6B2AFC34-1456-4638-8F4F-CAF389D4240D}"/>
              </a:ext>
            </a:extLst>
          </p:cNvPr>
          <p:cNvGrpSpPr/>
          <p:nvPr/>
        </p:nvGrpSpPr>
        <p:grpSpPr>
          <a:xfrm>
            <a:off x="304800" y="3047680"/>
            <a:ext cx="23699787" cy="3657920"/>
            <a:chOff x="304800" y="3047680"/>
            <a:chExt cx="23699787" cy="5639120"/>
          </a:xfrm>
        </p:grpSpPr>
        <p:sp>
          <p:nvSpPr>
            <p:cNvPr id="52" name="Rounded Rectangle 19">
              <a:extLst>
                <a:ext uri="{FF2B5EF4-FFF2-40B4-BE49-F238E27FC236}">
                  <a16:creationId xmlns:a16="http://schemas.microsoft.com/office/drawing/2014/main" id="{9732CF64-EA0B-4855-B3A1-931E81F57942}"/>
                </a:ext>
              </a:extLst>
            </p:cNvPr>
            <p:cNvSpPr/>
            <p:nvPr/>
          </p:nvSpPr>
          <p:spPr>
            <a:xfrm>
              <a:off x="491838" y="3220628"/>
              <a:ext cx="23512749" cy="5466172"/>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4" name="Group 53">
              <a:extLst>
                <a:ext uri="{FF2B5EF4-FFF2-40B4-BE49-F238E27FC236}">
                  <a16:creationId xmlns:a16="http://schemas.microsoft.com/office/drawing/2014/main" id="{FD665E8E-59C0-4ACB-A7BF-CBEA6C332230}"/>
                </a:ext>
              </a:extLst>
            </p:cNvPr>
            <p:cNvGrpSpPr/>
            <p:nvPr/>
          </p:nvGrpSpPr>
          <p:grpSpPr>
            <a:xfrm>
              <a:off x="304800" y="3047680"/>
              <a:ext cx="3134941" cy="1057736"/>
              <a:chOff x="31572" y="60276"/>
              <a:chExt cx="1422213" cy="365436"/>
            </a:xfrm>
          </p:grpSpPr>
          <p:sp>
            <p:nvSpPr>
              <p:cNvPr id="56" name="Arrow: Pentagon 55">
                <a:extLst>
                  <a:ext uri="{FF2B5EF4-FFF2-40B4-BE49-F238E27FC236}">
                    <a16:creationId xmlns:a16="http://schemas.microsoft.com/office/drawing/2014/main" id="{3C675B4E-2666-471E-B163-5CB1C2C47107}"/>
                  </a:ext>
                </a:extLst>
              </p:cNvPr>
              <p:cNvSpPr/>
              <p:nvPr/>
            </p:nvSpPr>
            <p:spPr>
              <a:xfrm>
                <a:off x="204584" y="62042"/>
                <a:ext cx="1249201" cy="363670"/>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2800" b="1" kern="120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2800" b="1">
                    <a:solidFill>
                      <a:srgbClr val="0000CC"/>
                    </a:solidFill>
                    <a:latin typeface="Tahoma" panose="020B0604030504040204" pitchFamily="34" charset="0"/>
                    <a:ea typeface="Tahoma" panose="020B0604030504040204" pitchFamily="34" charset="0"/>
                    <a:cs typeface="Tahoma" panose="020B0604030504040204" pitchFamily="34" charset="0"/>
                  </a:rPr>
                  <a:t>VẬN Dụng</a:t>
                </a:r>
                <a:endParaRPr lang="vi-VN" sz="2800">
                  <a:effectLst/>
                  <a:latin typeface="Tahoma" panose="020B0604030504040204" pitchFamily="34" charset="0"/>
                  <a:ea typeface="Tahoma" panose="020B0604030504040204" pitchFamily="34" charset="0"/>
                  <a:cs typeface="Tahoma" panose="020B0604030504040204" pitchFamily="34" charset="0"/>
                </a:endParaRPr>
              </a:p>
            </p:txBody>
          </p:sp>
          <p:sp>
            <p:nvSpPr>
              <p:cNvPr id="57" name="Arrow: Chevron 56">
                <a:extLst>
                  <a:ext uri="{FF2B5EF4-FFF2-40B4-BE49-F238E27FC236}">
                    <a16:creationId xmlns:a16="http://schemas.microsoft.com/office/drawing/2014/main" id="{D4E23FE2-1ED3-44F3-9F2C-073D99F5BEC5}"/>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58" name="Arrow: Chevron 57">
                <a:extLst>
                  <a:ext uri="{FF2B5EF4-FFF2-40B4-BE49-F238E27FC236}">
                    <a16:creationId xmlns:a16="http://schemas.microsoft.com/office/drawing/2014/main" id="{F2308666-C4B8-404A-B22F-69AF3044E4D5}"/>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5C8CF20-A188-40A3-A095-8424A5327F85}"/>
                  </a:ext>
                </a:extLst>
              </p:cNvPr>
              <p:cNvSpPr txBox="1"/>
              <p:nvPr/>
            </p:nvSpPr>
            <p:spPr>
              <a:xfrm>
                <a:off x="609600" y="3495309"/>
                <a:ext cx="23088600" cy="3046988"/>
              </a:xfrm>
              <a:prstGeom prst="rect">
                <a:avLst/>
              </a:prstGeom>
              <a:noFill/>
            </p:spPr>
            <p:txBody>
              <a:bodyPr wrap="square" rtlCol="0">
                <a:spAutoFit/>
              </a:bodyPr>
              <a:lstStyle/>
              <a:p>
                <a:pPr lvl="0"/>
                <a:r>
                  <a:rPr lang="en-US" sz="4800">
                    <a:latin typeface="Tahoma" panose="020B0604030504040204" pitchFamily="34" charset="0"/>
                    <a:ea typeface="Tahoma" panose="020B0604030504040204" pitchFamily="34" charset="0"/>
                    <a:cs typeface="Tahoma" panose="020B0604030504040204" pitchFamily="34" charset="0"/>
                  </a:rPr>
                  <a:t>     a) Dùng hai số hạng đầu tiên trong khai triển của </a:t>
                </a:r>
                <a14:m>
                  <m:oMath xmlns:m="http://schemas.openxmlformats.org/officeDocument/2006/math">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d>
                          <m:dPr>
                            <m:ctrlPr>
                              <a:rPr lang="en-US" sz="4800" b="0" i="1" smtClean="0">
                                <a:latin typeface="Cambria Math" panose="02040503050406030204" pitchFamily="18" charset="0"/>
                                <a:ea typeface="Tahoma" panose="020B0604030504040204" pitchFamily="34" charset="0"/>
                                <a:cs typeface="Tahoma" panose="020B0604030504040204" pitchFamily="34" charset="0"/>
                              </a:rPr>
                            </m:ctrlPr>
                          </m:dPr>
                          <m:e>
                            <m:r>
                              <a:rPr lang="en-US" sz="4800" b="0" i="1" smtClean="0">
                                <a:latin typeface="Cambria Math"/>
                                <a:ea typeface="Tahoma" panose="020B0604030504040204" pitchFamily="34" charset="0"/>
                                <a:cs typeface="Tahoma" panose="020B0604030504040204" pitchFamily="34" charset="0"/>
                              </a:rPr>
                              <m:t>1+0,05</m:t>
                            </m:r>
                          </m:e>
                        </m:d>
                      </m:e>
                      <m:sup>
                        <m:r>
                          <a:rPr lang="en-US" sz="4800" b="0" i="1" smtClean="0">
                            <a:latin typeface="Cambria Math"/>
                            <a:ea typeface="Tahoma" panose="020B0604030504040204" pitchFamily="34" charset="0"/>
                            <a:cs typeface="Tahoma" panose="020B0604030504040204" pitchFamily="34" charset="0"/>
                          </a:rPr>
                          <m:t>4</m:t>
                        </m:r>
                      </m:sup>
                    </m:sSup>
                  </m:oMath>
                </a14:m>
                <a:r>
                  <a:rPr lang="en-US" sz="4800">
                    <a:latin typeface="Tahoma" panose="020B0604030504040204" pitchFamily="34" charset="0"/>
                    <a:ea typeface="Tahoma" panose="020B0604030504040204" pitchFamily="34" charset="0"/>
                    <a:cs typeface="Tahoma" panose="020B0604030504040204" pitchFamily="34" charset="0"/>
                  </a:rPr>
                  <a:t> để tính giá trị gần đúng của </a:t>
                </a:r>
                <a14:m>
                  <m:oMath xmlns:m="http://schemas.openxmlformats.org/officeDocument/2006/math">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1,05</m:t>
                        </m:r>
                      </m:e>
                      <m:sup>
                        <m:r>
                          <a:rPr lang="en-US" sz="4800" b="0" i="1" smtClean="0">
                            <a:latin typeface="Cambria Math"/>
                            <a:ea typeface="Tahoma" panose="020B0604030504040204" pitchFamily="34" charset="0"/>
                            <a:cs typeface="Tahoma" panose="020B0604030504040204" pitchFamily="34" charset="0"/>
                          </a:rPr>
                          <m:t>4</m:t>
                        </m:r>
                      </m:sup>
                    </m:sSup>
                  </m:oMath>
                </a14:m>
                <a:r>
                  <a:rPr lang="en-US" sz="4800">
                    <a:latin typeface="Tahoma" panose="020B0604030504040204" pitchFamily="34" charset="0"/>
                    <a:ea typeface="Tahoma" panose="020B0604030504040204" pitchFamily="34" charset="0"/>
                    <a:cs typeface="Tahoma" panose="020B0604030504040204" pitchFamily="34" charset="0"/>
                  </a:rPr>
                  <a:t>.</a:t>
                </a:r>
              </a:p>
              <a:p>
                <a:pPr lvl="0"/>
                <a:r>
                  <a:rPr lang="en-US" sz="4800">
                    <a:latin typeface="Tahoma" panose="020B0604030504040204" pitchFamily="34" charset="0"/>
                    <a:ea typeface="Tahoma" panose="020B0604030504040204" pitchFamily="34" charset="0"/>
                    <a:cs typeface="Tahoma" panose="020B0604030504040204" pitchFamily="34" charset="0"/>
                  </a:rPr>
                  <a:t>     b) Dùng máy tính cầm tay tính giá trị của </a:t>
                </a:r>
                <a14:m>
                  <m:oMath xmlns:m="http://schemas.openxmlformats.org/officeDocument/2006/math">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1,05</m:t>
                        </m:r>
                      </m:e>
                      <m:sup>
                        <m:r>
                          <a:rPr lang="en-US" sz="4800" i="1">
                            <a:latin typeface="Cambria Math"/>
                            <a:ea typeface="Tahoma" panose="020B0604030504040204" pitchFamily="34" charset="0"/>
                            <a:cs typeface="Tahoma" panose="020B0604030504040204" pitchFamily="34" charset="0"/>
                          </a:rPr>
                          <m:t>4</m:t>
                        </m:r>
                      </m:sup>
                    </m:sSup>
                  </m:oMath>
                </a14:m>
                <a:r>
                  <a:rPr lang="en-US" sz="4800">
                    <a:latin typeface="Tahoma" panose="020B0604030504040204" pitchFamily="34" charset="0"/>
                    <a:ea typeface="Tahoma" panose="020B0604030504040204" pitchFamily="34" charset="0"/>
                    <a:cs typeface="Tahoma" panose="020B0604030504040204" pitchFamily="34" charset="0"/>
                  </a:rPr>
                  <a:t> và tính sai số tuyệt đối của giá trị gần đúng nhận được ở câu a</a:t>
                </a:r>
              </a:p>
            </p:txBody>
          </p:sp>
        </mc:Choice>
        <mc:Fallback xmlns="">
          <p:sp>
            <p:nvSpPr>
              <p:cNvPr id="3" name="TextBox 2">
                <a:extLst>
                  <a:ext uri="{FF2B5EF4-FFF2-40B4-BE49-F238E27FC236}">
                    <a16:creationId xmlns:a16="http://schemas.microsoft.com/office/drawing/2014/main" xmlns="" id="{E5C8CF20-A188-40A3-A095-8424A5327F85}"/>
                  </a:ext>
                </a:extLst>
              </p:cNvPr>
              <p:cNvSpPr txBox="1">
                <a:spLocks noRot="1" noChangeAspect="1" noMove="1" noResize="1" noEditPoints="1" noAdjustHandles="1" noChangeArrowheads="1" noChangeShapeType="1" noTextEdit="1"/>
              </p:cNvSpPr>
              <p:nvPr/>
            </p:nvSpPr>
            <p:spPr>
              <a:xfrm>
                <a:off x="609600" y="3495309"/>
                <a:ext cx="23088600" cy="3046988"/>
              </a:xfrm>
              <a:prstGeom prst="rect">
                <a:avLst/>
              </a:prstGeom>
              <a:blipFill rotWithShape="1">
                <a:blip r:embed="rId3"/>
                <a:stretch>
                  <a:fillRect l="-1188" t="-4800" r="-1901" b="-96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5C77573-004B-47AB-A06D-169C5ED317A4}"/>
                  </a:ext>
                </a:extLst>
              </p:cNvPr>
              <p:cNvSpPr txBox="1"/>
              <p:nvPr/>
            </p:nvSpPr>
            <p:spPr>
              <a:xfrm>
                <a:off x="1143000" y="8054132"/>
                <a:ext cx="23088600" cy="3289234"/>
              </a:xfrm>
              <a:prstGeom prst="rect">
                <a:avLst/>
              </a:prstGeom>
              <a:noFill/>
            </p:spPr>
            <p:txBody>
              <a:bodyPr wrap="square" rtlCol="0">
                <a:spAutoFit/>
              </a:bodyPr>
              <a:lstStyle/>
              <a:p>
                <a:pPr>
                  <a:spcBef>
                    <a:spcPts val="600"/>
                  </a:spcBef>
                </a:pPr>
                <a:r>
                  <a:rPr lang="en-US" sz="4800" dirty="0">
                    <a:latin typeface="Tahoma" panose="020B0604030504040204" pitchFamily="34" charset="0"/>
                    <a:ea typeface="Tahoma" panose="020B0604030504040204" pitchFamily="34" charset="0"/>
                    <a:cs typeface="Tahoma" panose="020B0604030504040204" pitchFamily="34" charset="0"/>
                  </a:rPr>
                  <a:t>a)</a:t>
                </a:r>
                <a14:m>
                  <m:oMath xmlns:m="http://schemas.openxmlformats.org/officeDocument/2006/math">
                    <m:sSup>
                      <m:sSupPr>
                        <m:ctrlPr>
                          <a:rPr lang="en-US" sz="480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 (</m:t>
                        </m:r>
                        <m:r>
                          <a:rPr lang="en-US" sz="4800" i="1">
                            <a:latin typeface="Cambria Math"/>
                            <a:ea typeface="Tahoma" panose="020B0604030504040204" pitchFamily="34" charset="0"/>
                            <a:cs typeface="Tahoma" panose="020B0604030504040204" pitchFamily="34" charset="0"/>
                          </a:rPr>
                          <m:t>1</m:t>
                        </m:r>
                        <m:r>
                          <a:rPr lang="en-US" sz="4800" b="0" i="1" smtClean="0">
                            <a:latin typeface="Cambria Math"/>
                            <a:ea typeface="Tahoma" panose="020B0604030504040204" pitchFamily="34" charset="0"/>
                            <a:cs typeface="Tahoma" panose="020B0604030504040204" pitchFamily="34" charset="0"/>
                          </a:rPr>
                          <m:t>+0</m:t>
                        </m:r>
                        <m:r>
                          <a:rPr lang="en-US" sz="4800" i="1">
                            <a:latin typeface="Cambria Math"/>
                            <a:ea typeface="Tahoma" panose="020B0604030504040204" pitchFamily="34" charset="0"/>
                            <a:cs typeface="Tahoma" panose="020B0604030504040204" pitchFamily="34" charset="0"/>
                          </a:rPr>
                          <m:t>,05</m:t>
                        </m:r>
                        <m:r>
                          <a:rPr lang="en-US" sz="4800" b="0" i="1" smtClean="0">
                            <a:latin typeface="Cambria Math"/>
                            <a:ea typeface="Tahoma" panose="020B0604030504040204" pitchFamily="34" charset="0"/>
                            <a:cs typeface="Tahoma" panose="020B0604030504040204" pitchFamily="34" charset="0"/>
                          </a:rPr>
                          <m:t>)</m:t>
                        </m:r>
                      </m:e>
                      <m:sup>
                        <m:r>
                          <a:rPr lang="en-US" sz="4800" i="1">
                            <a:latin typeface="Cambria Math"/>
                            <a:ea typeface="Tahoma" panose="020B0604030504040204" pitchFamily="34" charset="0"/>
                            <a:cs typeface="Tahoma" panose="020B0604030504040204" pitchFamily="34" charset="0"/>
                          </a:rPr>
                          <m:t>4</m:t>
                        </m:r>
                      </m:sup>
                    </m:sSup>
                    <m:r>
                      <a:rPr lang="en-US" sz="4800" i="1">
                        <a:latin typeface="Cambria Math"/>
                        <a:ea typeface="Tahoma" panose="020B0604030504040204" pitchFamily="34" charset="0"/>
                        <a:cs typeface="Tahoma" panose="020B0604030504040204" pitchFamily="34" charset="0"/>
                      </a:rPr>
                      <m:t>≈</m:t>
                    </m:r>
                    <m:sSubSup>
                      <m:sSub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bSupPr>
                      <m:e>
                        <m:r>
                          <a:rPr lang="en-US" sz="4800" b="0" i="1" smtClean="0">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4</m:t>
                        </m:r>
                      </m:sub>
                      <m:sup>
                        <m:r>
                          <a:rPr lang="en-US" sz="4800" b="0" i="1" smtClean="0">
                            <a:latin typeface="Cambria Math"/>
                            <a:ea typeface="Tahoma" panose="020B0604030504040204" pitchFamily="34" charset="0"/>
                            <a:cs typeface="Tahoma" panose="020B0604030504040204" pitchFamily="34" charset="0"/>
                          </a:rPr>
                          <m:t>0</m:t>
                        </m:r>
                      </m:sup>
                    </m:sSubSup>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1</m:t>
                        </m:r>
                      </m:e>
                      <m:sup>
                        <m:r>
                          <a:rPr lang="en-US" sz="4800" b="0" i="1" smtClean="0">
                            <a:latin typeface="Cambria Math"/>
                            <a:ea typeface="Tahoma" panose="020B0604030504040204" pitchFamily="34" charset="0"/>
                            <a:cs typeface="Tahoma" panose="020B0604030504040204" pitchFamily="34" charset="0"/>
                          </a:rPr>
                          <m:t>4</m:t>
                        </m:r>
                      </m:sup>
                    </m:sSup>
                    <m:r>
                      <a:rPr lang="en-US" sz="4800" b="0" i="1" smtClean="0">
                        <a:latin typeface="Cambria Math"/>
                        <a:ea typeface="Tahoma" panose="020B0604030504040204" pitchFamily="34" charset="0"/>
                        <a:cs typeface="Tahoma" panose="020B0604030504040204" pitchFamily="34" charset="0"/>
                      </a:rPr>
                      <m:t>+</m:t>
                    </m:r>
                    <m:sSubSup>
                      <m:sSub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bSupPr>
                      <m:e>
                        <m:r>
                          <a:rPr lang="en-US" sz="4800" b="0" i="1" smtClean="0">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4</m:t>
                        </m:r>
                      </m:sub>
                      <m:sup>
                        <m:r>
                          <a:rPr lang="en-US" sz="4800" b="0" i="1" smtClean="0">
                            <a:latin typeface="Cambria Math"/>
                            <a:ea typeface="Tahoma" panose="020B0604030504040204" pitchFamily="34" charset="0"/>
                            <a:cs typeface="Tahoma" panose="020B0604030504040204" pitchFamily="34" charset="0"/>
                          </a:rPr>
                          <m:t>1</m:t>
                        </m:r>
                      </m:sup>
                    </m:sSubSup>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1</m:t>
                        </m:r>
                      </m:e>
                      <m:sup>
                        <m:r>
                          <a:rPr lang="en-US" sz="4800" b="0" i="1" smtClean="0">
                            <a:latin typeface="Cambria Math"/>
                            <a:ea typeface="Tahoma" panose="020B0604030504040204" pitchFamily="34" charset="0"/>
                            <a:cs typeface="Tahoma" panose="020B0604030504040204" pitchFamily="34" charset="0"/>
                          </a:rPr>
                          <m:t>3</m:t>
                        </m:r>
                      </m:sup>
                    </m:sSup>
                    <m:r>
                      <a:rPr lang="en-US" sz="4800" b="0" i="1" smtClean="0">
                        <a:latin typeface="Cambria Math"/>
                        <a:ea typeface="Tahoma" panose="020B0604030504040204" pitchFamily="34" charset="0"/>
                        <a:cs typeface="Tahoma" panose="020B0604030504040204" pitchFamily="34" charset="0"/>
                      </a:rPr>
                      <m:t>.</m:t>
                    </m:r>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0,05</m:t>
                        </m:r>
                      </m:e>
                      <m:sup>
                        <m:r>
                          <a:rPr lang="en-US" sz="4800" b="0" i="1" smtClean="0">
                            <a:latin typeface="Cambria Math"/>
                            <a:ea typeface="Tahoma" panose="020B0604030504040204" pitchFamily="34" charset="0"/>
                            <a:cs typeface="Tahoma" panose="020B0604030504040204" pitchFamily="34" charset="0"/>
                          </a:rPr>
                          <m:t>1</m:t>
                        </m:r>
                      </m:sup>
                    </m:sSup>
                    <m:r>
                      <a:rPr lang="en-US" sz="4800" b="0" i="1" smtClean="0">
                        <a:latin typeface="Cambria Math"/>
                        <a:ea typeface="Tahoma" panose="020B0604030504040204" pitchFamily="34" charset="0"/>
                        <a:cs typeface="Tahoma" panose="020B0604030504040204" pitchFamily="34" charset="0"/>
                      </a:rPr>
                      <m:t>=1+0,2=1,2</m:t>
                    </m:r>
                  </m:oMath>
                </a14:m>
                <a:r>
                  <a:rPr lang="en-US" sz="4800" dirty="0">
                    <a:latin typeface="Tahoma" panose="020B0604030504040204" pitchFamily="34" charset="0"/>
                    <a:ea typeface="Tahoma" panose="020B0604030504040204" pitchFamily="34" charset="0"/>
                    <a:cs typeface="Tahoma" panose="020B0604030504040204" pitchFamily="34" charset="0"/>
                  </a:rPr>
                  <a:t>.</a:t>
                </a:r>
              </a:p>
              <a:p>
                <a:pPr algn="just">
                  <a:spcBef>
                    <a:spcPts val="600"/>
                  </a:spcBef>
                </a:pPr>
                <a:r>
                  <a:rPr lang="en-US" sz="4800" dirty="0">
                    <a:latin typeface="Tahoma" panose="020B0604030504040204" pitchFamily="34" charset="0"/>
                    <a:ea typeface="Tahoma" panose="020B0604030504040204" pitchFamily="34" charset="0"/>
                    <a:cs typeface="Tahoma" panose="020B0604030504040204" pitchFamily="34" charset="0"/>
                  </a:rPr>
                  <a:t>b) </a:t>
                </a:r>
                <a:r>
                  <a:rPr lang="en-US" sz="4800" dirty="0" err="1">
                    <a:latin typeface="Tahoma" panose="020B0604030504040204" pitchFamily="34" charset="0"/>
                    <a:ea typeface="Tahoma" panose="020B0604030504040204" pitchFamily="34" charset="0"/>
                    <a:cs typeface="Tahoma" panose="020B0604030504040204" pitchFamily="34" charset="0"/>
                  </a:rPr>
                  <a:t>Cách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bấm</a:t>
                </a:r>
                <a:r>
                  <a:rPr lang="en-US" sz="4800" dirty="0">
                    <a:latin typeface="Tahoma" panose="020B0604030504040204" pitchFamily="34" charset="0"/>
                    <a:ea typeface="Tahoma" panose="020B0604030504040204" pitchFamily="34" charset="0"/>
                    <a:cs typeface="Tahoma" panose="020B0604030504040204" pitchFamily="34" charset="0"/>
                  </a:rPr>
                  <a:t>: </a:t>
                </a:r>
                <a:r>
                  <a:rPr lang="vi-VN" sz="4800" dirty="0">
                    <a:latin typeface="Tahoma" panose="020B0604030504040204" pitchFamily="34" charset="0"/>
                    <a:ea typeface="Tahoma" panose="020B0604030504040204" pitchFamily="34" charset="0"/>
                    <a:cs typeface="Tahoma" panose="020B0604030504040204" pitchFamily="34" charset="0"/>
                  </a:rPr>
                  <a:t>1.05^4=</a:t>
                </a:r>
                <a:endParaRPr lang="en-US" sz="4800" dirty="0">
                  <a:latin typeface="Tahoma" panose="020B0604030504040204" pitchFamily="34" charset="0"/>
                  <a:ea typeface="Tahoma" panose="020B0604030504040204" pitchFamily="34" charset="0"/>
                  <a:cs typeface="Tahoma" panose="020B0604030504040204" pitchFamily="34" charset="0"/>
                </a:endParaRPr>
              </a:p>
              <a:p>
                <a:pPr algn="just">
                  <a:spcBef>
                    <a:spcPts val="600"/>
                  </a:spcBef>
                </a:pPr>
                <a:r>
                  <a:rPr lang="en-US" sz="4800" dirty="0" err="1">
                    <a:latin typeface="Tahoma" panose="020B0604030504040204" pitchFamily="34" charset="0"/>
                    <a:ea typeface="Tahoma" panose="020B0604030504040204" pitchFamily="34" charset="0"/>
                    <a:cs typeface="Tahoma" panose="020B0604030504040204" pitchFamily="34" charset="0"/>
                  </a:rPr>
                  <a:t>Hiển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thị</a:t>
                </a:r>
                <a:endParaRPr lang="en-US" sz="4800" dirty="0">
                  <a:latin typeface="Tahoma" panose="020B0604030504040204" pitchFamily="34" charset="0"/>
                  <a:ea typeface="Tahoma" panose="020B0604030504040204" pitchFamily="34" charset="0"/>
                  <a:cs typeface="Tahoma" panose="020B0604030504040204" pitchFamily="34" charset="0"/>
                </a:endParaRPr>
              </a:p>
              <a:p>
                <a:pPr algn="just">
                  <a:spcBef>
                    <a:spcPts val="600"/>
                  </a:spcBef>
                </a:pPr>
                <a:endParaRPr lang="vi-VN"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TextBox 24">
                <a:extLst>
                  <a:ext uri="{FF2B5EF4-FFF2-40B4-BE49-F238E27FC236}">
                    <a16:creationId xmlns:a16="http://schemas.microsoft.com/office/drawing/2014/main" xmlns="" xmlns:a14="http://schemas.microsoft.com/office/drawing/2010/main" id="{35C77573-004B-47AB-A06D-169C5ED317A4}"/>
                  </a:ext>
                </a:extLst>
              </p:cNvPr>
              <p:cNvSpPr txBox="1">
                <a:spLocks noRot="1" noChangeAspect="1" noMove="1" noResize="1" noEditPoints="1" noAdjustHandles="1" noChangeArrowheads="1" noChangeShapeType="1" noTextEdit="1"/>
              </p:cNvSpPr>
              <p:nvPr/>
            </p:nvSpPr>
            <p:spPr>
              <a:xfrm>
                <a:off x="1143000" y="8054132"/>
                <a:ext cx="23088600" cy="3289234"/>
              </a:xfrm>
              <a:prstGeom prst="rect">
                <a:avLst/>
              </a:prstGeom>
              <a:blipFill rotWithShape="1">
                <a:blip r:embed="rId4"/>
                <a:stretch>
                  <a:fillRect l="-1215" t="-4259"/>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578C971B-BDC3-44F0-A816-5301A6057E06}"/>
              </a:ext>
            </a:extLst>
          </p:cNvPr>
          <p:cNvGrpSpPr/>
          <p:nvPr/>
        </p:nvGrpSpPr>
        <p:grpSpPr>
          <a:xfrm>
            <a:off x="381000" y="1904999"/>
            <a:ext cx="23219986" cy="815609"/>
            <a:chOff x="381000" y="1904999"/>
            <a:chExt cx="23219986" cy="815609"/>
          </a:xfrm>
        </p:grpSpPr>
        <p:sp>
          <p:nvSpPr>
            <p:cNvPr id="27" name="Rectangle 26">
              <a:extLst>
                <a:ext uri="{FF2B5EF4-FFF2-40B4-BE49-F238E27FC236}">
                  <a16:creationId xmlns:a16="http://schemas.microsoft.com/office/drawing/2014/main" id="{C6C1A19A-00E2-4102-A8E7-1AB9E4B24915}"/>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VẬN DỤNG</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28" name="Round Same Side Corner Rectangle 51">
              <a:extLst>
                <a:ext uri="{FF2B5EF4-FFF2-40B4-BE49-F238E27FC236}">
                  <a16:creationId xmlns:a16="http://schemas.microsoft.com/office/drawing/2014/main" id="{4DC256E0-60D7-4C4B-8270-3CDCA91FC224}"/>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id="{5148CFE6-33BB-4CA1-93CA-B158FB84C6C1}"/>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30" name="Round Same Side Corner Rectangle 51">
              <a:extLst>
                <a:ext uri="{FF2B5EF4-FFF2-40B4-BE49-F238E27FC236}">
                  <a16:creationId xmlns:a16="http://schemas.microsoft.com/office/drawing/2014/main" id="{6F6F0AD8-B957-4B80-B294-C6AB2C83A47B}"/>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a16="http://schemas.microsoft.com/office/drawing/2014/main" id="{3C636B3B-D963-4E51-BF58-EB3BA77C43EC}"/>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pic>
        <p:nvPicPr>
          <p:cNvPr id="32" name="Picture 31" descr="Chart&#10;&#10;Description automatically generated with medium confidence"/>
          <p:cNvPicPr/>
          <p:nvPr/>
        </p:nvPicPr>
        <p:blipFill>
          <a:blip r:embed="rId5"/>
          <a:stretch>
            <a:fillRect/>
          </a:stretch>
        </p:blipFill>
        <p:spPr>
          <a:xfrm>
            <a:off x="3903158" y="9976982"/>
            <a:ext cx="4936041" cy="2824617"/>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37DD362-4C93-D4EB-801B-0376038FE8A8}"/>
                  </a:ext>
                </a:extLst>
              </p:cNvPr>
              <p:cNvSpPr txBox="1"/>
              <p:nvPr/>
            </p:nvSpPr>
            <p:spPr>
              <a:xfrm>
                <a:off x="12192000" y="9976982"/>
                <a:ext cx="11049000" cy="2308324"/>
              </a:xfrm>
              <a:prstGeom prst="rect">
                <a:avLst/>
              </a:prstGeom>
              <a:noFill/>
            </p:spPr>
            <p:txBody>
              <a:bodyPr wrap="square" rtlCol="0">
                <a:spAutoFit/>
              </a:bodyPr>
              <a:lstStyle/>
              <a:p>
                <a:pPr algn="just">
                  <a:spcBef>
                    <a:spcPts val="600"/>
                  </a:spcBef>
                </a:pPr>
                <a:r>
                  <a:rPr lang="en-US" sz="4800" dirty="0">
                    <a:latin typeface="Tahoma" panose="020B0604030504040204" pitchFamily="34" charset="0"/>
                    <a:ea typeface="Tahoma" panose="020B0604030504040204" pitchFamily="34" charset="0"/>
                    <a:cs typeface="Tahoma" panose="020B0604030504040204" pitchFamily="34" charset="0"/>
                  </a:rPr>
                  <a:t>Sai </a:t>
                </a:r>
                <a:r>
                  <a:rPr lang="en-US" sz="4800" dirty="0" err="1">
                    <a:latin typeface="Tahoma" panose="020B0604030504040204" pitchFamily="34" charset="0"/>
                    <a:ea typeface="Tahoma" panose="020B0604030504040204" pitchFamily="34" charset="0"/>
                    <a:cs typeface="Tahoma" panose="020B0604030504040204" pitchFamily="34" charset="0"/>
                  </a:rPr>
                  <a:t>số</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tuyệt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đố</a:t>
                </a:r>
                <a:r>
                  <a:rPr lang="en-US" sz="4800" dirty="0">
                    <a:latin typeface="Tahoma" panose="020B0604030504040204" pitchFamily="34" charset="0"/>
                    <a:ea typeface="Tahoma" panose="020B0604030504040204" pitchFamily="34" charset="0"/>
                    <a:cs typeface="Tahoma" panose="020B0604030504040204" pitchFamily="34" charset="0"/>
                  </a:rPr>
                  <a:t>: </a:t>
                </a:r>
              </a:p>
              <a:p>
                <a:pPr algn="just">
                  <a:spcBef>
                    <a:spcPts val="600"/>
                  </a:spcBef>
                </a:pPr>
                <a14:m>
                  <m:oMath xmlns:m="http://schemas.openxmlformats.org/officeDocument/2006/math">
                    <m:r>
                      <a:rPr lang="en-US" sz="4800" i="1" smtClean="0">
                        <a:latin typeface="Cambria Math"/>
                        <a:ea typeface="Cambria Math"/>
                        <a:cs typeface="Tahoma" panose="020B0604030504040204" pitchFamily="34" charset="0"/>
                      </a:rPr>
                      <m:t>∆</m:t>
                    </m:r>
                    <m:r>
                      <a:rPr lang="en-US" sz="4800" b="0" i="1" smtClean="0">
                        <a:latin typeface="Cambria Math"/>
                        <a:ea typeface="Cambria Math"/>
                        <a:cs typeface="Tahoma" panose="020B0604030504040204" pitchFamily="34" charset="0"/>
                      </a:rPr>
                      <m:t>=</m:t>
                    </m:r>
                    <m:d>
                      <m:dPr>
                        <m:begChr m:val="|"/>
                        <m:endChr m:val="|"/>
                        <m:ctrlPr>
                          <a:rPr lang="en-US" sz="4800" b="0" i="1" smtClean="0">
                            <a:latin typeface="Cambria Math" panose="02040503050406030204" pitchFamily="18" charset="0"/>
                            <a:ea typeface="Cambria Math"/>
                            <a:cs typeface="Tahoma" panose="020B0604030504040204" pitchFamily="34" charset="0"/>
                          </a:rPr>
                        </m:ctrlPr>
                      </m:dPr>
                      <m:e>
                        <m:r>
                          <a:rPr lang="en-US" sz="4800" b="0" i="1" smtClean="0">
                            <a:latin typeface="Cambria Math"/>
                            <a:ea typeface="Cambria Math"/>
                            <a:cs typeface="Tahoma" panose="020B0604030504040204" pitchFamily="34" charset="0"/>
                          </a:rPr>
                          <m:t>1,</m:t>
                        </m:r>
                        <m:r>
                          <a:rPr lang="en-US" sz="4800" b="0" i="1" smtClean="0">
                            <a:latin typeface="Cambria Math" panose="02040503050406030204" pitchFamily="18" charset="0"/>
                            <a:ea typeface="Cambria Math"/>
                            <a:cs typeface="Tahoma" panose="020B0604030504040204" pitchFamily="34" charset="0"/>
                          </a:rPr>
                          <m:t>21550625</m:t>
                        </m:r>
                        <m:r>
                          <a:rPr lang="en-US" sz="4800" b="0" i="1" smtClean="0">
                            <a:latin typeface="Cambria Math"/>
                            <a:ea typeface="Cambria Math"/>
                            <a:cs typeface="Tahoma" panose="020B0604030504040204" pitchFamily="34" charset="0"/>
                          </a:rPr>
                          <m:t>−1,</m:t>
                        </m:r>
                        <m:r>
                          <a:rPr lang="en-US" sz="4800" b="0" i="1" smtClean="0">
                            <a:latin typeface="Cambria Math" panose="02040503050406030204" pitchFamily="18" charset="0"/>
                            <a:ea typeface="Cambria Math"/>
                            <a:cs typeface="Tahoma" panose="020B0604030504040204" pitchFamily="34" charset="0"/>
                          </a:rPr>
                          <m:t>2</m:t>
                        </m:r>
                      </m:e>
                    </m:d>
                    <m:r>
                      <a:rPr lang="en-US" sz="4800" b="0" i="1" smtClean="0">
                        <a:latin typeface="Cambria Math"/>
                        <a:ea typeface="Cambria Math"/>
                        <a:cs typeface="Tahoma" panose="020B0604030504040204" pitchFamily="34" charset="0"/>
                      </a:rPr>
                      <m:t>=0,0</m:t>
                    </m:r>
                    <m:r>
                      <a:rPr lang="en-US" sz="4800" b="0" i="1" smtClean="0">
                        <a:latin typeface="Cambria Math" panose="02040503050406030204" pitchFamily="18" charset="0"/>
                        <a:ea typeface="Cambria Math"/>
                        <a:cs typeface="Tahoma" panose="020B0604030504040204" pitchFamily="34" charset="0"/>
                      </a:rPr>
                      <m:t>1550625</m:t>
                    </m:r>
                  </m:oMath>
                </a14:m>
                <a:r>
                  <a:rPr lang="en-US" sz="4800" dirty="0">
                    <a:latin typeface="Tahoma" panose="020B0604030504040204" pitchFamily="34" charset="0"/>
                    <a:ea typeface="Tahoma" panose="020B0604030504040204" pitchFamily="34" charset="0"/>
                    <a:cs typeface="Tahoma" panose="020B0604030504040204" pitchFamily="34" charset="0"/>
                  </a:rPr>
                  <a:t> </a:t>
                </a:r>
              </a:p>
              <a:p>
                <a:endParaRPr lang="en-US" dirty="0"/>
              </a:p>
            </p:txBody>
          </p:sp>
        </mc:Choice>
        <mc:Fallback xmlns="">
          <p:sp>
            <p:nvSpPr>
              <p:cNvPr id="2" name="TextBox 1">
                <a:extLst>
                  <a:ext uri="{FF2B5EF4-FFF2-40B4-BE49-F238E27FC236}">
                    <a16:creationId xmlns:a16="http://schemas.microsoft.com/office/drawing/2014/main" id="{B37DD362-4C93-D4EB-801B-0376038FE8A8}"/>
                  </a:ext>
                </a:extLst>
              </p:cNvPr>
              <p:cNvSpPr txBox="1">
                <a:spLocks noRot="1" noChangeAspect="1" noMove="1" noResize="1" noEditPoints="1" noAdjustHandles="1" noChangeArrowheads="1" noChangeShapeType="1" noTextEdit="1"/>
              </p:cNvSpPr>
              <p:nvPr/>
            </p:nvSpPr>
            <p:spPr>
              <a:xfrm>
                <a:off x="12192000" y="9976982"/>
                <a:ext cx="11049000" cy="2308324"/>
              </a:xfrm>
              <a:prstGeom prst="rect">
                <a:avLst/>
              </a:prstGeom>
              <a:blipFill>
                <a:blip r:embed="rId6"/>
                <a:stretch>
                  <a:fillRect l="-2482" t="-6085"/>
                </a:stretch>
              </a:blipFill>
            </p:spPr>
            <p:txBody>
              <a:bodyPr/>
              <a:lstStyle/>
              <a:p>
                <a:r>
                  <a:rPr lang="en-US">
                    <a:noFill/>
                  </a:rPr>
                  <a:t> </a:t>
                </a:r>
              </a:p>
            </p:txBody>
          </p:sp>
        </mc:Fallback>
      </mc:AlternateContent>
    </p:spTree>
    <p:extLst>
      <p:ext uri="{BB962C8B-B14F-4D97-AF65-F5344CB8AC3E}">
        <p14:creationId xmlns:p14="http://schemas.microsoft.com/office/powerpoint/2010/main" val="1907991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amond(i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left)">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left)">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left)">
                                      <p:cBhvr>
                                        <p:cTn id="22" dur="500"/>
                                        <p:tgtEl>
                                          <p:spTgt spid="25">
                                            <p:txEl>
                                              <p:pRg st="2" end="2"/>
                                            </p:txEl>
                                          </p:spTgt>
                                        </p:tgtEl>
                                      </p:cBhvr>
                                    </p:animEffect>
                                  </p:childTnLst>
                                </p:cTn>
                              </p:par>
                              <p:par>
                                <p:cTn id="23" presetID="2" presetClass="entr" presetSubtype="4"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1F4E20C8-2D05-4C40-9288-F9499AF26E6D}"/>
              </a:ext>
            </a:extLst>
          </p:cNvPr>
          <p:cNvGrpSpPr/>
          <p:nvPr/>
        </p:nvGrpSpPr>
        <p:grpSpPr>
          <a:xfrm>
            <a:off x="571500" y="6450434"/>
            <a:ext cx="23506006" cy="7265566"/>
            <a:chOff x="1222851" y="5331408"/>
            <a:chExt cx="23580257" cy="5095249"/>
          </a:xfrm>
        </p:grpSpPr>
        <p:sp>
          <p:nvSpPr>
            <p:cNvPr id="35" name="Rounded Rectangle 34">
              <a:extLst>
                <a:ext uri="{FF2B5EF4-FFF2-40B4-BE49-F238E27FC236}">
                  <a16:creationId xmlns:a16="http://schemas.microsoft.com/office/drawing/2014/main" id="{D04F078C-CEB5-4C4F-A97E-1DF03AE09DB2}"/>
                </a:ext>
              </a:extLst>
            </p:cNvPr>
            <p:cNvSpPr/>
            <p:nvPr/>
          </p:nvSpPr>
          <p:spPr>
            <a:xfrm>
              <a:off x="1261071" y="5565135"/>
              <a:ext cx="23542037"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36" name="Group 60">
              <a:extLst>
                <a:ext uri="{FF2B5EF4-FFF2-40B4-BE49-F238E27FC236}">
                  <a16:creationId xmlns:a16="http://schemas.microsoft.com/office/drawing/2014/main" id="{3FCB0186-5BA0-4BA4-B799-BF7DBFD32008}"/>
                </a:ext>
              </a:extLst>
            </p:cNvPr>
            <p:cNvGrpSpPr/>
            <p:nvPr/>
          </p:nvGrpSpPr>
          <p:grpSpPr>
            <a:xfrm>
              <a:off x="1222851" y="5331408"/>
              <a:ext cx="3305109" cy="841174"/>
              <a:chOff x="1224542" y="6305967"/>
              <a:chExt cx="3305491" cy="845462"/>
            </a:xfrm>
          </p:grpSpPr>
          <p:sp>
            <p:nvSpPr>
              <p:cNvPr id="37" name="Freeform 20">
                <a:extLst>
                  <a:ext uri="{FF2B5EF4-FFF2-40B4-BE49-F238E27FC236}">
                    <a16:creationId xmlns:a16="http://schemas.microsoft.com/office/drawing/2014/main" id="{6A2CB58A-113B-4E6E-BC15-9EFD56D56D7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id="{16B3B9C2-0771-4EE7-BBD9-C8B639D26E0E}"/>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a16="http://schemas.microsoft.com/office/drawing/2014/main"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51" name="Group 50">
            <a:extLst>
              <a:ext uri="{FF2B5EF4-FFF2-40B4-BE49-F238E27FC236}">
                <a16:creationId xmlns:a16="http://schemas.microsoft.com/office/drawing/2014/main" id="{6B2AFC34-1456-4638-8F4F-CAF389D4240D}"/>
              </a:ext>
            </a:extLst>
          </p:cNvPr>
          <p:cNvGrpSpPr/>
          <p:nvPr/>
        </p:nvGrpSpPr>
        <p:grpSpPr>
          <a:xfrm>
            <a:off x="304800" y="2720608"/>
            <a:ext cx="23699787" cy="3371821"/>
            <a:chOff x="304800" y="2971801"/>
            <a:chExt cx="23699787" cy="3371821"/>
          </a:xfrm>
        </p:grpSpPr>
        <p:sp>
          <p:nvSpPr>
            <p:cNvPr id="52" name="Rounded Rectangle 19">
              <a:extLst>
                <a:ext uri="{FF2B5EF4-FFF2-40B4-BE49-F238E27FC236}">
                  <a16:creationId xmlns:a16="http://schemas.microsoft.com/office/drawing/2014/main" id="{9732CF64-EA0B-4855-B3A1-931E81F57942}"/>
                </a:ext>
              </a:extLst>
            </p:cNvPr>
            <p:cNvSpPr/>
            <p:nvPr/>
          </p:nvSpPr>
          <p:spPr>
            <a:xfrm>
              <a:off x="491838" y="3220628"/>
              <a:ext cx="23512749" cy="3122994"/>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3" name="Group 52">
              <a:extLst>
                <a:ext uri="{FF2B5EF4-FFF2-40B4-BE49-F238E27FC236}">
                  <a16:creationId xmlns:a16="http://schemas.microsoft.com/office/drawing/2014/main" id="{BC0C2C08-DEAD-4DBD-A065-EAF40B9D8EB1}"/>
                </a:ext>
              </a:extLst>
            </p:cNvPr>
            <p:cNvGrpSpPr/>
            <p:nvPr/>
          </p:nvGrpSpPr>
          <p:grpSpPr>
            <a:xfrm>
              <a:off x="304800" y="2971801"/>
              <a:ext cx="3401642" cy="838201"/>
              <a:chOff x="22440" y="38104"/>
              <a:chExt cx="1096792" cy="234000"/>
            </a:xfrm>
          </p:grpSpPr>
          <p:grpSp>
            <p:nvGrpSpPr>
              <p:cNvPr id="54" name="Group 53">
                <a:extLst>
                  <a:ext uri="{FF2B5EF4-FFF2-40B4-BE49-F238E27FC236}">
                    <a16:creationId xmlns:a16="http://schemas.microsoft.com/office/drawing/2014/main" id="{FD665E8E-59C0-4ACB-A7BF-CBEA6C332230}"/>
                  </a:ext>
                </a:extLst>
              </p:cNvPr>
              <p:cNvGrpSpPr/>
              <p:nvPr/>
            </p:nvGrpSpPr>
            <p:grpSpPr>
              <a:xfrm>
                <a:off x="22440" y="59287"/>
                <a:ext cx="1096792" cy="162052"/>
                <a:chOff x="31572" y="60276"/>
                <a:chExt cx="1543206" cy="200549"/>
              </a:xfrm>
            </p:grpSpPr>
            <p:sp>
              <p:nvSpPr>
                <p:cNvPr id="56" name="Arrow: Pentagon 55">
                  <a:extLst>
                    <a:ext uri="{FF2B5EF4-FFF2-40B4-BE49-F238E27FC236}">
                      <a16:creationId xmlns:a16="http://schemas.microsoft.com/office/drawing/2014/main" id="{3C675B4E-2666-471E-B163-5CB1C2C47107}"/>
                    </a:ext>
                  </a:extLst>
                </p:cNvPr>
                <p:cNvSpPr/>
                <p:nvPr/>
              </p:nvSpPr>
              <p:spPr>
                <a:xfrm>
                  <a:off x="204584" y="62042"/>
                  <a:ext cx="1370194"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57" name="Arrow: Chevron 56">
                  <a:extLst>
                    <a:ext uri="{FF2B5EF4-FFF2-40B4-BE49-F238E27FC236}">
                      <a16:creationId xmlns:a16="http://schemas.microsoft.com/office/drawing/2014/main" id="{D4E23FE2-1ED3-44F3-9F2C-073D99F5BEC5}"/>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58" name="Arrow: Chevron 57">
                  <a:extLst>
                    <a:ext uri="{FF2B5EF4-FFF2-40B4-BE49-F238E27FC236}">
                      <a16:creationId xmlns:a16="http://schemas.microsoft.com/office/drawing/2014/main" id="{F2308666-C4B8-404A-B22F-69AF3044E4D5}"/>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55" name="TextBox 56">
                <a:extLst>
                  <a:ext uri="{FF2B5EF4-FFF2-40B4-BE49-F238E27FC236}">
                    <a16:creationId xmlns:a16="http://schemas.microsoft.com/office/drawing/2014/main" id="{4268C6BD-BE2D-4D4E-B360-4A8AC840F897}"/>
                  </a:ext>
                </a:extLst>
              </p:cNvPr>
              <p:cNvSpPr txBox="1"/>
              <p:nvPr/>
            </p:nvSpPr>
            <p:spPr>
              <a:xfrm>
                <a:off x="198205" y="38104"/>
                <a:ext cx="921027" cy="234000"/>
              </a:xfrm>
              <a:prstGeom prst="rect">
                <a:avLst/>
              </a:prstGeom>
              <a:noFill/>
            </p:spPr>
            <p:txBody>
              <a:bodyPr wrap="square" tIns="54000" bIns="0">
                <a:noAutofit/>
              </a:bodyPr>
              <a:lstStyle/>
              <a:p>
                <a:pPr>
                  <a:lnSpc>
                    <a:spcPct val="107000"/>
                  </a:lnSpc>
                  <a:spcAft>
                    <a:spcPts val="800"/>
                  </a:spcAft>
                </a:pPr>
                <a:r>
                  <a:rPr lang="vi-VN" sz="36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BÀI 8.</a:t>
                </a:r>
                <a:r>
                  <a:rPr lang="en-US" sz="36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12</a:t>
                </a:r>
                <a:endParaRPr lang="vi-VN" sz="3600">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US" sz="3600">
                    <a:solidFill>
                      <a:srgbClr val="FF0000"/>
                    </a:solidFill>
                    <a:latin typeface="Tahoma" panose="020B0604030504040204" pitchFamily="34" charset="0"/>
                    <a:ea typeface="Tahoma" panose="020B0604030504040204" pitchFamily="34" charset="0"/>
                    <a:cs typeface="Tahoma" panose="020B0604030504040204" pitchFamily="34" charset="0"/>
                  </a:rPr>
                  <a:t> </a:t>
                </a:r>
                <a:endParaRPr lang="vi-VN" sz="360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5C8CF20-A188-40A3-A095-8424A5327F85}"/>
                  </a:ext>
                </a:extLst>
              </p:cNvPr>
              <p:cNvSpPr txBox="1"/>
              <p:nvPr/>
            </p:nvSpPr>
            <p:spPr>
              <a:xfrm>
                <a:off x="1600200" y="3505200"/>
                <a:ext cx="21564600" cy="2462213"/>
              </a:xfrm>
              <a:prstGeom prst="rect">
                <a:avLst/>
              </a:prstGeom>
              <a:noFill/>
            </p:spPr>
            <p:txBody>
              <a:bodyPr wrap="square" rtlCol="0">
                <a:spAutoFit/>
              </a:bodyPr>
              <a:lstStyle/>
              <a:p>
                <a:pPr algn="just">
                  <a:spcBef>
                    <a:spcPts val="600"/>
                  </a:spcBef>
                </a:pPr>
                <a:r>
                  <a:rPr lang="en-US" sz="4800">
                    <a:latin typeface="Tahoma" panose="020B0604030504040204" pitchFamily="34" charset="0"/>
                    <a:ea typeface="Tahoma" panose="020B0604030504040204" pitchFamily="34" charset="0"/>
                    <a:cs typeface="Tahoma" panose="020B0604030504040204" pitchFamily="34" charset="0"/>
                  </a:rPr>
                  <a:t>Khai triển các đa thức:</a:t>
                </a:r>
              </a:p>
              <a:p>
                <a:pPr algn="just">
                  <a:spcBef>
                    <a:spcPts val="600"/>
                  </a:spcBef>
                </a:pPr>
                <a:r>
                  <a:rPr lang="en-US" sz="480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sSup>
                      <m:sSupPr>
                        <m:ctrlPr>
                          <a:rPr lang="en-US" sz="48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sSupPr>
                      <m:e>
                        <m:d>
                          <m:dPr>
                            <m:ctrlPr>
                              <a:rPr lang="en-US" sz="4800"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dPr>
                          <m:e>
                            <m:r>
                              <a:rPr lang="en-US" sz="4800" i="1" smtClean="0">
                                <a:solidFill>
                                  <a:schemeClr val="tx1"/>
                                </a:solidFill>
                                <a:latin typeface="Cambria Math"/>
                                <a:ea typeface="Tahoma" panose="020B0604030504040204" pitchFamily="34" charset="0"/>
                                <a:cs typeface="Tahoma" panose="020B0604030504040204" pitchFamily="34" charset="0"/>
                              </a:rPr>
                              <m:t>𝑥</m:t>
                            </m:r>
                            <m:r>
                              <a:rPr lang="en-US" sz="4800" i="1" smtClean="0">
                                <a:solidFill>
                                  <a:schemeClr val="tx1"/>
                                </a:solidFill>
                                <a:latin typeface="Cambria Math"/>
                                <a:ea typeface="Tahoma" panose="020B0604030504040204" pitchFamily="34" charset="0"/>
                                <a:cs typeface="Tahoma" panose="020B0604030504040204" pitchFamily="34" charset="0"/>
                              </a:rPr>
                              <m:t>−3</m:t>
                            </m:r>
                          </m:e>
                        </m:d>
                      </m:e>
                      <m:sup>
                        <m:r>
                          <a:rPr lang="en-US" sz="4800" b="0" i="1" smtClean="0">
                            <a:solidFill>
                              <a:schemeClr val="tx1"/>
                            </a:solidFill>
                            <a:latin typeface="Cambria Math"/>
                            <a:ea typeface="Tahoma" panose="020B0604030504040204" pitchFamily="34" charset="0"/>
                            <a:cs typeface="Tahoma" panose="020B0604030504040204" pitchFamily="34" charset="0"/>
                          </a:rPr>
                          <m:t>4</m:t>
                        </m:r>
                      </m:sup>
                    </m:sSup>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sSup>
                      <m:sSupPr>
                        <m:ctrlPr>
                          <a:rPr lang="en-US" sz="48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sSupPr>
                      <m:e>
                        <m:d>
                          <m:dPr>
                            <m:ctrlPr>
                              <a:rPr lang="en-US" sz="48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dPr>
                          <m:e>
                            <m:r>
                              <a:rPr lang="en-US" sz="4800" b="0" i="1" smtClean="0">
                                <a:solidFill>
                                  <a:schemeClr val="tx1"/>
                                </a:solidFill>
                                <a:latin typeface="Cambria Math"/>
                                <a:ea typeface="Tahoma" panose="020B0604030504040204" pitchFamily="34" charset="0"/>
                                <a:cs typeface="Tahoma" panose="020B0604030504040204" pitchFamily="34" charset="0"/>
                              </a:rPr>
                              <m:t>3</m:t>
                            </m:r>
                            <m:r>
                              <a:rPr lang="en-US" sz="4800" b="0" i="1" smtClean="0">
                                <a:solidFill>
                                  <a:schemeClr val="tx1"/>
                                </a:solidFill>
                                <a:latin typeface="Cambria Math"/>
                                <a:ea typeface="Tahoma" panose="020B0604030504040204" pitchFamily="34" charset="0"/>
                                <a:cs typeface="Tahoma" panose="020B0604030504040204" pitchFamily="34" charset="0"/>
                              </a:rPr>
                              <m:t>𝑥</m:t>
                            </m:r>
                            <m:r>
                              <a:rPr lang="en-US" sz="4800" b="0" i="1" smtClean="0">
                                <a:solidFill>
                                  <a:schemeClr val="tx1"/>
                                </a:solidFill>
                                <a:latin typeface="Cambria Math"/>
                                <a:ea typeface="Tahoma" panose="020B0604030504040204" pitchFamily="34" charset="0"/>
                                <a:cs typeface="Tahoma" panose="020B0604030504040204" pitchFamily="34" charset="0"/>
                              </a:rPr>
                              <m:t>−2</m:t>
                            </m:r>
                            <m:r>
                              <a:rPr lang="en-US" sz="4800" b="0" i="1" smtClean="0">
                                <a:solidFill>
                                  <a:schemeClr val="tx1"/>
                                </a:solidFill>
                                <a:latin typeface="Cambria Math"/>
                                <a:ea typeface="Tahoma" panose="020B0604030504040204" pitchFamily="34" charset="0"/>
                                <a:cs typeface="Tahoma" panose="020B0604030504040204" pitchFamily="34" charset="0"/>
                              </a:rPr>
                              <m:t>𝑦</m:t>
                            </m:r>
                          </m:e>
                        </m:d>
                      </m:e>
                      <m:sup>
                        <m:r>
                          <a:rPr lang="en-US" sz="4800" b="0" i="1" smtClean="0">
                            <a:solidFill>
                              <a:schemeClr val="tx1"/>
                            </a:solidFill>
                            <a:latin typeface="Cambria Math"/>
                            <a:ea typeface="Tahoma" panose="020B0604030504040204" pitchFamily="34" charset="0"/>
                            <a:cs typeface="Tahoma" panose="020B0604030504040204" pitchFamily="34" charset="0"/>
                          </a:rPr>
                          <m:t>4</m:t>
                        </m:r>
                      </m:sup>
                    </m:sSup>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a:t>
                </a:r>
              </a:p>
              <a:p>
                <a:pPr algn="just">
                  <a:spcBef>
                    <a:spcPts val="600"/>
                  </a:spcBef>
                </a:pPr>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sSup>
                      <m:sSupPr>
                        <m:ctrlPr>
                          <a:rPr lang="en-US" sz="48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sSupPr>
                      <m:e>
                        <m:d>
                          <m:dPr>
                            <m:ctrlPr>
                              <a:rPr lang="en-US" sz="48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dPr>
                          <m:e>
                            <m:r>
                              <a:rPr lang="en-US" sz="4800" b="0" i="1" smtClean="0">
                                <a:solidFill>
                                  <a:schemeClr val="tx1"/>
                                </a:solidFill>
                                <a:latin typeface="Cambria Math"/>
                                <a:ea typeface="Tahoma" panose="020B0604030504040204" pitchFamily="34" charset="0"/>
                                <a:cs typeface="Tahoma" panose="020B0604030504040204" pitchFamily="34" charset="0"/>
                              </a:rPr>
                              <m:t>𝑥</m:t>
                            </m:r>
                            <m:r>
                              <a:rPr lang="en-US" sz="4800" b="0" i="1" smtClean="0">
                                <a:solidFill>
                                  <a:schemeClr val="tx1"/>
                                </a:solidFill>
                                <a:latin typeface="Cambria Math"/>
                                <a:ea typeface="Tahoma" panose="020B0604030504040204" pitchFamily="34" charset="0"/>
                                <a:cs typeface="Tahoma" panose="020B0604030504040204" pitchFamily="34" charset="0"/>
                              </a:rPr>
                              <m:t>+5</m:t>
                            </m:r>
                          </m:e>
                        </m:d>
                      </m:e>
                      <m:sup>
                        <m:r>
                          <a:rPr lang="en-US" sz="4800" b="0" i="1" smtClean="0">
                            <a:solidFill>
                              <a:schemeClr val="tx1"/>
                            </a:solidFill>
                            <a:latin typeface="Cambria Math"/>
                            <a:ea typeface="Tahoma" panose="020B0604030504040204" pitchFamily="34" charset="0"/>
                            <a:cs typeface="Tahoma" panose="020B0604030504040204" pitchFamily="34" charset="0"/>
                          </a:rPr>
                          <m:t>4</m:t>
                        </m:r>
                      </m:sup>
                    </m:sSup>
                    <m:r>
                      <a:rPr lang="en-US" sz="4800" b="0" i="1" smtClean="0">
                        <a:solidFill>
                          <a:schemeClr val="tx1"/>
                        </a:solidFill>
                        <a:latin typeface="Cambria Math"/>
                        <a:ea typeface="Tahoma" panose="020B0604030504040204" pitchFamily="34" charset="0"/>
                        <a:cs typeface="Tahoma" panose="020B0604030504040204" pitchFamily="34" charset="0"/>
                      </a:rPr>
                      <m:t>+</m:t>
                    </m:r>
                    <m:sSup>
                      <m:sSupPr>
                        <m:ctrlPr>
                          <a:rPr lang="en-US" sz="48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sSupPr>
                      <m:e>
                        <m:d>
                          <m:dPr>
                            <m:ctrlPr>
                              <a:rPr lang="en-US" sz="48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dPr>
                          <m:e>
                            <m:r>
                              <a:rPr lang="en-US" sz="4800" b="0" i="1" smtClean="0">
                                <a:solidFill>
                                  <a:schemeClr val="tx1"/>
                                </a:solidFill>
                                <a:latin typeface="Cambria Math"/>
                                <a:ea typeface="Tahoma" panose="020B0604030504040204" pitchFamily="34" charset="0"/>
                                <a:cs typeface="Tahoma" panose="020B0604030504040204" pitchFamily="34" charset="0"/>
                              </a:rPr>
                              <m:t>𝑥</m:t>
                            </m:r>
                            <m:r>
                              <a:rPr lang="en-US" sz="4800" b="0" i="1" smtClean="0">
                                <a:solidFill>
                                  <a:schemeClr val="tx1"/>
                                </a:solidFill>
                                <a:latin typeface="Cambria Math"/>
                                <a:ea typeface="Tahoma" panose="020B0604030504040204" pitchFamily="34" charset="0"/>
                                <a:cs typeface="Tahoma" panose="020B0604030504040204" pitchFamily="34" charset="0"/>
                              </a:rPr>
                              <m:t>−5</m:t>
                            </m:r>
                          </m:e>
                        </m:d>
                      </m:e>
                      <m:sup>
                        <m:r>
                          <a:rPr lang="en-US" sz="4800" b="0" i="1" smtClean="0">
                            <a:solidFill>
                              <a:schemeClr val="tx1"/>
                            </a:solidFill>
                            <a:latin typeface="Cambria Math"/>
                            <a:ea typeface="Tahoma" panose="020B0604030504040204" pitchFamily="34" charset="0"/>
                            <a:cs typeface="Tahoma" panose="020B0604030504040204" pitchFamily="34" charset="0"/>
                          </a:rPr>
                          <m:t>4</m:t>
                        </m:r>
                      </m:sup>
                    </m:sSup>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sSup>
                      <m:sSupPr>
                        <m:ctrlPr>
                          <a:rPr lang="en-US" sz="4800"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sSupPr>
                      <m:e>
                        <m:d>
                          <m:dPr>
                            <m:ctrlPr>
                              <a:rPr lang="en-US" sz="4800"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dPr>
                          <m:e>
                            <m:r>
                              <a:rPr lang="en-US" sz="4800" i="1" smtClean="0">
                                <a:solidFill>
                                  <a:schemeClr val="tx1"/>
                                </a:solidFill>
                                <a:latin typeface="Cambria Math"/>
                                <a:ea typeface="Tahoma" panose="020B0604030504040204" pitchFamily="34" charset="0"/>
                                <a:cs typeface="Tahoma" panose="020B0604030504040204" pitchFamily="34" charset="0"/>
                              </a:rPr>
                              <m:t>𝑥</m:t>
                            </m:r>
                            <m:r>
                              <a:rPr lang="en-US" sz="4800" i="1" smtClean="0">
                                <a:solidFill>
                                  <a:schemeClr val="tx1"/>
                                </a:solidFill>
                                <a:latin typeface="Cambria Math"/>
                                <a:ea typeface="Tahoma" panose="020B0604030504040204" pitchFamily="34" charset="0"/>
                                <a:cs typeface="Tahoma" panose="020B0604030504040204" pitchFamily="34" charset="0"/>
                              </a:rPr>
                              <m:t>−2</m:t>
                            </m:r>
                            <m:r>
                              <a:rPr lang="en-US" sz="4800" i="1" smtClean="0">
                                <a:solidFill>
                                  <a:schemeClr val="tx1"/>
                                </a:solidFill>
                                <a:latin typeface="Cambria Math"/>
                                <a:ea typeface="Tahoma" panose="020B0604030504040204" pitchFamily="34" charset="0"/>
                                <a:cs typeface="Tahoma" panose="020B0604030504040204" pitchFamily="34" charset="0"/>
                              </a:rPr>
                              <m:t>𝑦</m:t>
                            </m:r>
                          </m:e>
                        </m:d>
                      </m:e>
                      <m:sup>
                        <m:r>
                          <a:rPr lang="en-US" sz="4800" b="0" i="1" smtClean="0">
                            <a:solidFill>
                              <a:schemeClr val="tx1"/>
                            </a:solidFill>
                            <a:latin typeface="Cambria Math"/>
                            <a:ea typeface="Tahoma" panose="020B0604030504040204" pitchFamily="34" charset="0"/>
                            <a:cs typeface="Tahoma" panose="020B0604030504040204" pitchFamily="34" charset="0"/>
                          </a:rPr>
                          <m:t>5</m:t>
                        </m:r>
                      </m:sup>
                    </m:sSup>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vi-VN"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TextBox 2">
                <a:extLst>
                  <a:ext uri="{FF2B5EF4-FFF2-40B4-BE49-F238E27FC236}">
                    <a16:creationId xmlns:a16="http://schemas.microsoft.com/office/drawing/2014/main" xmlns="" id="{E5C8CF20-A188-40A3-A095-8424A5327F85}"/>
                  </a:ext>
                </a:extLst>
              </p:cNvPr>
              <p:cNvSpPr txBox="1">
                <a:spLocks noRot="1" noChangeAspect="1" noMove="1" noResize="1" noEditPoints="1" noAdjustHandles="1" noChangeArrowheads="1" noChangeShapeType="1" noTextEdit="1"/>
              </p:cNvSpPr>
              <p:nvPr/>
            </p:nvSpPr>
            <p:spPr>
              <a:xfrm>
                <a:off x="1600200" y="3505200"/>
                <a:ext cx="21564600" cy="2462213"/>
              </a:xfrm>
              <a:prstGeom prst="rect">
                <a:avLst/>
              </a:prstGeom>
              <a:blipFill rotWithShape="1">
                <a:blip r:embed="rId3"/>
                <a:stretch>
                  <a:fillRect l="-1301" t="-5693" b="-12129"/>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43959A3E-5CD4-4B6B-9F7B-9466FC047144}"/>
              </a:ext>
            </a:extLst>
          </p:cNvPr>
          <p:cNvGrpSpPr/>
          <p:nvPr/>
        </p:nvGrpSpPr>
        <p:grpSpPr>
          <a:xfrm>
            <a:off x="381000" y="1904999"/>
            <a:ext cx="23219986" cy="815609"/>
            <a:chOff x="381000" y="1904999"/>
            <a:chExt cx="23219986" cy="815609"/>
          </a:xfrm>
        </p:grpSpPr>
        <p:sp>
          <p:nvSpPr>
            <p:cNvPr id="27" name="Rectangle 26">
              <a:extLst>
                <a:ext uri="{FF2B5EF4-FFF2-40B4-BE49-F238E27FC236}">
                  <a16:creationId xmlns:a16="http://schemas.microsoft.com/office/drawing/2014/main" id="{1B573F5D-7D04-4232-9995-2693F8DDEC18}"/>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BÀI TẬP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28" name="Round Same Side Corner Rectangle 51">
              <a:extLst>
                <a:ext uri="{FF2B5EF4-FFF2-40B4-BE49-F238E27FC236}">
                  <a16:creationId xmlns:a16="http://schemas.microsoft.com/office/drawing/2014/main" id="{A15DDEF5-84C1-4D93-9343-13B998545472}"/>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id="{387F3351-C2EF-453A-AE05-D3D5E71D5306}"/>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30" name="Round Same Side Corner Rectangle 51">
              <a:extLst>
                <a:ext uri="{FF2B5EF4-FFF2-40B4-BE49-F238E27FC236}">
                  <a16:creationId xmlns:a16="http://schemas.microsoft.com/office/drawing/2014/main" id="{67D5F5A5-BDB2-4E06-987A-04301880135F}"/>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a16="http://schemas.microsoft.com/office/drawing/2014/main" id="{FB07DA3E-723E-4AE9-B5C8-BB96B8483E5F}"/>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DD30A3B-E42E-4A1F-8AB9-53C0308D9766}"/>
                  </a:ext>
                </a:extLst>
              </p:cNvPr>
              <p:cNvSpPr txBox="1"/>
              <p:nvPr/>
            </p:nvSpPr>
            <p:spPr>
              <a:xfrm>
                <a:off x="1141345" y="7309241"/>
                <a:ext cx="21172597" cy="2183290"/>
              </a:xfrm>
              <a:prstGeom prst="rect">
                <a:avLst/>
              </a:prstGeom>
              <a:noFill/>
            </p:spPr>
            <p:txBody>
              <a:bodyPr wrap="square">
                <a:spAutoFit/>
              </a:bodyPr>
              <a:lstStyle/>
              <a:p>
                <a:pPr algn="ctr">
                  <a:lnSpc>
                    <a:spcPct val="150000"/>
                  </a:lnSpc>
                </a:pPr>
                <a14:m>
                  <m:oMathPara xmlns:m="http://schemas.openxmlformats.org/officeDocument/2006/math">
                    <m:oMathParaPr>
                      <m:jc m:val="left"/>
                    </m:oMathParaPr>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𝑎</m:t>
                      </m:r>
                      <m:r>
                        <a:rPr lang="en-US" sz="4800" b="0" i="1" smtClean="0">
                          <a:latin typeface="Cambria Math"/>
                          <a:ea typeface="Tahoma" panose="020B0604030504040204" pitchFamily="34" charset="0"/>
                          <a:cs typeface="Tahoma" panose="020B0604030504040204" pitchFamily="34" charset="0"/>
                        </a:rPr>
                        <m:t>) </m:t>
                      </m:r>
                      <m:sSup>
                        <m:sSupPr>
                          <m:ctrlPr>
                            <a:rPr lang="en-US" sz="4800" i="1" smtClean="0">
                              <a:latin typeface="Cambria Math" panose="02040503050406030204" pitchFamily="18" charset="0"/>
                              <a:ea typeface="Tahoma" panose="020B0604030504040204" pitchFamily="34" charset="0"/>
                              <a:cs typeface="Tahoma" panose="020B0604030504040204" pitchFamily="34" charset="0"/>
                            </a:rPr>
                          </m:ctrlPr>
                        </m:sSupPr>
                        <m:e>
                          <m:d>
                            <m:dPr>
                              <m:ctrlPr>
                                <a:rPr lang="vi-VN" sz="4800" i="1">
                                  <a:latin typeface="Cambria Math" panose="02040503050406030204" pitchFamily="18" charset="0"/>
                                  <a:ea typeface="Tahoma" panose="020B0604030504040204" pitchFamily="34" charset="0"/>
                                  <a:cs typeface="Tahoma" panose="020B0604030504040204" pitchFamily="34" charset="0"/>
                                </a:rPr>
                              </m:ctrlPr>
                            </m:dPr>
                            <m:e>
                              <m:r>
                                <a:rPr lang="en-US" sz="4800" b="0" i="1" smtClean="0">
                                  <a:latin typeface="Cambria Math"/>
                                  <a:ea typeface="Tahoma" panose="020B0604030504040204" pitchFamily="34" charset="0"/>
                                  <a:cs typeface="Tahoma" panose="020B0604030504040204" pitchFamily="34" charset="0"/>
                                </a:rPr>
                                <m:t>𝑥</m:t>
                              </m:r>
                              <m:r>
                                <a:rPr lang="en-US" sz="4800" b="0" i="1" smtClean="0">
                                  <a:latin typeface="Cambria Math"/>
                                  <a:ea typeface="Tahoma" panose="020B0604030504040204" pitchFamily="34" charset="0"/>
                                  <a:cs typeface="Tahoma" panose="020B0604030504040204" pitchFamily="34" charset="0"/>
                                </a:rPr>
                                <m:t>−3</m:t>
                              </m:r>
                            </m:e>
                          </m:d>
                        </m:e>
                        <m:sup>
                          <m:r>
                            <a:rPr lang="en-US" sz="4800" i="1">
                              <a:latin typeface="Cambria Math"/>
                              <a:ea typeface="Tahoma" panose="020B0604030504040204" pitchFamily="34" charset="0"/>
                              <a:cs typeface="Tahoma" panose="020B0604030504040204" pitchFamily="34" charset="0"/>
                            </a:rPr>
                            <m:t>4</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4</m:t>
                          </m:r>
                        </m:sub>
                        <m:sup>
                          <m:r>
                            <a:rPr lang="en-US" sz="4800" i="1">
                              <a:latin typeface="Cambria Math"/>
                              <a:ea typeface="Tahoma" panose="020B0604030504040204" pitchFamily="34" charset="0"/>
                              <a:cs typeface="Tahoma" panose="020B0604030504040204" pitchFamily="34" charset="0"/>
                            </a:rPr>
                            <m:t>0</m:t>
                          </m:r>
                        </m:sup>
                      </m:sSub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𝑥</m:t>
                          </m:r>
                        </m:e>
                        <m:sup>
                          <m:r>
                            <a:rPr lang="en-US" sz="4800" i="1">
                              <a:latin typeface="Cambria Math"/>
                              <a:ea typeface="Tahoma" panose="020B0604030504040204" pitchFamily="34" charset="0"/>
                              <a:cs typeface="Tahoma" panose="020B0604030504040204" pitchFamily="34" charset="0"/>
                            </a:rPr>
                            <m:t>4</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4</m:t>
                          </m:r>
                        </m:sub>
                        <m:sup>
                          <m:r>
                            <a:rPr lang="en-US" sz="4800" i="1">
                              <a:latin typeface="Cambria Math"/>
                              <a:ea typeface="Tahoma" panose="020B0604030504040204" pitchFamily="34" charset="0"/>
                              <a:cs typeface="Tahoma" panose="020B0604030504040204" pitchFamily="34" charset="0"/>
                            </a:rPr>
                            <m:t>1</m:t>
                          </m:r>
                        </m:sup>
                      </m:sSubSup>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𝑥</m:t>
                          </m:r>
                        </m:e>
                        <m:sup>
                          <m:r>
                            <a:rPr lang="en-US" sz="4800" i="1">
                              <a:latin typeface="Cambria Math"/>
                              <a:ea typeface="Tahoma" panose="020B0604030504040204" pitchFamily="34" charset="0"/>
                              <a:cs typeface="Tahoma" panose="020B0604030504040204" pitchFamily="34" charset="0"/>
                            </a:rPr>
                            <m:t>3</m:t>
                          </m:r>
                        </m:sup>
                      </m:sSup>
                      <m:r>
                        <a:rPr lang="en-US" sz="4800" b="0" i="1" smtClean="0">
                          <a:latin typeface="Cambria Math"/>
                          <a:ea typeface="Tahoma" panose="020B0604030504040204" pitchFamily="34" charset="0"/>
                          <a:cs typeface="Tahoma" panose="020B0604030504040204" pitchFamily="34" charset="0"/>
                        </a:rPr>
                        <m:t>(−3)</m:t>
                      </m:r>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4</m:t>
                          </m:r>
                        </m:sub>
                        <m:sup>
                          <m:r>
                            <a:rPr lang="en-US" sz="4800" i="1">
                              <a:latin typeface="Cambria Math"/>
                              <a:ea typeface="Tahoma" panose="020B0604030504040204" pitchFamily="34" charset="0"/>
                              <a:cs typeface="Tahoma" panose="020B0604030504040204" pitchFamily="34" charset="0"/>
                            </a:rPr>
                            <m:t>2</m:t>
                          </m:r>
                        </m:sup>
                      </m:sSubSup>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𝑥</m:t>
                          </m:r>
                        </m:e>
                        <m:sup>
                          <m:r>
                            <a:rPr lang="en-US" sz="4800" i="1">
                              <a:latin typeface="Cambria Math"/>
                              <a:ea typeface="Tahoma" panose="020B0604030504040204" pitchFamily="34" charset="0"/>
                              <a:cs typeface="Tahoma" panose="020B0604030504040204" pitchFamily="34" charset="0"/>
                            </a:rPr>
                            <m:t>2</m:t>
                          </m:r>
                        </m:sup>
                      </m:s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(−3)</m:t>
                          </m:r>
                        </m:e>
                        <m:sup>
                          <m:r>
                            <a:rPr lang="en-US" sz="4800" i="1">
                              <a:latin typeface="Cambria Math"/>
                              <a:ea typeface="Tahoma" panose="020B0604030504040204" pitchFamily="34" charset="0"/>
                              <a:cs typeface="Tahoma" panose="020B0604030504040204" pitchFamily="34" charset="0"/>
                            </a:rPr>
                            <m:t>2</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4</m:t>
                          </m:r>
                        </m:sub>
                        <m:sup>
                          <m:r>
                            <a:rPr lang="en-US" sz="4800" i="1">
                              <a:latin typeface="Cambria Math"/>
                              <a:ea typeface="Tahoma" panose="020B0604030504040204" pitchFamily="34" charset="0"/>
                              <a:cs typeface="Tahoma" panose="020B0604030504040204" pitchFamily="34" charset="0"/>
                            </a:rPr>
                            <m:t>3</m:t>
                          </m:r>
                        </m:sup>
                      </m:sSubSup>
                      <m:r>
                        <a:rPr lang="en-US" sz="4800" i="1">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𝑥</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.(−3)</m:t>
                          </m:r>
                        </m:e>
                        <m:sup>
                          <m:r>
                            <a:rPr lang="en-US" sz="4800" i="1">
                              <a:latin typeface="Cambria Math"/>
                              <a:ea typeface="Tahoma" panose="020B0604030504040204" pitchFamily="34" charset="0"/>
                              <a:cs typeface="Tahoma" panose="020B0604030504040204" pitchFamily="34" charset="0"/>
                            </a:rPr>
                            <m:t>3</m:t>
                          </m:r>
                        </m:sup>
                      </m:sSup>
                      <m:r>
                        <a:rPr lang="en-US" sz="4800" i="1">
                          <a:latin typeface="Cambria Math"/>
                          <a:ea typeface="Tahoma" panose="020B0604030504040204" pitchFamily="34" charset="0"/>
                          <a:cs typeface="Tahoma" panose="020B0604030504040204" pitchFamily="34" charset="0"/>
                        </a:rPr>
                        <m:t>+</m:t>
                      </m:r>
                      <m:sSubSup>
                        <m:sSubSupPr>
                          <m:ctrlPr>
                            <a:rPr lang="en-US" sz="4800" i="1" smtClean="0">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4</m:t>
                          </m:r>
                        </m:sub>
                        <m:sup>
                          <m:r>
                            <a:rPr lang="en-US" sz="4800" i="1">
                              <a:latin typeface="Cambria Math"/>
                              <a:ea typeface="Tahoma" panose="020B0604030504040204" pitchFamily="34" charset="0"/>
                              <a:cs typeface="Tahoma" panose="020B0604030504040204" pitchFamily="34" charset="0"/>
                            </a:rPr>
                            <m:t>4</m:t>
                          </m:r>
                          <m:r>
                            <a:rPr lang="en-US" sz="4800" b="0" i="1" smtClean="0">
                              <a:latin typeface="Cambria Math"/>
                              <a:ea typeface="Tahoma" panose="020B0604030504040204" pitchFamily="34" charset="0"/>
                              <a:cs typeface="Tahoma" panose="020B0604030504040204" pitchFamily="34" charset="0"/>
                            </a:rPr>
                            <m:t> </m:t>
                          </m:r>
                        </m:sup>
                      </m:sSubSup>
                      <m:r>
                        <a:rPr lang="en-US" sz="4800" b="0" i="1" smtClean="0">
                          <a:latin typeface="Cambria Math"/>
                          <a:ea typeface="Tahoma" panose="020B0604030504040204" pitchFamily="34" charset="0"/>
                          <a:cs typeface="Tahoma" panose="020B0604030504040204" pitchFamily="34" charset="0"/>
                        </a:rPr>
                        <m:t>.</m:t>
                      </m:r>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(−3)</m:t>
                          </m:r>
                        </m:e>
                        <m:sup>
                          <m:r>
                            <a:rPr lang="en-US" sz="4800" b="0" i="1" smtClean="0">
                              <a:latin typeface="Cambria Math"/>
                              <a:ea typeface="Tahoma" panose="020B0604030504040204" pitchFamily="34" charset="0"/>
                              <a:cs typeface="Tahoma" panose="020B0604030504040204" pitchFamily="34" charset="0"/>
                            </a:rPr>
                            <m:t>4</m:t>
                          </m:r>
                        </m:sup>
                      </m:sSup>
                      <m:r>
                        <a:rPr lang="en-US" sz="4800" b="0" i="1" smtClean="0">
                          <a:latin typeface="Cambria Math"/>
                          <a:ea typeface="Tahoma" panose="020B0604030504040204" pitchFamily="34" charset="0"/>
                          <a:cs typeface="Tahoma" panose="020B0604030504040204" pitchFamily="34" charset="0"/>
                        </a:rPr>
                        <m:t>    </m:t>
                      </m:r>
                    </m:oMath>
                  </m:oMathPara>
                </a14:m>
                <a:endParaRPr lang="en-US" sz="4800" b="0" i="1">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80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0" i="0" smtClean="0">
                        <a:latin typeface="Cambria Math"/>
                        <a:ea typeface="Tahoma" panose="020B0604030504040204" pitchFamily="34" charset="0"/>
                        <a:cs typeface="Tahoma" panose="020B0604030504040204" pitchFamily="34" charset="0"/>
                      </a:rPr>
                      <m:t>                     =</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𝑥</m:t>
                        </m:r>
                      </m:e>
                      <m:sup>
                        <m:r>
                          <a:rPr lang="en-US" sz="4800" i="1">
                            <a:latin typeface="Cambria Math"/>
                            <a:ea typeface="Tahoma" panose="020B0604030504040204" pitchFamily="34" charset="0"/>
                            <a:cs typeface="Tahoma" panose="020B0604030504040204" pitchFamily="34" charset="0"/>
                          </a:rPr>
                          <m:t>4</m:t>
                        </m:r>
                      </m:sup>
                    </m:sSup>
                    <m:r>
                      <a:rPr lang="en-US" sz="4800" b="0" i="1" smtClean="0">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12</m:t>
                        </m:r>
                        <m:r>
                          <a:rPr lang="en-US" sz="4800" b="0" i="1" smtClean="0">
                            <a:latin typeface="Cambria Math"/>
                            <a:ea typeface="Tahoma" panose="020B0604030504040204" pitchFamily="34" charset="0"/>
                            <a:cs typeface="Tahoma" panose="020B0604030504040204" pitchFamily="34" charset="0"/>
                          </a:rPr>
                          <m:t>𝑥</m:t>
                        </m:r>
                      </m:e>
                      <m:sup>
                        <m:r>
                          <a:rPr lang="en-US" sz="4800" i="1">
                            <a:latin typeface="Cambria Math"/>
                            <a:ea typeface="Tahoma" panose="020B0604030504040204" pitchFamily="34" charset="0"/>
                            <a:cs typeface="Tahoma" panose="020B0604030504040204" pitchFamily="34" charset="0"/>
                          </a:rPr>
                          <m:t>3</m:t>
                        </m:r>
                      </m:sup>
                    </m:sSup>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54</m:t>
                        </m:r>
                        <m:r>
                          <a:rPr lang="en-US" sz="4800" b="0" i="1" smtClean="0">
                            <a:latin typeface="Cambria Math"/>
                            <a:ea typeface="Tahoma" panose="020B0604030504040204" pitchFamily="34" charset="0"/>
                            <a:cs typeface="Tahoma" panose="020B0604030504040204" pitchFamily="34" charset="0"/>
                          </a:rPr>
                          <m:t>𝑥</m:t>
                        </m:r>
                      </m:e>
                      <m:sup>
                        <m:r>
                          <a:rPr lang="en-US" sz="4800" i="1">
                            <a:latin typeface="Cambria Math"/>
                            <a:ea typeface="Tahoma" panose="020B0604030504040204" pitchFamily="34" charset="0"/>
                            <a:cs typeface="Tahoma" panose="020B0604030504040204" pitchFamily="34" charset="0"/>
                          </a:rPr>
                          <m:t>2</m:t>
                        </m:r>
                      </m:sup>
                    </m:sSup>
                    <m:r>
                      <a:rPr lang="en-US" sz="4800" b="0" i="1" smtClean="0">
                        <a:latin typeface="Cambria Math"/>
                        <a:ea typeface="Tahoma" panose="020B0604030504040204" pitchFamily="34" charset="0"/>
                        <a:cs typeface="Tahoma" panose="020B0604030504040204" pitchFamily="34" charset="0"/>
                      </a:rPr>
                      <m:t>−108</m:t>
                    </m:r>
                    <m:r>
                      <a:rPr lang="en-US" sz="4800" b="0" i="1" smtClean="0">
                        <a:latin typeface="Cambria Math"/>
                        <a:ea typeface="Tahoma" panose="020B0604030504040204" pitchFamily="34" charset="0"/>
                        <a:cs typeface="Tahoma" panose="020B0604030504040204" pitchFamily="34" charset="0"/>
                      </a:rPr>
                      <m:t>𝑥</m:t>
                    </m:r>
                    <m:r>
                      <a:rPr lang="en-US" sz="4800" i="1" smtClean="0">
                        <a:latin typeface="Cambria Math"/>
                        <a:ea typeface="Tahoma" panose="020B0604030504040204" pitchFamily="34" charset="0"/>
                        <a:cs typeface="Tahoma" panose="020B0604030504040204" pitchFamily="34" charset="0"/>
                      </a:rPr>
                      <m:t>+81</m:t>
                    </m:r>
                  </m:oMath>
                </a14:m>
                <a:r>
                  <a:rPr lang="en-US" sz="4800" dirty="0">
                    <a:latin typeface="Tahoma" panose="020B0604030504040204" pitchFamily="34" charset="0"/>
                    <a:ea typeface="Tahoma" panose="020B0604030504040204" pitchFamily="34" charset="0"/>
                    <a:cs typeface="Tahoma" panose="020B0604030504040204" pitchFamily="34" charset="0"/>
                  </a:rPr>
                  <a:t>.</a:t>
                </a:r>
                <a:endParaRPr lang="vi-VN"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1" name="TextBox 40">
                <a:extLst>
                  <a:ext uri="{FF2B5EF4-FFF2-40B4-BE49-F238E27FC236}">
                    <a16:creationId xmlns:a16="http://schemas.microsoft.com/office/drawing/2014/main" xmlns="" xmlns:a14="http://schemas.microsoft.com/office/drawing/2010/main" id="{3DD30A3B-E42E-4A1F-8AB9-53C0308D9766}"/>
                  </a:ext>
                </a:extLst>
              </p:cNvPr>
              <p:cNvSpPr txBox="1">
                <a:spLocks noRot="1" noChangeAspect="1" noMove="1" noResize="1" noEditPoints="1" noAdjustHandles="1" noChangeArrowheads="1" noChangeShapeType="1" noTextEdit="1"/>
              </p:cNvSpPr>
              <p:nvPr/>
            </p:nvSpPr>
            <p:spPr>
              <a:xfrm>
                <a:off x="1141345" y="7309241"/>
                <a:ext cx="21172597" cy="2183290"/>
              </a:xfrm>
              <a:prstGeom prst="rect">
                <a:avLst/>
              </a:prstGeom>
              <a:blipFill rotWithShape="1">
                <a:blip r:embed="rId4"/>
                <a:stretch>
                  <a:fillRect b="-136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3DD30A3B-E42E-4A1F-8AB9-53C0308D9766}"/>
                  </a:ext>
                </a:extLst>
              </p:cNvPr>
              <p:cNvSpPr txBox="1"/>
              <p:nvPr/>
            </p:nvSpPr>
            <p:spPr>
              <a:xfrm>
                <a:off x="723402" y="9634686"/>
                <a:ext cx="23354104" cy="3291286"/>
              </a:xfrm>
              <a:prstGeom prst="rect">
                <a:avLst/>
              </a:prstGeom>
              <a:noFill/>
            </p:spPr>
            <p:txBody>
              <a:bodyPr wrap="square">
                <a:spAutoFit/>
              </a:bodyPr>
              <a:lstStyle/>
              <a:p>
                <a:pPr>
                  <a:lnSpc>
                    <a:spcPct val="150000"/>
                  </a:lnSpc>
                </a:pPr>
                <a:r>
                  <a:rPr lang="en-US" sz="4800">
                    <a:ea typeface="Tahoma" panose="020B0604030504040204" pitchFamily="34" charset="0"/>
                    <a:cs typeface="Tahoma" panose="020B0604030504040204" pitchFamily="34" charset="0"/>
                  </a:rPr>
                  <a:t>   </a:t>
                </a:r>
                <a:r>
                  <a:rPr lang="en-US" sz="4800" b="0">
                    <a:ea typeface="Tahoma" panose="020B0604030504040204" pitchFamily="34" charset="0"/>
                    <a:cs typeface="Tahoma" panose="020B0604030504040204" pitchFamily="34" charset="0"/>
                  </a:rPr>
                  <a:t>b</a:t>
                </a:r>
                <a14:m>
                  <m:oMath xmlns:m="http://schemas.openxmlformats.org/officeDocument/2006/math">
                    <m:r>
                      <a:rPr lang="en-US" sz="4800" i="1">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 </m:t>
                    </m:r>
                    <m:sSup>
                      <m:sSupPr>
                        <m:ctrlPr>
                          <a:rPr lang="en-US" sz="4800" i="1" smtClean="0">
                            <a:latin typeface="Cambria Math" panose="02040503050406030204" pitchFamily="18" charset="0"/>
                            <a:ea typeface="Tahoma" panose="020B0604030504040204" pitchFamily="34" charset="0"/>
                            <a:cs typeface="Tahoma" panose="020B0604030504040204" pitchFamily="34" charset="0"/>
                          </a:rPr>
                        </m:ctrlPr>
                      </m:sSupPr>
                      <m:e>
                        <m:d>
                          <m:dPr>
                            <m:ctrlPr>
                              <a:rPr lang="vi-VN" sz="4800" i="1">
                                <a:latin typeface="Cambria Math" panose="02040503050406030204" pitchFamily="18" charset="0"/>
                                <a:ea typeface="Tahoma" panose="020B0604030504040204" pitchFamily="34" charset="0"/>
                                <a:cs typeface="Tahoma" panose="020B0604030504040204" pitchFamily="34" charset="0"/>
                              </a:rPr>
                            </m:ctrlPr>
                          </m:dPr>
                          <m:e>
                            <m:r>
                              <a:rPr lang="en-US" sz="4800" b="0" i="1" smtClean="0">
                                <a:latin typeface="Cambria Math"/>
                                <a:ea typeface="Tahoma" panose="020B0604030504040204" pitchFamily="34" charset="0"/>
                                <a:cs typeface="Tahoma" panose="020B0604030504040204" pitchFamily="34" charset="0"/>
                              </a:rPr>
                              <m:t>3</m:t>
                            </m:r>
                            <m:r>
                              <a:rPr lang="en-US" sz="4800" b="0" i="1" smtClean="0">
                                <a:latin typeface="Cambria Math"/>
                                <a:ea typeface="Tahoma" panose="020B0604030504040204" pitchFamily="34" charset="0"/>
                                <a:cs typeface="Tahoma" panose="020B0604030504040204" pitchFamily="34" charset="0"/>
                              </a:rPr>
                              <m:t>𝑥</m:t>
                            </m:r>
                            <m:r>
                              <a:rPr lang="en-US" sz="4800" b="0" i="1" smtClean="0">
                                <a:latin typeface="Cambria Math"/>
                                <a:ea typeface="Tahoma" panose="020B0604030504040204" pitchFamily="34" charset="0"/>
                                <a:cs typeface="Tahoma" panose="020B0604030504040204" pitchFamily="34" charset="0"/>
                              </a:rPr>
                              <m:t>−2</m:t>
                            </m:r>
                            <m:r>
                              <a:rPr lang="en-US" sz="4800" b="0" i="1" smtClean="0">
                                <a:latin typeface="Cambria Math"/>
                                <a:ea typeface="Tahoma" panose="020B0604030504040204" pitchFamily="34" charset="0"/>
                                <a:cs typeface="Tahoma" panose="020B0604030504040204" pitchFamily="34" charset="0"/>
                              </a:rPr>
                              <m:t>𝑦</m:t>
                            </m:r>
                          </m:e>
                        </m:d>
                      </m:e>
                      <m:sup>
                        <m:r>
                          <a:rPr lang="en-US" sz="4800" i="1">
                            <a:latin typeface="Cambria Math"/>
                            <a:ea typeface="Tahoma" panose="020B0604030504040204" pitchFamily="34" charset="0"/>
                            <a:cs typeface="Tahoma" panose="020B0604030504040204" pitchFamily="34" charset="0"/>
                          </a:rPr>
                          <m:t>4</m:t>
                        </m:r>
                      </m:sup>
                    </m:sSup>
                  </m:oMath>
                </a14:m>
                <a:endParaRPr lang="en-US" sz="4800" i="1">
                  <a:latin typeface="Cambria Math"/>
                  <a:ea typeface="Tahoma" panose="020B0604030504040204" pitchFamily="34" charset="0"/>
                  <a:cs typeface="Tahoma" panose="020B0604030504040204" pitchFamily="34" charset="0"/>
                </a:endParaRPr>
              </a:p>
              <a:p>
                <a:pPr>
                  <a:lnSpc>
                    <a:spcPct val="150000"/>
                  </a:lnSpc>
                </a:pPr>
                <a14:m>
                  <m:oMathPara xmlns:m="http://schemas.openxmlformats.org/officeDocument/2006/math">
                    <m:oMathParaPr>
                      <m:jc m:val="left"/>
                    </m:oMathParaPr>
                    <m:oMath xmlns:m="http://schemas.openxmlformats.org/officeDocument/2006/math">
                      <m:r>
                        <a:rPr lang="en-US" sz="4800" b="0" i="1" smtClean="0">
                          <a:latin typeface="Cambria Math"/>
                          <a:ea typeface="Tahoma" panose="020B0604030504040204" pitchFamily="34" charset="0"/>
                          <a:cs typeface="Tahoma" panose="020B0604030504040204" pitchFamily="34" charset="0"/>
                        </a:rPr>
                        <m:t>       =</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4</m:t>
                          </m:r>
                        </m:sub>
                        <m:sup>
                          <m:r>
                            <a:rPr lang="en-US" sz="4800" i="1">
                              <a:latin typeface="Cambria Math"/>
                              <a:ea typeface="Tahoma" panose="020B0604030504040204" pitchFamily="34" charset="0"/>
                              <a:cs typeface="Tahoma" panose="020B0604030504040204" pitchFamily="34" charset="0"/>
                            </a:rPr>
                            <m:t>0</m:t>
                          </m:r>
                        </m:sup>
                      </m:sSub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(3</m:t>
                          </m:r>
                          <m:r>
                            <a:rPr lang="en-US" sz="4800" i="1">
                              <a:latin typeface="Cambria Math"/>
                              <a:ea typeface="Tahoma" panose="020B0604030504040204" pitchFamily="34" charset="0"/>
                              <a:cs typeface="Tahoma" panose="020B0604030504040204" pitchFamily="34" charset="0"/>
                            </a:rPr>
                            <m:t>𝑥</m:t>
                          </m:r>
                          <m:r>
                            <a:rPr lang="en-US" sz="4800" i="1">
                              <a:latin typeface="Cambria Math"/>
                              <a:ea typeface="Tahoma" panose="020B0604030504040204" pitchFamily="34" charset="0"/>
                              <a:cs typeface="Tahoma" panose="020B0604030504040204" pitchFamily="34" charset="0"/>
                            </a:rPr>
                            <m:t>)</m:t>
                          </m:r>
                        </m:e>
                        <m:sup>
                          <m:r>
                            <a:rPr lang="en-US" sz="4800" i="1">
                              <a:latin typeface="Cambria Math"/>
                              <a:ea typeface="Tahoma" panose="020B0604030504040204" pitchFamily="34" charset="0"/>
                              <a:cs typeface="Tahoma" panose="020B0604030504040204" pitchFamily="34" charset="0"/>
                            </a:rPr>
                            <m:t>4</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4</m:t>
                          </m:r>
                        </m:sub>
                        <m:sup>
                          <m:r>
                            <a:rPr lang="en-US" sz="4800" i="1">
                              <a:latin typeface="Cambria Math"/>
                              <a:ea typeface="Tahoma" panose="020B0604030504040204" pitchFamily="34" charset="0"/>
                              <a:cs typeface="Tahoma" panose="020B0604030504040204" pitchFamily="34" charset="0"/>
                            </a:rPr>
                            <m:t>1</m:t>
                          </m:r>
                        </m:sup>
                      </m:sSubSup>
                      <m:r>
                        <a:rPr lang="en-US" sz="4800" i="1">
                          <a:latin typeface="Cambria Math"/>
                          <a:ea typeface="Tahoma" panose="020B0604030504040204" pitchFamily="34" charset="0"/>
                          <a:cs typeface="Tahoma" panose="020B0604030504040204" pitchFamily="34" charset="0"/>
                        </a:rPr>
                        <m:t>(3</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𝑥</m:t>
                          </m:r>
                          <m:r>
                            <a:rPr lang="en-US" sz="4800" i="1">
                              <a:latin typeface="Cambria Math"/>
                              <a:ea typeface="Tahoma" panose="020B0604030504040204" pitchFamily="34" charset="0"/>
                              <a:cs typeface="Tahoma" panose="020B0604030504040204" pitchFamily="34" charset="0"/>
                            </a:rPr>
                            <m:t>)</m:t>
                          </m:r>
                        </m:e>
                        <m:sup>
                          <m:r>
                            <a:rPr lang="en-US" sz="4800" i="1">
                              <a:latin typeface="Cambria Math"/>
                              <a:ea typeface="Tahoma" panose="020B0604030504040204" pitchFamily="34" charset="0"/>
                              <a:cs typeface="Tahoma" panose="020B0604030504040204" pitchFamily="34" charset="0"/>
                            </a:rPr>
                            <m:t>3</m:t>
                          </m:r>
                        </m:sup>
                      </m:s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d>
                            <m:dPr>
                              <m:ctrlPr>
                                <a:rPr lang="en-US" sz="4800" i="1">
                                  <a:latin typeface="Cambria Math" panose="02040503050406030204" pitchFamily="18" charset="0"/>
                                  <a:ea typeface="Tahoma" panose="020B0604030504040204" pitchFamily="34" charset="0"/>
                                  <a:cs typeface="Tahoma" panose="020B0604030504040204" pitchFamily="34" charset="0"/>
                                </a:rPr>
                              </m:ctrlPr>
                            </m:dPr>
                            <m:e>
                              <m:r>
                                <a:rPr lang="en-US" sz="4800" i="1">
                                  <a:latin typeface="Cambria Math"/>
                                  <a:ea typeface="Tahoma" panose="020B0604030504040204" pitchFamily="34" charset="0"/>
                                  <a:cs typeface="Tahoma" panose="020B0604030504040204" pitchFamily="34" charset="0"/>
                                </a:rPr>
                                <m:t>−2</m:t>
                              </m:r>
                              <m:r>
                                <a:rPr lang="en-US" sz="4800" i="1">
                                  <a:latin typeface="Cambria Math"/>
                                  <a:ea typeface="Tahoma" panose="020B0604030504040204" pitchFamily="34" charset="0"/>
                                  <a:cs typeface="Tahoma" panose="020B0604030504040204" pitchFamily="34" charset="0"/>
                                </a:rPr>
                                <m:t>𝑦</m:t>
                              </m:r>
                            </m:e>
                          </m:d>
                        </m:e>
                        <m:sup>
                          <m:r>
                            <a:rPr lang="en-US" sz="4800" i="1">
                              <a:latin typeface="Cambria Math"/>
                              <a:ea typeface="Tahoma" panose="020B0604030504040204" pitchFamily="34" charset="0"/>
                              <a:cs typeface="Tahoma" panose="020B0604030504040204" pitchFamily="34" charset="0"/>
                            </a:rPr>
                            <m:t>1</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4</m:t>
                          </m:r>
                        </m:sub>
                        <m:sup>
                          <m:r>
                            <a:rPr lang="en-US" sz="4800" i="1">
                              <a:latin typeface="Cambria Math"/>
                              <a:ea typeface="Tahoma" panose="020B0604030504040204" pitchFamily="34" charset="0"/>
                              <a:cs typeface="Tahoma" panose="020B0604030504040204" pitchFamily="34" charset="0"/>
                            </a:rPr>
                            <m:t>2</m:t>
                          </m:r>
                        </m:sup>
                      </m:sSub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d>
                            <m:dPr>
                              <m:ctrlPr>
                                <a:rPr lang="en-US" sz="4800" i="1">
                                  <a:latin typeface="Cambria Math" panose="02040503050406030204" pitchFamily="18" charset="0"/>
                                  <a:ea typeface="Tahoma" panose="020B0604030504040204" pitchFamily="34" charset="0"/>
                                  <a:cs typeface="Tahoma" panose="020B0604030504040204" pitchFamily="34" charset="0"/>
                                </a:rPr>
                              </m:ctrlPr>
                            </m:dPr>
                            <m:e>
                              <m:r>
                                <a:rPr lang="en-US" sz="4800" i="1">
                                  <a:latin typeface="Cambria Math"/>
                                  <a:ea typeface="Tahoma" panose="020B0604030504040204" pitchFamily="34" charset="0"/>
                                  <a:cs typeface="Tahoma" panose="020B0604030504040204" pitchFamily="34" charset="0"/>
                                </a:rPr>
                                <m:t>3</m:t>
                              </m:r>
                              <m:r>
                                <a:rPr lang="en-US" sz="4800" i="1">
                                  <a:latin typeface="Cambria Math"/>
                                  <a:ea typeface="Tahoma" panose="020B0604030504040204" pitchFamily="34" charset="0"/>
                                  <a:cs typeface="Tahoma" panose="020B0604030504040204" pitchFamily="34" charset="0"/>
                                </a:rPr>
                                <m:t>𝑥</m:t>
                              </m:r>
                            </m:e>
                          </m:d>
                        </m:e>
                        <m:sup>
                          <m:r>
                            <a:rPr lang="en-US" sz="4800" i="1">
                              <a:latin typeface="Cambria Math"/>
                              <a:ea typeface="Tahoma" panose="020B0604030504040204" pitchFamily="34" charset="0"/>
                              <a:cs typeface="Tahoma" panose="020B0604030504040204" pitchFamily="34" charset="0"/>
                            </a:rPr>
                            <m:t>2</m:t>
                          </m:r>
                        </m:sup>
                      </m:s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d>
                            <m:dPr>
                              <m:ctrlPr>
                                <a:rPr lang="en-US" sz="4800" i="1">
                                  <a:latin typeface="Cambria Math" panose="02040503050406030204" pitchFamily="18" charset="0"/>
                                  <a:ea typeface="Tahoma" panose="020B0604030504040204" pitchFamily="34" charset="0"/>
                                  <a:cs typeface="Tahoma" panose="020B0604030504040204" pitchFamily="34" charset="0"/>
                                </a:rPr>
                              </m:ctrlPr>
                            </m:dPr>
                            <m:e>
                              <m:r>
                                <a:rPr lang="en-US" sz="4800" i="1">
                                  <a:latin typeface="Cambria Math"/>
                                  <a:ea typeface="Tahoma" panose="020B0604030504040204" pitchFamily="34" charset="0"/>
                                  <a:cs typeface="Tahoma" panose="020B0604030504040204" pitchFamily="34" charset="0"/>
                                </a:rPr>
                                <m:t>−2</m:t>
                              </m:r>
                              <m:r>
                                <a:rPr lang="en-US" sz="4800" i="1">
                                  <a:latin typeface="Cambria Math"/>
                                  <a:ea typeface="Tahoma" panose="020B0604030504040204" pitchFamily="34" charset="0"/>
                                  <a:cs typeface="Tahoma" panose="020B0604030504040204" pitchFamily="34" charset="0"/>
                                </a:rPr>
                                <m:t>𝑦</m:t>
                              </m:r>
                            </m:e>
                          </m:d>
                        </m:e>
                        <m:sup>
                          <m:r>
                            <a:rPr lang="en-US" sz="4800" i="1">
                              <a:latin typeface="Cambria Math"/>
                              <a:ea typeface="Tahoma" panose="020B0604030504040204" pitchFamily="34" charset="0"/>
                              <a:cs typeface="Tahoma" panose="020B0604030504040204" pitchFamily="34" charset="0"/>
                            </a:rPr>
                            <m:t>2</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4</m:t>
                          </m:r>
                        </m:sub>
                        <m:sup>
                          <m:r>
                            <a:rPr lang="en-US" sz="4800" i="1">
                              <a:latin typeface="Cambria Math"/>
                              <a:ea typeface="Tahoma" panose="020B0604030504040204" pitchFamily="34" charset="0"/>
                              <a:cs typeface="Tahoma" panose="020B0604030504040204" pitchFamily="34" charset="0"/>
                            </a:rPr>
                            <m:t>3</m:t>
                          </m:r>
                        </m:sup>
                      </m:sSubSup>
                      <m:r>
                        <a:rPr lang="en-US" sz="4800" i="1">
                          <a:latin typeface="Cambria Math"/>
                          <a:ea typeface="Tahoma" panose="020B0604030504040204" pitchFamily="34" charset="0"/>
                          <a:cs typeface="Tahoma" panose="020B0604030504040204" pitchFamily="34" charset="0"/>
                        </a:rPr>
                        <m:t>(3</m:t>
                      </m:r>
                      <m:r>
                        <a:rPr lang="en-US" sz="4800" i="1">
                          <a:latin typeface="Cambria Math"/>
                          <a:ea typeface="Tahoma" panose="020B0604030504040204" pitchFamily="34" charset="0"/>
                          <a:cs typeface="Tahoma" panose="020B0604030504040204" pitchFamily="34" charset="0"/>
                        </a:rPr>
                        <m:t>𝑥</m:t>
                      </m:r>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(−2</m:t>
                          </m:r>
                          <m:r>
                            <a:rPr lang="en-US" sz="4800" i="1">
                              <a:latin typeface="Cambria Math"/>
                              <a:ea typeface="Tahoma" panose="020B0604030504040204" pitchFamily="34" charset="0"/>
                              <a:cs typeface="Tahoma" panose="020B0604030504040204" pitchFamily="34" charset="0"/>
                            </a:rPr>
                            <m:t>𝑦</m:t>
                          </m:r>
                          <m:r>
                            <a:rPr lang="en-US" sz="4800" i="1">
                              <a:latin typeface="Cambria Math"/>
                              <a:ea typeface="Tahoma" panose="020B0604030504040204" pitchFamily="34" charset="0"/>
                              <a:cs typeface="Tahoma" panose="020B0604030504040204" pitchFamily="34" charset="0"/>
                            </a:rPr>
                            <m:t>)</m:t>
                          </m:r>
                        </m:e>
                        <m:sup>
                          <m:r>
                            <a:rPr lang="en-US" sz="4800" i="1">
                              <a:latin typeface="Cambria Math"/>
                              <a:ea typeface="Tahoma" panose="020B0604030504040204" pitchFamily="34" charset="0"/>
                              <a:cs typeface="Tahoma" panose="020B0604030504040204" pitchFamily="34" charset="0"/>
                            </a:rPr>
                            <m:t>3</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4</m:t>
                          </m:r>
                        </m:sub>
                        <m:sup>
                          <m:r>
                            <a:rPr lang="en-US" sz="4800" i="1">
                              <a:latin typeface="Cambria Math"/>
                              <a:ea typeface="Tahoma" panose="020B0604030504040204" pitchFamily="34" charset="0"/>
                              <a:cs typeface="Tahoma" panose="020B0604030504040204" pitchFamily="34" charset="0"/>
                            </a:rPr>
                            <m:t>4 </m:t>
                          </m:r>
                        </m:sup>
                      </m:sSub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(−2</m:t>
                          </m:r>
                          <m:r>
                            <a:rPr lang="en-US" sz="4800" i="1">
                              <a:latin typeface="Cambria Math"/>
                              <a:ea typeface="Tahoma" panose="020B0604030504040204" pitchFamily="34" charset="0"/>
                              <a:cs typeface="Tahoma" panose="020B0604030504040204" pitchFamily="34" charset="0"/>
                            </a:rPr>
                            <m:t>𝑦</m:t>
                          </m:r>
                          <m:r>
                            <a:rPr lang="en-US" sz="4800" i="1">
                              <a:latin typeface="Cambria Math"/>
                              <a:ea typeface="Tahoma" panose="020B0604030504040204" pitchFamily="34" charset="0"/>
                              <a:cs typeface="Tahoma" panose="020B0604030504040204" pitchFamily="34" charset="0"/>
                            </a:rPr>
                            <m:t>)</m:t>
                          </m:r>
                        </m:e>
                        <m:sup>
                          <m:r>
                            <a:rPr lang="en-US" sz="4800" i="1">
                              <a:latin typeface="Cambria Math"/>
                              <a:ea typeface="Tahoma" panose="020B0604030504040204" pitchFamily="34" charset="0"/>
                              <a:cs typeface="Tahoma" panose="020B0604030504040204" pitchFamily="34" charset="0"/>
                            </a:rPr>
                            <m:t>4</m:t>
                          </m:r>
                        </m:sup>
                      </m:sSup>
                      <m:r>
                        <a:rPr lang="en-US" sz="4800" i="1">
                          <a:latin typeface="Cambria Math"/>
                          <a:ea typeface="Tahoma" panose="020B0604030504040204" pitchFamily="34" charset="0"/>
                          <a:cs typeface="Tahoma" panose="020B0604030504040204" pitchFamily="34" charset="0"/>
                        </a:rPr>
                        <m:t> </m:t>
                      </m:r>
                    </m:oMath>
                  </m:oMathPara>
                </a14:m>
                <a:endParaRPr lang="en-US" sz="4800" b="0" i="1">
                  <a:latin typeface="Tahoma" panose="020B0604030504040204" pitchFamily="34" charset="0"/>
                  <a:ea typeface="Tahoma" panose="020B0604030504040204" pitchFamily="34" charset="0"/>
                  <a:cs typeface="Tahoma" panose="020B0604030504040204" pitchFamily="34" charset="0"/>
                </a:endParaRPr>
              </a:p>
              <a:p>
                <a:pPr>
                  <a:lnSpc>
                    <a:spcPct val="150000"/>
                  </a:lnSpc>
                </a:pPr>
                <a14:m>
                  <m:oMath xmlns:m="http://schemas.openxmlformats.org/officeDocument/2006/math">
                    <m:r>
                      <a:rPr lang="en-US" sz="4800" b="0" i="0" smtClean="0">
                        <a:latin typeface="Cambria Math"/>
                        <a:ea typeface="Tahoma" panose="020B0604030504040204" pitchFamily="34" charset="0"/>
                        <a:cs typeface="Tahoma" panose="020B0604030504040204" pitchFamily="34" charset="0"/>
                      </a:rPr>
                      <m:t>       =</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81</m:t>
                        </m:r>
                        <m:r>
                          <a:rPr lang="en-US" sz="4800" b="0" i="1" smtClean="0">
                            <a:latin typeface="Cambria Math"/>
                            <a:ea typeface="Tahoma" panose="020B0604030504040204" pitchFamily="34" charset="0"/>
                            <a:cs typeface="Tahoma" panose="020B0604030504040204" pitchFamily="34" charset="0"/>
                          </a:rPr>
                          <m:t>𝑥</m:t>
                        </m:r>
                      </m:e>
                      <m:sup>
                        <m:r>
                          <a:rPr lang="en-US" sz="4800" i="1">
                            <a:latin typeface="Cambria Math"/>
                            <a:ea typeface="Tahoma" panose="020B0604030504040204" pitchFamily="34" charset="0"/>
                            <a:cs typeface="Tahoma" panose="020B0604030504040204" pitchFamily="34" charset="0"/>
                          </a:rPr>
                          <m:t>4</m:t>
                        </m:r>
                      </m:sup>
                    </m:sSup>
                    <m:r>
                      <a:rPr lang="en-US" sz="4800" b="0" i="1" smtClean="0">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216</m:t>
                        </m:r>
                        <m:r>
                          <a:rPr lang="en-US" sz="4800" b="0" i="1" smtClean="0">
                            <a:latin typeface="Cambria Math"/>
                            <a:ea typeface="Tahoma" panose="020B0604030504040204" pitchFamily="34" charset="0"/>
                            <a:cs typeface="Tahoma" panose="020B0604030504040204" pitchFamily="34" charset="0"/>
                          </a:rPr>
                          <m:t>𝑥</m:t>
                        </m:r>
                      </m:e>
                      <m:sup>
                        <m:r>
                          <a:rPr lang="en-US" sz="4800" i="1">
                            <a:latin typeface="Cambria Math"/>
                            <a:ea typeface="Tahoma" panose="020B0604030504040204" pitchFamily="34" charset="0"/>
                            <a:cs typeface="Tahoma" panose="020B0604030504040204" pitchFamily="34" charset="0"/>
                          </a:rPr>
                          <m:t>3</m:t>
                        </m:r>
                      </m:sup>
                    </m:sSup>
                    <m:r>
                      <a:rPr lang="en-US" sz="4800" b="0" i="1" smtClean="0">
                        <a:latin typeface="Cambria Math"/>
                        <a:ea typeface="Tahoma" panose="020B0604030504040204" pitchFamily="34" charset="0"/>
                        <a:cs typeface="Tahoma" panose="020B0604030504040204" pitchFamily="34" charset="0"/>
                      </a:rPr>
                      <m:t>𝑦</m:t>
                    </m:r>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216</m:t>
                        </m:r>
                        <m:r>
                          <a:rPr lang="en-US" sz="4800" b="0" i="1" smtClean="0">
                            <a:latin typeface="Cambria Math"/>
                            <a:ea typeface="Tahoma" panose="020B0604030504040204" pitchFamily="34" charset="0"/>
                            <a:cs typeface="Tahoma" panose="020B0604030504040204" pitchFamily="34" charset="0"/>
                          </a:rPr>
                          <m:t>𝑥</m:t>
                        </m:r>
                      </m:e>
                      <m:sup>
                        <m:r>
                          <a:rPr lang="en-US" sz="4800" i="1">
                            <a:latin typeface="Cambria Math"/>
                            <a:ea typeface="Tahoma" panose="020B0604030504040204" pitchFamily="34" charset="0"/>
                            <a:cs typeface="Tahoma" panose="020B0604030504040204" pitchFamily="34" charset="0"/>
                          </a:rPr>
                          <m:t>2</m:t>
                        </m:r>
                      </m:sup>
                    </m:sSup>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𝑦</m:t>
                        </m:r>
                      </m:e>
                      <m:sup>
                        <m:r>
                          <a:rPr lang="en-US" sz="4800" b="0" i="1" smtClean="0">
                            <a:latin typeface="Cambria Math"/>
                            <a:ea typeface="Tahoma" panose="020B0604030504040204" pitchFamily="34" charset="0"/>
                            <a:cs typeface="Tahoma" panose="020B0604030504040204" pitchFamily="34" charset="0"/>
                          </a:rPr>
                          <m:t>2</m:t>
                        </m:r>
                      </m:sup>
                    </m:sSup>
                    <m:r>
                      <a:rPr lang="en-US" sz="4800" b="0" i="1" smtClean="0">
                        <a:latin typeface="Cambria Math"/>
                        <a:ea typeface="Tahoma" panose="020B0604030504040204" pitchFamily="34" charset="0"/>
                        <a:cs typeface="Tahoma" panose="020B0604030504040204" pitchFamily="34" charset="0"/>
                      </a:rPr>
                      <m:t>−96</m:t>
                    </m:r>
                    <m:r>
                      <a:rPr lang="en-US" sz="4800" b="0" i="1" smtClean="0">
                        <a:latin typeface="Cambria Math"/>
                        <a:ea typeface="Tahoma" panose="020B0604030504040204" pitchFamily="34" charset="0"/>
                        <a:cs typeface="Tahoma" panose="020B0604030504040204" pitchFamily="34" charset="0"/>
                      </a:rPr>
                      <m:t>𝑥</m:t>
                    </m:r>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𝑦</m:t>
                        </m:r>
                      </m:e>
                      <m:sup>
                        <m:r>
                          <a:rPr lang="en-US" sz="4800" b="0" i="1" smtClean="0">
                            <a:latin typeface="Cambria Math"/>
                            <a:ea typeface="Tahoma" panose="020B0604030504040204" pitchFamily="34" charset="0"/>
                            <a:cs typeface="Tahoma" panose="020B0604030504040204" pitchFamily="34" charset="0"/>
                          </a:rPr>
                          <m:t>3</m:t>
                        </m:r>
                      </m:sup>
                    </m:sSup>
                    <m:r>
                      <a:rPr lang="en-US" sz="4800" i="1" smtClean="0">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16</m:t>
                    </m:r>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𝑦</m:t>
                        </m:r>
                      </m:e>
                      <m:sup>
                        <m:r>
                          <a:rPr lang="en-US" sz="4800" b="0" i="1" smtClean="0">
                            <a:latin typeface="Cambria Math"/>
                            <a:ea typeface="Tahoma" panose="020B0604030504040204" pitchFamily="34" charset="0"/>
                            <a:cs typeface="Tahoma" panose="020B0604030504040204" pitchFamily="34" charset="0"/>
                          </a:rPr>
                          <m:t>4</m:t>
                        </m:r>
                      </m:sup>
                    </m:sSup>
                  </m:oMath>
                </a14:m>
                <a:r>
                  <a:rPr lang="en-US" sz="4800" dirty="0">
                    <a:latin typeface="Tahoma" panose="020B0604030504040204" pitchFamily="34" charset="0"/>
                    <a:ea typeface="Tahoma" panose="020B0604030504040204" pitchFamily="34" charset="0"/>
                    <a:cs typeface="Tahoma" panose="020B0604030504040204" pitchFamily="34" charset="0"/>
                  </a:rPr>
                  <a:t>.</a:t>
                </a:r>
                <a:endParaRPr lang="vi-VN"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2" name="TextBox 41">
                <a:extLst>
                  <a:ext uri="{FF2B5EF4-FFF2-40B4-BE49-F238E27FC236}">
                    <a16:creationId xmlns:a16="http://schemas.microsoft.com/office/drawing/2014/main" xmlns="" xmlns:a14="http://schemas.microsoft.com/office/drawing/2010/main" id="{3DD30A3B-E42E-4A1F-8AB9-53C0308D9766}"/>
                  </a:ext>
                </a:extLst>
              </p:cNvPr>
              <p:cNvSpPr txBox="1">
                <a:spLocks noRot="1" noChangeAspect="1" noMove="1" noResize="1" noEditPoints="1" noAdjustHandles="1" noChangeArrowheads="1" noChangeShapeType="1" noTextEdit="1"/>
              </p:cNvSpPr>
              <p:nvPr/>
            </p:nvSpPr>
            <p:spPr>
              <a:xfrm>
                <a:off x="723402" y="9634686"/>
                <a:ext cx="23354104" cy="3291286"/>
              </a:xfrm>
              <a:prstGeom prst="rect">
                <a:avLst/>
              </a:prstGeom>
              <a:blipFill rotWithShape="1">
                <a:blip r:embed="rId5"/>
                <a:stretch>
                  <a:fillRect b="-8704"/>
                </a:stretch>
              </a:blipFill>
            </p:spPr>
            <p:txBody>
              <a:bodyPr/>
              <a:lstStyle/>
              <a:p>
                <a:r>
                  <a:rPr lang="en-US">
                    <a:noFill/>
                  </a:rPr>
                  <a:t> </a:t>
                </a:r>
              </a:p>
            </p:txBody>
          </p:sp>
        </mc:Fallback>
      </mc:AlternateContent>
    </p:spTree>
    <p:extLst>
      <p:ext uri="{BB962C8B-B14F-4D97-AF65-F5344CB8AC3E}">
        <p14:creationId xmlns:p14="http://schemas.microsoft.com/office/powerpoint/2010/main" val="453995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wipe(left)">
                                      <p:cBhvr>
                                        <p:cTn id="7" dur="500"/>
                                        <p:tgtEl>
                                          <p:spTgt spid="41">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1">
                                            <p:txEl>
                                              <p:pRg st="1" end="1"/>
                                            </p:txEl>
                                          </p:spTgt>
                                        </p:tgtEl>
                                        <p:attrNameLst>
                                          <p:attrName>style.visibility</p:attrName>
                                        </p:attrNameLst>
                                      </p:cBhvr>
                                      <p:to>
                                        <p:strVal val="visible"/>
                                      </p:to>
                                    </p:set>
                                    <p:animEffect transition="in" filter="wipe(left)">
                                      <p:cBhvr>
                                        <p:cTn id="10" dur="500"/>
                                        <p:tgtEl>
                                          <p:spTgt spid="4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2">
                                            <p:txEl>
                                              <p:pRg st="0" end="0"/>
                                            </p:txEl>
                                          </p:spTgt>
                                        </p:tgtEl>
                                        <p:attrNameLst>
                                          <p:attrName>style.visibility</p:attrName>
                                        </p:attrNameLst>
                                      </p:cBhvr>
                                      <p:to>
                                        <p:strVal val="visible"/>
                                      </p:to>
                                    </p:set>
                                    <p:animEffect transition="in" filter="wipe(left)">
                                      <p:cBhvr>
                                        <p:cTn id="15" dur="500"/>
                                        <p:tgtEl>
                                          <p:spTgt spid="4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2">
                                            <p:txEl>
                                              <p:pRg st="1" end="1"/>
                                            </p:txEl>
                                          </p:spTgt>
                                        </p:tgtEl>
                                        <p:attrNameLst>
                                          <p:attrName>style.visibility</p:attrName>
                                        </p:attrNameLst>
                                      </p:cBhvr>
                                      <p:to>
                                        <p:strVal val="visible"/>
                                      </p:to>
                                    </p:set>
                                    <p:animEffect transition="in" filter="wipe(left)">
                                      <p:cBhvr>
                                        <p:cTn id="20" dur="500"/>
                                        <p:tgtEl>
                                          <p:spTgt spid="4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2">
                                            <p:txEl>
                                              <p:pRg st="2" end="2"/>
                                            </p:txEl>
                                          </p:spTgt>
                                        </p:tgtEl>
                                        <p:attrNameLst>
                                          <p:attrName>style.visibility</p:attrName>
                                        </p:attrNameLst>
                                      </p:cBhvr>
                                      <p:to>
                                        <p:strVal val="visible"/>
                                      </p:to>
                                    </p:set>
                                    <p:animEffect transition="in" filter="wipe(left)">
                                      <p:cBhvr>
                                        <p:cTn id="25" dur="500"/>
                                        <p:tgtEl>
                                          <p:spTgt spid="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1F4E20C8-2D05-4C40-9288-F9499AF26E6D}"/>
              </a:ext>
            </a:extLst>
          </p:cNvPr>
          <p:cNvGrpSpPr/>
          <p:nvPr/>
        </p:nvGrpSpPr>
        <p:grpSpPr>
          <a:xfrm>
            <a:off x="571500" y="6450434"/>
            <a:ext cx="23506006" cy="7265566"/>
            <a:chOff x="1222851" y="5331408"/>
            <a:chExt cx="23580257" cy="5095249"/>
          </a:xfrm>
        </p:grpSpPr>
        <p:sp>
          <p:nvSpPr>
            <p:cNvPr id="35" name="Rounded Rectangle 34">
              <a:extLst>
                <a:ext uri="{FF2B5EF4-FFF2-40B4-BE49-F238E27FC236}">
                  <a16:creationId xmlns:a16="http://schemas.microsoft.com/office/drawing/2014/main" id="{D04F078C-CEB5-4C4F-A97E-1DF03AE09DB2}"/>
                </a:ext>
              </a:extLst>
            </p:cNvPr>
            <p:cNvSpPr/>
            <p:nvPr/>
          </p:nvSpPr>
          <p:spPr>
            <a:xfrm>
              <a:off x="1261071" y="5565135"/>
              <a:ext cx="23542037"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36" name="Group 60">
              <a:extLst>
                <a:ext uri="{FF2B5EF4-FFF2-40B4-BE49-F238E27FC236}">
                  <a16:creationId xmlns:a16="http://schemas.microsoft.com/office/drawing/2014/main" id="{3FCB0186-5BA0-4BA4-B799-BF7DBFD32008}"/>
                </a:ext>
              </a:extLst>
            </p:cNvPr>
            <p:cNvGrpSpPr/>
            <p:nvPr/>
          </p:nvGrpSpPr>
          <p:grpSpPr>
            <a:xfrm>
              <a:off x="1222851" y="5331408"/>
              <a:ext cx="3305109" cy="841174"/>
              <a:chOff x="1224542" y="6305967"/>
              <a:chExt cx="3305491" cy="845462"/>
            </a:xfrm>
          </p:grpSpPr>
          <p:sp>
            <p:nvSpPr>
              <p:cNvPr id="37" name="Freeform 20">
                <a:extLst>
                  <a:ext uri="{FF2B5EF4-FFF2-40B4-BE49-F238E27FC236}">
                    <a16:creationId xmlns:a16="http://schemas.microsoft.com/office/drawing/2014/main" id="{6A2CB58A-113B-4E6E-BC15-9EFD56D56D7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id="{16B3B9C2-0771-4EE7-BBD9-C8B639D26E0E}"/>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a16="http://schemas.microsoft.com/office/drawing/2014/main"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51" name="Group 50">
            <a:extLst>
              <a:ext uri="{FF2B5EF4-FFF2-40B4-BE49-F238E27FC236}">
                <a16:creationId xmlns:a16="http://schemas.microsoft.com/office/drawing/2014/main" id="{6B2AFC34-1456-4638-8F4F-CAF389D4240D}"/>
              </a:ext>
            </a:extLst>
          </p:cNvPr>
          <p:cNvGrpSpPr/>
          <p:nvPr/>
        </p:nvGrpSpPr>
        <p:grpSpPr>
          <a:xfrm>
            <a:off x="304800" y="2693467"/>
            <a:ext cx="23699787" cy="3398962"/>
            <a:chOff x="304800" y="2944660"/>
            <a:chExt cx="23699787" cy="3398962"/>
          </a:xfrm>
        </p:grpSpPr>
        <p:sp>
          <p:nvSpPr>
            <p:cNvPr id="52" name="Rounded Rectangle 19">
              <a:extLst>
                <a:ext uri="{FF2B5EF4-FFF2-40B4-BE49-F238E27FC236}">
                  <a16:creationId xmlns:a16="http://schemas.microsoft.com/office/drawing/2014/main" id="{9732CF64-EA0B-4855-B3A1-931E81F57942}"/>
                </a:ext>
              </a:extLst>
            </p:cNvPr>
            <p:cNvSpPr/>
            <p:nvPr/>
          </p:nvSpPr>
          <p:spPr>
            <a:xfrm>
              <a:off x="491838" y="3220628"/>
              <a:ext cx="23512749" cy="3122994"/>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3" name="Group 52">
              <a:extLst>
                <a:ext uri="{FF2B5EF4-FFF2-40B4-BE49-F238E27FC236}">
                  <a16:creationId xmlns:a16="http://schemas.microsoft.com/office/drawing/2014/main" id="{BC0C2C08-DEAD-4DBD-A065-EAF40B9D8EB1}"/>
                </a:ext>
              </a:extLst>
            </p:cNvPr>
            <p:cNvGrpSpPr/>
            <p:nvPr/>
          </p:nvGrpSpPr>
          <p:grpSpPr>
            <a:xfrm>
              <a:off x="304800" y="2944660"/>
              <a:ext cx="3561404" cy="838201"/>
              <a:chOff x="22440" y="30527"/>
              <a:chExt cx="1148304" cy="234000"/>
            </a:xfrm>
          </p:grpSpPr>
          <p:grpSp>
            <p:nvGrpSpPr>
              <p:cNvPr id="54" name="Group 53">
                <a:extLst>
                  <a:ext uri="{FF2B5EF4-FFF2-40B4-BE49-F238E27FC236}">
                    <a16:creationId xmlns:a16="http://schemas.microsoft.com/office/drawing/2014/main" id="{FD665E8E-59C0-4ACB-A7BF-CBEA6C332230}"/>
                  </a:ext>
                </a:extLst>
              </p:cNvPr>
              <p:cNvGrpSpPr/>
              <p:nvPr/>
            </p:nvGrpSpPr>
            <p:grpSpPr>
              <a:xfrm>
                <a:off x="22440" y="59287"/>
                <a:ext cx="1096792" cy="162052"/>
                <a:chOff x="31572" y="60276"/>
                <a:chExt cx="1543206" cy="200549"/>
              </a:xfrm>
            </p:grpSpPr>
            <p:sp>
              <p:nvSpPr>
                <p:cNvPr id="56" name="Arrow: Pentagon 55">
                  <a:extLst>
                    <a:ext uri="{FF2B5EF4-FFF2-40B4-BE49-F238E27FC236}">
                      <a16:creationId xmlns:a16="http://schemas.microsoft.com/office/drawing/2014/main" id="{3C675B4E-2666-471E-B163-5CB1C2C47107}"/>
                    </a:ext>
                  </a:extLst>
                </p:cNvPr>
                <p:cNvSpPr/>
                <p:nvPr/>
              </p:nvSpPr>
              <p:spPr>
                <a:xfrm>
                  <a:off x="204584" y="62042"/>
                  <a:ext cx="1370194"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57" name="Arrow: Chevron 56">
                  <a:extLst>
                    <a:ext uri="{FF2B5EF4-FFF2-40B4-BE49-F238E27FC236}">
                      <a16:creationId xmlns:a16="http://schemas.microsoft.com/office/drawing/2014/main" id="{D4E23FE2-1ED3-44F3-9F2C-073D99F5BEC5}"/>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58" name="Arrow: Chevron 57">
                  <a:extLst>
                    <a:ext uri="{FF2B5EF4-FFF2-40B4-BE49-F238E27FC236}">
                      <a16:creationId xmlns:a16="http://schemas.microsoft.com/office/drawing/2014/main" id="{F2308666-C4B8-404A-B22F-69AF3044E4D5}"/>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55" name="TextBox 56">
                <a:extLst>
                  <a:ext uri="{FF2B5EF4-FFF2-40B4-BE49-F238E27FC236}">
                    <a16:creationId xmlns:a16="http://schemas.microsoft.com/office/drawing/2014/main" id="{4268C6BD-BE2D-4D4E-B360-4A8AC840F897}"/>
                  </a:ext>
                </a:extLst>
              </p:cNvPr>
              <p:cNvSpPr txBox="1"/>
              <p:nvPr/>
            </p:nvSpPr>
            <p:spPr>
              <a:xfrm>
                <a:off x="249717" y="30527"/>
                <a:ext cx="921027" cy="234000"/>
              </a:xfrm>
              <a:prstGeom prst="rect">
                <a:avLst/>
              </a:prstGeom>
              <a:noFill/>
            </p:spPr>
            <p:txBody>
              <a:bodyPr wrap="square" tIns="54000" bIns="0">
                <a:noAutofit/>
              </a:bodyPr>
              <a:lstStyle/>
              <a:p>
                <a:pPr algn="ctr">
                  <a:lnSpc>
                    <a:spcPct val="107000"/>
                  </a:lnSpc>
                  <a:spcAft>
                    <a:spcPts val="800"/>
                  </a:spcAft>
                </a:pPr>
                <a:r>
                  <a:rPr lang="vi-VN" sz="36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BÀI 8.</a:t>
                </a:r>
                <a:r>
                  <a:rPr lang="en-US" sz="36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12</a:t>
                </a:r>
                <a:endParaRPr lang="vi-VN" sz="3600" dirty="0">
                  <a:latin typeface="Arial" panose="020B0604020202020204" pitchFamily="34" charset="0"/>
                  <a:ea typeface="Arial" panose="020B060402020202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5C8CF20-A188-40A3-A095-8424A5327F85}"/>
                  </a:ext>
                </a:extLst>
              </p:cNvPr>
              <p:cNvSpPr txBox="1"/>
              <p:nvPr/>
            </p:nvSpPr>
            <p:spPr>
              <a:xfrm>
                <a:off x="1600200" y="3505200"/>
                <a:ext cx="21564600" cy="2462213"/>
              </a:xfrm>
              <a:prstGeom prst="rect">
                <a:avLst/>
              </a:prstGeom>
              <a:noFill/>
            </p:spPr>
            <p:txBody>
              <a:bodyPr wrap="square" rtlCol="0">
                <a:spAutoFit/>
              </a:bodyPr>
              <a:lstStyle/>
              <a:p>
                <a:pPr algn="just">
                  <a:spcBef>
                    <a:spcPts val="600"/>
                  </a:spcBef>
                </a:pPr>
                <a:r>
                  <a:rPr lang="en-US" sz="4800">
                    <a:latin typeface="Tahoma" panose="020B0604030504040204" pitchFamily="34" charset="0"/>
                    <a:ea typeface="Tahoma" panose="020B0604030504040204" pitchFamily="34" charset="0"/>
                    <a:cs typeface="Tahoma" panose="020B0604030504040204" pitchFamily="34" charset="0"/>
                  </a:rPr>
                  <a:t>Khai triển các đa thức:</a:t>
                </a:r>
              </a:p>
              <a:p>
                <a:pPr algn="just">
                  <a:spcBef>
                    <a:spcPts val="600"/>
                  </a:spcBef>
                </a:pPr>
                <a:r>
                  <a:rPr lang="en-US" sz="480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sSup>
                      <m:sSupPr>
                        <m:ctrlPr>
                          <a:rPr lang="en-US" sz="48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sSupPr>
                      <m:e>
                        <m:d>
                          <m:dPr>
                            <m:ctrlPr>
                              <a:rPr lang="en-US" sz="4800"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dPr>
                          <m:e>
                            <m:r>
                              <a:rPr lang="en-US" sz="4800" i="1" smtClean="0">
                                <a:solidFill>
                                  <a:schemeClr val="tx1"/>
                                </a:solidFill>
                                <a:latin typeface="Cambria Math"/>
                                <a:ea typeface="Tahoma" panose="020B0604030504040204" pitchFamily="34" charset="0"/>
                                <a:cs typeface="Tahoma" panose="020B0604030504040204" pitchFamily="34" charset="0"/>
                              </a:rPr>
                              <m:t>𝑥</m:t>
                            </m:r>
                            <m:r>
                              <a:rPr lang="en-US" sz="4800" i="1" smtClean="0">
                                <a:solidFill>
                                  <a:schemeClr val="tx1"/>
                                </a:solidFill>
                                <a:latin typeface="Cambria Math"/>
                                <a:ea typeface="Tahoma" panose="020B0604030504040204" pitchFamily="34" charset="0"/>
                                <a:cs typeface="Tahoma" panose="020B0604030504040204" pitchFamily="34" charset="0"/>
                              </a:rPr>
                              <m:t>−3</m:t>
                            </m:r>
                          </m:e>
                        </m:d>
                      </m:e>
                      <m:sup>
                        <m:r>
                          <a:rPr lang="en-US" sz="4800" b="0" i="1" smtClean="0">
                            <a:solidFill>
                              <a:schemeClr val="tx1"/>
                            </a:solidFill>
                            <a:latin typeface="Cambria Math"/>
                            <a:ea typeface="Tahoma" panose="020B0604030504040204" pitchFamily="34" charset="0"/>
                            <a:cs typeface="Tahoma" panose="020B0604030504040204" pitchFamily="34" charset="0"/>
                          </a:rPr>
                          <m:t>4</m:t>
                        </m:r>
                      </m:sup>
                    </m:sSup>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sSup>
                      <m:sSupPr>
                        <m:ctrlPr>
                          <a:rPr lang="en-US" sz="48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sSupPr>
                      <m:e>
                        <m:d>
                          <m:dPr>
                            <m:ctrlPr>
                              <a:rPr lang="en-US" sz="48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dPr>
                          <m:e>
                            <m:r>
                              <a:rPr lang="en-US" sz="4800" b="0" i="1" smtClean="0">
                                <a:solidFill>
                                  <a:schemeClr val="tx1"/>
                                </a:solidFill>
                                <a:latin typeface="Cambria Math"/>
                                <a:ea typeface="Tahoma" panose="020B0604030504040204" pitchFamily="34" charset="0"/>
                                <a:cs typeface="Tahoma" panose="020B0604030504040204" pitchFamily="34" charset="0"/>
                              </a:rPr>
                              <m:t>3</m:t>
                            </m:r>
                            <m:r>
                              <a:rPr lang="en-US" sz="4800" b="0" i="1" smtClean="0">
                                <a:solidFill>
                                  <a:schemeClr val="tx1"/>
                                </a:solidFill>
                                <a:latin typeface="Cambria Math"/>
                                <a:ea typeface="Tahoma" panose="020B0604030504040204" pitchFamily="34" charset="0"/>
                                <a:cs typeface="Tahoma" panose="020B0604030504040204" pitchFamily="34" charset="0"/>
                              </a:rPr>
                              <m:t>𝑥</m:t>
                            </m:r>
                            <m:r>
                              <a:rPr lang="en-US" sz="4800" b="0" i="1" smtClean="0">
                                <a:solidFill>
                                  <a:schemeClr val="tx1"/>
                                </a:solidFill>
                                <a:latin typeface="Cambria Math"/>
                                <a:ea typeface="Tahoma" panose="020B0604030504040204" pitchFamily="34" charset="0"/>
                                <a:cs typeface="Tahoma" panose="020B0604030504040204" pitchFamily="34" charset="0"/>
                              </a:rPr>
                              <m:t>−2</m:t>
                            </m:r>
                            <m:r>
                              <a:rPr lang="en-US" sz="4800" b="0" i="1" smtClean="0">
                                <a:solidFill>
                                  <a:schemeClr val="tx1"/>
                                </a:solidFill>
                                <a:latin typeface="Cambria Math"/>
                                <a:ea typeface="Tahoma" panose="020B0604030504040204" pitchFamily="34" charset="0"/>
                                <a:cs typeface="Tahoma" panose="020B0604030504040204" pitchFamily="34" charset="0"/>
                              </a:rPr>
                              <m:t>𝑦</m:t>
                            </m:r>
                          </m:e>
                        </m:d>
                      </m:e>
                      <m:sup>
                        <m:r>
                          <a:rPr lang="en-US" sz="4800" b="0" i="1" smtClean="0">
                            <a:solidFill>
                              <a:schemeClr val="tx1"/>
                            </a:solidFill>
                            <a:latin typeface="Cambria Math"/>
                            <a:ea typeface="Tahoma" panose="020B0604030504040204" pitchFamily="34" charset="0"/>
                            <a:cs typeface="Tahoma" panose="020B0604030504040204" pitchFamily="34" charset="0"/>
                          </a:rPr>
                          <m:t>4</m:t>
                        </m:r>
                      </m:sup>
                    </m:sSup>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a:t>
                </a:r>
              </a:p>
              <a:p>
                <a:pPr algn="just">
                  <a:spcBef>
                    <a:spcPts val="600"/>
                  </a:spcBef>
                </a:pPr>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sSup>
                      <m:sSupPr>
                        <m:ctrlPr>
                          <a:rPr lang="en-US" sz="48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sSupPr>
                      <m:e>
                        <m:d>
                          <m:dPr>
                            <m:ctrlPr>
                              <a:rPr lang="en-US" sz="48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dPr>
                          <m:e>
                            <m:r>
                              <a:rPr lang="en-US" sz="4800" b="0" i="1" smtClean="0">
                                <a:solidFill>
                                  <a:schemeClr val="tx1"/>
                                </a:solidFill>
                                <a:latin typeface="Cambria Math"/>
                                <a:ea typeface="Tahoma" panose="020B0604030504040204" pitchFamily="34" charset="0"/>
                                <a:cs typeface="Tahoma" panose="020B0604030504040204" pitchFamily="34" charset="0"/>
                              </a:rPr>
                              <m:t>𝑥</m:t>
                            </m:r>
                            <m:r>
                              <a:rPr lang="en-US" sz="4800" b="0" i="1" smtClean="0">
                                <a:solidFill>
                                  <a:schemeClr val="tx1"/>
                                </a:solidFill>
                                <a:latin typeface="Cambria Math"/>
                                <a:ea typeface="Tahoma" panose="020B0604030504040204" pitchFamily="34" charset="0"/>
                                <a:cs typeface="Tahoma" panose="020B0604030504040204" pitchFamily="34" charset="0"/>
                              </a:rPr>
                              <m:t>+5</m:t>
                            </m:r>
                          </m:e>
                        </m:d>
                      </m:e>
                      <m:sup>
                        <m:r>
                          <a:rPr lang="en-US" sz="4800" b="0" i="1" smtClean="0">
                            <a:solidFill>
                              <a:schemeClr val="tx1"/>
                            </a:solidFill>
                            <a:latin typeface="Cambria Math"/>
                            <a:ea typeface="Tahoma" panose="020B0604030504040204" pitchFamily="34" charset="0"/>
                            <a:cs typeface="Tahoma" panose="020B0604030504040204" pitchFamily="34" charset="0"/>
                          </a:rPr>
                          <m:t>4</m:t>
                        </m:r>
                      </m:sup>
                    </m:sSup>
                    <m:r>
                      <a:rPr lang="en-US" sz="4800" b="0" i="1" smtClean="0">
                        <a:solidFill>
                          <a:schemeClr val="tx1"/>
                        </a:solidFill>
                        <a:latin typeface="Cambria Math"/>
                        <a:ea typeface="Tahoma" panose="020B0604030504040204" pitchFamily="34" charset="0"/>
                        <a:cs typeface="Tahoma" panose="020B0604030504040204" pitchFamily="34" charset="0"/>
                      </a:rPr>
                      <m:t>+</m:t>
                    </m:r>
                    <m:sSup>
                      <m:sSupPr>
                        <m:ctrlPr>
                          <a:rPr lang="en-US" sz="48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sSupPr>
                      <m:e>
                        <m:d>
                          <m:dPr>
                            <m:ctrlPr>
                              <a:rPr lang="en-US" sz="48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dPr>
                          <m:e>
                            <m:r>
                              <a:rPr lang="en-US" sz="4800" b="0" i="1" smtClean="0">
                                <a:solidFill>
                                  <a:schemeClr val="tx1"/>
                                </a:solidFill>
                                <a:latin typeface="Cambria Math"/>
                                <a:ea typeface="Tahoma" panose="020B0604030504040204" pitchFamily="34" charset="0"/>
                                <a:cs typeface="Tahoma" panose="020B0604030504040204" pitchFamily="34" charset="0"/>
                              </a:rPr>
                              <m:t>𝑥</m:t>
                            </m:r>
                            <m:r>
                              <a:rPr lang="en-US" sz="4800" b="0" i="1" smtClean="0">
                                <a:solidFill>
                                  <a:schemeClr val="tx1"/>
                                </a:solidFill>
                                <a:latin typeface="Cambria Math"/>
                                <a:ea typeface="Tahoma" panose="020B0604030504040204" pitchFamily="34" charset="0"/>
                                <a:cs typeface="Tahoma" panose="020B0604030504040204" pitchFamily="34" charset="0"/>
                              </a:rPr>
                              <m:t>−5</m:t>
                            </m:r>
                          </m:e>
                        </m:d>
                      </m:e>
                      <m:sup>
                        <m:r>
                          <a:rPr lang="en-US" sz="4800" b="0" i="1" smtClean="0">
                            <a:solidFill>
                              <a:schemeClr val="tx1"/>
                            </a:solidFill>
                            <a:latin typeface="Cambria Math"/>
                            <a:ea typeface="Tahoma" panose="020B0604030504040204" pitchFamily="34" charset="0"/>
                            <a:cs typeface="Tahoma" panose="020B0604030504040204" pitchFamily="34" charset="0"/>
                          </a:rPr>
                          <m:t>4</m:t>
                        </m:r>
                      </m:sup>
                    </m:sSup>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sSup>
                      <m:sSupPr>
                        <m:ctrlPr>
                          <a:rPr lang="en-US" sz="4800"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sSupPr>
                      <m:e>
                        <m:d>
                          <m:dPr>
                            <m:ctrlPr>
                              <a:rPr lang="en-US" sz="4800"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dPr>
                          <m:e>
                            <m:r>
                              <a:rPr lang="en-US" sz="4800" i="1" smtClean="0">
                                <a:solidFill>
                                  <a:schemeClr val="tx1"/>
                                </a:solidFill>
                                <a:latin typeface="Cambria Math"/>
                                <a:ea typeface="Tahoma" panose="020B0604030504040204" pitchFamily="34" charset="0"/>
                                <a:cs typeface="Tahoma" panose="020B0604030504040204" pitchFamily="34" charset="0"/>
                              </a:rPr>
                              <m:t>𝑥</m:t>
                            </m:r>
                            <m:r>
                              <a:rPr lang="en-US" sz="4800" i="1" smtClean="0">
                                <a:solidFill>
                                  <a:schemeClr val="tx1"/>
                                </a:solidFill>
                                <a:latin typeface="Cambria Math"/>
                                <a:ea typeface="Tahoma" panose="020B0604030504040204" pitchFamily="34" charset="0"/>
                                <a:cs typeface="Tahoma" panose="020B0604030504040204" pitchFamily="34" charset="0"/>
                              </a:rPr>
                              <m:t>−2</m:t>
                            </m:r>
                            <m:r>
                              <a:rPr lang="en-US" sz="4800" i="1" smtClean="0">
                                <a:solidFill>
                                  <a:schemeClr val="tx1"/>
                                </a:solidFill>
                                <a:latin typeface="Cambria Math"/>
                                <a:ea typeface="Tahoma" panose="020B0604030504040204" pitchFamily="34" charset="0"/>
                                <a:cs typeface="Tahoma" panose="020B0604030504040204" pitchFamily="34" charset="0"/>
                              </a:rPr>
                              <m:t>𝑦</m:t>
                            </m:r>
                          </m:e>
                        </m:d>
                      </m:e>
                      <m:sup>
                        <m:r>
                          <a:rPr lang="en-US" sz="4800" b="0" i="1" smtClean="0">
                            <a:solidFill>
                              <a:schemeClr val="tx1"/>
                            </a:solidFill>
                            <a:latin typeface="Cambria Math"/>
                            <a:ea typeface="Tahoma" panose="020B0604030504040204" pitchFamily="34" charset="0"/>
                            <a:cs typeface="Tahoma" panose="020B0604030504040204" pitchFamily="34" charset="0"/>
                          </a:rPr>
                          <m:t>5</m:t>
                        </m:r>
                      </m:sup>
                    </m:sSup>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vi-VN"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TextBox 2">
                <a:extLst>
                  <a:ext uri="{FF2B5EF4-FFF2-40B4-BE49-F238E27FC236}">
                    <a16:creationId xmlns:a16="http://schemas.microsoft.com/office/drawing/2014/main" xmlns="" id="{E5C8CF20-A188-40A3-A095-8424A5327F85}"/>
                  </a:ext>
                </a:extLst>
              </p:cNvPr>
              <p:cNvSpPr txBox="1">
                <a:spLocks noRot="1" noChangeAspect="1" noMove="1" noResize="1" noEditPoints="1" noAdjustHandles="1" noChangeArrowheads="1" noChangeShapeType="1" noTextEdit="1"/>
              </p:cNvSpPr>
              <p:nvPr/>
            </p:nvSpPr>
            <p:spPr>
              <a:xfrm>
                <a:off x="1600200" y="3505200"/>
                <a:ext cx="21564600" cy="2462213"/>
              </a:xfrm>
              <a:prstGeom prst="rect">
                <a:avLst/>
              </a:prstGeom>
              <a:blipFill rotWithShape="1">
                <a:blip r:embed="rId4"/>
                <a:stretch>
                  <a:fillRect l="-1301" t="-5693" b="-12129"/>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43959A3E-5CD4-4B6B-9F7B-9466FC047144}"/>
              </a:ext>
            </a:extLst>
          </p:cNvPr>
          <p:cNvGrpSpPr/>
          <p:nvPr/>
        </p:nvGrpSpPr>
        <p:grpSpPr>
          <a:xfrm>
            <a:off x="381000" y="1904999"/>
            <a:ext cx="23219986" cy="815609"/>
            <a:chOff x="381000" y="1904999"/>
            <a:chExt cx="23219986" cy="815609"/>
          </a:xfrm>
        </p:grpSpPr>
        <p:sp>
          <p:nvSpPr>
            <p:cNvPr id="27" name="Rectangle 26">
              <a:extLst>
                <a:ext uri="{FF2B5EF4-FFF2-40B4-BE49-F238E27FC236}">
                  <a16:creationId xmlns:a16="http://schemas.microsoft.com/office/drawing/2014/main" id="{1B573F5D-7D04-4232-9995-2693F8DDEC18}"/>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BÀI TẬP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28" name="Round Same Side Corner Rectangle 51">
              <a:extLst>
                <a:ext uri="{FF2B5EF4-FFF2-40B4-BE49-F238E27FC236}">
                  <a16:creationId xmlns:a16="http://schemas.microsoft.com/office/drawing/2014/main" id="{A15DDEF5-84C1-4D93-9343-13B998545472}"/>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id="{387F3351-C2EF-453A-AE05-D3D5E71D5306}"/>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30" name="Round Same Side Corner Rectangle 51">
              <a:extLst>
                <a:ext uri="{FF2B5EF4-FFF2-40B4-BE49-F238E27FC236}">
                  <a16:creationId xmlns:a16="http://schemas.microsoft.com/office/drawing/2014/main" id="{67D5F5A5-BDB2-4E06-987A-04301880135F}"/>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a16="http://schemas.microsoft.com/office/drawing/2014/main" id="{FB07DA3E-723E-4AE9-B5C8-BB96B8483E5F}"/>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DD30A3B-E42E-4A1F-8AB9-53C0308D9766}"/>
                  </a:ext>
                </a:extLst>
              </p:cNvPr>
              <p:cNvSpPr txBox="1"/>
              <p:nvPr/>
            </p:nvSpPr>
            <p:spPr>
              <a:xfrm>
                <a:off x="1141345" y="7309241"/>
                <a:ext cx="22936161" cy="3476593"/>
              </a:xfrm>
              <a:prstGeom prst="rect">
                <a:avLst/>
              </a:prstGeom>
              <a:noFill/>
            </p:spPr>
            <p:txBody>
              <a:bodyPr wrap="square">
                <a:spAutoFit/>
              </a:bodyPr>
              <a:lstStyle/>
              <a:p>
                <a:pPr>
                  <a:lnSpc>
                    <a:spcPct val="150000"/>
                  </a:lnSpc>
                </a:pPr>
                <a:r>
                  <a:rPr lang="en-US" sz="4800" b="0">
                    <a:ea typeface="Tahoma" panose="020B0604030504040204" pitchFamily="34" charset="0"/>
                    <a:cs typeface="Tahoma" panose="020B0604030504040204" pitchFamily="34" charset="0"/>
                  </a:rPr>
                  <a:t>c</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 </m:t>
                    </m:r>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d>
                          <m:dPr>
                            <m:ctrlPr>
                              <a:rPr lang="en-US" sz="4800" b="0" i="1" smtClean="0">
                                <a:latin typeface="Cambria Math" panose="02040503050406030204" pitchFamily="18" charset="0"/>
                                <a:ea typeface="Tahoma" panose="020B0604030504040204" pitchFamily="34" charset="0"/>
                                <a:cs typeface="Tahoma" panose="020B0604030504040204" pitchFamily="34" charset="0"/>
                              </a:rPr>
                            </m:ctrlPr>
                          </m:dPr>
                          <m:e>
                            <m:r>
                              <a:rPr lang="en-US" sz="4800" b="0" i="1" smtClean="0">
                                <a:latin typeface="Cambria Math"/>
                                <a:ea typeface="Tahoma" panose="020B0604030504040204" pitchFamily="34" charset="0"/>
                                <a:cs typeface="Tahoma" panose="020B0604030504040204" pitchFamily="34" charset="0"/>
                              </a:rPr>
                              <m:t>𝑥</m:t>
                            </m:r>
                            <m:r>
                              <a:rPr lang="en-US" sz="4800" b="0" i="1" smtClean="0">
                                <a:latin typeface="Cambria Math"/>
                                <a:ea typeface="Tahoma" panose="020B0604030504040204" pitchFamily="34" charset="0"/>
                                <a:cs typeface="Tahoma" panose="020B0604030504040204" pitchFamily="34" charset="0"/>
                              </a:rPr>
                              <m:t>+5</m:t>
                            </m:r>
                          </m:e>
                        </m:d>
                      </m:e>
                      <m:sup>
                        <m:r>
                          <a:rPr lang="en-US" sz="4800" b="0" i="1" smtClean="0">
                            <a:latin typeface="Cambria Math"/>
                            <a:ea typeface="Tahoma" panose="020B0604030504040204" pitchFamily="34" charset="0"/>
                            <a:cs typeface="Tahoma" panose="020B0604030504040204" pitchFamily="34" charset="0"/>
                          </a:rPr>
                          <m:t>4</m:t>
                        </m:r>
                      </m:sup>
                    </m:sSup>
                    <m:r>
                      <a:rPr lang="en-US" sz="4800" b="0" i="1" smtClean="0">
                        <a:latin typeface="Cambria Math"/>
                        <a:ea typeface="Tahoma" panose="020B0604030504040204" pitchFamily="34" charset="0"/>
                        <a:cs typeface="Tahoma" panose="020B0604030504040204" pitchFamily="34" charset="0"/>
                      </a:rPr>
                      <m:t>+</m:t>
                    </m:r>
                    <m:sSup>
                      <m:sSupPr>
                        <m:ctrlPr>
                          <a:rPr lang="en-US" sz="4800" i="1" smtClean="0">
                            <a:latin typeface="Cambria Math" panose="02040503050406030204" pitchFamily="18" charset="0"/>
                            <a:ea typeface="Tahoma" panose="020B0604030504040204" pitchFamily="34" charset="0"/>
                            <a:cs typeface="Tahoma" panose="020B0604030504040204" pitchFamily="34" charset="0"/>
                          </a:rPr>
                        </m:ctrlPr>
                      </m:sSupPr>
                      <m:e>
                        <m:d>
                          <m:dPr>
                            <m:ctrlPr>
                              <a:rPr lang="vi-VN" sz="4800" i="1">
                                <a:latin typeface="Cambria Math" panose="02040503050406030204" pitchFamily="18" charset="0"/>
                                <a:ea typeface="Tahoma" panose="020B0604030504040204" pitchFamily="34" charset="0"/>
                                <a:cs typeface="Tahoma" panose="020B0604030504040204" pitchFamily="34" charset="0"/>
                              </a:rPr>
                            </m:ctrlPr>
                          </m:dPr>
                          <m:e>
                            <m:r>
                              <a:rPr lang="en-US" sz="4800" b="0" i="1" smtClean="0">
                                <a:latin typeface="Cambria Math"/>
                                <a:ea typeface="Tahoma" panose="020B0604030504040204" pitchFamily="34" charset="0"/>
                                <a:cs typeface="Tahoma" panose="020B0604030504040204" pitchFamily="34" charset="0"/>
                              </a:rPr>
                              <m:t>𝑥</m:t>
                            </m:r>
                            <m:r>
                              <a:rPr lang="en-US" sz="4800" b="0" i="1" smtClean="0">
                                <a:latin typeface="Cambria Math"/>
                                <a:ea typeface="Tahoma" panose="020B0604030504040204" pitchFamily="34" charset="0"/>
                                <a:cs typeface="Tahoma" panose="020B0604030504040204" pitchFamily="34" charset="0"/>
                              </a:rPr>
                              <m:t>−5</m:t>
                            </m:r>
                          </m:e>
                        </m:d>
                      </m:e>
                      <m:sup>
                        <m:r>
                          <a:rPr lang="en-US" sz="4800" i="1">
                            <a:latin typeface="Cambria Math"/>
                            <a:ea typeface="Tahoma" panose="020B0604030504040204" pitchFamily="34" charset="0"/>
                            <a:cs typeface="Tahoma" panose="020B0604030504040204" pitchFamily="34" charset="0"/>
                          </a:rPr>
                          <m:t>4</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4</m:t>
                        </m:r>
                      </m:sub>
                      <m:sup>
                        <m:r>
                          <a:rPr lang="en-US" sz="4800" i="1">
                            <a:latin typeface="Cambria Math"/>
                            <a:ea typeface="Tahoma" panose="020B0604030504040204" pitchFamily="34" charset="0"/>
                            <a:cs typeface="Tahoma" panose="020B0604030504040204" pitchFamily="34" charset="0"/>
                          </a:rPr>
                          <m:t>0</m:t>
                        </m:r>
                      </m:sup>
                    </m:sSub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𝑥</m:t>
                        </m:r>
                      </m:e>
                      <m:sup>
                        <m:r>
                          <a:rPr lang="en-US" sz="4800" i="1">
                            <a:latin typeface="Cambria Math"/>
                            <a:ea typeface="Tahoma" panose="020B0604030504040204" pitchFamily="34" charset="0"/>
                            <a:cs typeface="Tahoma" panose="020B0604030504040204" pitchFamily="34" charset="0"/>
                          </a:rPr>
                          <m:t>4</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4</m:t>
                        </m:r>
                      </m:sub>
                      <m:sup>
                        <m:r>
                          <a:rPr lang="en-US" sz="4800" i="1">
                            <a:latin typeface="Cambria Math"/>
                            <a:ea typeface="Tahoma" panose="020B0604030504040204" pitchFamily="34" charset="0"/>
                            <a:cs typeface="Tahoma" panose="020B0604030504040204" pitchFamily="34" charset="0"/>
                          </a:rPr>
                          <m:t>1</m:t>
                        </m:r>
                      </m:sup>
                    </m:sSubSup>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𝑥</m:t>
                        </m:r>
                      </m:e>
                      <m:sup>
                        <m:r>
                          <a:rPr lang="en-US" sz="4800" i="1">
                            <a:latin typeface="Cambria Math"/>
                            <a:ea typeface="Tahoma" panose="020B0604030504040204" pitchFamily="34" charset="0"/>
                            <a:cs typeface="Tahoma" panose="020B0604030504040204" pitchFamily="34" charset="0"/>
                          </a:rPr>
                          <m:t>3</m:t>
                        </m:r>
                      </m:sup>
                    </m:sSup>
                    <m:r>
                      <a:rPr lang="en-US" sz="4800" b="0" i="1" smtClean="0">
                        <a:latin typeface="Cambria Math"/>
                        <a:ea typeface="Tahoma" panose="020B0604030504040204" pitchFamily="34" charset="0"/>
                        <a:cs typeface="Tahoma" panose="020B0604030504040204" pitchFamily="34" charset="0"/>
                      </a:rPr>
                      <m:t>.5</m:t>
                    </m:r>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4</m:t>
                        </m:r>
                      </m:sub>
                      <m:sup>
                        <m:r>
                          <a:rPr lang="en-US" sz="4800" i="1">
                            <a:latin typeface="Cambria Math"/>
                            <a:ea typeface="Tahoma" panose="020B0604030504040204" pitchFamily="34" charset="0"/>
                            <a:cs typeface="Tahoma" panose="020B0604030504040204" pitchFamily="34" charset="0"/>
                          </a:rPr>
                          <m:t>2</m:t>
                        </m:r>
                      </m:sup>
                    </m:sSubSup>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𝑥</m:t>
                        </m:r>
                      </m:e>
                      <m:sup>
                        <m:r>
                          <a:rPr lang="en-US" sz="4800" i="1">
                            <a:latin typeface="Cambria Math"/>
                            <a:ea typeface="Tahoma" panose="020B0604030504040204" pitchFamily="34" charset="0"/>
                            <a:cs typeface="Tahoma" panose="020B0604030504040204" pitchFamily="34" charset="0"/>
                          </a:rPr>
                          <m:t>2</m:t>
                        </m:r>
                      </m:sup>
                    </m:sSup>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.5</m:t>
                        </m:r>
                      </m:e>
                      <m:sup>
                        <m:r>
                          <a:rPr lang="en-US" sz="4800" b="0" i="1" smtClean="0">
                            <a:latin typeface="Cambria Math"/>
                            <a:ea typeface="Tahoma" panose="020B0604030504040204" pitchFamily="34" charset="0"/>
                            <a:cs typeface="Tahoma" panose="020B0604030504040204" pitchFamily="34" charset="0"/>
                          </a:rPr>
                          <m:t>2</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4</m:t>
                        </m:r>
                      </m:sub>
                      <m:sup>
                        <m:r>
                          <a:rPr lang="en-US" sz="4800" i="1">
                            <a:latin typeface="Cambria Math"/>
                            <a:ea typeface="Tahoma" panose="020B0604030504040204" pitchFamily="34" charset="0"/>
                            <a:cs typeface="Tahoma" panose="020B0604030504040204" pitchFamily="34" charset="0"/>
                          </a:rPr>
                          <m:t>3</m:t>
                        </m:r>
                      </m:sup>
                    </m:sSubSup>
                    <m:r>
                      <a:rPr lang="en-US" sz="4800" i="1">
                        <a:latin typeface="Cambria Math"/>
                        <a:ea typeface="Tahoma" panose="020B0604030504040204" pitchFamily="34" charset="0"/>
                        <a:cs typeface="Tahoma" panose="020B0604030504040204" pitchFamily="34" charset="0"/>
                      </a:rPr>
                      <m:t>.</m:t>
                    </m:r>
                    <m:r>
                      <a:rPr lang="en-US" sz="4800" i="1">
                        <a:latin typeface="Cambria Math"/>
                        <a:ea typeface="Tahoma" panose="020B0604030504040204" pitchFamily="34" charset="0"/>
                        <a:cs typeface="Tahoma" panose="020B0604030504040204" pitchFamily="34" charset="0"/>
                      </a:rPr>
                      <m:t>𝑥</m:t>
                    </m:r>
                    <m:r>
                      <a:rPr lang="en-US" sz="4800" b="0" i="1" smtClean="0">
                        <a:latin typeface="Cambria Math"/>
                        <a:ea typeface="Tahoma" panose="020B0604030504040204" pitchFamily="34" charset="0"/>
                        <a:cs typeface="Tahoma" panose="020B0604030504040204" pitchFamily="34" charset="0"/>
                      </a:rPr>
                      <m:t>.</m:t>
                    </m:r>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5</m:t>
                        </m:r>
                      </m:e>
                      <m:sup>
                        <m:r>
                          <a:rPr lang="en-US" sz="4800" b="0" i="1" smtClean="0">
                            <a:latin typeface="Cambria Math"/>
                            <a:ea typeface="Tahoma" panose="020B0604030504040204" pitchFamily="34" charset="0"/>
                            <a:cs typeface="Tahoma" panose="020B0604030504040204" pitchFamily="34" charset="0"/>
                          </a:rPr>
                          <m:t>3</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4</m:t>
                        </m:r>
                      </m:sub>
                      <m:sup>
                        <m:r>
                          <a:rPr lang="en-US" sz="4800" i="1">
                            <a:latin typeface="Cambria Math"/>
                            <a:ea typeface="Tahoma" panose="020B0604030504040204" pitchFamily="34" charset="0"/>
                            <a:cs typeface="Tahoma" panose="020B0604030504040204" pitchFamily="34" charset="0"/>
                          </a:rPr>
                          <m:t>4 </m:t>
                        </m:r>
                      </m:sup>
                    </m:sSubSup>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5</m:t>
                        </m:r>
                      </m:e>
                      <m:sup>
                        <m:r>
                          <a:rPr lang="en-US" sz="4800" i="1">
                            <a:latin typeface="Cambria Math"/>
                            <a:ea typeface="Tahoma" panose="020B0604030504040204" pitchFamily="34" charset="0"/>
                            <a:cs typeface="Tahoma" panose="020B0604030504040204" pitchFamily="34" charset="0"/>
                          </a:rPr>
                          <m:t>4</m:t>
                        </m:r>
                      </m:sup>
                    </m:sSup>
                    <m:r>
                      <a:rPr lang="en-US" sz="4800" b="0" i="1" smtClean="0">
                        <a:latin typeface="Cambria Math"/>
                        <a:ea typeface="Tahoma" panose="020B0604030504040204" pitchFamily="34" charset="0"/>
                        <a:cs typeface="Tahoma" panose="020B0604030504040204" pitchFamily="34" charset="0"/>
                      </a:rPr>
                      <m:t>+</m:t>
                    </m:r>
                  </m:oMath>
                </a14:m>
                <a:endParaRPr lang="en-US" sz="4800" i="1">
                  <a:latin typeface="Cambria Math"/>
                  <a:ea typeface="Tahoma" panose="020B0604030504040204" pitchFamily="34" charset="0"/>
                  <a:cs typeface="Tahoma" panose="020B0604030504040204" pitchFamily="34" charset="0"/>
                </a:endParaRPr>
              </a:p>
              <a:p>
                <a:pPr algn="just">
                  <a:lnSpc>
                    <a:spcPct val="150000"/>
                  </a:lnSpc>
                </a:pPr>
                <a14:m>
                  <m:oMathPara xmlns:m="http://schemas.openxmlformats.org/officeDocument/2006/math">
                    <m:oMathParaPr>
                      <m:jc m:val="left"/>
                    </m:oMathParaPr>
                    <m:oMath xmlns:m="http://schemas.openxmlformats.org/officeDocument/2006/math">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b="0" i="1" smtClean="0">
                              <a:latin typeface="Cambria Math"/>
                              <a:ea typeface="Tahoma" panose="020B0604030504040204" pitchFamily="34" charset="0"/>
                              <a:cs typeface="Tahoma" panose="020B0604030504040204" pitchFamily="34" charset="0"/>
                            </a:rPr>
                            <m:t>                   </m:t>
                          </m:r>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4</m:t>
                          </m:r>
                        </m:sub>
                        <m:sup>
                          <m:r>
                            <a:rPr lang="en-US" sz="4800" i="1">
                              <a:latin typeface="Cambria Math"/>
                              <a:ea typeface="Tahoma" panose="020B0604030504040204" pitchFamily="34" charset="0"/>
                              <a:cs typeface="Tahoma" panose="020B0604030504040204" pitchFamily="34" charset="0"/>
                            </a:rPr>
                            <m:t>0</m:t>
                          </m:r>
                        </m:sup>
                      </m:sSub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𝑥</m:t>
                          </m:r>
                        </m:e>
                        <m:sup>
                          <m:r>
                            <a:rPr lang="en-US" sz="4800" i="1">
                              <a:latin typeface="Cambria Math"/>
                              <a:ea typeface="Tahoma" panose="020B0604030504040204" pitchFamily="34" charset="0"/>
                              <a:cs typeface="Tahoma" panose="020B0604030504040204" pitchFamily="34" charset="0"/>
                            </a:rPr>
                            <m:t>4</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4</m:t>
                          </m:r>
                        </m:sub>
                        <m:sup>
                          <m:r>
                            <a:rPr lang="en-US" sz="4800" i="1">
                              <a:latin typeface="Cambria Math"/>
                              <a:ea typeface="Tahoma" panose="020B0604030504040204" pitchFamily="34" charset="0"/>
                              <a:cs typeface="Tahoma" panose="020B0604030504040204" pitchFamily="34" charset="0"/>
                            </a:rPr>
                            <m:t>1</m:t>
                          </m:r>
                        </m:sup>
                      </m:sSubSup>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𝑥</m:t>
                          </m:r>
                        </m:e>
                        <m:sup>
                          <m:r>
                            <a:rPr lang="en-US" sz="4800" i="1">
                              <a:latin typeface="Cambria Math"/>
                              <a:ea typeface="Tahoma" panose="020B0604030504040204" pitchFamily="34" charset="0"/>
                              <a:cs typeface="Tahoma" panose="020B0604030504040204" pitchFamily="34" charset="0"/>
                            </a:rPr>
                            <m:t>3</m:t>
                          </m:r>
                        </m:sup>
                      </m:sSup>
                      <m:r>
                        <a:rPr lang="en-US" sz="4800" b="0" i="1" smtClean="0">
                          <a:latin typeface="Cambria Math"/>
                          <a:ea typeface="Tahoma" panose="020B0604030504040204" pitchFamily="34" charset="0"/>
                          <a:cs typeface="Tahoma" panose="020B0604030504040204" pitchFamily="34" charset="0"/>
                        </a:rPr>
                        <m:t>(−5)</m:t>
                      </m:r>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4</m:t>
                          </m:r>
                        </m:sub>
                        <m:sup>
                          <m:r>
                            <a:rPr lang="en-US" sz="4800" i="1">
                              <a:latin typeface="Cambria Math"/>
                              <a:ea typeface="Tahoma" panose="020B0604030504040204" pitchFamily="34" charset="0"/>
                              <a:cs typeface="Tahoma" panose="020B0604030504040204" pitchFamily="34" charset="0"/>
                            </a:rPr>
                            <m:t>2</m:t>
                          </m:r>
                        </m:sup>
                      </m:sSubSup>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𝑥</m:t>
                          </m:r>
                        </m:e>
                        <m:sup>
                          <m:r>
                            <a:rPr lang="en-US" sz="4800" i="1">
                              <a:latin typeface="Cambria Math"/>
                              <a:ea typeface="Tahoma" panose="020B0604030504040204" pitchFamily="34" charset="0"/>
                              <a:cs typeface="Tahoma" panose="020B0604030504040204" pitchFamily="34" charset="0"/>
                            </a:rPr>
                            <m:t>2</m:t>
                          </m:r>
                        </m:sup>
                      </m:s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(−5)</m:t>
                          </m:r>
                        </m:e>
                        <m:sup>
                          <m:r>
                            <a:rPr lang="en-US" sz="4800" i="1">
                              <a:latin typeface="Cambria Math"/>
                              <a:ea typeface="Tahoma" panose="020B0604030504040204" pitchFamily="34" charset="0"/>
                              <a:cs typeface="Tahoma" panose="020B0604030504040204" pitchFamily="34" charset="0"/>
                            </a:rPr>
                            <m:t>2</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4</m:t>
                          </m:r>
                        </m:sub>
                        <m:sup>
                          <m:r>
                            <a:rPr lang="en-US" sz="4800" i="1">
                              <a:latin typeface="Cambria Math"/>
                              <a:ea typeface="Tahoma" panose="020B0604030504040204" pitchFamily="34" charset="0"/>
                              <a:cs typeface="Tahoma" panose="020B0604030504040204" pitchFamily="34" charset="0"/>
                            </a:rPr>
                            <m:t>3</m:t>
                          </m:r>
                        </m:sup>
                      </m:sSubSup>
                      <m:r>
                        <a:rPr lang="en-US" sz="4800" i="1">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𝑥</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.(−5)</m:t>
                          </m:r>
                        </m:e>
                        <m:sup>
                          <m:r>
                            <a:rPr lang="en-US" sz="4800" i="1">
                              <a:latin typeface="Cambria Math"/>
                              <a:ea typeface="Tahoma" panose="020B0604030504040204" pitchFamily="34" charset="0"/>
                              <a:cs typeface="Tahoma" panose="020B0604030504040204" pitchFamily="34" charset="0"/>
                            </a:rPr>
                            <m:t>3</m:t>
                          </m:r>
                        </m:sup>
                      </m:sSup>
                      <m:r>
                        <a:rPr lang="en-US" sz="4800" i="1">
                          <a:latin typeface="Cambria Math"/>
                          <a:ea typeface="Tahoma" panose="020B0604030504040204" pitchFamily="34" charset="0"/>
                          <a:cs typeface="Tahoma" panose="020B0604030504040204" pitchFamily="34" charset="0"/>
                        </a:rPr>
                        <m:t>+</m:t>
                      </m:r>
                      <m:sSubSup>
                        <m:sSubSupPr>
                          <m:ctrlPr>
                            <a:rPr lang="en-US" sz="4800" i="1" smtClean="0">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4</m:t>
                          </m:r>
                        </m:sub>
                        <m:sup>
                          <m:r>
                            <a:rPr lang="en-US" sz="4800" i="1">
                              <a:latin typeface="Cambria Math"/>
                              <a:ea typeface="Tahoma" panose="020B0604030504040204" pitchFamily="34" charset="0"/>
                              <a:cs typeface="Tahoma" panose="020B0604030504040204" pitchFamily="34" charset="0"/>
                            </a:rPr>
                            <m:t>4</m:t>
                          </m:r>
                          <m:r>
                            <a:rPr lang="en-US" sz="4800" b="0" i="1" smtClean="0">
                              <a:latin typeface="Cambria Math"/>
                              <a:ea typeface="Tahoma" panose="020B0604030504040204" pitchFamily="34" charset="0"/>
                              <a:cs typeface="Tahoma" panose="020B0604030504040204" pitchFamily="34" charset="0"/>
                            </a:rPr>
                            <m:t> </m:t>
                          </m:r>
                        </m:sup>
                      </m:sSubSup>
                      <m:r>
                        <a:rPr lang="en-US" sz="4800" b="0" i="1" smtClean="0">
                          <a:latin typeface="Cambria Math"/>
                          <a:ea typeface="Tahoma" panose="020B0604030504040204" pitchFamily="34" charset="0"/>
                          <a:cs typeface="Tahoma" panose="020B0604030504040204" pitchFamily="34" charset="0"/>
                        </a:rPr>
                        <m:t>.</m:t>
                      </m:r>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(−5)</m:t>
                          </m:r>
                        </m:e>
                        <m:sup>
                          <m:r>
                            <a:rPr lang="en-US" sz="4800" b="0" i="1" smtClean="0">
                              <a:latin typeface="Cambria Math"/>
                              <a:ea typeface="Tahoma" panose="020B0604030504040204" pitchFamily="34" charset="0"/>
                              <a:cs typeface="Tahoma" panose="020B0604030504040204" pitchFamily="34" charset="0"/>
                            </a:rPr>
                            <m:t>4</m:t>
                          </m:r>
                        </m:sup>
                      </m:sSup>
                      <m:r>
                        <a:rPr lang="en-US" sz="4800" b="0" i="1" smtClean="0">
                          <a:latin typeface="Cambria Math"/>
                          <a:ea typeface="Tahoma" panose="020B0604030504040204" pitchFamily="34" charset="0"/>
                          <a:cs typeface="Tahoma" panose="020B0604030504040204" pitchFamily="34" charset="0"/>
                        </a:rPr>
                        <m:t>    </m:t>
                      </m:r>
                    </m:oMath>
                  </m:oMathPara>
                </a14:m>
                <a:endParaRPr lang="en-US" sz="4800" b="0" i="1">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80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0" i="0" smtClean="0">
                        <a:latin typeface="Cambria Math"/>
                        <a:ea typeface="Tahoma" panose="020B0604030504040204" pitchFamily="34" charset="0"/>
                        <a:cs typeface="Tahoma" panose="020B0604030504040204" pitchFamily="34" charset="0"/>
                      </a:rPr>
                      <m:t>                    =2</m:t>
                    </m:r>
                    <m:d>
                      <m:dPr>
                        <m:ctrlPr>
                          <a:rPr lang="en-US" sz="4800" b="0" i="1" smtClean="0">
                            <a:latin typeface="Cambria Math" panose="02040503050406030204" pitchFamily="18" charset="0"/>
                            <a:ea typeface="Tahoma" panose="020B0604030504040204" pitchFamily="34" charset="0"/>
                            <a:cs typeface="Tahoma" panose="020B0604030504040204" pitchFamily="34" charset="0"/>
                          </a:rPr>
                        </m:ctrlPr>
                      </m:dPr>
                      <m:e>
                        <m:sSubSup>
                          <m:sSub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bSupPr>
                          <m:e>
                            <m:r>
                              <m:rPr>
                                <m:sty m:val="p"/>
                              </m:rPr>
                              <a:rPr lang="en-US" sz="4800" b="0" i="0" smtClean="0">
                                <a:latin typeface="Cambria Math"/>
                                <a:ea typeface="Tahoma" panose="020B0604030504040204" pitchFamily="34" charset="0"/>
                                <a:cs typeface="Tahoma" panose="020B0604030504040204" pitchFamily="34" charset="0"/>
                              </a:rPr>
                              <m:t>C</m:t>
                            </m:r>
                          </m:e>
                          <m:sub>
                            <m:r>
                              <a:rPr lang="en-US" sz="4800" b="0" i="0" smtClean="0">
                                <a:latin typeface="Cambria Math"/>
                                <a:ea typeface="Tahoma" panose="020B0604030504040204" pitchFamily="34" charset="0"/>
                                <a:cs typeface="Tahoma" panose="020B0604030504040204" pitchFamily="34" charset="0"/>
                              </a:rPr>
                              <m:t>5</m:t>
                            </m:r>
                          </m:sub>
                          <m:sup>
                            <m:r>
                              <a:rPr lang="en-US" sz="4800" b="0" i="0" smtClean="0">
                                <a:latin typeface="Cambria Math"/>
                                <a:ea typeface="Tahoma" panose="020B0604030504040204" pitchFamily="34" charset="0"/>
                                <a:cs typeface="Tahoma" panose="020B0604030504040204" pitchFamily="34" charset="0"/>
                              </a:rPr>
                              <m:t>0</m:t>
                            </m:r>
                          </m:sup>
                        </m:sSubSup>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𝑥</m:t>
                            </m:r>
                          </m:e>
                          <m:sup>
                            <m:r>
                              <a:rPr lang="en-US" sz="4800" b="0" i="1" smtClean="0">
                                <a:latin typeface="Cambria Math"/>
                                <a:ea typeface="Tahoma" panose="020B0604030504040204" pitchFamily="34" charset="0"/>
                                <a:cs typeface="Tahoma" panose="020B0604030504040204" pitchFamily="34" charset="0"/>
                              </a:rPr>
                              <m:t>4</m:t>
                            </m:r>
                          </m:sup>
                        </m:sSup>
                        <m:r>
                          <a:rPr lang="en-US" sz="4800" b="0" i="1" smtClean="0">
                            <a:latin typeface="Cambria Math"/>
                            <a:ea typeface="Tahoma" panose="020B0604030504040204" pitchFamily="34" charset="0"/>
                            <a:cs typeface="Tahoma" panose="020B0604030504040204" pitchFamily="34" charset="0"/>
                          </a:rPr>
                          <m:t>+</m:t>
                        </m:r>
                        <m:sSubSup>
                          <m:sSub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bSupPr>
                          <m:e>
                            <m:r>
                              <a:rPr lang="en-US" sz="4800" b="0" i="1" smtClean="0">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4</m:t>
                            </m:r>
                          </m:sub>
                          <m:sup>
                            <m:r>
                              <a:rPr lang="en-US" sz="4800" b="0" i="1" smtClean="0">
                                <a:latin typeface="Cambria Math"/>
                                <a:ea typeface="Tahoma" panose="020B0604030504040204" pitchFamily="34" charset="0"/>
                                <a:cs typeface="Tahoma" panose="020B0604030504040204" pitchFamily="34" charset="0"/>
                              </a:rPr>
                              <m:t>2</m:t>
                            </m:r>
                          </m:sup>
                        </m:sSubSup>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𝑥</m:t>
                            </m:r>
                          </m:e>
                          <m:sup>
                            <m:r>
                              <a:rPr lang="en-US" sz="4800" b="0" i="1" smtClean="0">
                                <a:latin typeface="Cambria Math"/>
                                <a:ea typeface="Tahoma" panose="020B0604030504040204" pitchFamily="34" charset="0"/>
                                <a:cs typeface="Tahoma" panose="020B0604030504040204" pitchFamily="34" charset="0"/>
                              </a:rPr>
                              <m:t>2</m:t>
                            </m:r>
                          </m:sup>
                        </m:sSup>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5</m:t>
                            </m:r>
                          </m:e>
                          <m:sup>
                            <m:r>
                              <a:rPr lang="en-US" sz="4800" b="0" i="1" smtClean="0">
                                <a:latin typeface="Cambria Math"/>
                                <a:ea typeface="Tahoma" panose="020B0604030504040204" pitchFamily="34" charset="0"/>
                                <a:cs typeface="Tahoma" panose="020B0604030504040204" pitchFamily="34" charset="0"/>
                              </a:rPr>
                              <m:t>2</m:t>
                            </m:r>
                          </m:sup>
                        </m:sSup>
                        <m:r>
                          <a:rPr lang="en-US" sz="4800" b="0" i="1" smtClean="0">
                            <a:latin typeface="Cambria Math"/>
                            <a:ea typeface="Tahoma" panose="020B0604030504040204" pitchFamily="34" charset="0"/>
                            <a:cs typeface="Tahoma" panose="020B0604030504040204" pitchFamily="34" charset="0"/>
                          </a:rPr>
                          <m:t>+</m:t>
                        </m:r>
                        <m:sSubSup>
                          <m:sSub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bSupPr>
                          <m:e>
                            <m:r>
                              <a:rPr lang="en-US" sz="4800" b="0" i="1" smtClean="0">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4</m:t>
                            </m:r>
                          </m:sub>
                          <m:sup>
                            <m:r>
                              <a:rPr lang="en-US" sz="4800" b="0" i="1" smtClean="0">
                                <a:latin typeface="Cambria Math"/>
                                <a:ea typeface="Tahoma" panose="020B0604030504040204" pitchFamily="34" charset="0"/>
                                <a:cs typeface="Tahoma" panose="020B0604030504040204" pitchFamily="34" charset="0"/>
                              </a:rPr>
                              <m:t>4</m:t>
                            </m:r>
                          </m:sup>
                        </m:sSubSup>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5</m:t>
                            </m:r>
                          </m:e>
                          <m:sup>
                            <m:r>
                              <a:rPr lang="en-US" sz="4800" b="0" i="1" smtClean="0">
                                <a:latin typeface="Cambria Math"/>
                                <a:ea typeface="Tahoma" panose="020B0604030504040204" pitchFamily="34" charset="0"/>
                                <a:cs typeface="Tahoma" panose="020B0604030504040204" pitchFamily="34" charset="0"/>
                              </a:rPr>
                              <m:t>4</m:t>
                            </m:r>
                          </m:sup>
                        </m:sSup>
                      </m:e>
                    </m:d>
                    <m:r>
                      <a:rPr lang="en-US" sz="4800" b="0" i="1" smtClean="0">
                        <a:latin typeface="Cambria Math"/>
                        <a:ea typeface="Tahoma" panose="020B0604030504040204" pitchFamily="34" charset="0"/>
                        <a:cs typeface="Tahoma" panose="020B0604030504040204" pitchFamily="34" charset="0"/>
                      </a:rPr>
                      <m:t>=2</m:t>
                    </m:r>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𝑥</m:t>
                        </m:r>
                      </m:e>
                      <m:sup>
                        <m:r>
                          <a:rPr lang="en-US" sz="4800" b="0" i="1" smtClean="0">
                            <a:latin typeface="Cambria Math"/>
                            <a:ea typeface="Tahoma" panose="020B0604030504040204" pitchFamily="34" charset="0"/>
                            <a:cs typeface="Tahoma" panose="020B0604030504040204" pitchFamily="34" charset="0"/>
                          </a:rPr>
                          <m:t>4</m:t>
                        </m:r>
                      </m:sup>
                    </m:sSup>
                    <m:r>
                      <a:rPr lang="en-US" sz="4800" b="0" i="1" smtClean="0">
                        <a:latin typeface="Cambria Math"/>
                        <a:ea typeface="Tahoma" panose="020B0604030504040204" pitchFamily="34" charset="0"/>
                        <a:cs typeface="Tahoma" panose="020B0604030504040204" pitchFamily="34" charset="0"/>
                      </a:rPr>
                      <m:t>+300</m:t>
                    </m:r>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𝑥</m:t>
                        </m:r>
                      </m:e>
                      <m:sup>
                        <m:r>
                          <a:rPr lang="en-US" sz="4800" b="0" i="1" smtClean="0">
                            <a:latin typeface="Cambria Math"/>
                            <a:ea typeface="Tahoma" panose="020B0604030504040204" pitchFamily="34" charset="0"/>
                            <a:cs typeface="Tahoma" panose="020B0604030504040204" pitchFamily="34" charset="0"/>
                          </a:rPr>
                          <m:t>2</m:t>
                        </m:r>
                      </m:sup>
                    </m:sSup>
                    <m:r>
                      <a:rPr lang="en-US" sz="4800" b="0" i="1" smtClean="0">
                        <a:latin typeface="Cambria Math"/>
                        <a:ea typeface="Tahoma" panose="020B0604030504040204" pitchFamily="34" charset="0"/>
                        <a:cs typeface="Tahoma" panose="020B0604030504040204" pitchFamily="34" charset="0"/>
                      </a:rPr>
                      <m:t>+1250</m:t>
                    </m:r>
                  </m:oMath>
                </a14:m>
                <a:endParaRPr lang="vi-VN"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1" name="TextBox 40">
                <a:extLst>
                  <a:ext uri="{FF2B5EF4-FFF2-40B4-BE49-F238E27FC236}">
                    <a16:creationId xmlns:a16="http://schemas.microsoft.com/office/drawing/2014/main" xmlns="" xmlns:a14="http://schemas.microsoft.com/office/drawing/2010/main" id="{3DD30A3B-E42E-4A1F-8AB9-53C0308D9766}"/>
                  </a:ext>
                </a:extLst>
              </p:cNvPr>
              <p:cNvSpPr txBox="1">
                <a:spLocks noRot="1" noChangeAspect="1" noMove="1" noResize="1" noEditPoints="1" noAdjustHandles="1" noChangeArrowheads="1" noChangeShapeType="1" noTextEdit="1"/>
              </p:cNvSpPr>
              <p:nvPr/>
            </p:nvSpPr>
            <p:spPr>
              <a:xfrm>
                <a:off x="1141345" y="7309241"/>
                <a:ext cx="22936161" cy="3476593"/>
              </a:xfrm>
              <a:prstGeom prst="rect">
                <a:avLst/>
              </a:prstGeom>
              <a:blipFill rotWithShape="1">
                <a:blip r:embed="rId5"/>
                <a:stretch>
                  <a:fillRect l="-11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3DD30A3B-E42E-4A1F-8AB9-53C0308D9766}"/>
                  </a:ext>
                </a:extLst>
              </p:cNvPr>
              <p:cNvSpPr txBox="1"/>
              <p:nvPr/>
            </p:nvSpPr>
            <p:spPr>
              <a:xfrm>
                <a:off x="720438" y="10820400"/>
                <a:ext cx="24425562" cy="3370346"/>
              </a:xfrm>
              <a:prstGeom prst="rect">
                <a:avLst/>
              </a:prstGeom>
              <a:noFill/>
            </p:spPr>
            <p:txBody>
              <a:bodyPr wrap="square">
                <a:spAutoFit/>
              </a:bodyPr>
              <a:lstStyle/>
              <a:p>
                <a:pPr>
                  <a:lnSpc>
                    <a:spcPct val="150000"/>
                  </a:lnSpc>
                </a:pPr>
                <a:r>
                  <a:rPr lang="en-US" sz="4800" dirty="0">
                    <a:ea typeface="Tahoma" panose="020B0604030504040204" pitchFamily="34" charset="0"/>
                    <a:cs typeface="Tahoma" panose="020B0604030504040204" pitchFamily="34" charset="0"/>
                  </a:rPr>
                  <a:t>d</a:t>
                </a:r>
                <a14:m>
                  <m:oMath xmlns:m="http://schemas.openxmlformats.org/officeDocument/2006/math">
                    <m:r>
                      <a:rPr lang="en-US" sz="4800" i="1">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 </m:t>
                    </m:r>
                    <m:sSup>
                      <m:sSupPr>
                        <m:ctrlPr>
                          <a:rPr lang="en-US" sz="4800" i="1" smtClean="0">
                            <a:latin typeface="Cambria Math" panose="02040503050406030204" pitchFamily="18" charset="0"/>
                            <a:ea typeface="Tahoma" panose="020B0604030504040204" pitchFamily="34" charset="0"/>
                            <a:cs typeface="Tahoma" panose="020B0604030504040204" pitchFamily="34" charset="0"/>
                          </a:rPr>
                        </m:ctrlPr>
                      </m:sSupPr>
                      <m:e>
                        <m:d>
                          <m:dPr>
                            <m:ctrlPr>
                              <a:rPr lang="vi-VN" sz="4800" i="1">
                                <a:latin typeface="Cambria Math" panose="02040503050406030204" pitchFamily="18" charset="0"/>
                                <a:ea typeface="Tahoma" panose="020B0604030504040204" pitchFamily="34" charset="0"/>
                                <a:cs typeface="Tahoma" panose="020B0604030504040204" pitchFamily="34" charset="0"/>
                              </a:rPr>
                            </m:ctrlPr>
                          </m:dPr>
                          <m:e>
                            <m:r>
                              <a:rPr lang="en-US" sz="4800" b="0" i="1" smtClean="0">
                                <a:latin typeface="Cambria Math"/>
                                <a:ea typeface="Tahoma" panose="020B0604030504040204" pitchFamily="34" charset="0"/>
                                <a:cs typeface="Tahoma" panose="020B0604030504040204" pitchFamily="34" charset="0"/>
                              </a:rPr>
                              <m:t>𝑥</m:t>
                            </m:r>
                            <m:r>
                              <a:rPr lang="en-US" sz="4800" b="0" i="1" smtClean="0">
                                <a:latin typeface="Cambria Math"/>
                                <a:ea typeface="Tahoma" panose="020B0604030504040204" pitchFamily="34" charset="0"/>
                                <a:cs typeface="Tahoma" panose="020B0604030504040204" pitchFamily="34" charset="0"/>
                              </a:rPr>
                              <m:t>−2</m:t>
                            </m:r>
                            <m:r>
                              <a:rPr lang="en-US" sz="4800" b="0" i="1" smtClean="0">
                                <a:latin typeface="Cambria Math"/>
                                <a:ea typeface="Tahoma" panose="020B0604030504040204" pitchFamily="34" charset="0"/>
                                <a:cs typeface="Tahoma" panose="020B0604030504040204" pitchFamily="34" charset="0"/>
                              </a:rPr>
                              <m:t>𝑦</m:t>
                            </m:r>
                          </m:e>
                        </m:d>
                      </m:e>
                      <m:sup>
                        <m:r>
                          <a:rPr lang="en-US" sz="4800" b="0" i="1" smtClean="0">
                            <a:latin typeface="Cambria Math"/>
                            <a:ea typeface="Tahoma" panose="020B0604030504040204" pitchFamily="34" charset="0"/>
                            <a:cs typeface="Tahoma" panose="020B0604030504040204" pitchFamily="34" charset="0"/>
                          </a:rPr>
                          <m:t>5</m:t>
                        </m:r>
                      </m:sup>
                    </m:sSup>
                    <m:r>
                      <a:rPr lang="en-US" sz="4800" b="0" i="1" smtClean="0">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0</m:t>
                        </m:r>
                      </m:sup>
                    </m:sSubSup>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𝑥</m:t>
                        </m:r>
                      </m:e>
                      <m:sup>
                        <m:r>
                          <a:rPr lang="en-US" sz="4800" b="0" i="1" smtClean="0">
                            <a:latin typeface="Cambria Math"/>
                            <a:ea typeface="Tahoma" panose="020B0604030504040204" pitchFamily="34" charset="0"/>
                            <a:cs typeface="Tahoma" panose="020B0604030504040204" pitchFamily="34" charset="0"/>
                          </a:rPr>
                          <m:t>5</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1</m:t>
                        </m:r>
                      </m:sup>
                    </m:sSubSup>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𝑥</m:t>
                        </m:r>
                      </m:e>
                      <m:sup>
                        <m:r>
                          <a:rPr lang="en-US" sz="4800" b="0" i="1" smtClean="0">
                            <a:latin typeface="Cambria Math"/>
                            <a:ea typeface="Tahoma" panose="020B0604030504040204" pitchFamily="34" charset="0"/>
                            <a:cs typeface="Tahoma" panose="020B0604030504040204" pitchFamily="34" charset="0"/>
                          </a:rPr>
                          <m:t>4</m:t>
                        </m:r>
                      </m:sup>
                    </m:s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d>
                          <m:dPr>
                            <m:ctrlPr>
                              <a:rPr lang="en-US" sz="4800" i="1">
                                <a:latin typeface="Cambria Math" panose="02040503050406030204" pitchFamily="18" charset="0"/>
                                <a:ea typeface="Tahoma" panose="020B0604030504040204" pitchFamily="34" charset="0"/>
                                <a:cs typeface="Tahoma" panose="020B0604030504040204" pitchFamily="34" charset="0"/>
                              </a:rPr>
                            </m:ctrlPr>
                          </m:dPr>
                          <m:e>
                            <m:r>
                              <a:rPr lang="en-US" sz="4800" i="1">
                                <a:latin typeface="Cambria Math"/>
                                <a:ea typeface="Tahoma" panose="020B0604030504040204" pitchFamily="34" charset="0"/>
                                <a:cs typeface="Tahoma" panose="020B0604030504040204" pitchFamily="34" charset="0"/>
                              </a:rPr>
                              <m:t>−2</m:t>
                            </m:r>
                            <m:r>
                              <a:rPr lang="en-US" sz="4800" i="1">
                                <a:latin typeface="Cambria Math"/>
                                <a:ea typeface="Tahoma" panose="020B0604030504040204" pitchFamily="34" charset="0"/>
                                <a:cs typeface="Tahoma" panose="020B0604030504040204" pitchFamily="34" charset="0"/>
                              </a:rPr>
                              <m:t>𝑦</m:t>
                            </m:r>
                          </m:e>
                        </m:d>
                      </m:e>
                      <m:sup>
                        <m:r>
                          <a:rPr lang="en-US" sz="4800" i="1">
                            <a:latin typeface="Cambria Math"/>
                            <a:ea typeface="Tahoma" panose="020B0604030504040204" pitchFamily="34" charset="0"/>
                            <a:cs typeface="Tahoma" panose="020B0604030504040204" pitchFamily="34" charset="0"/>
                          </a:rPr>
                          <m:t>1</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2</m:t>
                        </m:r>
                      </m:sup>
                    </m:sSub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𝑥</m:t>
                        </m:r>
                      </m:e>
                      <m:sup>
                        <m:r>
                          <a:rPr lang="en-US" sz="4800" b="0" i="1" smtClean="0">
                            <a:latin typeface="Cambria Math"/>
                            <a:ea typeface="Tahoma" panose="020B0604030504040204" pitchFamily="34" charset="0"/>
                            <a:cs typeface="Tahoma" panose="020B0604030504040204" pitchFamily="34" charset="0"/>
                          </a:rPr>
                          <m:t>3</m:t>
                        </m:r>
                      </m:sup>
                    </m:s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d>
                          <m:dPr>
                            <m:ctrlPr>
                              <a:rPr lang="en-US" sz="4800" i="1">
                                <a:latin typeface="Cambria Math" panose="02040503050406030204" pitchFamily="18" charset="0"/>
                                <a:ea typeface="Tahoma" panose="020B0604030504040204" pitchFamily="34" charset="0"/>
                                <a:cs typeface="Tahoma" panose="020B0604030504040204" pitchFamily="34" charset="0"/>
                              </a:rPr>
                            </m:ctrlPr>
                          </m:dPr>
                          <m:e>
                            <m:r>
                              <a:rPr lang="en-US" sz="4800" i="1">
                                <a:latin typeface="Cambria Math"/>
                                <a:ea typeface="Tahoma" panose="020B0604030504040204" pitchFamily="34" charset="0"/>
                                <a:cs typeface="Tahoma" panose="020B0604030504040204" pitchFamily="34" charset="0"/>
                              </a:rPr>
                              <m:t>−2</m:t>
                            </m:r>
                            <m:r>
                              <a:rPr lang="en-US" sz="4800" i="1">
                                <a:latin typeface="Cambria Math"/>
                                <a:ea typeface="Tahoma" panose="020B0604030504040204" pitchFamily="34" charset="0"/>
                                <a:cs typeface="Tahoma" panose="020B0604030504040204" pitchFamily="34" charset="0"/>
                              </a:rPr>
                              <m:t>𝑦</m:t>
                            </m:r>
                          </m:e>
                        </m:d>
                      </m:e>
                      <m:sup>
                        <m:r>
                          <a:rPr lang="en-US" sz="4800" i="1">
                            <a:latin typeface="Cambria Math"/>
                            <a:ea typeface="Tahoma" panose="020B0604030504040204" pitchFamily="34" charset="0"/>
                            <a:cs typeface="Tahoma" panose="020B0604030504040204" pitchFamily="34" charset="0"/>
                          </a:rPr>
                          <m:t>2</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3</m:t>
                        </m:r>
                      </m:sup>
                    </m:sSubSup>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𝑥</m:t>
                        </m:r>
                      </m:e>
                      <m:sup>
                        <m:r>
                          <a:rPr lang="en-US" sz="4800" b="0" i="1" smtClean="0">
                            <a:latin typeface="Cambria Math"/>
                            <a:ea typeface="Tahoma" panose="020B0604030504040204" pitchFamily="34" charset="0"/>
                            <a:cs typeface="Tahoma" panose="020B0604030504040204" pitchFamily="34" charset="0"/>
                          </a:rPr>
                          <m:t>2</m:t>
                        </m:r>
                      </m:sup>
                    </m:s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(−2</m:t>
                        </m:r>
                        <m:r>
                          <a:rPr lang="en-US" sz="4800" i="1">
                            <a:latin typeface="Cambria Math"/>
                            <a:ea typeface="Tahoma" panose="020B0604030504040204" pitchFamily="34" charset="0"/>
                            <a:cs typeface="Tahoma" panose="020B0604030504040204" pitchFamily="34" charset="0"/>
                          </a:rPr>
                          <m:t>𝑦</m:t>
                        </m:r>
                        <m:r>
                          <a:rPr lang="en-US" sz="4800" i="1">
                            <a:latin typeface="Cambria Math"/>
                            <a:ea typeface="Tahoma" panose="020B0604030504040204" pitchFamily="34" charset="0"/>
                            <a:cs typeface="Tahoma" panose="020B0604030504040204" pitchFamily="34" charset="0"/>
                          </a:rPr>
                          <m:t>)</m:t>
                        </m:r>
                      </m:e>
                      <m:sup>
                        <m:r>
                          <a:rPr lang="en-US" sz="4800" i="1">
                            <a:latin typeface="Cambria Math"/>
                            <a:ea typeface="Tahoma" panose="020B0604030504040204" pitchFamily="34" charset="0"/>
                            <a:cs typeface="Tahoma" panose="020B0604030504040204" pitchFamily="34" charset="0"/>
                          </a:rPr>
                          <m:t>3</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4 </m:t>
                        </m:r>
                      </m:sup>
                    </m:sSub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𝑥</m:t>
                        </m:r>
                        <m:r>
                          <a:rPr lang="en-US" sz="4800" i="1">
                            <a:latin typeface="Cambria Math"/>
                            <a:ea typeface="Tahoma" panose="020B0604030504040204" pitchFamily="34" charset="0"/>
                            <a:cs typeface="Tahoma" panose="020B0604030504040204" pitchFamily="34" charset="0"/>
                          </a:rPr>
                          <m:t>(−2</m:t>
                        </m:r>
                        <m:r>
                          <a:rPr lang="en-US" sz="4800" i="1">
                            <a:latin typeface="Cambria Math"/>
                            <a:ea typeface="Tahoma" panose="020B0604030504040204" pitchFamily="34" charset="0"/>
                            <a:cs typeface="Tahoma" panose="020B0604030504040204" pitchFamily="34" charset="0"/>
                          </a:rPr>
                          <m:t>𝑦</m:t>
                        </m:r>
                        <m:r>
                          <a:rPr lang="en-US" sz="4800" i="1">
                            <a:latin typeface="Cambria Math"/>
                            <a:ea typeface="Tahoma" panose="020B0604030504040204" pitchFamily="34" charset="0"/>
                            <a:cs typeface="Tahoma" panose="020B0604030504040204" pitchFamily="34" charset="0"/>
                          </a:rPr>
                          <m:t>)</m:t>
                        </m:r>
                      </m:e>
                      <m:sup>
                        <m:r>
                          <a:rPr lang="en-US" sz="4800" i="1">
                            <a:latin typeface="Cambria Math"/>
                            <a:ea typeface="Tahoma" panose="020B0604030504040204" pitchFamily="34" charset="0"/>
                            <a:cs typeface="Tahoma" panose="020B0604030504040204" pitchFamily="34" charset="0"/>
                          </a:rPr>
                          <m:t>4</m:t>
                        </m:r>
                      </m:sup>
                    </m:sSup>
                    <m:r>
                      <a:rPr lang="en-US" sz="4800" b="0" i="1" smtClean="0">
                        <a:latin typeface="Cambria Math"/>
                        <a:ea typeface="Tahoma" panose="020B0604030504040204" pitchFamily="34" charset="0"/>
                        <a:cs typeface="Tahoma" panose="020B0604030504040204" pitchFamily="34" charset="0"/>
                      </a:rPr>
                      <m:t>+            </m:t>
                    </m:r>
                    <m:sSubSup>
                      <m:sSub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bSupPr>
                      <m:e>
                        <m:r>
                          <a:rPr lang="en-US" sz="4800" b="0" i="1" smtClean="0">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5</m:t>
                        </m:r>
                      </m:sub>
                      <m:sup>
                        <m:r>
                          <a:rPr lang="en-US" sz="4800" b="0" i="1" smtClean="0">
                            <a:latin typeface="Cambria Math"/>
                            <a:ea typeface="Tahoma" panose="020B0604030504040204" pitchFamily="34" charset="0"/>
                            <a:cs typeface="Tahoma" panose="020B0604030504040204" pitchFamily="34" charset="0"/>
                          </a:rPr>
                          <m:t>5</m:t>
                        </m:r>
                      </m:sup>
                    </m:sSubSup>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d>
                          <m:dPr>
                            <m:ctrlPr>
                              <a:rPr lang="en-US" sz="4800" b="0" i="1" smtClean="0">
                                <a:latin typeface="Cambria Math" panose="02040503050406030204" pitchFamily="18" charset="0"/>
                                <a:ea typeface="Tahoma" panose="020B0604030504040204" pitchFamily="34" charset="0"/>
                                <a:cs typeface="Tahoma" panose="020B0604030504040204" pitchFamily="34" charset="0"/>
                              </a:rPr>
                            </m:ctrlPr>
                          </m:dPr>
                          <m:e>
                            <m:r>
                              <a:rPr lang="en-US" sz="4800" b="0" i="1" smtClean="0">
                                <a:latin typeface="Cambria Math"/>
                                <a:ea typeface="Tahoma" panose="020B0604030504040204" pitchFamily="34" charset="0"/>
                                <a:cs typeface="Tahoma" panose="020B0604030504040204" pitchFamily="34" charset="0"/>
                              </a:rPr>
                              <m:t>−2</m:t>
                            </m:r>
                            <m:r>
                              <a:rPr lang="en-US" sz="4800" b="0" i="1" smtClean="0">
                                <a:latin typeface="Cambria Math"/>
                                <a:ea typeface="Tahoma" panose="020B0604030504040204" pitchFamily="34" charset="0"/>
                                <a:cs typeface="Tahoma" panose="020B0604030504040204" pitchFamily="34" charset="0"/>
                              </a:rPr>
                              <m:t>𝑦</m:t>
                            </m:r>
                          </m:e>
                        </m:d>
                      </m:e>
                      <m:sup>
                        <m:r>
                          <a:rPr lang="en-US" sz="4800" b="0" i="1" smtClean="0">
                            <a:latin typeface="Cambria Math"/>
                            <a:ea typeface="Tahoma" panose="020B0604030504040204" pitchFamily="34" charset="0"/>
                            <a:cs typeface="Tahoma" panose="020B0604030504040204" pitchFamily="34" charset="0"/>
                          </a:rPr>
                          <m:t>5</m:t>
                        </m:r>
                      </m:sup>
                    </m:sSup>
                    <m:r>
                      <a:rPr lang="en-US" sz="4800">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𝑥</m:t>
                            </m:r>
                          </m:e>
                          <m:sup>
                            <m:r>
                              <a:rPr lang="en-US" sz="4800" b="0" i="1" smtClean="0">
                                <a:latin typeface="Cambria Math"/>
                                <a:ea typeface="Tahoma" panose="020B0604030504040204" pitchFamily="34" charset="0"/>
                                <a:cs typeface="Tahoma" panose="020B0604030504040204" pitchFamily="34" charset="0"/>
                              </a:rPr>
                              <m:t>5</m:t>
                            </m:r>
                          </m:sup>
                        </m:sSup>
                        <m:r>
                          <a:rPr lang="en-US" sz="4800" b="0" i="1" smtClean="0">
                            <a:latin typeface="Cambria Math"/>
                            <a:ea typeface="Tahoma" panose="020B0604030504040204" pitchFamily="34" charset="0"/>
                            <a:cs typeface="Tahoma" panose="020B0604030504040204" pitchFamily="34" charset="0"/>
                          </a:rPr>
                          <m:t>−10</m:t>
                        </m:r>
                        <m:r>
                          <a:rPr lang="en-US" sz="4800" i="1">
                            <a:latin typeface="Cambria Math"/>
                            <a:ea typeface="Tahoma" panose="020B0604030504040204" pitchFamily="34" charset="0"/>
                            <a:cs typeface="Tahoma" panose="020B0604030504040204" pitchFamily="34" charset="0"/>
                          </a:rPr>
                          <m:t>𝑥</m:t>
                        </m:r>
                      </m:e>
                      <m:sup>
                        <m:r>
                          <a:rPr lang="en-US" sz="4800" i="1">
                            <a:latin typeface="Cambria Math"/>
                            <a:ea typeface="Tahoma" panose="020B0604030504040204" pitchFamily="34" charset="0"/>
                            <a:cs typeface="Tahoma" panose="020B0604030504040204" pitchFamily="34" charset="0"/>
                          </a:rPr>
                          <m:t>4</m:t>
                        </m:r>
                      </m:sup>
                    </m:sSup>
                    <m:r>
                      <a:rPr lang="en-US" sz="4800" b="0" i="1" smtClean="0">
                        <a:latin typeface="Cambria Math"/>
                        <a:ea typeface="Tahoma" panose="020B0604030504040204" pitchFamily="34" charset="0"/>
                        <a:cs typeface="Tahoma" panose="020B0604030504040204" pitchFamily="34" charset="0"/>
                      </a:rPr>
                      <m:t>𝑦</m:t>
                    </m:r>
                    <m:r>
                      <a:rPr lang="en-US" sz="4800" b="0" i="1" smtClean="0">
                        <a:latin typeface="Cambria Math"/>
                        <a:ea typeface="Tahoma" panose="020B0604030504040204" pitchFamily="34" charset="0"/>
                        <a:cs typeface="Tahoma" panose="020B0604030504040204" pitchFamily="34" charset="0"/>
                      </a:rPr>
                      <m:t>+40</m:t>
                    </m:r>
                    <m:sSup>
                      <m:sSupPr>
                        <m:ctrlPr>
                          <a:rPr lang="en-US" sz="4800" i="1" smtClean="0">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𝑥</m:t>
                        </m:r>
                      </m:e>
                      <m:sup>
                        <m:r>
                          <a:rPr lang="en-US" sz="4800" i="1">
                            <a:latin typeface="Cambria Math"/>
                            <a:ea typeface="Tahoma" panose="020B0604030504040204" pitchFamily="34" charset="0"/>
                            <a:cs typeface="Tahoma" panose="020B0604030504040204" pitchFamily="34" charset="0"/>
                          </a:rPr>
                          <m:t>3</m:t>
                        </m:r>
                      </m:sup>
                    </m:sSup>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𝑦</m:t>
                        </m:r>
                      </m:e>
                      <m:sup>
                        <m:r>
                          <a:rPr lang="en-US" sz="4800" b="0" i="1" smtClean="0">
                            <a:latin typeface="Cambria Math"/>
                            <a:ea typeface="Tahoma" panose="020B0604030504040204" pitchFamily="34" charset="0"/>
                            <a:cs typeface="Tahoma" panose="020B0604030504040204" pitchFamily="34" charset="0"/>
                          </a:rPr>
                          <m:t>2</m:t>
                        </m:r>
                      </m:sup>
                    </m:sSup>
                    <m:r>
                      <a:rPr lang="en-US" sz="4800" b="0" i="1" smtClean="0">
                        <a:latin typeface="Cambria Math" panose="02040503050406030204" pitchFamily="18" charset="0"/>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80</m:t>
                        </m:r>
                        <m:r>
                          <a:rPr lang="en-US" sz="4800" i="1">
                            <a:latin typeface="Cambria Math"/>
                            <a:ea typeface="Tahoma" panose="020B0604030504040204" pitchFamily="34" charset="0"/>
                            <a:cs typeface="Tahoma" panose="020B0604030504040204" pitchFamily="34" charset="0"/>
                          </a:rPr>
                          <m:t>𝑥</m:t>
                        </m:r>
                      </m:e>
                      <m:sup>
                        <m:r>
                          <a:rPr lang="en-US" sz="4800" i="1">
                            <a:latin typeface="Cambria Math"/>
                            <a:ea typeface="Tahoma" panose="020B0604030504040204" pitchFamily="34" charset="0"/>
                            <a:cs typeface="Tahoma" panose="020B0604030504040204" pitchFamily="34" charset="0"/>
                          </a:rPr>
                          <m:t>2</m:t>
                        </m:r>
                      </m:sup>
                    </m:s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𝑦</m:t>
                        </m:r>
                      </m:e>
                      <m:sup>
                        <m:r>
                          <a:rPr lang="en-US" sz="4800" b="0" i="1" smtClean="0">
                            <a:latin typeface="Cambria Math"/>
                            <a:ea typeface="Tahoma" panose="020B0604030504040204" pitchFamily="34" charset="0"/>
                            <a:cs typeface="Tahoma" panose="020B0604030504040204" pitchFamily="34" charset="0"/>
                          </a:rPr>
                          <m:t>3</m:t>
                        </m:r>
                      </m:sup>
                    </m:sSup>
                    <m:r>
                      <a:rPr lang="en-US" sz="4800" b="0" i="1" smtClean="0">
                        <a:latin typeface="Cambria Math" panose="02040503050406030204" pitchFamily="18" charset="0"/>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80</m:t>
                    </m:r>
                    <m:r>
                      <a:rPr lang="en-US" sz="4800" i="1">
                        <a:latin typeface="Cambria Math"/>
                        <a:ea typeface="Tahoma" panose="020B0604030504040204" pitchFamily="34" charset="0"/>
                        <a:cs typeface="Tahoma" panose="020B0604030504040204" pitchFamily="34" charset="0"/>
                      </a:rPr>
                      <m:t>𝑥</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𝑦</m:t>
                        </m:r>
                      </m:e>
                      <m:sup>
                        <m:r>
                          <a:rPr lang="en-US" sz="4800" b="0" i="1" smtClean="0">
                            <a:latin typeface="Cambria Math"/>
                            <a:ea typeface="Tahoma" panose="020B0604030504040204" pitchFamily="34" charset="0"/>
                            <a:cs typeface="Tahoma" panose="020B0604030504040204" pitchFamily="34" charset="0"/>
                          </a:rPr>
                          <m:t>4</m:t>
                        </m:r>
                      </m:sup>
                    </m:sSup>
                    <m:r>
                      <a:rPr lang="en-US" sz="4800" b="0" i="1" smtClean="0">
                        <a:latin typeface="Cambria Math"/>
                        <a:ea typeface="Tahoma" panose="020B0604030504040204" pitchFamily="34" charset="0"/>
                        <a:cs typeface="Tahoma" panose="020B0604030504040204" pitchFamily="34" charset="0"/>
                      </a:rPr>
                      <m:t>−32</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𝑦</m:t>
                        </m:r>
                      </m:e>
                      <m:sup>
                        <m:r>
                          <a:rPr lang="en-US" sz="4800" b="0" i="1" smtClean="0">
                            <a:latin typeface="Cambria Math"/>
                            <a:ea typeface="Tahoma" panose="020B0604030504040204" pitchFamily="34" charset="0"/>
                            <a:cs typeface="Tahoma" panose="020B0604030504040204" pitchFamily="34" charset="0"/>
                          </a:rPr>
                          <m:t>5</m:t>
                        </m:r>
                      </m:sup>
                    </m:sSup>
                    <m:r>
                      <m:rPr>
                        <m:nor/>
                      </m:rPr>
                      <a:rPr lang="en-US" sz="4800" dirty="0">
                        <a:latin typeface="Tahoma" panose="020B0604030504040204" pitchFamily="34" charset="0"/>
                        <a:ea typeface="Tahoma" panose="020B0604030504040204" pitchFamily="34" charset="0"/>
                        <a:cs typeface="Tahoma" panose="020B0604030504040204" pitchFamily="34" charset="0"/>
                      </a:rPr>
                      <m:t>.</m:t>
                    </m:r>
                  </m:oMath>
                </a14:m>
                <a:endParaRPr lang="vi-VN" sz="4800" dirty="0">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en-US" sz="4800" b="0" i="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2" name="TextBox 41">
                <a:extLst>
                  <a:ext uri="{FF2B5EF4-FFF2-40B4-BE49-F238E27FC236}">
                    <a16:creationId xmlns:a16="http://schemas.microsoft.com/office/drawing/2014/main" id="{3DD30A3B-E42E-4A1F-8AB9-53C0308D9766}"/>
                  </a:ext>
                </a:extLst>
              </p:cNvPr>
              <p:cNvSpPr txBox="1">
                <a:spLocks noRot="1" noChangeAspect="1" noMove="1" noResize="1" noEditPoints="1" noAdjustHandles="1" noChangeArrowheads="1" noChangeShapeType="1" noTextEdit="1"/>
              </p:cNvSpPr>
              <p:nvPr/>
            </p:nvSpPr>
            <p:spPr>
              <a:xfrm>
                <a:off x="720438" y="10820400"/>
                <a:ext cx="24425562" cy="3370346"/>
              </a:xfrm>
              <a:prstGeom prst="rect">
                <a:avLst/>
              </a:prstGeom>
              <a:blipFill>
                <a:blip r:embed="rId6"/>
                <a:stretch>
                  <a:fillRect l="-1123"/>
                </a:stretch>
              </a:blipFill>
            </p:spPr>
            <p:txBody>
              <a:bodyPr/>
              <a:lstStyle/>
              <a:p>
                <a:r>
                  <a:rPr lang="en-US">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1691673740"/>
              </p:ext>
            </p:extLst>
          </p:nvPr>
        </p:nvGraphicFramePr>
        <p:xfrm>
          <a:off x="9999663" y="6719888"/>
          <a:ext cx="4384675" cy="276225"/>
        </p:xfrm>
        <a:graphic>
          <a:graphicData uri="http://schemas.openxmlformats.org/presentationml/2006/ole">
            <mc:AlternateContent xmlns:mc="http://schemas.openxmlformats.org/markup-compatibility/2006">
              <mc:Choice xmlns:v="urn:schemas-microsoft-com:vml" Requires="v">
                <p:oleObj name="Equation" r:id="rId7" imgW="4385378" imgH="276453" progId="Equation.DSMT4">
                  <p:embed/>
                </p:oleObj>
              </mc:Choice>
              <mc:Fallback>
                <p:oleObj name="Equation" r:id="rId7" imgW="4385378" imgH="276453" progId="Equation.DSMT4">
                  <p:embed/>
                  <p:pic>
                    <p:nvPicPr>
                      <p:cNvPr id="5" name="Object 4"/>
                      <p:cNvPicPr/>
                      <p:nvPr/>
                    </p:nvPicPr>
                    <p:blipFill>
                      <a:blip r:embed="rId8"/>
                      <a:stretch>
                        <a:fillRect/>
                      </a:stretch>
                    </p:blipFill>
                    <p:spPr>
                      <a:xfrm>
                        <a:off x="9999663" y="6719888"/>
                        <a:ext cx="4384675" cy="276225"/>
                      </a:xfrm>
                      <a:prstGeom prst="rect">
                        <a:avLst/>
                      </a:prstGeom>
                    </p:spPr>
                  </p:pic>
                </p:oleObj>
              </mc:Fallback>
            </mc:AlternateContent>
          </a:graphicData>
        </a:graphic>
      </p:graphicFrame>
    </p:spTree>
    <p:extLst>
      <p:ext uri="{BB962C8B-B14F-4D97-AF65-F5344CB8AC3E}">
        <p14:creationId xmlns:p14="http://schemas.microsoft.com/office/powerpoint/2010/main" val="3140539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amond(in)">
                                      <p:cBhvr>
                                        <p:cTn id="7" dur="500"/>
                                        <p:tgtEl>
                                          <p:spTgt spid="34"/>
                                        </p:tgtEl>
                                      </p:cBhvr>
                                    </p:animEffect>
                                  </p:childTnLst>
                                </p:cTn>
                              </p:par>
                              <p:par>
                                <p:cTn id="8" presetID="22" presetClass="entr" presetSubtype="8" fill="hold" nodeType="withEffect">
                                  <p:stCondLst>
                                    <p:cond delay="0"/>
                                  </p:stCondLst>
                                  <p:childTnLst>
                                    <p:set>
                                      <p:cBhvr>
                                        <p:cTn id="9" dur="1" fill="hold">
                                          <p:stCondLst>
                                            <p:cond delay="0"/>
                                          </p:stCondLst>
                                        </p:cTn>
                                        <p:tgtEl>
                                          <p:spTgt spid="41">
                                            <p:txEl>
                                              <p:pRg st="0" end="0"/>
                                            </p:txEl>
                                          </p:spTgt>
                                        </p:tgtEl>
                                        <p:attrNameLst>
                                          <p:attrName>style.visibility</p:attrName>
                                        </p:attrNameLst>
                                      </p:cBhvr>
                                      <p:to>
                                        <p:strVal val="visible"/>
                                      </p:to>
                                    </p:set>
                                    <p:animEffect transition="in" filter="wipe(left)">
                                      <p:cBhvr>
                                        <p:cTn id="10" dur="500"/>
                                        <p:tgtEl>
                                          <p:spTgt spid="41">
                                            <p:txEl>
                                              <p:pRg st="0" end="0"/>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41">
                                            <p:txEl>
                                              <p:pRg st="1" end="1"/>
                                            </p:txEl>
                                          </p:spTgt>
                                        </p:tgtEl>
                                        <p:attrNameLst>
                                          <p:attrName>style.visibility</p:attrName>
                                        </p:attrNameLst>
                                      </p:cBhvr>
                                      <p:to>
                                        <p:strVal val="visible"/>
                                      </p:to>
                                    </p:set>
                                    <p:animEffect transition="in" filter="wipe(left)">
                                      <p:cBhvr>
                                        <p:cTn id="13" dur="500"/>
                                        <p:tgtEl>
                                          <p:spTgt spid="41">
                                            <p:txEl>
                                              <p:pRg st="1" end="1"/>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41">
                                            <p:txEl>
                                              <p:pRg st="2" end="2"/>
                                            </p:txEl>
                                          </p:spTgt>
                                        </p:tgtEl>
                                        <p:attrNameLst>
                                          <p:attrName>style.visibility</p:attrName>
                                        </p:attrNameLst>
                                      </p:cBhvr>
                                      <p:to>
                                        <p:strVal val="visible"/>
                                      </p:to>
                                    </p:set>
                                    <p:animEffect transition="in" filter="wipe(left)">
                                      <p:cBhvr>
                                        <p:cTn id="16" dur="500"/>
                                        <p:tgtEl>
                                          <p:spTgt spid="4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2">
                                            <p:txEl>
                                              <p:pRg st="0" end="0"/>
                                            </p:txEl>
                                          </p:spTgt>
                                        </p:tgtEl>
                                        <p:attrNameLst>
                                          <p:attrName>style.visibility</p:attrName>
                                        </p:attrNameLst>
                                      </p:cBhvr>
                                      <p:to>
                                        <p:strVal val="visible"/>
                                      </p:to>
                                    </p:set>
                                    <p:animEffect transition="in" filter="wipe(left)">
                                      <p:cBhvr>
                                        <p:cTn id="21" dur="500"/>
                                        <p:tgtEl>
                                          <p:spTgt spid="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653467" y="1625600"/>
            <a:ext cx="22808133" cy="11677583"/>
            <a:chOff x="1447794" y="1793813"/>
            <a:chExt cx="22808133" cy="11677583"/>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47794" y="1793813"/>
              <a:ext cx="22808133" cy="11677583"/>
              <a:chOff x="1447794" y="1793813"/>
              <a:chExt cx="22808133" cy="11677583"/>
            </a:xfrm>
          </p:grpSpPr>
          <p:grpSp>
            <p:nvGrpSpPr>
              <p:cNvPr id="69" name="Group 68"/>
              <p:cNvGrpSpPr/>
              <p:nvPr/>
            </p:nvGrpSpPr>
            <p:grpSpPr>
              <a:xfrm>
                <a:off x="1575873" y="1797127"/>
                <a:ext cx="22680054" cy="11674269"/>
                <a:chOff x="-3538955" y="3448230"/>
                <a:chExt cx="22680054" cy="11674269"/>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1674269"/>
                  <a:chOff x="-3538955" y="3448230"/>
                  <a:chExt cx="22680054" cy="11674269"/>
                </a:xfrm>
              </p:grpSpPr>
              <p:sp>
                <p:nvSpPr>
                  <p:cNvPr id="72" name="Rounded Rectangle 71"/>
                  <p:cNvSpPr/>
                  <p:nvPr/>
                </p:nvSpPr>
                <p:spPr>
                  <a:xfrm>
                    <a:off x="-3538955" y="3592713"/>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8114764" y="1793813"/>
                <a:ext cx="10807999"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597663" y="1953929"/>
                <a:ext cx="10325100" cy="830997"/>
              </a:xfrm>
              <a:prstGeom prst="rect">
                <a:avLst/>
              </a:prstGeom>
              <a:noFill/>
            </p:spPr>
            <p:txBody>
              <a:bodyPr wrap="square" rtlCol="0">
                <a:spAutoFit/>
              </a:bodyPr>
              <a:lstStyle/>
              <a:p>
                <a:r>
                  <a:rPr lang="vi-VN" sz="4800" b="1" dirty="0">
                    <a:solidFill>
                      <a:srgbClr val="C00000"/>
                    </a:solidFill>
                    <a:latin typeface="+mj-lt"/>
                  </a:rPr>
                  <a:t>CHƯƠNG VIII. ĐẠI SỐ TỔ HỢP</a:t>
                </a: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796" y="7669946"/>
                <a:ext cx="15298523" cy="959281"/>
                <a:chOff x="7459665" y="9492165"/>
                <a:chExt cx="15300298" cy="959391"/>
              </a:xfrm>
            </p:grpSpPr>
            <p:sp>
              <p:nvSpPr>
                <p:cNvPr id="57" name="Rectangle 56"/>
                <p:cNvSpPr/>
                <p:nvPr/>
              </p:nvSpPr>
              <p:spPr>
                <a:xfrm>
                  <a:off x="9092456" y="9635854"/>
                  <a:ext cx="13667507" cy="815702"/>
                </a:xfrm>
                <a:prstGeom prst="rect">
                  <a:avLst/>
                </a:prstGeom>
              </p:spPr>
              <p:txBody>
                <a:bodyPr wrap="none">
                  <a:spAutoFit/>
                </a:bodyPr>
                <a:lstStyle/>
                <a:p>
                  <a:pPr>
                    <a:lnSpc>
                      <a:spcPct val="100000"/>
                    </a:lnSpc>
                    <a:spcBef>
                      <a:spcPct val="0"/>
                    </a:spcBef>
                    <a:buFontTx/>
                    <a:buNone/>
                    <a:defRPr/>
                  </a:pPr>
                  <a:r>
                    <a:rPr lang="en-US" sz="4700" b="1">
                      <a:solidFill>
                        <a:srgbClr val="242452"/>
                      </a:solidFill>
                      <a:latin typeface="Tahoma" panose="020B0604030504040204" pitchFamily="34" charset="0"/>
                      <a:ea typeface="Tahoma" panose="020B0604030504040204" pitchFamily="34" charset="0"/>
                      <a:cs typeface="Tahoma" panose="020B0604030504040204" pitchFamily="34" charset="0"/>
                    </a:rPr>
                    <a:t>XÂY DỰNG CÔNG THỨC NHỊ THỨC NEWTON.</a:t>
                  </a:r>
                  <a:endPar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7459665" y="9492165"/>
                  <a:ext cx="1392614" cy="905771"/>
                  <a:chOff x="7459669" y="9949365"/>
                  <a:chExt cx="1381118" cy="905771"/>
                </a:xfrm>
              </p:grpSpPr>
              <p:sp>
                <p:nvSpPr>
                  <p:cNvPr id="59" name="Isosceles Triangle 44"/>
                  <p:cNvSpPr/>
                  <p:nvPr/>
                </p:nvSpPr>
                <p:spPr>
                  <a:xfrm rot="16200000">
                    <a:off x="7469936" y="993909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10123614"/>
                    <a:ext cx="1371600" cy="731522"/>
                    <a:chOff x="7469187" y="10123614"/>
                    <a:chExt cx="1371600" cy="731522"/>
                  </a:xfrm>
                </p:grpSpPr>
                <p:sp>
                  <p:nvSpPr>
                    <p:cNvPr id="61" name="Round Same Side Corner Rectangle 60"/>
                    <p:cNvSpPr/>
                    <p:nvPr/>
                  </p:nvSpPr>
                  <p:spPr>
                    <a:xfrm rot="5400000">
                      <a:off x="7789227" y="9803574"/>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10147168"/>
                      <a:ext cx="507514"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grpSp>
          </p:grpSp>
          <p:grpSp>
            <p:nvGrpSpPr>
              <p:cNvPr id="63" name="Group 67"/>
              <p:cNvGrpSpPr/>
              <p:nvPr/>
            </p:nvGrpSpPr>
            <p:grpSpPr>
              <a:xfrm>
                <a:off x="1447794" y="8814034"/>
                <a:ext cx="21088563" cy="1653050"/>
                <a:chOff x="7459670" y="8524495"/>
                <a:chExt cx="21091021" cy="1653240"/>
              </a:xfrm>
            </p:grpSpPr>
            <p:sp>
              <p:nvSpPr>
                <p:cNvPr id="75" name="Rectangle 74"/>
                <p:cNvSpPr/>
                <p:nvPr/>
              </p:nvSpPr>
              <p:spPr>
                <a:xfrm>
                  <a:off x="9092456" y="8638675"/>
                  <a:ext cx="19458235" cy="1539060"/>
                </a:xfrm>
                <a:prstGeom prst="rect">
                  <a:avLst/>
                </a:prstGeom>
              </p:spPr>
              <p:txBody>
                <a:bodyPr wrap="non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ỨNG DỤNG CÔNG THỨC </a:t>
                  </a:r>
                  <a:r>
                    <a:rPr lang="en-US" sz="4700" b="1">
                      <a:solidFill>
                        <a:srgbClr val="242452"/>
                      </a:solidFill>
                      <a:latin typeface="Tahoma" panose="020B0604030504040204" pitchFamily="34" charset="0"/>
                      <a:ea typeface="Tahoma" panose="020B0604030504040204" pitchFamily="34" charset="0"/>
                      <a:cs typeface="Tahoma" panose="020B0604030504040204" pitchFamily="34" charset="0"/>
                    </a:rPr>
                    <a:t>NHỊ THỨC NEWTON  VÀO CÁC </a:t>
                  </a: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BÀI TOÁN </a:t>
                  </a:r>
                </a:p>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LIÊN QUAN.</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76" name="Group 32"/>
                <p:cNvGrpSpPr/>
                <p:nvPr/>
              </p:nvGrpSpPr>
              <p:grpSpPr>
                <a:xfrm>
                  <a:off x="7459670" y="8524495"/>
                  <a:ext cx="1392615" cy="8728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7688759"/>
                      <a:ext cx="507513" cy="707967"/>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grpSp>
          </p:grpSp>
          <p:grpSp>
            <p:nvGrpSpPr>
              <p:cNvPr id="83" name="Group 44"/>
              <p:cNvGrpSpPr/>
              <p:nvPr/>
            </p:nvGrpSpPr>
            <p:grpSpPr>
              <a:xfrm>
                <a:off x="1447797" y="11125197"/>
                <a:ext cx="1014914" cy="852829"/>
                <a:chOff x="7459669" y="7543800"/>
                <a:chExt cx="1006652" cy="852928"/>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7" name="TextBox 86"/>
                <p:cNvSpPr txBox="1"/>
                <p:nvPr/>
              </p:nvSpPr>
              <p:spPr>
                <a:xfrm>
                  <a:off x="7958808" y="7688760"/>
                  <a:ext cx="507513"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49" name="Group 32"/>
              <p:cNvGrpSpPr/>
              <p:nvPr/>
            </p:nvGrpSpPr>
            <p:grpSpPr>
              <a:xfrm>
                <a:off x="1447798" y="9982200"/>
                <a:ext cx="838195" cy="939598"/>
                <a:chOff x="7459669" y="7543800"/>
                <a:chExt cx="1074771" cy="939706"/>
              </a:xfrm>
            </p:grpSpPr>
            <p:sp>
              <p:nvSpPr>
                <p:cNvPr id="50"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251501" y="7775538"/>
                  <a:ext cx="282939" cy="707968"/>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sp>
            <p:nvSpPr>
              <p:cNvPr id="65" name="Isosceles Triangle 44"/>
              <p:cNvSpPr/>
              <p:nvPr/>
            </p:nvSpPr>
            <p:spPr>
              <a:xfrm rot="16200000">
                <a:off x="1458755" y="12246863"/>
                <a:ext cx="143671"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112" name="Group 111">
            <a:extLst>
              <a:ext uri="{FF2B5EF4-FFF2-40B4-BE49-F238E27FC236}">
                <a16:creationId xmlns:a16="http://schemas.microsoft.com/office/drawing/2014/main" id="{1F6311BF-A4CF-4E55-85D0-0A86514BB33B}"/>
              </a:ext>
            </a:extLst>
          </p:cNvPr>
          <p:cNvGrpSpPr/>
          <p:nvPr/>
        </p:nvGrpSpPr>
        <p:grpSpPr>
          <a:xfrm>
            <a:off x="7279296" y="3347059"/>
            <a:ext cx="15809304"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4"/>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057496" y="321094"/>
              <a:ext cx="4239341" cy="595896"/>
            </a:xfrm>
            <a:prstGeom prst="rect">
              <a:avLst/>
            </a:prstGeom>
            <a:noFill/>
          </p:spPr>
          <p:txBody>
            <a:bodyPr wrap="square" rtlCol="0">
              <a:noAutofit/>
            </a:bodyPr>
            <a:lstStyle/>
            <a:p>
              <a:pPr algn="ctr">
                <a:lnSpc>
                  <a:spcPct val="106000"/>
                </a:lnSpc>
                <a:spcAft>
                  <a:spcPts val="800"/>
                </a:spcAft>
              </a:pPr>
              <a:r>
                <a:rPr lang="en-US" sz="5400" b="1">
                  <a:solidFill>
                    <a:schemeClr val="bg1"/>
                  </a:solidFill>
                  <a:latin typeface="Tahoma" pitchFamily="34" charset="0"/>
                  <a:ea typeface="Tahoma" pitchFamily="34" charset="0"/>
                  <a:cs typeface="Tahoma" pitchFamily="34" charset="0"/>
                </a:rPr>
                <a:t>NHỊ THỨC NEWTON</a:t>
              </a:r>
              <a:endParaRPr lang="en-US" sz="5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a:solidFill>
                    <a:srgbClr val="FFFFFF"/>
                  </a:solidFill>
                  <a:latin typeface="Calibri" panose="020F0502020204030204" pitchFamily="34" charset="0"/>
                  <a:ea typeface="Cascadia Mono" panose="020B0609020000020004" pitchFamily="49" charset="0"/>
                  <a:cs typeface="Times New Roman" panose="02020603050405020304" pitchFamily="18" charset="0"/>
                </a:rPr>
                <a:t>25</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1F4E20C8-2D05-4C40-9288-F9499AF26E6D}"/>
              </a:ext>
            </a:extLst>
          </p:cNvPr>
          <p:cNvGrpSpPr/>
          <p:nvPr/>
        </p:nvGrpSpPr>
        <p:grpSpPr>
          <a:xfrm>
            <a:off x="571500" y="5259057"/>
            <a:ext cx="23506006" cy="4799344"/>
            <a:chOff x="1222851" y="5331408"/>
            <a:chExt cx="23580257" cy="5095249"/>
          </a:xfrm>
        </p:grpSpPr>
        <p:sp>
          <p:nvSpPr>
            <p:cNvPr id="35" name="Rounded Rectangle 34">
              <a:extLst>
                <a:ext uri="{FF2B5EF4-FFF2-40B4-BE49-F238E27FC236}">
                  <a16:creationId xmlns:a16="http://schemas.microsoft.com/office/drawing/2014/main" id="{D04F078C-CEB5-4C4F-A97E-1DF03AE09DB2}"/>
                </a:ext>
              </a:extLst>
            </p:cNvPr>
            <p:cNvSpPr/>
            <p:nvPr/>
          </p:nvSpPr>
          <p:spPr>
            <a:xfrm>
              <a:off x="1261071" y="5565135"/>
              <a:ext cx="23542037"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36" name="Group 60">
              <a:extLst>
                <a:ext uri="{FF2B5EF4-FFF2-40B4-BE49-F238E27FC236}">
                  <a16:creationId xmlns:a16="http://schemas.microsoft.com/office/drawing/2014/main" id="{3FCB0186-5BA0-4BA4-B799-BF7DBFD32008}"/>
                </a:ext>
              </a:extLst>
            </p:cNvPr>
            <p:cNvGrpSpPr/>
            <p:nvPr/>
          </p:nvGrpSpPr>
          <p:grpSpPr>
            <a:xfrm>
              <a:off x="1222851" y="5331408"/>
              <a:ext cx="3305109" cy="841174"/>
              <a:chOff x="1224542" y="6305967"/>
              <a:chExt cx="3305491" cy="845462"/>
            </a:xfrm>
          </p:grpSpPr>
          <p:sp>
            <p:nvSpPr>
              <p:cNvPr id="37" name="Freeform 20">
                <a:extLst>
                  <a:ext uri="{FF2B5EF4-FFF2-40B4-BE49-F238E27FC236}">
                    <a16:creationId xmlns:a16="http://schemas.microsoft.com/office/drawing/2014/main" id="{6A2CB58A-113B-4E6E-BC15-9EFD56D56D7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id="{16B3B9C2-0771-4EE7-BBD9-C8B639D26E0E}"/>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a16="http://schemas.microsoft.com/office/drawing/2014/main"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51" name="Group 50">
            <a:extLst>
              <a:ext uri="{FF2B5EF4-FFF2-40B4-BE49-F238E27FC236}">
                <a16:creationId xmlns:a16="http://schemas.microsoft.com/office/drawing/2014/main" id="{6B2AFC34-1456-4638-8F4F-CAF389D4240D}"/>
              </a:ext>
            </a:extLst>
          </p:cNvPr>
          <p:cNvGrpSpPr/>
          <p:nvPr/>
        </p:nvGrpSpPr>
        <p:grpSpPr>
          <a:xfrm>
            <a:off x="304800" y="2770847"/>
            <a:ext cx="23699787" cy="2182155"/>
            <a:chOff x="304800" y="3047680"/>
            <a:chExt cx="23699787" cy="3295942"/>
          </a:xfrm>
        </p:grpSpPr>
        <p:sp>
          <p:nvSpPr>
            <p:cNvPr id="52" name="Rounded Rectangle 19">
              <a:extLst>
                <a:ext uri="{FF2B5EF4-FFF2-40B4-BE49-F238E27FC236}">
                  <a16:creationId xmlns:a16="http://schemas.microsoft.com/office/drawing/2014/main" id="{9732CF64-EA0B-4855-B3A1-931E81F57942}"/>
                </a:ext>
              </a:extLst>
            </p:cNvPr>
            <p:cNvSpPr/>
            <p:nvPr/>
          </p:nvSpPr>
          <p:spPr>
            <a:xfrm>
              <a:off x="491838" y="3220628"/>
              <a:ext cx="23512749" cy="3122994"/>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3" name="Group 52">
              <a:extLst>
                <a:ext uri="{FF2B5EF4-FFF2-40B4-BE49-F238E27FC236}">
                  <a16:creationId xmlns:a16="http://schemas.microsoft.com/office/drawing/2014/main" id="{BC0C2C08-DEAD-4DBD-A065-EAF40B9D8EB1}"/>
                </a:ext>
              </a:extLst>
            </p:cNvPr>
            <p:cNvGrpSpPr/>
            <p:nvPr/>
          </p:nvGrpSpPr>
          <p:grpSpPr>
            <a:xfrm>
              <a:off x="304800" y="3047680"/>
              <a:ext cx="3465126" cy="1339359"/>
              <a:chOff x="22440" y="59287"/>
              <a:chExt cx="1117261" cy="373908"/>
            </a:xfrm>
          </p:grpSpPr>
          <p:grpSp>
            <p:nvGrpSpPr>
              <p:cNvPr id="54" name="Group 53">
                <a:extLst>
                  <a:ext uri="{FF2B5EF4-FFF2-40B4-BE49-F238E27FC236}">
                    <a16:creationId xmlns:a16="http://schemas.microsoft.com/office/drawing/2014/main" id="{FD665E8E-59C0-4ACB-A7BF-CBEA6C332230}"/>
                  </a:ext>
                </a:extLst>
              </p:cNvPr>
              <p:cNvGrpSpPr/>
              <p:nvPr/>
            </p:nvGrpSpPr>
            <p:grpSpPr>
              <a:xfrm>
                <a:off x="22440" y="59287"/>
                <a:ext cx="1096792" cy="309647"/>
                <a:chOff x="31572" y="60276"/>
                <a:chExt cx="1543206" cy="383206"/>
              </a:xfrm>
            </p:grpSpPr>
            <p:sp>
              <p:nvSpPr>
                <p:cNvPr id="56" name="Arrow: Pentagon 55">
                  <a:extLst>
                    <a:ext uri="{FF2B5EF4-FFF2-40B4-BE49-F238E27FC236}">
                      <a16:creationId xmlns:a16="http://schemas.microsoft.com/office/drawing/2014/main" id="{3C675B4E-2666-471E-B163-5CB1C2C47107}"/>
                    </a:ext>
                  </a:extLst>
                </p:cNvPr>
                <p:cNvSpPr/>
                <p:nvPr/>
              </p:nvSpPr>
              <p:spPr>
                <a:xfrm>
                  <a:off x="204584" y="62041"/>
                  <a:ext cx="1370194" cy="381441"/>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57" name="Arrow: Chevron 56">
                  <a:extLst>
                    <a:ext uri="{FF2B5EF4-FFF2-40B4-BE49-F238E27FC236}">
                      <a16:creationId xmlns:a16="http://schemas.microsoft.com/office/drawing/2014/main" id="{D4E23FE2-1ED3-44F3-9F2C-073D99F5BEC5}"/>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58" name="Arrow: Chevron 57">
                  <a:extLst>
                    <a:ext uri="{FF2B5EF4-FFF2-40B4-BE49-F238E27FC236}">
                      <a16:creationId xmlns:a16="http://schemas.microsoft.com/office/drawing/2014/main" id="{F2308666-C4B8-404A-B22F-69AF3044E4D5}"/>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55" name="TextBox 56">
                <a:extLst>
                  <a:ext uri="{FF2B5EF4-FFF2-40B4-BE49-F238E27FC236}">
                    <a16:creationId xmlns:a16="http://schemas.microsoft.com/office/drawing/2014/main" id="{4268C6BD-BE2D-4D4E-B360-4A8AC840F897}"/>
                  </a:ext>
                </a:extLst>
              </p:cNvPr>
              <p:cNvSpPr txBox="1"/>
              <p:nvPr/>
            </p:nvSpPr>
            <p:spPr>
              <a:xfrm>
                <a:off x="218674" y="102365"/>
                <a:ext cx="921027" cy="330830"/>
              </a:xfrm>
              <a:prstGeom prst="rect">
                <a:avLst/>
              </a:prstGeom>
              <a:noFill/>
            </p:spPr>
            <p:txBody>
              <a:bodyPr wrap="square" tIns="54000" bIns="0">
                <a:noAutofit/>
              </a:bodyPr>
              <a:lstStyle/>
              <a:p>
                <a:pPr>
                  <a:lnSpc>
                    <a:spcPct val="107000"/>
                  </a:lnSpc>
                  <a:spcAft>
                    <a:spcPts val="800"/>
                  </a:spcAft>
                </a:pPr>
                <a:r>
                  <a:rPr lang="vi-VN" sz="36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BÀI 8.</a:t>
                </a:r>
                <a:r>
                  <a:rPr lang="en-US" sz="36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13</a:t>
                </a:r>
                <a:endParaRPr lang="vi-VN" sz="3600">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US" sz="3600">
                    <a:solidFill>
                      <a:srgbClr val="FF0000"/>
                    </a:solidFill>
                    <a:latin typeface="Tahoma" panose="020B0604030504040204" pitchFamily="34" charset="0"/>
                    <a:ea typeface="Tahoma" panose="020B0604030504040204" pitchFamily="34" charset="0"/>
                    <a:cs typeface="Tahoma" panose="020B0604030504040204" pitchFamily="34" charset="0"/>
                  </a:rPr>
                  <a:t> </a:t>
                </a:r>
                <a:endParaRPr lang="vi-VN" sz="360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5C8CF20-A188-40A3-A095-8424A5327F85}"/>
                  </a:ext>
                </a:extLst>
              </p:cNvPr>
              <p:cNvSpPr txBox="1"/>
              <p:nvPr/>
            </p:nvSpPr>
            <p:spPr>
              <a:xfrm>
                <a:off x="1600200" y="3505200"/>
                <a:ext cx="21564600" cy="839397"/>
              </a:xfrm>
              <a:prstGeom prst="rect">
                <a:avLst/>
              </a:prstGeom>
              <a:noFill/>
            </p:spPr>
            <p:txBody>
              <a:bodyPr wrap="square" rtlCol="0">
                <a:spAutoFit/>
              </a:bodyPr>
              <a:lstStyle/>
              <a:p>
                <a:pPr algn="just">
                  <a:spcBef>
                    <a:spcPts val="600"/>
                  </a:spcBef>
                </a:pPr>
                <a:r>
                  <a:rPr lang="en-US" sz="4800">
                    <a:latin typeface="Tahoma" panose="020B0604030504040204" pitchFamily="34" charset="0"/>
                    <a:ea typeface="Tahoma" panose="020B0604030504040204" pitchFamily="34" charset="0"/>
                    <a:cs typeface="Tahoma" panose="020B0604030504040204" pitchFamily="34" charset="0"/>
                  </a:rPr>
                  <a:t>Tìm hệ số của </a:t>
                </a:r>
                <a14:m>
                  <m:oMath xmlns:m="http://schemas.openxmlformats.org/officeDocument/2006/math">
                    <m:sSup>
                      <m:sSupPr>
                        <m:ctrlPr>
                          <a:rPr lang="en-US" sz="4800" b="0" i="1" smtClean="0">
                            <a:latin typeface="Cambria Math" panose="02040503050406030204" pitchFamily="18" charset="0"/>
                          </a:rPr>
                        </m:ctrlPr>
                      </m:sSupPr>
                      <m:e>
                        <m:r>
                          <a:rPr lang="en-US" sz="4800" b="0" i="1" smtClean="0">
                            <a:latin typeface="Cambria Math"/>
                          </a:rPr>
                          <m:t>𝑥</m:t>
                        </m:r>
                      </m:e>
                      <m:sup>
                        <m:r>
                          <a:rPr lang="en-US" sz="4800" b="0" i="1" smtClean="0">
                            <a:latin typeface="Cambria Math"/>
                          </a:rPr>
                          <m:t>4</m:t>
                        </m:r>
                      </m:sup>
                    </m:sSup>
                  </m:oMath>
                </a14:m>
                <a:r>
                  <a:rPr lang="en-US" sz="4800">
                    <a:latin typeface="Tahoma" panose="020B0604030504040204" pitchFamily="34" charset="0"/>
                    <a:ea typeface="Tahoma" panose="020B0604030504040204" pitchFamily="34" charset="0"/>
                    <a:cs typeface="Tahoma" panose="020B0604030504040204" pitchFamily="34" charset="0"/>
                  </a:rPr>
                  <a:t> trong khai triển của </a:t>
                </a:r>
                <a14:m>
                  <m:oMath xmlns:m="http://schemas.openxmlformats.org/officeDocument/2006/math">
                    <m:sSup>
                      <m:sSupPr>
                        <m:ctrlPr>
                          <a:rPr lang="en-US" sz="4800" b="0" i="1" smtClean="0">
                            <a:latin typeface="Cambria Math" panose="02040503050406030204" pitchFamily="18" charset="0"/>
                          </a:rPr>
                        </m:ctrlPr>
                      </m:sSupPr>
                      <m:e>
                        <m:d>
                          <m:dPr>
                            <m:ctrlPr>
                              <a:rPr lang="en-US" sz="4800" b="0" i="1" smtClean="0">
                                <a:latin typeface="Cambria Math" panose="02040503050406030204" pitchFamily="18" charset="0"/>
                              </a:rPr>
                            </m:ctrlPr>
                          </m:dPr>
                          <m:e>
                            <m:r>
                              <a:rPr lang="en-US" sz="4800" b="0" i="1" smtClean="0">
                                <a:latin typeface="Cambria Math"/>
                              </a:rPr>
                              <m:t>3</m:t>
                            </m:r>
                            <m:r>
                              <a:rPr lang="en-US" sz="4800" b="0" i="1" smtClean="0">
                                <a:latin typeface="Cambria Math"/>
                              </a:rPr>
                              <m:t>𝑥</m:t>
                            </m:r>
                            <m:r>
                              <a:rPr lang="en-US" sz="4800" b="0" i="1" smtClean="0">
                                <a:latin typeface="Cambria Math"/>
                              </a:rPr>
                              <m:t>−1</m:t>
                            </m:r>
                          </m:e>
                        </m:d>
                      </m:e>
                      <m:sup>
                        <m:r>
                          <a:rPr lang="en-US" sz="4800" b="0" i="1" smtClean="0">
                            <a:latin typeface="Cambria Math"/>
                          </a:rPr>
                          <m:t>5</m:t>
                        </m:r>
                      </m:sup>
                    </m:sSup>
                  </m:oMath>
                </a14:m>
                <a:endParaRPr lang="en-US" sz="48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TextBox 2">
                <a:extLst>
                  <a:ext uri="{FF2B5EF4-FFF2-40B4-BE49-F238E27FC236}">
                    <a16:creationId xmlns:a16="http://schemas.microsoft.com/office/drawing/2014/main" xmlns="" id="{E5C8CF20-A188-40A3-A095-8424A5327F85}"/>
                  </a:ext>
                </a:extLst>
              </p:cNvPr>
              <p:cNvSpPr txBox="1">
                <a:spLocks noRot="1" noChangeAspect="1" noMove="1" noResize="1" noEditPoints="1" noAdjustHandles="1" noChangeArrowheads="1" noChangeShapeType="1" noTextEdit="1"/>
              </p:cNvSpPr>
              <p:nvPr/>
            </p:nvSpPr>
            <p:spPr>
              <a:xfrm>
                <a:off x="1600200" y="3505200"/>
                <a:ext cx="21564600" cy="839397"/>
              </a:xfrm>
              <a:prstGeom prst="rect">
                <a:avLst/>
              </a:prstGeom>
              <a:blipFill rotWithShape="1">
                <a:blip r:embed="rId3"/>
                <a:stretch>
                  <a:fillRect l="-1301" t="-16667" b="-36232"/>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43959A3E-5CD4-4B6B-9F7B-9466FC047144}"/>
              </a:ext>
            </a:extLst>
          </p:cNvPr>
          <p:cNvGrpSpPr/>
          <p:nvPr/>
        </p:nvGrpSpPr>
        <p:grpSpPr>
          <a:xfrm>
            <a:off x="381000" y="1904999"/>
            <a:ext cx="23219986" cy="815609"/>
            <a:chOff x="381000" y="1904999"/>
            <a:chExt cx="23219986" cy="815609"/>
          </a:xfrm>
        </p:grpSpPr>
        <p:sp>
          <p:nvSpPr>
            <p:cNvPr id="27" name="Rectangle 26">
              <a:extLst>
                <a:ext uri="{FF2B5EF4-FFF2-40B4-BE49-F238E27FC236}">
                  <a16:creationId xmlns:a16="http://schemas.microsoft.com/office/drawing/2014/main" id="{1B573F5D-7D04-4232-9995-2693F8DDEC18}"/>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BÀI TẬP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28" name="Round Same Side Corner Rectangle 51">
              <a:extLst>
                <a:ext uri="{FF2B5EF4-FFF2-40B4-BE49-F238E27FC236}">
                  <a16:creationId xmlns:a16="http://schemas.microsoft.com/office/drawing/2014/main" id="{A15DDEF5-84C1-4D93-9343-13B998545472}"/>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id="{387F3351-C2EF-453A-AE05-D3D5E71D5306}"/>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30" name="Round Same Side Corner Rectangle 51">
              <a:extLst>
                <a:ext uri="{FF2B5EF4-FFF2-40B4-BE49-F238E27FC236}">
                  <a16:creationId xmlns:a16="http://schemas.microsoft.com/office/drawing/2014/main" id="{67D5F5A5-BDB2-4E06-987A-04301880135F}"/>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a16="http://schemas.microsoft.com/office/drawing/2014/main" id="{FB07DA3E-723E-4AE9-B5C8-BB96B8483E5F}"/>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DD30A3B-E42E-4A1F-8AB9-53C0308D9766}"/>
                  </a:ext>
                </a:extLst>
              </p:cNvPr>
              <p:cNvSpPr txBox="1"/>
              <p:nvPr/>
            </p:nvSpPr>
            <p:spPr>
              <a:xfrm>
                <a:off x="1323012" y="6481144"/>
                <a:ext cx="22936161" cy="3308919"/>
              </a:xfrm>
              <a:prstGeom prst="rect">
                <a:avLst/>
              </a:prstGeom>
              <a:noFill/>
            </p:spPr>
            <p:txBody>
              <a:bodyPr wrap="square">
                <a:spAutoFit/>
              </a:bodyPr>
              <a:lstStyle/>
              <a:p>
                <a:pPr>
                  <a:lnSpc>
                    <a:spcPct val="150000"/>
                  </a:lnSpc>
                </a:pPr>
                <a:r>
                  <a:rPr lang="en-US" sz="4800">
                    <a:latin typeface="Tahoma" panose="020B0604030504040204" pitchFamily="34" charset="0"/>
                    <a:ea typeface="Tahoma" panose="020B0604030504040204" pitchFamily="34" charset="0"/>
                    <a:cs typeface="Tahoma" panose="020B0604030504040204" pitchFamily="34" charset="0"/>
                  </a:rPr>
                  <a:t>Số hạng thứ 4 của khai triển là </a:t>
                </a:r>
                <a14:m>
                  <m:oMath xmlns:m="http://schemas.openxmlformats.org/officeDocument/2006/math">
                    <m:sSubSup>
                      <m:sSubSupPr>
                        <m:ctrlPr>
                          <a:rPr lang="en-US" sz="4800" b="0" i="1" smtClean="0">
                            <a:latin typeface="Cambria Math" panose="02040503050406030204" pitchFamily="18" charset="0"/>
                          </a:rPr>
                        </m:ctrlPr>
                      </m:sSubSupPr>
                      <m:e>
                        <m:r>
                          <a:rPr lang="en-US" sz="4800" b="0" i="1" smtClean="0">
                            <a:latin typeface="Cambria Math"/>
                          </a:rPr>
                          <m:t>𝐶</m:t>
                        </m:r>
                      </m:e>
                      <m:sub>
                        <m:r>
                          <a:rPr lang="en-US" sz="4800" b="0" i="1" smtClean="0">
                            <a:latin typeface="Cambria Math"/>
                          </a:rPr>
                          <m:t>5</m:t>
                        </m:r>
                      </m:sub>
                      <m:sup>
                        <m:r>
                          <a:rPr lang="en-US" sz="4800" b="0" i="1" smtClean="0">
                            <a:latin typeface="Cambria Math"/>
                          </a:rPr>
                          <m:t>3</m:t>
                        </m:r>
                      </m:sup>
                    </m:sSubSup>
                    <m:sSup>
                      <m:sSupPr>
                        <m:ctrlPr>
                          <a:rPr lang="en-US" sz="4800" b="0" i="1" smtClean="0">
                            <a:latin typeface="Cambria Math" panose="02040503050406030204" pitchFamily="18" charset="0"/>
                          </a:rPr>
                        </m:ctrlPr>
                      </m:sSupPr>
                      <m:e>
                        <m:d>
                          <m:dPr>
                            <m:ctrlPr>
                              <a:rPr lang="en-US" sz="4800" b="0" i="1" smtClean="0">
                                <a:latin typeface="Cambria Math" panose="02040503050406030204" pitchFamily="18" charset="0"/>
                              </a:rPr>
                            </m:ctrlPr>
                          </m:dPr>
                          <m:e>
                            <m:r>
                              <a:rPr lang="en-US" sz="4800" b="0" i="1" smtClean="0">
                                <a:latin typeface="Cambria Math"/>
                              </a:rPr>
                              <m:t>3</m:t>
                            </m:r>
                            <m:r>
                              <a:rPr lang="en-US" sz="4800" b="0" i="1" smtClean="0">
                                <a:latin typeface="Cambria Math"/>
                              </a:rPr>
                              <m:t>𝑥</m:t>
                            </m:r>
                          </m:e>
                        </m:d>
                      </m:e>
                      <m:sup>
                        <m:r>
                          <a:rPr lang="en-US" sz="4800" b="0" i="1" smtClean="0">
                            <a:latin typeface="Cambria Math"/>
                          </a:rPr>
                          <m:t>2</m:t>
                        </m:r>
                      </m:sup>
                    </m:sSup>
                    <m:sSup>
                      <m:sSupPr>
                        <m:ctrlPr>
                          <a:rPr lang="en-US" sz="4800" b="0" i="1" smtClean="0">
                            <a:latin typeface="Cambria Math" panose="02040503050406030204" pitchFamily="18" charset="0"/>
                          </a:rPr>
                        </m:ctrlPr>
                      </m:sSupPr>
                      <m:e>
                        <m:d>
                          <m:dPr>
                            <m:ctrlPr>
                              <a:rPr lang="en-US" sz="4800" b="0" i="1" smtClean="0">
                                <a:latin typeface="Cambria Math" panose="02040503050406030204" pitchFamily="18" charset="0"/>
                              </a:rPr>
                            </m:ctrlPr>
                          </m:dPr>
                          <m:e>
                            <m:r>
                              <a:rPr lang="en-US" sz="4800" b="0" i="1" smtClean="0">
                                <a:latin typeface="Cambria Math"/>
                              </a:rPr>
                              <m:t>−1</m:t>
                            </m:r>
                          </m:e>
                        </m:d>
                      </m:e>
                      <m:sup>
                        <m:r>
                          <a:rPr lang="en-US" sz="4800" b="0" i="1" smtClean="0">
                            <a:latin typeface="Cambria Math"/>
                          </a:rPr>
                          <m:t>3</m:t>
                        </m:r>
                      </m:sup>
                    </m:sSup>
                    <m:r>
                      <a:rPr lang="en-US" sz="4800" b="0" i="1" smtClean="0">
                        <a:latin typeface="Cambria Math"/>
                      </a:rPr>
                      <m:t>=−90</m:t>
                    </m:r>
                    <m:sSup>
                      <m:sSupPr>
                        <m:ctrlPr>
                          <a:rPr lang="en-US" sz="4800" b="0" i="1" smtClean="0">
                            <a:latin typeface="Cambria Math" panose="02040503050406030204" pitchFamily="18" charset="0"/>
                          </a:rPr>
                        </m:ctrlPr>
                      </m:sSupPr>
                      <m:e>
                        <m:r>
                          <a:rPr lang="en-US" sz="4800" b="0" i="1" smtClean="0">
                            <a:latin typeface="Cambria Math"/>
                          </a:rPr>
                          <m:t>𝑥</m:t>
                        </m:r>
                      </m:e>
                      <m:sup>
                        <m:r>
                          <a:rPr lang="en-US" sz="4800" b="0" i="1" smtClean="0">
                            <a:latin typeface="Cambria Math"/>
                          </a:rPr>
                          <m:t>2</m:t>
                        </m:r>
                      </m:sup>
                    </m:sSup>
                  </m:oMath>
                </a14:m>
                <a:r>
                  <a:rPr lang="en-US" sz="480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4800">
                    <a:latin typeface="Tahoma" panose="020B0604030504040204" pitchFamily="34" charset="0"/>
                    <a:ea typeface="Tahoma" panose="020B0604030504040204" pitchFamily="34" charset="0"/>
                    <a:cs typeface="Tahoma" panose="020B0604030504040204" pitchFamily="34" charset="0"/>
                  </a:rPr>
                  <a:t> Vậy hệ số của  trong khai triển là </a:t>
                </a:r>
                <a14:m>
                  <m:oMath xmlns:m="http://schemas.openxmlformats.org/officeDocument/2006/math">
                    <m:r>
                      <a:rPr lang="en-US" sz="4800" b="0" i="1" smtClean="0">
                        <a:latin typeface="Cambria Math"/>
                      </a:rPr>
                      <m:t>−90</m:t>
                    </m:r>
                  </m:oMath>
                </a14:m>
                <a:r>
                  <a:rPr lang="en-US" sz="4800">
                    <a:latin typeface="Tahoma" panose="020B0604030504040204" pitchFamily="34" charset="0"/>
                    <a:ea typeface="Tahoma" panose="020B0604030504040204" pitchFamily="34" charset="0"/>
                    <a:cs typeface="Tahoma" panose="020B0604030504040204" pitchFamily="34" charset="0"/>
                  </a:rPr>
                  <a:t>.</a:t>
                </a:r>
              </a:p>
              <a:p>
                <a:pPr>
                  <a:lnSpc>
                    <a:spcPct val="150000"/>
                  </a:lnSpc>
                </a:pPr>
                <a:endParaRPr lang="vi-VN"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1" name="TextBox 40">
                <a:extLst>
                  <a:ext uri="{FF2B5EF4-FFF2-40B4-BE49-F238E27FC236}">
                    <a16:creationId xmlns:a16="http://schemas.microsoft.com/office/drawing/2014/main" xmlns="" xmlns:a14="http://schemas.microsoft.com/office/drawing/2010/main" id="{3DD30A3B-E42E-4A1F-8AB9-53C0308D9766}"/>
                  </a:ext>
                </a:extLst>
              </p:cNvPr>
              <p:cNvSpPr txBox="1">
                <a:spLocks noRot="1" noChangeAspect="1" noMove="1" noResize="1" noEditPoints="1" noAdjustHandles="1" noChangeArrowheads="1" noChangeShapeType="1" noTextEdit="1"/>
              </p:cNvSpPr>
              <p:nvPr/>
            </p:nvSpPr>
            <p:spPr>
              <a:xfrm>
                <a:off x="1323012" y="6481144"/>
                <a:ext cx="22936161" cy="3308919"/>
              </a:xfrm>
              <a:prstGeom prst="rect">
                <a:avLst/>
              </a:prstGeom>
              <a:blipFill rotWithShape="1">
                <a:blip r:embed="rId4"/>
                <a:stretch>
                  <a:fillRect l="-1196"/>
                </a:stretch>
              </a:blipFill>
            </p:spPr>
            <p:txBody>
              <a:bodyPr/>
              <a:lstStyle/>
              <a:p>
                <a:r>
                  <a:rPr lang="en-US">
                    <a:noFill/>
                  </a:rPr>
                  <a:t> </a:t>
                </a:r>
              </a:p>
            </p:txBody>
          </p:sp>
        </mc:Fallback>
      </mc:AlternateContent>
    </p:spTree>
    <p:extLst>
      <p:ext uri="{BB962C8B-B14F-4D97-AF65-F5344CB8AC3E}">
        <p14:creationId xmlns:p14="http://schemas.microsoft.com/office/powerpoint/2010/main" val="2749253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amond(in)">
                                      <p:cBhvr>
                                        <p:cTn id="7" dur="500"/>
                                        <p:tgtEl>
                                          <p:spTgt spid="34"/>
                                        </p:tgtEl>
                                      </p:cBhvr>
                                    </p:animEffect>
                                  </p:childTnLst>
                                </p:cTn>
                              </p:par>
                              <p:par>
                                <p:cTn id="8" presetID="22" presetClass="entr" presetSubtype="8" fill="hold" nodeType="withEffect">
                                  <p:stCondLst>
                                    <p:cond delay="0"/>
                                  </p:stCondLst>
                                  <p:childTnLst>
                                    <p:set>
                                      <p:cBhvr>
                                        <p:cTn id="9" dur="1" fill="hold">
                                          <p:stCondLst>
                                            <p:cond delay="0"/>
                                          </p:stCondLst>
                                        </p:cTn>
                                        <p:tgtEl>
                                          <p:spTgt spid="41">
                                            <p:txEl>
                                              <p:pRg st="0" end="0"/>
                                            </p:txEl>
                                          </p:spTgt>
                                        </p:tgtEl>
                                        <p:attrNameLst>
                                          <p:attrName>style.visibility</p:attrName>
                                        </p:attrNameLst>
                                      </p:cBhvr>
                                      <p:to>
                                        <p:strVal val="visible"/>
                                      </p:to>
                                    </p:set>
                                    <p:animEffect transition="in" filter="wipe(left)">
                                      <p:cBhvr>
                                        <p:cTn id="10" dur="500"/>
                                        <p:tgtEl>
                                          <p:spTgt spid="41">
                                            <p:txEl>
                                              <p:pRg st="0" end="0"/>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41">
                                            <p:txEl>
                                              <p:pRg st="1" end="1"/>
                                            </p:txEl>
                                          </p:spTgt>
                                        </p:tgtEl>
                                        <p:attrNameLst>
                                          <p:attrName>style.visibility</p:attrName>
                                        </p:attrNameLst>
                                      </p:cBhvr>
                                      <p:to>
                                        <p:strVal val="visible"/>
                                      </p:to>
                                    </p:set>
                                    <p:animEffect transition="in" filter="wipe(left)">
                                      <p:cBhvr>
                                        <p:cTn id="13" dur="500"/>
                                        <p:tgtEl>
                                          <p:spTgt spid="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1F4E20C8-2D05-4C40-9288-F9499AF26E6D}"/>
              </a:ext>
            </a:extLst>
          </p:cNvPr>
          <p:cNvGrpSpPr/>
          <p:nvPr/>
        </p:nvGrpSpPr>
        <p:grpSpPr>
          <a:xfrm>
            <a:off x="571500" y="5259056"/>
            <a:ext cx="23506006" cy="8228343"/>
            <a:chOff x="1222851" y="5331408"/>
            <a:chExt cx="23580257" cy="5095249"/>
          </a:xfrm>
        </p:grpSpPr>
        <p:sp>
          <p:nvSpPr>
            <p:cNvPr id="35" name="Rounded Rectangle 34">
              <a:extLst>
                <a:ext uri="{FF2B5EF4-FFF2-40B4-BE49-F238E27FC236}">
                  <a16:creationId xmlns:a16="http://schemas.microsoft.com/office/drawing/2014/main" id="{D04F078C-CEB5-4C4F-A97E-1DF03AE09DB2}"/>
                </a:ext>
              </a:extLst>
            </p:cNvPr>
            <p:cNvSpPr/>
            <p:nvPr/>
          </p:nvSpPr>
          <p:spPr>
            <a:xfrm>
              <a:off x="1261071" y="5565135"/>
              <a:ext cx="23542037"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36" name="Group 60">
              <a:extLst>
                <a:ext uri="{FF2B5EF4-FFF2-40B4-BE49-F238E27FC236}">
                  <a16:creationId xmlns:a16="http://schemas.microsoft.com/office/drawing/2014/main" id="{3FCB0186-5BA0-4BA4-B799-BF7DBFD32008}"/>
                </a:ext>
              </a:extLst>
            </p:cNvPr>
            <p:cNvGrpSpPr/>
            <p:nvPr/>
          </p:nvGrpSpPr>
          <p:grpSpPr>
            <a:xfrm>
              <a:off x="1222851" y="5331408"/>
              <a:ext cx="3305109" cy="841174"/>
              <a:chOff x="1224542" y="6305967"/>
              <a:chExt cx="3305491" cy="845462"/>
            </a:xfrm>
          </p:grpSpPr>
          <p:sp>
            <p:nvSpPr>
              <p:cNvPr id="37" name="Freeform 20">
                <a:extLst>
                  <a:ext uri="{FF2B5EF4-FFF2-40B4-BE49-F238E27FC236}">
                    <a16:creationId xmlns:a16="http://schemas.microsoft.com/office/drawing/2014/main" id="{6A2CB58A-113B-4E6E-BC15-9EFD56D56D7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id="{16B3B9C2-0771-4EE7-BBD9-C8B639D26E0E}"/>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a16="http://schemas.microsoft.com/office/drawing/2014/main"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51" name="Group 50">
            <a:extLst>
              <a:ext uri="{FF2B5EF4-FFF2-40B4-BE49-F238E27FC236}">
                <a16:creationId xmlns:a16="http://schemas.microsoft.com/office/drawing/2014/main" id="{6B2AFC34-1456-4638-8F4F-CAF389D4240D}"/>
              </a:ext>
            </a:extLst>
          </p:cNvPr>
          <p:cNvGrpSpPr/>
          <p:nvPr/>
        </p:nvGrpSpPr>
        <p:grpSpPr>
          <a:xfrm>
            <a:off x="304800" y="2770847"/>
            <a:ext cx="23699787" cy="2182155"/>
            <a:chOff x="304800" y="3047680"/>
            <a:chExt cx="23699787" cy="3295942"/>
          </a:xfrm>
        </p:grpSpPr>
        <p:sp>
          <p:nvSpPr>
            <p:cNvPr id="52" name="Rounded Rectangle 19">
              <a:extLst>
                <a:ext uri="{FF2B5EF4-FFF2-40B4-BE49-F238E27FC236}">
                  <a16:creationId xmlns:a16="http://schemas.microsoft.com/office/drawing/2014/main" id="{9732CF64-EA0B-4855-B3A1-931E81F57942}"/>
                </a:ext>
              </a:extLst>
            </p:cNvPr>
            <p:cNvSpPr/>
            <p:nvPr/>
          </p:nvSpPr>
          <p:spPr>
            <a:xfrm>
              <a:off x="491838" y="3220628"/>
              <a:ext cx="23512749" cy="3122994"/>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3" name="Group 52">
              <a:extLst>
                <a:ext uri="{FF2B5EF4-FFF2-40B4-BE49-F238E27FC236}">
                  <a16:creationId xmlns:a16="http://schemas.microsoft.com/office/drawing/2014/main" id="{BC0C2C08-DEAD-4DBD-A065-EAF40B9D8EB1}"/>
                </a:ext>
              </a:extLst>
            </p:cNvPr>
            <p:cNvGrpSpPr/>
            <p:nvPr/>
          </p:nvGrpSpPr>
          <p:grpSpPr>
            <a:xfrm>
              <a:off x="304800" y="3047680"/>
              <a:ext cx="3465126" cy="1339359"/>
              <a:chOff x="22440" y="59287"/>
              <a:chExt cx="1117261" cy="373908"/>
            </a:xfrm>
          </p:grpSpPr>
          <p:grpSp>
            <p:nvGrpSpPr>
              <p:cNvPr id="54" name="Group 53">
                <a:extLst>
                  <a:ext uri="{FF2B5EF4-FFF2-40B4-BE49-F238E27FC236}">
                    <a16:creationId xmlns:a16="http://schemas.microsoft.com/office/drawing/2014/main" id="{FD665E8E-59C0-4ACB-A7BF-CBEA6C332230}"/>
                  </a:ext>
                </a:extLst>
              </p:cNvPr>
              <p:cNvGrpSpPr/>
              <p:nvPr/>
            </p:nvGrpSpPr>
            <p:grpSpPr>
              <a:xfrm>
                <a:off x="22440" y="59287"/>
                <a:ext cx="1096792" cy="309647"/>
                <a:chOff x="31572" y="60276"/>
                <a:chExt cx="1543206" cy="383206"/>
              </a:xfrm>
            </p:grpSpPr>
            <p:sp>
              <p:nvSpPr>
                <p:cNvPr id="56" name="Arrow: Pentagon 55">
                  <a:extLst>
                    <a:ext uri="{FF2B5EF4-FFF2-40B4-BE49-F238E27FC236}">
                      <a16:creationId xmlns:a16="http://schemas.microsoft.com/office/drawing/2014/main" id="{3C675B4E-2666-471E-B163-5CB1C2C47107}"/>
                    </a:ext>
                  </a:extLst>
                </p:cNvPr>
                <p:cNvSpPr/>
                <p:nvPr/>
              </p:nvSpPr>
              <p:spPr>
                <a:xfrm>
                  <a:off x="204584" y="62041"/>
                  <a:ext cx="1370194" cy="381441"/>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57" name="Arrow: Chevron 56">
                  <a:extLst>
                    <a:ext uri="{FF2B5EF4-FFF2-40B4-BE49-F238E27FC236}">
                      <a16:creationId xmlns:a16="http://schemas.microsoft.com/office/drawing/2014/main" id="{D4E23FE2-1ED3-44F3-9F2C-073D99F5BEC5}"/>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58" name="Arrow: Chevron 57">
                  <a:extLst>
                    <a:ext uri="{FF2B5EF4-FFF2-40B4-BE49-F238E27FC236}">
                      <a16:creationId xmlns:a16="http://schemas.microsoft.com/office/drawing/2014/main" id="{F2308666-C4B8-404A-B22F-69AF3044E4D5}"/>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55" name="TextBox 56">
                <a:extLst>
                  <a:ext uri="{FF2B5EF4-FFF2-40B4-BE49-F238E27FC236}">
                    <a16:creationId xmlns:a16="http://schemas.microsoft.com/office/drawing/2014/main" id="{4268C6BD-BE2D-4D4E-B360-4A8AC840F897}"/>
                  </a:ext>
                </a:extLst>
              </p:cNvPr>
              <p:cNvSpPr txBox="1"/>
              <p:nvPr/>
            </p:nvSpPr>
            <p:spPr>
              <a:xfrm>
                <a:off x="218674" y="102365"/>
                <a:ext cx="921027" cy="330830"/>
              </a:xfrm>
              <a:prstGeom prst="rect">
                <a:avLst/>
              </a:prstGeom>
              <a:noFill/>
            </p:spPr>
            <p:txBody>
              <a:bodyPr wrap="square" tIns="54000" bIns="0">
                <a:noAutofit/>
              </a:bodyPr>
              <a:lstStyle/>
              <a:p>
                <a:pPr>
                  <a:lnSpc>
                    <a:spcPct val="107000"/>
                  </a:lnSpc>
                  <a:spcAft>
                    <a:spcPts val="800"/>
                  </a:spcAft>
                </a:pPr>
                <a:r>
                  <a:rPr lang="vi-VN" sz="36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BÀI 8.</a:t>
                </a:r>
                <a:r>
                  <a:rPr lang="en-US" sz="36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14</a:t>
                </a:r>
                <a:endParaRPr lang="vi-VN" sz="3600">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US" sz="3600">
                    <a:solidFill>
                      <a:srgbClr val="FF0000"/>
                    </a:solidFill>
                    <a:latin typeface="Tahoma" panose="020B0604030504040204" pitchFamily="34" charset="0"/>
                    <a:ea typeface="Tahoma" panose="020B0604030504040204" pitchFamily="34" charset="0"/>
                    <a:cs typeface="Tahoma" panose="020B0604030504040204" pitchFamily="34" charset="0"/>
                  </a:rPr>
                  <a:t> </a:t>
                </a:r>
                <a:endParaRPr lang="vi-VN" sz="360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5C8CF20-A188-40A3-A095-8424A5327F85}"/>
                  </a:ext>
                </a:extLst>
              </p:cNvPr>
              <p:cNvSpPr txBox="1"/>
              <p:nvPr/>
            </p:nvSpPr>
            <p:spPr>
              <a:xfrm>
                <a:off x="1600200" y="3505200"/>
                <a:ext cx="21564600" cy="1118576"/>
              </a:xfrm>
              <a:prstGeom prst="rect">
                <a:avLst/>
              </a:prstGeom>
              <a:noFill/>
            </p:spPr>
            <p:txBody>
              <a:bodyPr wrap="square" rtlCol="0">
                <a:spAutoFit/>
              </a:bodyPr>
              <a:lstStyle/>
              <a:p>
                <a:pPr algn="just">
                  <a:spcBef>
                    <a:spcPts val="600"/>
                  </a:spcBef>
                </a:pPr>
                <a:r>
                  <a:rPr lang="en-US" sz="4800">
                    <a:latin typeface="Tahoma" panose="020B0604030504040204" pitchFamily="34" charset="0"/>
                    <a:ea typeface="Tahoma" panose="020B0604030504040204" pitchFamily="34" charset="0"/>
                    <a:cs typeface="Tahoma" panose="020B0604030504040204" pitchFamily="34" charset="0"/>
                  </a:rPr>
                  <a:t>Biểu diễn </a:t>
                </a:r>
                <a14:m>
                  <m:oMath xmlns:m="http://schemas.openxmlformats.org/officeDocument/2006/math">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d>
                          <m:dPr>
                            <m:ctrlPr>
                              <a:rPr lang="en-US" sz="4800" i="1" smtClean="0">
                                <a:latin typeface="Cambria Math" panose="02040503050406030204" pitchFamily="18" charset="0"/>
                                <a:ea typeface="Tahoma" panose="020B0604030504040204" pitchFamily="34" charset="0"/>
                                <a:cs typeface="Tahoma" panose="020B0604030504040204" pitchFamily="34" charset="0"/>
                              </a:rPr>
                            </m:ctrlPr>
                          </m:dPr>
                          <m:e>
                            <m:r>
                              <a:rPr lang="en-US" sz="4800" b="0" i="1" smtClean="0">
                                <a:latin typeface="Cambria Math"/>
                                <a:ea typeface="Tahoma" panose="020B0604030504040204" pitchFamily="34" charset="0"/>
                                <a:cs typeface="Tahoma" panose="020B0604030504040204" pitchFamily="34" charset="0"/>
                              </a:rPr>
                              <m:t>3+</m:t>
                            </m:r>
                            <m:rad>
                              <m:radPr>
                                <m:degHide m:val="on"/>
                                <m:ctrlPr>
                                  <a:rPr lang="en-US" sz="4800" b="0" i="1" smtClean="0">
                                    <a:latin typeface="Cambria Math" panose="02040503050406030204" pitchFamily="18" charset="0"/>
                                    <a:ea typeface="Cambria Math"/>
                                    <a:cs typeface="Tahoma" panose="020B0604030504040204" pitchFamily="34" charset="0"/>
                                  </a:rPr>
                                </m:ctrlPr>
                              </m:radPr>
                              <m:deg/>
                              <m:e>
                                <m:r>
                                  <a:rPr lang="en-US" sz="4800" b="0" i="1" smtClean="0">
                                    <a:latin typeface="Cambria Math"/>
                                    <a:ea typeface="Cambria Math"/>
                                    <a:cs typeface="Tahoma" panose="020B0604030504040204" pitchFamily="34" charset="0"/>
                                  </a:rPr>
                                  <m:t>2</m:t>
                                </m:r>
                              </m:e>
                            </m:rad>
                          </m:e>
                        </m:d>
                      </m:e>
                      <m:sup>
                        <m:r>
                          <a:rPr lang="en-US" sz="4800" b="0" i="1" smtClean="0">
                            <a:latin typeface="Cambria Math"/>
                            <a:ea typeface="Tahoma" panose="020B0604030504040204" pitchFamily="34" charset="0"/>
                            <a:cs typeface="Tahoma" panose="020B0604030504040204" pitchFamily="34" charset="0"/>
                          </a:rPr>
                          <m:t>5</m:t>
                        </m:r>
                      </m:sup>
                    </m:sSup>
                    <m:r>
                      <a:rPr lang="en-US" sz="4800" b="0" i="1" smtClean="0">
                        <a:latin typeface="Cambria Math"/>
                        <a:ea typeface="Tahoma" panose="020B0604030504040204" pitchFamily="34" charset="0"/>
                        <a:cs typeface="Tahoma" panose="020B0604030504040204" pitchFamily="34" charset="0"/>
                      </a:rPr>
                      <m:t>−</m:t>
                    </m:r>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d>
                          <m:dPr>
                            <m:ctrlPr>
                              <a:rPr lang="en-US" sz="4800" b="0" i="1" smtClean="0">
                                <a:latin typeface="Cambria Math" panose="02040503050406030204" pitchFamily="18" charset="0"/>
                                <a:ea typeface="Tahoma" panose="020B0604030504040204" pitchFamily="34" charset="0"/>
                                <a:cs typeface="Tahoma" panose="020B0604030504040204" pitchFamily="34" charset="0"/>
                              </a:rPr>
                            </m:ctrlPr>
                          </m:dPr>
                          <m:e>
                            <m:r>
                              <a:rPr lang="en-US" sz="4800" b="0" i="1" smtClean="0">
                                <a:latin typeface="Cambria Math"/>
                                <a:ea typeface="Tahoma" panose="020B0604030504040204" pitchFamily="34" charset="0"/>
                                <a:cs typeface="Tahoma" panose="020B0604030504040204" pitchFamily="34" charset="0"/>
                              </a:rPr>
                              <m:t>3−</m:t>
                            </m:r>
                            <m:rad>
                              <m:radPr>
                                <m:degHide m:val="on"/>
                                <m:ctrlPr>
                                  <a:rPr lang="en-US" sz="4800" b="0" i="1" smtClean="0">
                                    <a:latin typeface="Cambria Math" panose="02040503050406030204" pitchFamily="18" charset="0"/>
                                    <a:ea typeface="Cambria Math"/>
                                    <a:cs typeface="Tahoma" panose="020B0604030504040204" pitchFamily="34" charset="0"/>
                                  </a:rPr>
                                </m:ctrlPr>
                              </m:radPr>
                              <m:deg/>
                              <m:e>
                                <m:r>
                                  <a:rPr lang="en-US" sz="4800" b="0" i="1" smtClean="0">
                                    <a:latin typeface="Cambria Math"/>
                                    <a:ea typeface="Cambria Math"/>
                                    <a:cs typeface="Tahoma" panose="020B0604030504040204" pitchFamily="34" charset="0"/>
                                  </a:rPr>
                                  <m:t>2</m:t>
                                </m:r>
                              </m:e>
                            </m:rad>
                          </m:e>
                        </m:d>
                      </m:e>
                      <m:sup>
                        <m:r>
                          <a:rPr lang="en-US" sz="4800" b="0" i="1" smtClean="0">
                            <a:latin typeface="Cambria Math"/>
                            <a:ea typeface="Tahoma" panose="020B0604030504040204" pitchFamily="34" charset="0"/>
                            <a:cs typeface="Tahoma" panose="020B0604030504040204" pitchFamily="34" charset="0"/>
                          </a:rPr>
                          <m:t>5</m:t>
                        </m:r>
                      </m:sup>
                    </m:sSup>
                  </m:oMath>
                </a14:m>
                <a:r>
                  <a:rPr lang="en-US" sz="4800">
                    <a:latin typeface="Tahoma" panose="020B0604030504040204" pitchFamily="34" charset="0"/>
                    <a:ea typeface="Tahoma" panose="020B0604030504040204" pitchFamily="34" charset="0"/>
                    <a:cs typeface="Tahoma" panose="020B0604030504040204" pitchFamily="34" charset="0"/>
                  </a:rPr>
                  <a:t> dưới dạng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𝑎</m:t>
                    </m:r>
                    <m:r>
                      <a:rPr lang="en-US" sz="4800" b="0" i="1" smtClean="0">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𝑏</m:t>
                    </m:r>
                    <m:rad>
                      <m:radPr>
                        <m:degHide m:val="on"/>
                        <m:ctrlPr>
                          <a:rPr lang="en-US" sz="4800" b="0" i="1" smtClean="0">
                            <a:latin typeface="Cambria Math" panose="02040503050406030204" pitchFamily="18" charset="0"/>
                            <a:ea typeface="Cambria Math"/>
                            <a:cs typeface="Tahoma" panose="020B0604030504040204" pitchFamily="34" charset="0"/>
                          </a:rPr>
                        </m:ctrlPr>
                      </m:radPr>
                      <m:deg/>
                      <m:e>
                        <m:r>
                          <a:rPr lang="en-US" sz="4800" b="0" i="1" smtClean="0">
                            <a:latin typeface="Cambria Math"/>
                            <a:ea typeface="Cambria Math"/>
                            <a:cs typeface="Tahoma" panose="020B0604030504040204" pitchFamily="34" charset="0"/>
                          </a:rPr>
                          <m:t>2</m:t>
                        </m:r>
                      </m:e>
                    </m:rad>
                  </m:oMath>
                </a14:m>
                <a:r>
                  <a:rPr lang="en-US" sz="4800">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𝑎</m:t>
                    </m:r>
                    <m:r>
                      <a:rPr lang="en-US" sz="4800" b="0" i="1" smtClean="0">
                        <a:latin typeface="Cambria Math"/>
                        <a:ea typeface="Tahoma" panose="020B0604030504040204" pitchFamily="34" charset="0"/>
                        <a:cs typeface="Tahoma" panose="020B0604030504040204" pitchFamily="34" charset="0"/>
                      </a:rPr>
                      <m:t>, </m:t>
                    </m:r>
                    <m:r>
                      <a:rPr lang="en-US" sz="4800" b="0" i="1" smtClean="0">
                        <a:latin typeface="Cambria Math"/>
                        <a:ea typeface="Tahoma" panose="020B0604030504040204" pitchFamily="34" charset="0"/>
                        <a:cs typeface="Tahoma" panose="020B0604030504040204" pitchFamily="34" charset="0"/>
                      </a:rPr>
                      <m:t>𝑏</m:t>
                    </m:r>
                  </m:oMath>
                </a14:m>
                <a:r>
                  <a:rPr lang="en-US" sz="4800">
                    <a:latin typeface="Tahoma" panose="020B0604030504040204" pitchFamily="34" charset="0"/>
                    <a:ea typeface="Tahoma" panose="020B0604030504040204" pitchFamily="34" charset="0"/>
                    <a:cs typeface="Tahoma" panose="020B0604030504040204" pitchFamily="34" charset="0"/>
                  </a:rPr>
                  <a:t> là các số nguyên.</a:t>
                </a:r>
              </a:p>
            </p:txBody>
          </p:sp>
        </mc:Choice>
        <mc:Fallback xmlns="">
          <p:sp>
            <p:nvSpPr>
              <p:cNvPr id="3" name="TextBox 2">
                <a:extLst>
                  <a:ext uri="{FF2B5EF4-FFF2-40B4-BE49-F238E27FC236}">
                    <a16:creationId xmlns:a16="http://schemas.microsoft.com/office/drawing/2014/main" xmlns="" id="{E5C8CF20-A188-40A3-A095-8424A5327F85}"/>
                  </a:ext>
                </a:extLst>
              </p:cNvPr>
              <p:cNvSpPr txBox="1">
                <a:spLocks noRot="1" noChangeAspect="1" noMove="1" noResize="1" noEditPoints="1" noAdjustHandles="1" noChangeArrowheads="1" noChangeShapeType="1" noTextEdit="1"/>
              </p:cNvSpPr>
              <p:nvPr/>
            </p:nvSpPr>
            <p:spPr>
              <a:xfrm>
                <a:off x="1600200" y="3505200"/>
                <a:ext cx="21564600" cy="1118576"/>
              </a:xfrm>
              <a:prstGeom prst="rect">
                <a:avLst/>
              </a:prstGeom>
              <a:blipFill rotWithShape="1">
                <a:blip r:embed="rId3"/>
                <a:stretch>
                  <a:fillRect l="-1301" b="-22404"/>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43959A3E-5CD4-4B6B-9F7B-9466FC047144}"/>
              </a:ext>
            </a:extLst>
          </p:cNvPr>
          <p:cNvGrpSpPr/>
          <p:nvPr/>
        </p:nvGrpSpPr>
        <p:grpSpPr>
          <a:xfrm>
            <a:off x="381000" y="1904999"/>
            <a:ext cx="23219986" cy="815609"/>
            <a:chOff x="381000" y="1904999"/>
            <a:chExt cx="23219986" cy="815609"/>
          </a:xfrm>
        </p:grpSpPr>
        <p:sp>
          <p:nvSpPr>
            <p:cNvPr id="27" name="Rectangle 26">
              <a:extLst>
                <a:ext uri="{FF2B5EF4-FFF2-40B4-BE49-F238E27FC236}">
                  <a16:creationId xmlns:a16="http://schemas.microsoft.com/office/drawing/2014/main" id="{1B573F5D-7D04-4232-9995-2693F8DDEC18}"/>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BÀI TẬP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28" name="Round Same Side Corner Rectangle 51">
              <a:extLst>
                <a:ext uri="{FF2B5EF4-FFF2-40B4-BE49-F238E27FC236}">
                  <a16:creationId xmlns:a16="http://schemas.microsoft.com/office/drawing/2014/main" id="{A15DDEF5-84C1-4D93-9343-13B998545472}"/>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id="{387F3351-C2EF-453A-AE05-D3D5E71D5306}"/>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30" name="Round Same Side Corner Rectangle 51">
              <a:extLst>
                <a:ext uri="{FF2B5EF4-FFF2-40B4-BE49-F238E27FC236}">
                  <a16:creationId xmlns:a16="http://schemas.microsoft.com/office/drawing/2014/main" id="{67D5F5A5-BDB2-4E06-987A-04301880135F}"/>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a16="http://schemas.microsoft.com/office/drawing/2014/main" id="{FB07DA3E-723E-4AE9-B5C8-BB96B8483E5F}"/>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3DD30A3B-E42E-4A1F-8AB9-53C0308D9766}"/>
                  </a:ext>
                </a:extLst>
              </p:cNvPr>
              <p:cNvSpPr txBox="1"/>
              <p:nvPr/>
            </p:nvSpPr>
            <p:spPr>
              <a:xfrm>
                <a:off x="1435690" y="6424235"/>
                <a:ext cx="22568897" cy="4319965"/>
              </a:xfrm>
              <a:prstGeom prst="rect">
                <a:avLst/>
              </a:prstGeom>
              <a:noFill/>
            </p:spPr>
            <p:txBody>
              <a:bodyPr wrap="square">
                <a:spAutoFit/>
              </a:bodyPr>
              <a:lstStyle/>
              <a:p>
                <a:pPr algn="ctr">
                  <a:lnSpc>
                    <a:spcPct val="150000"/>
                  </a:lnSpc>
                </a:pPr>
                <a:r>
                  <a:rPr lang="en-US" sz="4800">
                    <a:latin typeface="Tahoma" panose="020B0604030504040204" pitchFamily="34" charset="0"/>
                    <a:ea typeface="Tahoma" panose="020B0604030504040204" pitchFamily="34" charset="0"/>
                    <a:cs typeface="Tahoma" panose="020B0604030504040204" pitchFamily="34" charset="0"/>
                  </a:rPr>
                  <a:t>Nhận xét:  </a:t>
                </a:r>
                <a14:m>
                  <m:oMath xmlns:m="http://schemas.openxmlformats.org/officeDocument/2006/math">
                    <m:sSup>
                      <m:sSupPr>
                        <m:ctrlPr>
                          <a:rPr lang="en-US" sz="4800" i="1" smtClean="0">
                            <a:latin typeface="Cambria Math" panose="02040503050406030204" pitchFamily="18" charset="0"/>
                            <a:ea typeface="Tahoma" panose="020B0604030504040204" pitchFamily="34" charset="0"/>
                            <a:cs typeface="Tahoma" panose="020B0604030504040204" pitchFamily="34" charset="0"/>
                          </a:rPr>
                        </m:ctrlPr>
                      </m:sSupPr>
                      <m:e>
                        <m:d>
                          <m:dPr>
                            <m:ctrlPr>
                              <a:rPr lang="vi-VN" sz="4800" i="1">
                                <a:latin typeface="Cambria Math" panose="02040503050406030204" pitchFamily="18" charset="0"/>
                                <a:ea typeface="Tahoma" panose="020B0604030504040204" pitchFamily="34" charset="0"/>
                                <a:cs typeface="Tahoma" panose="020B0604030504040204" pitchFamily="34" charset="0"/>
                              </a:rPr>
                            </m:ctrlPr>
                          </m:dPr>
                          <m:e>
                            <m:r>
                              <a:rPr lang="en-US" sz="4800" i="1">
                                <a:latin typeface="Cambria Math"/>
                                <a:ea typeface="Tahoma" panose="020B0604030504040204" pitchFamily="34" charset="0"/>
                                <a:cs typeface="Tahoma" panose="020B0604030504040204" pitchFamily="34" charset="0"/>
                              </a:rPr>
                              <m:t>𝑎</m:t>
                            </m:r>
                            <m:r>
                              <a:rPr lang="en-US" sz="4800" i="1">
                                <a:latin typeface="Cambria Math"/>
                                <a:ea typeface="Tahoma" panose="020B0604030504040204" pitchFamily="34" charset="0"/>
                                <a:cs typeface="Tahoma" panose="020B0604030504040204" pitchFamily="34" charset="0"/>
                              </a:rPr>
                              <m:t>+</m:t>
                            </m:r>
                            <m:r>
                              <a:rPr lang="en-US" sz="4800" i="1">
                                <a:latin typeface="Cambria Math"/>
                                <a:ea typeface="Tahoma" panose="020B0604030504040204" pitchFamily="34" charset="0"/>
                                <a:cs typeface="Tahoma" panose="020B0604030504040204" pitchFamily="34" charset="0"/>
                              </a:rPr>
                              <m:t>𝑏</m:t>
                            </m:r>
                          </m:e>
                        </m:d>
                      </m:e>
                      <m:sup>
                        <m:r>
                          <a:rPr lang="en-US" sz="4800" b="0" i="1" smtClean="0">
                            <a:latin typeface="Cambria Math"/>
                            <a:ea typeface="Tahoma" panose="020B0604030504040204" pitchFamily="34" charset="0"/>
                            <a:cs typeface="Tahoma" panose="020B0604030504040204" pitchFamily="34" charset="0"/>
                          </a:rPr>
                          <m:t>5</m:t>
                        </m:r>
                      </m:sup>
                    </m:sSup>
                    <m:r>
                      <a:rPr lang="en-US" sz="4800" b="0" i="1" smtClean="0">
                        <a:latin typeface="Cambria Math"/>
                        <a:ea typeface="Tahoma" panose="020B0604030504040204" pitchFamily="34" charset="0"/>
                        <a:cs typeface="Tahoma" panose="020B0604030504040204" pitchFamily="34" charset="0"/>
                      </a:rPr>
                      <m:t>−</m:t>
                    </m:r>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d>
                          <m:dPr>
                            <m:ctrlPr>
                              <a:rPr lang="en-US" sz="4800" b="0" i="1" smtClean="0">
                                <a:latin typeface="Cambria Math" panose="02040503050406030204" pitchFamily="18" charset="0"/>
                                <a:ea typeface="Tahoma" panose="020B0604030504040204" pitchFamily="34" charset="0"/>
                                <a:cs typeface="Tahoma" panose="020B0604030504040204" pitchFamily="34" charset="0"/>
                              </a:rPr>
                            </m:ctrlPr>
                          </m:dPr>
                          <m:e>
                            <m:r>
                              <a:rPr lang="en-US" sz="4800" b="0" i="1" smtClean="0">
                                <a:latin typeface="Cambria Math"/>
                                <a:ea typeface="Tahoma" panose="020B0604030504040204" pitchFamily="34" charset="0"/>
                                <a:cs typeface="Tahoma" panose="020B0604030504040204" pitchFamily="34" charset="0"/>
                              </a:rPr>
                              <m:t>𝑎</m:t>
                            </m:r>
                            <m:r>
                              <a:rPr lang="en-US" sz="4800" b="0" i="1" smtClean="0">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𝑏</m:t>
                            </m:r>
                          </m:e>
                        </m:d>
                      </m:e>
                      <m:sup>
                        <m:r>
                          <a:rPr lang="en-US" sz="4800" b="0" i="1" smtClean="0">
                            <a:latin typeface="Cambria Math"/>
                            <a:ea typeface="Tahoma" panose="020B0604030504040204" pitchFamily="34" charset="0"/>
                            <a:cs typeface="Tahoma" panose="020B0604030504040204" pitchFamily="34" charset="0"/>
                          </a:rPr>
                          <m:t>5</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0</m:t>
                        </m:r>
                      </m:sup>
                    </m:sSub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𝑎</m:t>
                        </m:r>
                      </m:e>
                      <m:sup>
                        <m:r>
                          <a:rPr lang="en-US" sz="4800" b="0" i="1" smtClean="0">
                            <a:latin typeface="Cambria Math"/>
                            <a:ea typeface="Tahoma" panose="020B0604030504040204" pitchFamily="34" charset="0"/>
                            <a:cs typeface="Tahoma" panose="020B0604030504040204" pitchFamily="34" charset="0"/>
                          </a:rPr>
                          <m:t>5</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1</m:t>
                        </m:r>
                      </m:sup>
                    </m:sSubSup>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𝑎</m:t>
                        </m:r>
                      </m:e>
                      <m:sup>
                        <m:r>
                          <a:rPr lang="en-US" sz="4800" b="0" i="1" smtClean="0">
                            <a:latin typeface="Cambria Math"/>
                            <a:ea typeface="Tahoma" panose="020B0604030504040204" pitchFamily="34" charset="0"/>
                            <a:cs typeface="Tahoma" panose="020B0604030504040204" pitchFamily="34" charset="0"/>
                          </a:rPr>
                          <m:t>4</m:t>
                        </m:r>
                      </m:sup>
                    </m:sSup>
                    <m:r>
                      <a:rPr lang="en-US" sz="4800" i="1">
                        <a:latin typeface="Cambria Math"/>
                        <a:ea typeface="Tahoma" panose="020B0604030504040204" pitchFamily="34" charset="0"/>
                        <a:cs typeface="Tahoma" panose="020B0604030504040204" pitchFamily="34" charset="0"/>
                      </a:rPr>
                      <m:t>𝑏</m:t>
                    </m:r>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2</m:t>
                        </m:r>
                      </m:sup>
                    </m:sSubSup>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𝑎</m:t>
                        </m:r>
                      </m:e>
                      <m:sup>
                        <m:r>
                          <a:rPr lang="en-US" sz="4800" b="0" i="1" smtClean="0">
                            <a:latin typeface="Cambria Math"/>
                            <a:ea typeface="Tahoma" panose="020B0604030504040204" pitchFamily="34" charset="0"/>
                            <a:cs typeface="Tahoma" panose="020B0604030504040204" pitchFamily="34" charset="0"/>
                          </a:rPr>
                          <m:t>3</m:t>
                        </m:r>
                      </m:sup>
                    </m:s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𝑏</m:t>
                        </m:r>
                      </m:e>
                      <m:sup>
                        <m:r>
                          <a:rPr lang="en-US" sz="4800" i="1">
                            <a:latin typeface="Cambria Math"/>
                            <a:ea typeface="Tahoma" panose="020B0604030504040204" pitchFamily="34" charset="0"/>
                            <a:cs typeface="Tahoma" panose="020B0604030504040204" pitchFamily="34" charset="0"/>
                          </a:rPr>
                          <m:t>2</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3</m:t>
                        </m:r>
                      </m:sup>
                    </m:sSubSup>
                    <m:r>
                      <a:rPr lang="en-US" sz="4800" i="1">
                        <a:latin typeface="Cambria Math"/>
                        <a:ea typeface="Tahoma" panose="020B0604030504040204" pitchFamily="34" charset="0"/>
                        <a:cs typeface="Tahoma" panose="020B0604030504040204" pitchFamily="34" charset="0"/>
                      </a:rPr>
                      <m:t>.</m:t>
                    </m:r>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𝑎</m:t>
                        </m:r>
                      </m:e>
                      <m:sup>
                        <m:r>
                          <a:rPr lang="en-US" sz="4800" b="0" i="1" smtClean="0">
                            <a:latin typeface="Cambria Math"/>
                            <a:ea typeface="Tahoma" panose="020B0604030504040204" pitchFamily="34" charset="0"/>
                            <a:cs typeface="Tahoma" panose="020B0604030504040204" pitchFamily="34" charset="0"/>
                          </a:rPr>
                          <m:t>2</m:t>
                        </m:r>
                      </m:sup>
                    </m:s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𝑏</m:t>
                        </m:r>
                      </m:e>
                      <m:sup>
                        <m:r>
                          <a:rPr lang="en-US" sz="4800" i="1">
                            <a:latin typeface="Cambria Math"/>
                            <a:ea typeface="Tahoma" panose="020B0604030504040204" pitchFamily="34" charset="0"/>
                            <a:cs typeface="Tahoma" panose="020B0604030504040204" pitchFamily="34" charset="0"/>
                          </a:rPr>
                          <m:t>3</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4</m:t>
                        </m:r>
                      </m:sup>
                    </m:sSubSup>
                    <m:r>
                      <a:rPr lang="en-US" sz="4800" b="0" i="1" smtClean="0">
                        <a:latin typeface="Cambria Math"/>
                        <a:ea typeface="Tahoma" panose="020B0604030504040204" pitchFamily="34" charset="0"/>
                        <a:cs typeface="Tahoma" panose="020B0604030504040204" pitchFamily="34" charset="0"/>
                      </a:rPr>
                      <m:t>𝑎</m:t>
                    </m:r>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𝑏</m:t>
                        </m:r>
                      </m:e>
                      <m:sup>
                        <m:r>
                          <a:rPr lang="en-US" sz="4800" b="0" i="1" smtClean="0">
                            <a:latin typeface="Cambria Math"/>
                            <a:ea typeface="Tahoma" panose="020B0604030504040204" pitchFamily="34" charset="0"/>
                            <a:cs typeface="Tahoma" panose="020B0604030504040204" pitchFamily="34" charset="0"/>
                          </a:rPr>
                          <m:t>4</m:t>
                        </m:r>
                      </m:sup>
                    </m:sSup>
                    <m:r>
                      <a:rPr lang="en-US" sz="4800" b="0" i="1" smtClean="0">
                        <a:latin typeface="Cambria Math"/>
                        <a:ea typeface="Tahoma" panose="020B0604030504040204" pitchFamily="34" charset="0"/>
                        <a:cs typeface="Tahoma" panose="020B0604030504040204" pitchFamily="34" charset="0"/>
                      </a:rPr>
                      <m:t>+</m:t>
                    </m:r>
                    <m:sSubSup>
                      <m:sSub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bSupPr>
                      <m:e>
                        <m:r>
                          <a:rPr lang="en-US" sz="4800" b="0" i="1" smtClean="0">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5</m:t>
                        </m:r>
                      </m:sub>
                      <m:sup>
                        <m:r>
                          <a:rPr lang="en-US" sz="4800" b="0" i="1" smtClean="0">
                            <a:latin typeface="Cambria Math"/>
                            <a:ea typeface="Tahoma" panose="020B0604030504040204" pitchFamily="34" charset="0"/>
                            <a:cs typeface="Tahoma" panose="020B0604030504040204" pitchFamily="34" charset="0"/>
                          </a:rPr>
                          <m:t>5</m:t>
                        </m:r>
                      </m:sup>
                    </m:sSubSup>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𝑏</m:t>
                        </m:r>
                      </m:e>
                      <m:sup>
                        <m:r>
                          <a:rPr lang="en-US" sz="4800" b="0" i="1" smtClean="0">
                            <a:latin typeface="Cambria Math"/>
                            <a:ea typeface="Tahoma" panose="020B0604030504040204" pitchFamily="34" charset="0"/>
                            <a:cs typeface="Tahoma" panose="020B0604030504040204" pitchFamily="34" charset="0"/>
                          </a:rPr>
                          <m:t>5</m:t>
                        </m:r>
                      </m:sup>
                    </m:sSup>
                    <m:r>
                      <a:rPr lang="en-US" sz="4800" b="0" i="1" smtClean="0">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0</m:t>
                        </m:r>
                      </m:sup>
                    </m:sSub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𝑎</m:t>
                        </m:r>
                      </m:e>
                      <m:sup>
                        <m:r>
                          <a:rPr lang="en-US" sz="4800" i="1">
                            <a:latin typeface="Cambria Math"/>
                            <a:ea typeface="Tahoma" panose="020B0604030504040204" pitchFamily="34" charset="0"/>
                            <a:cs typeface="Tahoma" panose="020B0604030504040204" pitchFamily="34" charset="0"/>
                          </a:rPr>
                          <m:t>5</m:t>
                        </m:r>
                      </m:sup>
                    </m:sSup>
                    <m:r>
                      <a:rPr lang="en-US" sz="4800" b="0" i="1" smtClean="0">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1</m:t>
                        </m:r>
                      </m:sup>
                    </m:sSubSup>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𝑎</m:t>
                        </m:r>
                      </m:e>
                      <m:sup>
                        <m:r>
                          <a:rPr lang="en-US" sz="4800" i="1">
                            <a:latin typeface="Cambria Math"/>
                            <a:ea typeface="Tahoma" panose="020B0604030504040204" pitchFamily="34" charset="0"/>
                            <a:cs typeface="Tahoma" panose="020B0604030504040204" pitchFamily="34" charset="0"/>
                          </a:rPr>
                          <m:t>4</m:t>
                        </m:r>
                      </m:sup>
                    </m:sSup>
                    <m:r>
                      <a:rPr lang="en-US" sz="4800" i="1">
                        <a:latin typeface="Cambria Math"/>
                        <a:ea typeface="Tahoma" panose="020B0604030504040204" pitchFamily="34" charset="0"/>
                        <a:cs typeface="Tahoma" panose="020B0604030504040204" pitchFamily="34" charset="0"/>
                      </a:rPr>
                      <m:t>𝑏</m:t>
                    </m:r>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2</m:t>
                        </m:r>
                      </m:sup>
                    </m:sSubSup>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𝑎</m:t>
                        </m:r>
                      </m:e>
                      <m:sup>
                        <m:r>
                          <a:rPr lang="en-US" sz="4800" i="1">
                            <a:latin typeface="Cambria Math"/>
                            <a:ea typeface="Tahoma" panose="020B0604030504040204" pitchFamily="34" charset="0"/>
                            <a:cs typeface="Tahoma" panose="020B0604030504040204" pitchFamily="34" charset="0"/>
                          </a:rPr>
                          <m:t>3</m:t>
                        </m:r>
                      </m:sup>
                    </m:s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𝑏</m:t>
                        </m:r>
                      </m:e>
                      <m:sup>
                        <m:r>
                          <a:rPr lang="en-US" sz="4800" i="1">
                            <a:latin typeface="Cambria Math"/>
                            <a:ea typeface="Tahoma" panose="020B0604030504040204" pitchFamily="34" charset="0"/>
                            <a:cs typeface="Tahoma" panose="020B0604030504040204" pitchFamily="34" charset="0"/>
                          </a:rPr>
                          <m:t>2</m:t>
                        </m:r>
                      </m:sup>
                    </m:sSup>
                    <m:r>
                      <a:rPr lang="en-US" sz="4800" b="0" i="1" smtClean="0">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3</m:t>
                        </m:r>
                      </m:sup>
                    </m:sSubSup>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𝑎</m:t>
                        </m:r>
                      </m:e>
                      <m:sup>
                        <m:r>
                          <a:rPr lang="en-US" sz="4800" i="1">
                            <a:latin typeface="Cambria Math"/>
                            <a:ea typeface="Tahoma" panose="020B0604030504040204" pitchFamily="34" charset="0"/>
                            <a:cs typeface="Tahoma" panose="020B0604030504040204" pitchFamily="34" charset="0"/>
                          </a:rPr>
                          <m:t>2</m:t>
                        </m:r>
                      </m:sup>
                    </m:s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𝑏</m:t>
                        </m:r>
                      </m:e>
                      <m:sup>
                        <m:r>
                          <a:rPr lang="en-US" sz="4800" i="1">
                            <a:latin typeface="Cambria Math"/>
                            <a:ea typeface="Tahoma" panose="020B0604030504040204" pitchFamily="34" charset="0"/>
                            <a:cs typeface="Tahoma" panose="020B0604030504040204" pitchFamily="34" charset="0"/>
                          </a:rPr>
                          <m:t>3</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4</m:t>
                        </m:r>
                      </m:sup>
                    </m:sSubSup>
                    <m:r>
                      <a:rPr lang="en-US" sz="4800" i="1">
                        <a:latin typeface="Cambria Math"/>
                        <a:ea typeface="Tahoma" panose="020B0604030504040204" pitchFamily="34" charset="0"/>
                        <a:cs typeface="Tahoma" panose="020B0604030504040204" pitchFamily="34" charset="0"/>
                      </a:rPr>
                      <m:t>𝑎</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𝑏</m:t>
                        </m:r>
                      </m:e>
                      <m:sup>
                        <m:r>
                          <a:rPr lang="en-US" sz="4800" i="1">
                            <a:latin typeface="Cambria Math"/>
                            <a:ea typeface="Tahoma" panose="020B0604030504040204" pitchFamily="34" charset="0"/>
                            <a:cs typeface="Tahoma" panose="020B0604030504040204" pitchFamily="34" charset="0"/>
                          </a:rPr>
                          <m:t>4</m:t>
                        </m:r>
                      </m:sup>
                    </m:sSup>
                    <m:r>
                      <a:rPr lang="en-US" sz="4800" b="0" i="1" smtClean="0">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5</m:t>
                        </m:r>
                      </m:sup>
                    </m:sSub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𝑏</m:t>
                        </m:r>
                      </m:e>
                      <m:sup>
                        <m:r>
                          <a:rPr lang="en-US" sz="4800" i="1">
                            <a:latin typeface="Cambria Math"/>
                            <a:ea typeface="Tahoma" panose="020B0604030504040204" pitchFamily="34" charset="0"/>
                            <a:cs typeface="Tahoma" panose="020B0604030504040204" pitchFamily="34" charset="0"/>
                          </a:rPr>
                          <m:t>5</m:t>
                        </m:r>
                      </m:sup>
                    </m:sSup>
                    <m:r>
                      <a:rPr lang="en-US" sz="4800" b="0" i="1" smtClean="0">
                        <a:latin typeface="Cambria Math"/>
                        <a:ea typeface="Tahoma" panose="020B0604030504040204" pitchFamily="34" charset="0"/>
                        <a:cs typeface="Tahoma" panose="020B0604030504040204" pitchFamily="34" charset="0"/>
                      </a:rPr>
                      <m:t>)</m:t>
                    </m:r>
                  </m:oMath>
                </a14:m>
                <a:endParaRPr lang="en-US" sz="4800" i="1">
                  <a:latin typeface="Cambria Math"/>
                  <a:ea typeface="Tahoma" panose="020B0604030504040204" pitchFamily="34" charset="0"/>
                  <a:cs typeface="Tahoma" panose="020B0604030504040204" pitchFamily="34" charset="0"/>
                </a:endParaRPr>
              </a:p>
              <a:p>
                <a:pPr>
                  <a:lnSpc>
                    <a:spcPct val="150000"/>
                  </a:lnSpc>
                </a:pPr>
                <a:r>
                  <a:rPr lang="en-US" sz="4800">
                    <a:ea typeface="Tahoma" panose="020B0604030504040204" pitchFamily="34" charset="0"/>
                    <a:cs typeface="Tahoma" panose="020B0604030504040204" pitchFamily="34" charset="0"/>
                  </a:rPr>
                  <a:t>                               </a:t>
                </a:r>
                <a14:m>
                  <m:oMath xmlns:m="http://schemas.openxmlformats.org/officeDocument/2006/math">
                    <m:r>
                      <a:rPr lang="en-US" sz="4800" i="1">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2(</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1</m:t>
                        </m:r>
                      </m:sup>
                    </m:sSubSup>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𝑎</m:t>
                        </m:r>
                      </m:e>
                      <m:sup>
                        <m:r>
                          <a:rPr lang="en-US" sz="4800" b="0" i="1" smtClean="0">
                            <a:latin typeface="Cambria Math"/>
                            <a:ea typeface="Tahoma" panose="020B0604030504040204" pitchFamily="34" charset="0"/>
                            <a:cs typeface="Tahoma" panose="020B0604030504040204" pitchFamily="34" charset="0"/>
                          </a:rPr>
                          <m:t>4</m:t>
                        </m:r>
                      </m:sup>
                    </m:sSup>
                    <m:r>
                      <a:rPr lang="en-US" sz="4800" b="0" i="1" smtClean="0">
                        <a:latin typeface="Cambria Math"/>
                        <a:ea typeface="Tahoma" panose="020B0604030504040204" pitchFamily="34" charset="0"/>
                        <a:cs typeface="Tahoma" panose="020B0604030504040204" pitchFamily="34" charset="0"/>
                      </a:rPr>
                      <m:t>𝑏</m:t>
                    </m:r>
                    <m:r>
                      <a:rPr lang="en-US" sz="4800" b="0" i="1" smtClean="0">
                        <a:latin typeface="Cambria Math"/>
                        <a:ea typeface="Tahoma" panose="020B0604030504040204" pitchFamily="34" charset="0"/>
                        <a:cs typeface="Tahoma" panose="020B0604030504040204" pitchFamily="34" charset="0"/>
                      </a:rPr>
                      <m:t>+</m:t>
                    </m:r>
                  </m:oMath>
                </a14:m>
                <a:r>
                  <a:rPr lang="en-US" sz="4800">
                    <a:ea typeface="Tahoma" panose="020B0604030504040204" pitchFamily="34" charset="0"/>
                    <a:cs typeface="Tahoma" panose="020B0604030504040204" pitchFamily="34" charset="0"/>
                  </a:rPr>
                  <a:t> </a:t>
                </a:r>
                <a14:m>
                  <m:oMath xmlns:m="http://schemas.openxmlformats.org/officeDocument/2006/math">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3</m:t>
                        </m:r>
                      </m:sup>
                    </m:sSubSup>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𝑎</m:t>
                        </m:r>
                      </m:e>
                      <m:sup>
                        <m:r>
                          <a:rPr lang="en-US" sz="4800" i="1">
                            <a:latin typeface="Cambria Math"/>
                            <a:ea typeface="Tahoma" panose="020B0604030504040204" pitchFamily="34" charset="0"/>
                            <a:cs typeface="Tahoma" panose="020B0604030504040204" pitchFamily="34" charset="0"/>
                          </a:rPr>
                          <m:t>2</m:t>
                        </m:r>
                      </m:sup>
                    </m:s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𝑏</m:t>
                        </m:r>
                      </m:e>
                      <m:sup>
                        <m:r>
                          <a:rPr lang="en-US" sz="4800" i="1">
                            <a:latin typeface="Cambria Math"/>
                            <a:ea typeface="Tahoma" panose="020B0604030504040204" pitchFamily="34" charset="0"/>
                            <a:cs typeface="Tahoma" panose="020B0604030504040204" pitchFamily="34" charset="0"/>
                          </a:rPr>
                          <m:t>3</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5</m:t>
                        </m:r>
                      </m:sup>
                    </m:sSub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𝑏</m:t>
                        </m:r>
                      </m:e>
                      <m:sup>
                        <m:r>
                          <a:rPr lang="en-US" sz="4800" i="1">
                            <a:latin typeface="Cambria Math"/>
                            <a:ea typeface="Tahoma" panose="020B0604030504040204" pitchFamily="34" charset="0"/>
                            <a:cs typeface="Tahoma" panose="020B0604030504040204" pitchFamily="34" charset="0"/>
                          </a:rPr>
                          <m:t>5</m:t>
                        </m:r>
                      </m:sup>
                    </m:sSup>
                  </m:oMath>
                </a14:m>
                <a:r>
                  <a:rPr lang="en-US" sz="4800" dirty="0">
                    <a:latin typeface="Tahoma" panose="020B0604030504040204" pitchFamily="34" charset="0"/>
                    <a:ea typeface="Tahoma" panose="020B0604030504040204" pitchFamily="34" charset="0"/>
                    <a:cs typeface="Tahoma" panose="020B0604030504040204" pitchFamily="34" charset="0"/>
                  </a:rPr>
                  <a:t>)</a:t>
                </a:r>
                <a:endParaRPr lang="vi-VN" sz="4800" dirty="0">
                  <a:latin typeface="Tahoma" panose="020B0604030504040204" pitchFamily="34" charset="0"/>
                  <a:ea typeface="Tahoma" panose="020B0604030504040204" pitchFamily="34" charset="0"/>
                  <a:cs typeface="Tahoma" panose="020B0604030504040204" pitchFamily="34" charset="0"/>
                </a:endParaRPr>
              </a:p>
              <a:p>
                <a:endParaRPr lang="en-US" sz="48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2" name="TextBox 31">
                <a:extLst>
                  <a:ext uri="{FF2B5EF4-FFF2-40B4-BE49-F238E27FC236}">
                    <a16:creationId xmlns="" xmlns:a16="http://schemas.microsoft.com/office/drawing/2014/main" xmlns:a14="http://schemas.microsoft.com/office/drawing/2010/main" id="{3DD30A3B-E42E-4A1F-8AB9-53C0308D9766}"/>
                  </a:ext>
                </a:extLst>
              </p:cNvPr>
              <p:cNvSpPr txBox="1">
                <a:spLocks noRot="1" noChangeAspect="1" noMove="1" noResize="1" noEditPoints="1" noAdjustHandles="1" noChangeArrowheads="1" noChangeShapeType="1" noTextEdit="1"/>
              </p:cNvSpPr>
              <p:nvPr/>
            </p:nvSpPr>
            <p:spPr>
              <a:xfrm>
                <a:off x="1435690" y="6424235"/>
                <a:ext cx="22568897" cy="431996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3DD30A3B-E42E-4A1F-8AB9-53C0308D9766}"/>
                  </a:ext>
                </a:extLst>
              </p:cNvPr>
              <p:cNvSpPr txBox="1"/>
              <p:nvPr/>
            </p:nvSpPr>
            <p:spPr>
              <a:xfrm>
                <a:off x="973534" y="9440608"/>
                <a:ext cx="22568897" cy="2958952"/>
              </a:xfrm>
              <a:prstGeom prst="rect">
                <a:avLst/>
              </a:prstGeom>
              <a:noFill/>
            </p:spPr>
            <p:txBody>
              <a:bodyPr wrap="square">
                <a:spAutoFit/>
              </a:bodyPr>
              <a:lstStyle/>
              <a:p>
                <a:pPr>
                  <a:lnSpc>
                    <a:spcPct val="150000"/>
                  </a:lnSpc>
                </a:pPr>
                <a:r>
                  <a:rPr lang="en-US" sz="4800" dirty="0">
                    <a:latin typeface="Tahoma" panose="020B0604030504040204" pitchFamily="34" charset="0"/>
                    <a:ea typeface="Tahoma" panose="020B0604030504040204" pitchFamily="34" charset="0"/>
                    <a:cs typeface="Tahoma" panose="020B0604030504040204" pitchFamily="34" charset="0"/>
                  </a:rPr>
                  <a:t>Do </a:t>
                </a:r>
                <a:r>
                  <a:rPr lang="en-US" sz="4800" dirty="0" err="1">
                    <a:latin typeface="Tahoma" panose="020B0604030504040204" pitchFamily="34" charset="0"/>
                    <a:ea typeface="Tahoma" panose="020B0604030504040204" pitchFamily="34" charset="0"/>
                    <a:cs typeface="Tahoma" panose="020B0604030504040204" pitchFamily="34" charset="0"/>
                  </a:rPr>
                  <a:t>đó</a:t>
                </a:r>
                <a:r>
                  <a:rPr lang="en-US" sz="4800"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 </m:t>
                        </m:r>
                        <m:d>
                          <m:dPr>
                            <m:ctrlPr>
                              <a:rPr lang="en-US" sz="4800" i="1">
                                <a:latin typeface="Cambria Math" panose="02040503050406030204" pitchFamily="18" charset="0"/>
                                <a:ea typeface="Tahoma" panose="020B0604030504040204" pitchFamily="34" charset="0"/>
                                <a:cs typeface="Tahoma" panose="020B0604030504040204" pitchFamily="34" charset="0"/>
                              </a:rPr>
                            </m:ctrlPr>
                          </m:dPr>
                          <m:e>
                            <m:r>
                              <a:rPr lang="en-US" sz="4800" i="1">
                                <a:latin typeface="Cambria Math"/>
                                <a:ea typeface="Tahoma" panose="020B0604030504040204" pitchFamily="34" charset="0"/>
                                <a:cs typeface="Tahoma" panose="020B0604030504040204" pitchFamily="34" charset="0"/>
                              </a:rPr>
                              <m:t>3+</m:t>
                            </m:r>
                            <m:rad>
                              <m:radPr>
                                <m:degHide m:val="on"/>
                                <m:ctrlPr>
                                  <a:rPr lang="en-US" sz="4800" i="1">
                                    <a:latin typeface="Cambria Math" panose="02040503050406030204" pitchFamily="18" charset="0"/>
                                    <a:ea typeface="Cambria Math"/>
                                    <a:cs typeface="Tahoma" panose="020B0604030504040204" pitchFamily="34" charset="0"/>
                                  </a:rPr>
                                </m:ctrlPr>
                              </m:radPr>
                              <m:deg/>
                              <m:e>
                                <m:r>
                                  <a:rPr lang="en-US" sz="4800" i="1">
                                    <a:latin typeface="Cambria Math"/>
                                    <a:ea typeface="Cambria Math"/>
                                    <a:cs typeface="Tahoma" panose="020B0604030504040204" pitchFamily="34" charset="0"/>
                                  </a:rPr>
                                  <m:t>2</m:t>
                                </m:r>
                              </m:e>
                            </m:rad>
                          </m:e>
                        </m:d>
                      </m:e>
                      <m:sup>
                        <m:r>
                          <a:rPr lang="en-US" sz="4800" i="1">
                            <a:latin typeface="Cambria Math"/>
                            <a:ea typeface="Tahoma" panose="020B0604030504040204" pitchFamily="34" charset="0"/>
                            <a:cs typeface="Tahoma" panose="020B0604030504040204" pitchFamily="34" charset="0"/>
                          </a:rPr>
                          <m:t>5</m:t>
                        </m:r>
                      </m:sup>
                    </m:sSup>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d>
                          <m:dPr>
                            <m:ctrlPr>
                              <a:rPr lang="en-US" sz="4800" i="1">
                                <a:latin typeface="Cambria Math" panose="02040503050406030204" pitchFamily="18" charset="0"/>
                                <a:ea typeface="Tahoma" panose="020B0604030504040204" pitchFamily="34" charset="0"/>
                                <a:cs typeface="Tahoma" panose="020B0604030504040204" pitchFamily="34" charset="0"/>
                              </a:rPr>
                            </m:ctrlPr>
                          </m:dPr>
                          <m:e>
                            <m:r>
                              <a:rPr lang="en-US" sz="4800" i="1">
                                <a:latin typeface="Cambria Math"/>
                                <a:ea typeface="Tahoma" panose="020B0604030504040204" pitchFamily="34" charset="0"/>
                                <a:cs typeface="Tahoma" panose="020B0604030504040204" pitchFamily="34" charset="0"/>
                              </a:rPr>
                              <m:t>3−</m:t>
                            </m:r>
                            <m:rad>
                              <m:radPr>
                                <m:degHide m:val="on"/>
                                <m:ctrlPr>
                                  <a:rPr lang="en-US" sz="4800" i="1">
                                    <a:latin typeface="Cambria Math" panose="02040503050406030204" pitchFamily="18" charset="0"/>
                                    <a:ea typeface="Cambria Math"/>
                                    <a:cs typeface="Tahoma" panose="020B0604030504040204" pitchFamily="34" charset="0"/>
                                  </a:rPr>
                                </m:ctrlPr>
                              </m:radPr>
                              <m:deg/>
                              <m:e>
                                <m:r>
                                  <a:rPr lang="en-US" sz="4800" i="1">
                                    <a:latin typeface="Cambria Math"/>
                                    <a:ea typeface="Cambria Math"/>
                                    <a:cs typeface="Tahoma" panose="020B0604030504040204" pitchFamily="34" charset="0"/>
                                  </a:rPr>
                                  <m:t>2</m:t>
                                </m:r>
                              </m:e>
                            </m:rad>
                          </m:e>
                        </m:d>
                      </m:e>
                      <m:sup>
                        <m:r>
                          <a:rPr lang="en-US" sz="4800" i="1">
                            <a:latin typeface="Cambria Math"/>
                            <a:ea typeface="Tahoma" panose="020B0604030504040204" pitchFamily="34" charset="0"/>
                            <a:cs typeface="Tahoma" panose="020B0604030504040204" pitchFamily="34" charset="0"/>
                          </a:rPr>
                          <m:t>5</m:t>
                        </m:r>
                      </m:sup>
                    </m:sSup>
                    <m:r>
                      <a:rPr lang="en-US" sz="4800" i="1">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2(</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1</m:t>
                        </m:r>
                      </m:sup>
                    </m:sSubSup>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3</m:t>
                        </m:r>
                      </m:e>
                      <m:sup>
                        <m:r>
                          <a:rPr lang="en-US" sz="4800" b="0" i="1" smtClean="0">
                            <a:latin typeface="Cambria Math"/>
                            <a:ea typeface="Tahoma" panose="020B0604030504040204" pitchFamily="34" charset="0"/>
                            <a:cs typeface="Tahoma" panose="020B0604030504040204" pitchFamily="34" charset="0"/>
                          </a:rPr>
                          <m:t>4</m:t>
                        </m:r>
                      </m:sup>
                    </m:sSup>
                    <m:rad>
                      <m:radPr>
                        <m:degHide m:val="on"/>
                        <m:ctrlPr>
                          <a:rPr lang="en-US" sz="4800" b="0" i="1" smtClean="0">
                            <a:latin typeface="Cambria Math" panose="02040503050406030204" pitchFamily="18" charset="0"/>
                            <a:ea typeface="Cambria Math"/>
                            <a:cs typeface="Tahoma" panose="020B0604030504040204" pitchFamily="34" charset="0"/>
                          </a:rPr>
                        </m:ctrlPr>
                      </m:radPr>
                      <m:deg/>
                      <m:e>
                        <m:r>
                          <a:rPr lang="en-US" sz="4800" b="0" i="1" smtClean="0">
                            <a:latin typeface="Cambria Math"/>
                            <a:ea typeface="Cambria Math"/>
                            <a:cs typeface="Tahoma" panose="020B0604030504040204" pitchFamily="34" charset="0"/>
                          </a:rPr>
                          <m:t>2</m:t>
                        </m:r>
                      </m:e>
                    </m:rad>
                    <m:r>
                      <a:rPr lang="en-US" sz="4800" b="0" i="1" smtClean="0">
                        <a:latin typeface="Cambria Math"/>
                        <a:ea typeface="Tahoma" panose="020B0604030504040204" pitchFamily="34" charset="0"/>
                        <a:cs typeface="Tahoma" panose="020B0604030504040204" pitchFamily="34" charset="0"/>
                      </a:rPr>
                      <m:t>+</m:t>
                    </m:r>
                  </m:oMath>
                </a14:m>
                <a:r>
                  <a:rPr lang="en-US" sz="4800" dirty="0">
                    <a:ea typeface="Tahoma" panose="020B0604030504040204" pitchFamily="34" charset="0"/>
                    <a:cs typeface="Tahoma" panose="020B0604030504040204" pitchFamily="34" charset="0"/>
                  </a:rPr>
                  <a:t> </a:t>
                </a:r>
                <a14:m>
                  <m:oMath xmlns:m="http://schemas.openxmlformats.org/officeDocument/2006/math">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3</m:t>
                        </m:r>
                      </m:sup>
                    </m:sSubSup>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3</m:t>
                        </m:r>
                      </m:e>
                      <m:sup>
                        <m:r>
                          <a:rPr lang="en-US" sz="4800" i="1">
                            <a:latin typeface="Cambria Math"/>
                            <a:ea typeface="Tahoma" panose="020B0604030504040204" pitchFamily="34" charset="0"/>
                            <a:cs typeface="Tahoma" panose="020B0604030504040204" pitchFamily="34" charset="0"/>
                          </a:rPr>
                          <m:t>2</m:t>
                        </m:r>
                      </m:sup>
                    </m:s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m:t>
                        </m:r>
                        <m:rad>
                          <m:radPr>
                            <m:degHide m:val="on"/>
                            <m:ctrlPr>
                              <a:rPr lang="en-US" sz="4800" b="0" i="1" smtClean="0">
                                <a:latin typeface="Cambria Math" panose="02040503050406030204" pitchFamily="18" charset="0"/>
                                <a:ea typeface="Cambria Math"/>
                                <a:cs typeface="Tahoma" panose="020B0604030504040204" pitchFamily="34" charset="0"/>
                              </a:rPr>
                            </m:ctrlPr>
                          </m:radPr>
                          <m:deg/>
                          <m:e>
                            <m:r>
                              <a:rPr lang="en-US" sz="4800" b="0" i="1" smtClean="0">
                                <a:latin typeface="Cambria Math"/>
                                <a:ea typeface="Cambria Math"/>
                                <a:cs typeface="Tahoma" panose="020B0604030504040204" pitchFamily="34" charset="0"/>
                              </a:rPr>
                              <m:t>2</m:t>
                            </m:r>
                          </m:e>
                        </m:rad>
                        <m:r>
                          <a:rPr lang="en-US" sz="4800" b="0" i="1" smtClean="0">
                            <a:latin typeface="Cambria Math"/>
                            <a:ea typeface="Cambria Math"/>
                            <a:cs typeface="Tahoma" panose="020B0604030504040204" pitchFamily="34" charset="0"/>
                          </a:rPr>
                          <m:t>)</m:t>
                        </m:r>
                      </m:e>
                      <m:sup>
                        <m:r>
                          <a:rPr lang="en-US" sz="4800" i="1">
                            <a:latin typeface="Cambria Math"/>
                            <a:ea typeface="Tahoma" panose="020B0604030504040204" pitchFamily="34" charset="0"/>
                            <a:cs typeface="Tahoma" panose="020B0604030504040204" pitchFamily="34" charset="0"/>
                          </a:rPr>
                          <m:t>3</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5</m:t>
                        </m:r>
                      </m:sup>
                    </m:sSub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m:t>
                        </m:r>
                        <m:rad>
                          <m:radPr>
                            <m:degHide m:val="on"/>
                            <m:ctrlPr>
                              <a:rPr lang="en-US" sz="4800" b="0" i="1" smtClean="0">
                                <a:latin typeface="Cambria Math" panose="02040503050406030204" pitchFamily="18" charset="0"/>
                                <a:ea typeface="Cambria Math"/>
                                <a:cs typeface="Tahoma" panose="020B0604030504040204" pitchFamily="34" charset="0"/>
                              </a:rPr>
                            </m:ctrlPr>
                          </m:radPr>
                          <m:deg/>
                          <m:e>
                            <m:r>
                              <a:rPr lang="en-US" sz="4800" b="0" i="1" smtClean="0">
                                <a:latin typeface="Cambria Math"/>
                                <a:ea typeface="Cambria Math"/>
                                <a:cs typeface="Tahoma" panose="020B0604030504040204" pitchFamily="34" charset="0"/>
                              </a:rPr>
                              <m:t>2</m:t>
                            </m:r>
                          </m:e>
                        </m:rad>
                        <m:r>
                          <a:rPr lang="en-US" sz="4800" b="0" i="1" smtClean="0">
                            <a:latin typeface="Cambria Math"/>
                            <a:ea typeface="Cambria Math"/>
                            <a:cs typeface="Tahoma" panose="020B0604030504040204" pitchFamily="34" charset="0"/>
                          </a:rPr>
                          <m:t>)</m:t>
                        </m:r>
                      </m:e>
                      <m:sup>
                        <m:r>
                          <a:rPr lang="en-US" sz="4800" i="1">
                            <a:latin typeface="Cambria Math"/>
                            <a:ea typeface="Tahoma" panose="020B0604030504040204" pitchFamily="34" charset="0"/>
                            <a:cs typeface="Tahoma" panose="020B0604030504040204" pitchFamily="34" charset="0"/>
                          </a:rPr>
                          <m:t>5</m:t>
                        </m:r>
                      </m:sup>
                    </m:sSup>
                  </m:oMath>
                </a14:m>
                <a:r>
                  <a:rPr lang="en-US" sz="4800" dirty="0">
                    <a:ea typeface="Tahoma" panose="020B0604030504040204" pitchFamily="34" charset="0"/>
                    <a:cs typeface="Tahoma" panose="020B0604030504040204" pitchFamily="34" charset="0"/>
                  </a:rPr>
                  <a:t>)</a:t>
                </a:r>
              </a:p>
              <a:p>
                <a:pPr>
                  <a:lnSpc>
                    <a:spcPct val="150000"/>
                  </a:lnSpc>
                </a:pPr>
                <a14:m>
                  <m:oMathPara xmlns:m="http://schemas.openxmlformats.org/officeDocument/2006/math">
                    <m:oMathParaPr>
                      <m:jc m:val="centerGroup"/>
                    </m:oMathParaPr>
                    <m:oMath xmlns:m="http://schemas.openxmlformats.org/officeDocument/2006/math">
                      <m:r>
                        <a:rPr lang="en-US" sz="4800" b="0" i="1" smtClean="0">
                          <a:latin typeface="Cambria Math"/>
                          <a:ea typeface="Tahoma" panose="020B0604030504040204" pitchFamily="34" charset="0"/>
                          <a:cs typeface="Tahoma" panose="020B0604030504040204" pitchFamily="34" charset="0"/>
                        </a:rPr>
                        <m:t>=2</m:t>
                      </m:r>
                      <m:d>
                        <m:dPr>
                          <m:ctrlPr>
                            <a:rPr lang="en-US" sz="4800" b="0" i="1" smtClean="0">
                              <a:latin typeface="Cambria Math" panose="02040503050406030204" pitchFamily="18" charset="0"/>
                              <a:ea typeface="Tahoma" panose="020B0604030504040204" pitchFamily="34" charset="0"/>
                              <a:cs typeface="Tahoma" panose="020B0604030504040204" pitchFamily="34" charset="0"/>
                            </a:rPr>
                          </m:ctrlPr>
                        </m:dPr>
                        <m:e>
                          <m:r>
                            <a:rPr lang="en-US" sz="4800" b="0" i="1" smtClean="0">
                              <a:latin typeface="Cambria Math"/>
                              <a:ea typeface="Tahoma" panose="020B0604030504040204" pitchFamily="34" charset="0"/>
                              <a:cs typeface="Tahoma" panose="020B0604030504040204" pitchFamily="34" charset="0"/>
                            </a:rPr>
                            <m:t>405</m:t>
                          </m:r>
                          <m:rad>
                            <m:radPr>
                              <m:degHide m:val="on"/>
                              <m:ctrlPr>
                                <a:rPr lang="en-US" sz="4800" b="0" i="1" smtClean="0">
                                  <a:latin typeface="Cambria Math" panose="02040503050406030204" pitchFamily="18" charset="0"/>
                                  <a:ea typeface="Cambria Math"/>
                                  <a:cs typeface="Tahoma" panose="020B0604030504040204" pitchFamily="34" charset="0"/>
                                </a:rPr>
                              </m:ctrlPr>
                            </m:radPr>
                            <m:deg/>
                            <m:e>
                              <m:r>
                                <a:rPr lang="en-US" sz="4800" b="0" i="1" smtClean="0">
                                  <a:latin typeface="Cambria Math"/>
                                  <a:ea typeface="Cambria Math"/>
                                  <a:cs typeface="Tahoma" panose="020B0604030504040204" pitchFamily="34" charset="0"/>
                                </a:rPr>
                                <m:t>2</m:t>
                              </m:r>
                            </m:e>
                          </m:rad>
                          <m:r>
                            <a:rPr lang="en-US" sz="4800" b="0" i="1" smtClean="0">
                              <a:latin typeface="Cambria Math"/>
                              <a:ea typeface="Cambria Math"/>
                              <a:cs typeface="Tahoma" panose="020B0604030504040204" pitchFamily="34" charset="0"/>
                            </a:rPr>
                            <m:t>+180</m:t>
                          </m:r>
                          <m:rad>
                            <m:radPr>
                              <m:degHide m:val="on"/>
                              <m:ctrlPr>
                                <a:rPr lang="en-US" sz="4800" b="0" i="1" smtClean="0">
                                  <a:latin typeface="Cambria Math" panose="02040503050406030204" pitchFamily="18" charset="0"/>
                                  <a:ea typeface="Cambria Math"/>
                                  <a:cs typeface="Tahoma" panose="020B0604030504040204" pitchFamily="34" charset="0"/>
                                </a:rPr>
                              </m:ctrlPr>
                            </m:radPr>
                            <m:deg/>
                            <m:e>
                              <m:r>
                                <a:rPr lang="en-US" sz="4800" b="0" i="1" smtClean="0">
                                  <a:latin typeface="Cambria Math"/>
                                  <a:ea typeface="Cambria Math"/>
                                  <a:cs typeface="Tahoma" panose="020B0604030504040204" pitchFamily="34" charset="0"/>
                                </a:rPr>
                                <m:t>2</m:t>
                              </m:r>
                            </m:e>
                          </m:rad>
                          <m:r>
                            <a:rPr lang="en-US" sz="4800" b="0" i="1" smtClean="0">
                              <a:latin typeface="Cambria Math"/>
                              <a:ea typeface="Cambria Math"/>
                              <a:cs typeface="Tahoma" panose="020B0604030504040204" pitchFamily="34" charset="0"/>
                            </a:rPr>
                            <m:t>+4</m:t>
                          </m:r>
                          <m:rad>
                            <m:radPr>
                              <m:degHide m:val="on"/>
                              <m:ctrlPr>
                                <a:rPr lang="en-US" sz="4800" b="0" i="1" smtClean="0">
                                  <a:latin typeface="Cambria Math" panose="02040503050406030204" pitchFamily="18" charset="0"/>
                                  <a:ea typeface="Cambria Math"/>
                                  <a:cs typeface="Tahoma" panose="020B0604030504040204" pitchFamily="34" charset="0"/>
                                </a:rPr>
                              </m:ctrlPr>
                            </m:radPr>
                            <m:deg/>
                            <m:e>
                              <m:r>
                                <a:rPr lang="en-US" sz="4800" b="0" i="1" smtClean="0">
                                  <a:latin typeface="Cambria Math"/>
                                  <a:ea typeface="Cambria Math"/>
                                  <a:cs typeface="Tahoma" panose="020B0604030504040204" pitchFamily="34" charset="0"/>
                                </a:rPr>
                                <m:t>2</m:t>
                              </m:r>
                            </m:e>
                          </m:rad>
                        </m:e>
                      </m:d>
                      <m:r>
                        <a:rPr lang="en-US" sz="4800" b="0" i="1" smtClean="0">
                          <a:latin typeface="Cambria Math"/>
                          <a:ea typeface="Cambria Math"/>
                          <a:cs typeface="Tahoma" panose="020B0604030504040204" pitchFamily="34" charset="0"/>
                        </a:rPr>
                        <m:t>=1178</m:t>
                      </m:r>
                      <m:rad>
                        <m:radPr>
                          <m:degHide m:val="on"/>
                          <m:ctrlPr>
                            <a:rPr lang="en-US" sz="4800" b="0" i="1" smtClean="0">
                              <a:latin typeface="Cambria Math" panose="02040503050406030204" pitchFamily="18" charset="0"/>
                              <a:ea typeface="Cambria Math"/>
                              <a:cs typeface="Tahoma" panose="020B0604030504040204" pitchFamily="34" charset="0"/>
                            </a:rPr>
                          </m:ctrlPr>
                        </m:radPr>
                        <m:deg/>
                        <m:e>
                          <m:r>
                            <a:rPr lang="en-US" sz="4800" b="0" i="1" smtClean="0">
                              <a:latin typeface="Cambria Math"/>
                              <a:ea typeface="Cambria Math"/>
                              <a:cs typeface="Tahoma" panose="020B0604030504040204" pitchFamily="34" charset="0"/>
                            </a:rPr>
                            <m:t>2</m:t>
                          </m:r>
                        </m:e>
                      </m:rad>
                    </m:oMath>
                  </m:oMathPara>
                </a14:m>
                <a:endParaRPr lang="en-US"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3" name="TextBox 32">
                <a:extLst>
                  <a:ext uri="{FF2B5EF4-FFF2-40B4-BE49-F238E27FC236}">
                    <a16:creationId xmlns:a16="http://schemas.microsoft.com/office/drawing/2014/main" id="{3DD30A3B-E42E-4A1F-8AB9-53C0308D9766}"/>
                  </a:ext>
                </a:extLst>
              </p:cNvPr>
              <p:cNvSpPr txBox="1">
                <a:spLocks noRot="1" noChangeAspect="1" noMove="1" noResize="1" noEditPoints="1" noAdjustHandles="1" noChangeArrowheads="1" noChangeShapeType="1" noTextEdit="1"/>
              </p:cNvSpPr>
              <p:nvPr/>
            </p:nvSpPr>
            <p:spPr>
              <a:xfrm>
                <a:off x="973534" y="9440608"/>
                <a:ext cx="22568897" cy="2958952"/>
              </a:xfrm>
              <a:prstGeom prst="rect">
                <a:avLst/>
              </a:prstGeom>
              <a:blipFill>
                <a:blip r:embed="rId5"/>
                <a:stretch>
                  <a:fillRect l="-1243"/>
                </a:stretch>
              </a:blipFill>
            </p:spPr>
            <p:txBody>
              <a:bodyPr/>
              <a:lstStyle/>
              <a:p>
                <a:r>
                  <a:rPr lang="en-US">
                    <a:noFill/>
                  </a:rPr>
                  <a:t> </a:t>
                </a:r>
              </a:p>
            </p:txBody>
          </p:sp>
        </mc:Fallback>
      </mc:AlternateContent>
    </p:spTree>
    <p:extLst>
      <p:ext uri="{BB962C8B-B14F-4D97-AF65-F5344CB8AC3E}">
        <p14:creationId xmlns:p14="http://schemas.microsoft.com/office/powerpoint/2010/main" val="1471755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amond(in)">
                                      <p:cBhvr>
                                        <p:cTn id="7" dur="500"/>
                                        <p:tgtEl>
                                          <p:spTgt spid="34"/>
                                        </p:tgtEl>
                                      </p:cBhvr>
                                    </p:animEffect>
                                  </p:childTnLst>
                                </p:cTn>
                              </p:par>
                              <p:par>
                                <p:cTn id="8" presetID="22" presetClass="entr" presetSubtype="8" fill="hold" nodeType="withEffect">
                                  <p:stCondLst>
                                    <p:cond delay="0"/>
                                  </p:stCondLst>
                                  <p:childTnLst>
                                    <p:set>
                                      <p:cBhvr>
                                        <p:cTn id="9" dur="1" fill="hold">
                                          <p:stCondLst>
                                            <p:cond delay="0"/>
                                          </p:stCondLst>
                                        </p:cTn>
                                        <p:tgtEl>
                                          <p:spTgt spid="32">
                                            <p:txEl>
                                              <p:pRg st="0" end="0"/>
                                            </p:txEl>
                                          </p:spTgt>
                                        </p:tgtEl>
                                        <p:attrNameLst>
                                          <p:attrName>style.visibility</p:attrName>
                                        </p:attrNameLst>
                                      </p:cBhvr>
                                      <p:to>
                                        <p:strVal val="visible"/>
                                      </p:to>
                                    </p:set>
                                    <p:animEffect transition="in" filter="wipe(left)">
                                      <p:cBhvr>
                                        <p:cTn id="10" dur="500"/>
                                        <p:tgtEl>
                                          <p:spTgt spid="32">
                                            <p:txEl>
                                              <p:pRg st="0" end="0"/>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2">
                                            <p:txEl>
                                              <p:pRg st="1" end="1"/>
                                            </p:txEl>
                                          </p:spTgt>
                                        </p:tgtEl>
                                        <p:attrNameLst>
                                          <p:attrName>style.visibility</p:attrName>
                                        </p:attrNameLst>
                                      </p:cBhvr>
                                      <p:to>
                                        <p:strVal val="visible"/>
                                      </p:to>
                                    </p:set>
                                    <p:animEffect transition="in" filter="wipe(left)">
                                      <p:cBhvr>
                                        <p:cTn id="13" dur="500"/>
                                        <p:tgtEl>
                                          <p:spTgt spid="3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3">
                                            <p:txEl>
                                              <p:pRg st="0" end="0"/>
                                            </p:txEl>
                                          </p:spTgt>
                                        </p:tgtEl>
                                        <p:attrNameLst>
                                          <p:attrName>style.visibility</p:attrName>
                                        </p:attrNameLst>
                                      </p:cBhvr>
                                      <p:to>
                                        <p:strVal val="visible"/>
                                      </p:to>
                                    </p:set>
                                    <p:animEffect transition="in" filter="wipe(left)">
                                      <p:cBhvr>
                                        <p:cTn id="18" dur="500"/>
                                        <p:tgtEl>
                                          <p:spTgt spid="33">
                                            <p:txEl>
                                              <p:pRg st="0" end="0"/>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33">
                                            <p:txEl>
                                              <p:pRg st="1" end="1"/>
                                            </p:txEl>
                                          </p:spTgt>
                                        </p:tgtEl>
                                        <p:attrNameLst>
                                          <p:attrName>style.visibility</p:attrName>
                                        </p:attrNameLst>
                                      </p:cBhvr>
                                      <p:to>
                                        <p:strVal val="visible"/>
                                      </p:to>
                                    </p:set>
                                    <p:animEffect transition="in" filter="wipe(left)">
                                      <p:cBhvr>
                                        <p:cTn id="21" dur="5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1F4E20C8-2D05-4C40-9288-F9499AF26E6D}"/>
              </a:ext>
            </a:extLst>
          </p:cNvPr>
          <p:cNvGrpSpPr/>
          <p:nvPr/>
        </p:nvGrpSpPr>
        <p:grpSpPr>
          <a:xfrm>
            <a:off x="546100" y="7569201"/>
            <a:ext cx="23506006" cy="5562599"/>
            <a:chOff x="1222851" y="5331408"/>
            <a:chExt cx="23580257" cy="5095249"/>
          </a:xfrm>
        </p:grpSpPr>
        <p:sp>
          <p:nvSpPr>
            <p:cNvPr id="35" name="Rounded Rectangle 34">
              <a:extLst>
                <a:ext uri="{FF2B5EF4-FFF2-40B4-BE49-F238E27FC236}">
                  <a16:creationId xmlns:a16="http://schemas.microsoft.com/office/drawing/2014/main" id="{D04F078C-CEB5-4C4F-A97E-1DF03AE09DB2}"/>
                </a:ext>
              </a:extLst>
            </p:cNvPr>
            <p:cNvSpPr/>
            <p:nvPr/>
          </p:nvSpPr>
          <p:spPr>
            <a:xfrm>
              <a:off x="1261071" y="5565135"/>
              <a:ext cx="23542037"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36" name="Group 60">
              <a:extLst>
                <a:ext uri="{FF2B5EF4-FFF2-40B4-BE49-F238E27FC236}">
                  <a16:creationId xmlns:a16="http://schemas.microsoft.com/office/drawing/2014/main" id="{3FCB0186-5BA0-4BA4-B799-BF7DBFD32008}"/>
                </a:ext>
              </a:extLst>
            </p:cNvPr>
            <p:cNvGrpSpPr/>
            <p:nvPr/>
          </p:nvGrpSpPr>
          <p:grpSpPr>
            <a:xfrm>
              <a:off x="1222851" y="5331408"/>
              <a:ext cx="3305109" cy="841174"/>
              <a:chOff x="1224542" y="6305967"/>
              <a:chExt cx="3305491" cy="845462"/>
            </a:xfrm>
          </p:grpSpPr>
          <p:sp>
            <p:nvSpPr>
              <p:cNvPr id="37" name="Freeform 20">
                <a:extLst>
                  <a:ext uri="{FF2B5EF4-FFF2-40B4-BE49-F238E27FC236}">
                    <a16:creationId xmlns:a16="http://schemas.microsoft.com/office/drawing/2014/main" id="{6A2CB58A-113B-4E6E-BC15-9EFD56D56D7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id="{16B3B9C2-0771-4EE7-BBD9-C8B639D26E0E}"/>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a16="http://schemas.microsoft.com/office/drawing/2014/main"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51" name="Group 50">
            <a:extLst>
              <a:ext uri="{FF2B5EF4-FFF2-40B4-BE49-F238E27FC236}">
                <a16:creationId xmlns:a16="http://schemas.microsoft.com/office/drawing/2014/main" id="{6B2AFC34-1456-4638-8F4F-CAF389D4240D}"/>
              </a:ext>
            </a:extLst>
          </p:cNvPr>
          <p:cNvGrpSpPr/>
          <p:nvPr/>
        </p:nvGrpSpPr>
        <p:grpSpPr>
          <a:xfrm>
            <a:off x="546100" y="2863039"/>
            <a:ext cx="23699787" cy="4412849"/>
            <a:chOff x="304800" y="3047680"/>
            <a:chExt cx="23699787" cy="3295942"/>
          </a:xfrm>
        </p:grpSpPr>
        <p:sp>
          <p:nvSpPr>
            <p:cNvPr id="52" name="Rounded Rectangle 19">
              <a:extLst>
                <a:ext uri="{FF2B5EF4-FFF2-40B4-BE49-F238E27FC236}">
                  <a16:creationId xmlns:a16="http://schemas.microsoft.com/office/drawing/2014/main" id="{9732CF64-EA0B-4855-B3A1-931E81F57942}"/>
                </a:ext>
              </a:extLst>
            </p:cNvPr>
            <p:cNvSpPr/>
            <p:nvPr/>
          </p:nvSpPr>
          <p:spPr>
            <a:xfrm>
              <a:off x="491838" y="3220628"/>
              <a:ext cx="23512749" cy="3122994"/>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3" name="Group 52">
              <a:extLst>
                <a:ext uri="{FF2B5EF4-FFF2-40B4-BE49-F238E27FC236}">
                  <a16:creationId xmlns:a16="http://schemas.microsoft.com/office/drawing/2014/main" id="{BC0C2C08-DEAD-4DBD-A065-EAF40B9D8EB1}"/>
                </a:ext>
              </a:extLst>
            </p:cNvPr>
            <p:cNvGrpSpPr/>
            <p:nvPr/>
          </p:nvGrpSpPr>
          <p:grpSpPr>
            <a:xfrm>
              <a:off x="304800" y="3047680"/>
              <a:ext cx="4002142" cy="1109173"/>
              <a:chOff x="22440" y="59287"/>
              <a:chExt cx="1290411" cy="309647"/>
            </a:xfrm>
          </p:grpSpPr>
          <p:grpSp>
            <p:nvGrpSpPr>
              <p:cNvPr id="54" name="Group 53">
                <a:extLst>
                  <a:ext uri="{FF2B5EF4-FFF2-40B4-BE49-F238E27FC236}">
                    <a16:creationId xmlns:a16="http://schemas.microsoft.com/office/drawing/2014/main" id="{FD665E8E-59C0-4ACB-A7BF-CBEA6C332230}"/>
                  </a:ext>
                </a:extLst>
              </p:cNvPr>
              <p:cNvGrpSpPr/>
              <p:nvPr/>
            </p:nvGrpSpPr>
            <p:grpSpPr>
              <a:xfrm>
                <a:off x="22440" y="59287"/>
                <a:ext cx="1096792" cy="309647"/>
                <a:chOff x="31572" y="60276"/>
                <a:chExt cx="1543206" cy="383206"/>
              </a:xfrm>
            </p:grpSpPr>
            <p:sp>
              <p:nvSpPr>
                <p:cNvPr id="56" name="Arrow: Pentagon 55">
                  <a:extLst>
                    <a:ext uri="{FF2B5EF4-FFF2-40B4-BE49-F238E27FC236}">
                      <a16:creationId xmlns:a16="http://schemas.microsoft.com/office/drawing/2014/main" id="{3C675B4E-2666-471E-B163-5CB1C2C47107}"/>
                    </a:ext>
                  </a:extLst>
                </p:cNvPr>
                <p:cNvSpPr/>
                <p:nvPr/>
              </p:nvSpPr>
              <p:spPr>
                <a:xfrm>
                  <a:off x="204584" y="62041"/>
                  <a:ext cx="1370194" cy="381441"/>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57" name="Arrow: Chevron 56">
                  <a:extLst>
                    <a:ext uri="{FF2B5EF4-FFF2-40B4-BE49-F238E27FC236}">
                      <a16:creationId xmlns:a16="http://schemas.microsoft.com/office/drawing/2014/main" id="{D4E23FE2-1ED3-44F3-9F2C-073D99F5BEC5}"/>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58" name="Arrow: Chevron 57">
                  <a:extLst>
                    <a:ext uri="{FF2B5EF4-FFF2-40B4-BE49-F238E27FC236}">
                      <a16:creationId xmlns:a16="http://schemas.microsoft.com/office/drawing/2014/main" id="{F2308666-C4B8-404A-B22F-69AF3044E4D5}"/>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55" name="TextBox 56">
                <a:extLst>
                  <a:ext uri="{FF2B5EF4-FFF2-40B4-BE49-F238E27FC236}">
                    <a16:creationId xmlns:a16="http://schemas.microsoft.com/office/drawing/2014/main" id="{4268C6BD-BE2D-4D4E-B360-4A8AC840F897}"/>
                  </a:ext>
                </a:extLst>
              </p:cNvPr>
              <p:cNvSpPr txBox="1"/>
              <p:nvPr/>
            </p:nvSpPr>
            <p:spPr>
              <a:xfrm>
                <a:off x="218674" y="102365"/>
                <a:ext cx="1094177" cy="199008"/>
              </a:xfrm>
              <a:prstGeom prst="rect">
                <a:avLst/>
              </a:prstGeom>
              <a:noFill/>
            </p:spPr>
            <p:txBody>
              <a:bodyPr wrap="square" tIns="54000" bIns="0">
                <a:noAutofit/>
              </a:bodyPr>
              <a:lstStyle/>
              <a:p>
                <a:pPr>
                  <a:lnSpc>
                    <a:spcPct val="107000"/>
                  </a:lnSpc>
                  <a:spcAft>
                    <a:spcPts val="800"/>
                  </a:spcAft>
                </a:pPr>
                <a:r>
                  <a:rPr lang="vi-VN" sz="36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BÀI 8.</a:t>
                </a:r>
                <a:r>
                  <a:rPr lang="en-US" sz="36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15</a:t>
                </a:r>
                <a:endParaRPr lang="vi-VN" sz="3600">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endParaRPr lang="vi-VN" sz="360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grpSp>
      <p:grpSp>
        <p:nvGrpSpPr>
          <p:cNvPr id="26" name="Group 25">
            <a:extLst>
              <a:ext uri="{FF2B5EF4-FFF2-40B4-BE49-F238E27FC236}">
                <a16:creationId xmlns:a16="http://schemas.microsoft.com/office/drawing/2014/main" id="{43959A3E-5CD4-4B6B-9F7B-9466FC047144}"/>
              </a:ext>
            </a:extLst>
          </p:cNvPr>
          <p:cNvGrpSpPr/>
          <p:nvPr/>
        </p:nvGrpSpPr>
        <p:grpSpPr>
          <a:xfrm>
            <a:off x="57200" y="1924278"/>
            <a:ext cx="23219986" cy="815609"/>
            <a:chOff x="381000" y="1904999"/>
            <a:chExt cx="23219986" cy="815609"/>
          </a:xfrm>
        </p:grpSpPr>
        <p:sp>
          <p:nvSpPr>
            <p:cNvPr id="27" name="Rectangle 26">
              <a:extLst>
                <a:ext uri="{FF2B5EF4-FFF2-40B4-BE49-F238E27FC236}">
                  <a16:creationId xmlns:a16="http://schemas.microsoft.com/office/drawing/2014/main" id="{1B573F5D-7D04-4232-9995-2693F8DDEC18}"/>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BÀI TẬP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28" name="Round Same Side Corner Rectangle 51">
              <a:extLst>
                <a:ext uri="{FF2B5EF4-FFF2-40B4-BE49-F238E27FC236}">
                  <a16:creationId xmlns:a16="http://schemas.microsoft.com/office/drawing/2014/main" id="{A15DDEF5-84C1-4D93-9343-13B998545472}"/>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id="{387F3351-C2EF-453A-AE05-D3D5E71D5306}"/>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30" name="Round Same Side Corner Rectangle 51">
              <a:extLst>
                <a:ext uri="{FF2B5EF4-FFF2-40B4-BE49-F238E27FC236}">
                  <a16:creationId xmlns:a16="http://schemas.microsoft.com/office/drawing/2014/main" id="{67D5F5A5-BDB2-4E06-987A-04301880135F}"/>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a16="http://schemas.microsoft.com/office/drawing/2014/main" id="{FB07DA3E-723E-4AE9-B5C8-BB96B8483E5F}"/>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E5C8CF20-A188-40A3-A095-8424A5327F85}"/>
                  </a:ext>
                </a:extLst>
              </p:cNvPr>
              <p:cNvSpPr txBox="1"/>
              <p:nvPr/>
            </p:nvSpPr>
            <p:spPr>
              <a:xfrm>
                <a:off x="1260148" y="4024064"/>
                <a:ext cx="23088600" cy="3110210"/>
              </a:xfrm>
              <a:prstGeom prst="rect">
                <a:avLst/>
              </a:prstGeom>
              <a:noFill/>
            </p:spPr>
            <p:txBody>
              <a:bodyPr wrap="square" rtlCol="0">
                <a:spAutoFit/>
              </a:bodyPr>
              <a:lstStyle/>
              <a:p>
                <a:pPr lvl="0"/>
                <a:r>
                  <a:rPr lang="en-US" sz="4800">
                    <a:latin typeface="Tahoma" panose="020B0604030504040204" pitchFamily="34" charset="0"/>
                    <a:ea typeface="Tahoma" panose="020B0604030504040204" pitchFamily="34" charset="0"/>
                    <a:cs typeface="Tahoma" panose="020B0604030504040204" pitchFamily="34" charset="0"/>
                  </a:rPr>
                  <a:t>     a) Dùng hai số hạng đầu tiên trong khai triển của </a:t>
                </a:r>
                <a14:m>
                  <m:oMath xmlns:m="http://schemas.openxmlformats.org/officeDocument/2006/math">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d>
                          <m:dPr>
                            <m:ctrlPr>
                              <a:rPr lang="en-US" sz="4800" b="0" i="1" smtClean="0">
                                <a:latin typeface="Cambria Math" panose="02040503050406030204" pitchFamily="18" charset="0"/>
                                <a:ea typeface="Tahoma" panose="020B0604030504040204" pitchFamily="34" charset="0"/>
                                <a:cs typeface="Tahoma" panose="020B0604030504040204" pitchFamily="34" charset="0"/>
                              </a:rPr>
                            </m:ctrlPr>
                          </m:dPr>
                          <m:e>
                            <m:r>
                              <a:rPr lang="en-US" sz="4800" b="0" i="1" smtClean="0">
                                <a:latin typeface="Cambria Math"/>
                                <a:ea typeface="Tahoma" panose="020B0604030504040204" pitchFamily="34" charset="0"/>
                                <a:cs typeface="Tahoma" panose="020B0604030504040204" pitchFamily="34" charset="0"/>
                              </a:rPr>
                              <m:t>1+0,02</m:t>
                            </m:r>
                          </m:e>
                        </m:d>
                      </m:e>
                      <m:sup>
                        <m:r>
                          <a:rPr lang="en-US" sz="4800" b="0" i="1" smtClean="0">
                            <a:latin typeface="Cambria Math"/>
                            <a:ea typeface="Tahoma" panose="020B0604030504040204" pitchFamily="34" charset="0"/>
                            <a:cs typeface="Tahoma" panose="020B0604030504040204" pitchFamily="34" charset="0"/>
                          </a:rPr>
                          <m:t>5</m:t>
                        </m:r>
                      </m:sup>
                    </m:sSup>
                  </m:oMath>
                </a14:m>
                <a:r>
                  <a:rPr lang="en-US" sz="4800">
                    <a:latin typeface="Tahoma" panose="020B0604030504040204" pitchFamily="34" charset="0"/>
                    <a:ea typeface="Tahoma" panose="020B0604030504040204" pitchFamily="34" charset="0"/>
                    <a:cs typeface="Tahoma" panose="020B0604030504040204" pitchFamily="34" charset="0"/>
                  </a:rPr>
                  <a:t> để tính giá trị gần đúng của </a:t>
                </a:r>
                <a14:m>
                  <m:oMath xmlns:m="http://schemas.openxmlformats.org/officeDocument/2006/math">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1,02</m:t>
                        </m:r>
                      </m:e>
                      <m:sup>
                        <m:r>
                          <a:rPr lang="en-US" sz="4800" b="0" i="1" smtClean="0">
                            <a:latin typeface="Cambria Math"/>
                            <a:ea typeface="Tahoma" panose="020B0604030504040204" pitchFamily="34" charset="0"/>
                            <a:cs typeface="Tahoma" panose="020B0604030504040204" pitchFamily="34" charset="0"/>
                          </a:rPr>
                          <m:t>5</m:t>
                        </m:r>
                      </m:sup>
                    </m:sSup>
                  </m:oMath>
                </a14:m>
                <a:r>
                  <a:rPr lang="en-US" sz="4800">
                    <a:latin typeface="Tahoma" panose="020B0604030504040204" pitchFamily="34" charset="0"/>
                    <a:ea typeface="Tahoma" panose="020B0604030504040204" pitchFamily="34" charset="0"/>
                    <a:cs typeface="Tahoma" panose="020B0604030504040204" pitchFamily="34" charset="0"/>
                  </a:rPr>
                  <a:t>.</a:t>
                </a:r>
              </a:p>
              <a:p>
                <a:pPr lvl="0"/>
                <a:r>
                  <a:rPr lang="en-US" sz="4800">
                    <a:latin typeface="Tahoma" panose="020B0604030504040204" pitchFamily="34" charset="0"/>
                    <a:ea typeface="Tahoma" panose="020B0604030504040204" pitchFamily="34" charset="0"/>
                    <a:cs typeface="Tahoma" panose="020B0604030504040204" pitchFamily="34" charset="0"/>
                  </a:rPr>
                  <a:t>     b) Dùng máy tính cầm tay tính giá trị của </a:t>
                </a:r>
                <a14:m>
                  <m:oMath xmlns:m="http://schemas.openxmlformats.org/officeDocument/2006/math">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1,02</m:t>
                        </m:r>
                      </m:e>
                      <m:sup>
                        <m:r>
                          <a:rPr lang="en-US" sz="4800" i="1">
                            <a:latin typeface="Cambria Math"/>
                            <a:ea typeface="Tahoma" panose="020B0604030504040204" pitchFamily="34" charset="0"/>
                            <a:cs typeface="Tahoma" panose="020B0604030504040204" pitchFamily="34" charset="0"/>
                          </a:rPr>
                          <m:t>5</m:t>
                        </m:r>
                      </m:sup>
                    </m:sSup>
                  </m:oMath>
                </a14:m>
                <a:r>
                  <a:rPr lang="en-US" sz="4800">
                    <a:latin typeface="Tahoma" panose="020B0604030504040204" pitchFamily="34" charset="0"/>
                    <a:ea typeface="Tahoma" panose="020B0604030504040204" pitchFamily="34" charset="0"/>
                    <a:cs typeface="Tahoma" panose="020B0604030504040204" pitchFamily="34" charset="0"/>
                  </a:rPr>
                  <a:t>. và tính sai số tuyệt đối của giá trị gần đúng nhận được ở câu a</a:t>
                </a:r>
              </a:p>
            </p:txBody>
          </p:sp>
        </mc:Choice>
        <mc:Fallback xmlns="">
          <p:sp>
            <p:nvSpPr>
              <p:cNvPr id="41" name="TextBox 40">
                <a:extLst>
                  <a:ext uri="{FF2B5EF4-FFF2-40B4-BE49-F238E27FC236}">
                    <a16:creationId xmlns="" xmlns:a16="http://schemas.microsoft.com/office/drawing/2014/main" xmlns:a14="http://schemas.microsoft.com/office/drawing/2010/main" id="{E5C8CF20-A188-40A3-A095-8424A5327F85}"/>
                  </a:ext>
                </a:extLst>
              </p:cNvPr>
              <p:cNvSpPr txBox="1">
                <a:spLocks noRot="1" noChangeAspect="1" noMove="1" noResize="1" noEditPoints="1" noAdjustHandles="1" noChangeArrowheads="1" noChangeShapeType="1" noTextEdit="1"/>
              </p:cNvSpPr>
              <p:nvPr/>
            </p:nvSpPr>
            <p:spPr>
              <a:xfrm>
                <a:off x="1260148" y="4024064"/>
                <a:ext cx="23088600" cy="3110210"/>
              </a:xfrm>
              <a:prstGeom prst="rect">
                <a:avLst/>
              </a:prstGeom>
              <a:blipFill rotWithShape="1">
                <a:blip r:embed="rId3"/>
                <a:stretch>
                  <a:fillRect l="-1215" t="-4510" r="-158" b="-84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35C77573-004B-47AB-A06D-169C5ED317A4}"/>
                  </a:ext>
                </a:extLst>
              </p:cNvPr>
              <p:cNvSpPr txBox="1"/>
              <p:nvPr/>
            </p:nvSpPr>
            <p:spPr>
              <a:xfrm>
                <a:off x="1587600" y="8806952"/>
                <a:ext cx="23088600" cy="3342262"/>
              </a:xfrm>
              <a:prstGeom prst="rect">
                <a:avLst/>
              </a:prstGeom>
              <a:noFill/>
            </p:spPr>
            <p:txBody>
              <a:bodyPr wrap="square" rtlCol="0">
                <a:spAutoFit/>
              </a:bodyPr>
              <a:lstStyle/>
              <a:p>
                <a:pPr>
                  <a:spcBef>
                    <a:spcPts val="600"/>
                  </a:spcBef>
                </a:pPr>
                <a:r>
                  <a:rPr lang="en-US" sz="4800">
                    <a:latin typeface="Tahoma" panose="020B0604030504040204" pitchFamily="34" charset="0"/>
                    <a:ea typeface="Tahoma" panose="020B0604030504040204" pitchFamily="34" charset="0"/>
                    <a:cs typeface="Tahoma" panose="020B0604030504040204" pitchFamily="34" charset="0"/>
                  </a:rPr>
                  <a:t>a)</a:t>
                </a:r>
                <a14:m>
                  <m:oMath xmlns:m="http://schemas.openxmlformats.org/officeDocument/2006/math">
                    <m:sSup>
                      <m:sSupPr>
                        <m:ctrlPr>
                          <a:rPr lang="en-US" sz="480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 (</m:t>
                        </m:r>
                        <m:r>
                          <a:rPr lang="en-US" sz="4800" i="1">
                            <a:latin typeface="Cambria Math"/>
                            <a:ea typeface="Tahoma" panose="020B0604030504040204" pitchFamily="34" charset="0"/>
                            <a:cs typeface="Tahoma" panose="020B0604030504040204" pitchFamily="34" charset="0"/>
                          </a:rPr>
                          <m:t>1</m:t>
                        </m:r>
                        <m:r>
                          <a:rPr lang="en-US" sz="4800" b="0" i="1" smtClean="0">
                            <a:latin typeface="Cambria Math"/>
                            <a:ea typeface="Tahoma" panose="020B0604030504040204" pitchFamily="34" charset="0"/>
                            <a:cs typeface="Tahoma" panose="020B0604030504040204" pitchFamily="34" charset="0"/>
                          </a:rPr>
                          <m:t>+0</m:t>
                        </m:r>
                        <m:r>
                          <a:rPr lang="en-US" sz="4800" i="1">
                            <a:latin typeface="Cambria Math"/>
                            <a:ea typeface="Tahoma" panose="020B0604030504040204" pitchFamily="34" charset="0"/>
                            <a:cs typeface="Tahoma" panose="020B0604030504040204" pitchFamily="34" charset="0"/>
                          </a:rPr>
                          <m:t>,0</m:t>
                        </m:r>
                        <m:r>
                          <a:rPr lang="en-US" sz="4800" b="0" i="1" smtClean="0">
                            <a:latin typeface="Cambria Math"/>
                            <a:ea typeface="Tahoma" panose="020B0604030504040204" pitchFamily="34" charset="0"/>
                            <a:cs typeface="Tahoma" panose="020B0604030504040204" pitchFamily="34" charset="0"/>
                          </a:rPr>
                          <m:t>2)</m:t>
                        </m:r>
                      </m:e>
                      <m:sup>
                        <m:r>
                          <a:rPr lang="en-US" sz="4800" b="0" i="1" smtClean="0">
                            <a:latin typeface="Cambria Math"/>
                            <a:ea typeface="Tahoma" panose="020B0604030504040204" pitchFamily="34" charset="0"/>
                            <a:cs typeface="Tahoma" panose="020B0604030504040204" pitchFamily="34" charset="0"/>
                          </a:rPr>
                          <m:t>5</m:t>
                        </m:r>
                      </m:sup>
                    </m:sSup>
                    <m:r>
                      <a:rPr lang="en-US" sz="4800" i="1">
                        <a:latin typeface="Cambria Math"/>
                        <a:ea typeface="Tahoma" panose="020B0604030504040204" pitchFamily="34" charset="0"/>
                        <a:cs typeface="Tahoma" panose="020B0604030504040204" pitchFamily="34" charset="0"/>
                      </a:rPr>
                      <m:t>≈</m:t>
                    </m:r>
                    <m:sSubSup>
                      <m:sSub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bSupPr>
                      <m:e>
                        <m:r>
                          <a:rPr lang="en-US" sz="4800" b="0" i="1" smtClean="0">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5</m:t>
                        </m:r>
                      </m:sub>
                      <m:sup>
                        <m:r>
                          <a:rPr lang="en-US" sz="4800" b="0" i="1" smtClean="0">
                            <a:latin typeface="Cambria Math"/>
                            <a:ea typeface="Tahoma" panose="020B0604030504040204" pitchFamily="34" charset="0"/>
                            <a:cs typeface="Tahoma" panose="020B0604030504040204" pitchFamily="34" charset="0"/>
                          </a:rPr>
                          <m:t>0</m:t>
                        </m:r>
                      </m:sup>
                    </m:sSubSup>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1</m:t>
                        </m:r>
                      </m:e>
                      <m:sup>
                        <m:r>
                          <a:rPr lang="en-US" sz="4800" b="0" i="1" smtClean="0">
                            <a:latin typeface="Cambria Math"/>
                            <a:ea typeface="Tahoma" panose="020B0604030504040204" pitchFamily="34" charset="0"/>
                            <a:cs typeface="Tahoma" panose="020B0604030504040204" pitchFamily="34" charset="0"/>
                          </a:rPr>
                          <m:t>5</m:t>
                        </m:r>
                      </m:sup>
                    </m:sSup>
                    <m:r>
                      <a:rPr lang="en-US" sz="4800" b="0" i="1" smtClean="0">
                        <a:latin typeface="Cambria Math"/>
                        <a:ea typeface="Tahoma" panose="020B0604030504040204" pitchFamily="34" charset="0"/>
                        <a:cs typeface="Tahoma" panose="020B0604030504040204" pitchFamily="34" charset="0"/>
                      </a:rPr>
                      <m:t>+</m:t>
                    </m:r>
                    <m:sSubSup>
                      <m:sSub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bSupPr>
                      <m:e>
                        <m:r>
                          <a:rPr lang="en-US" sz="4800" b="0" i="1" smtClean="0">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5</m:t>
                        </m:r>
                      </m:sub>
                      <m:sup>
                        <m:r>
                          <a:rPr lang="en-US" sz="4800" b="0" i="1" smtClean="0">
                            <a:latin typeface="Cambria Math"/>
                            <a:ea typeface="Tahoma" panose="020B0604030504040204" pitchFamily="34" charset="0"/>
                            <a:cs typeface="Tahoma" panose="020B0604030504040204" pitchFamily="34" charset="0"/>
                          </a:rPr>
                          <m:t>1</m:t>
                        </m:r>
                      </m:sup>
                    </m:sSubSup>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1</m:t>
                        </m:r>
                      </m:e>
                      <m:sup>
                        <m:r>
                          <a:rPr lang="en-US" sz="4800" b="0" i="1" smtClean="0">
                            <a:latin typeface="Cambria Math"/>
                            <a:ea typeface="Tahoma" panose="020B0604030504040204" pitchFamily="34" charset="0"/>
                            <a:cs typeface="Tahoma" panose="020B0604030504040204" pitchFamily="34" charset="0"/>
                          </a:rPr>
                          <m:t>4</m:t>
                        </m:r>
                      </m:sup>
                    </m:sSup>
                    <m:r>
                      <a:rPr lang="en-US" sz="4800" b="0" i="1" smtClean="0">
                        <a:latin typeface="Cambria Math"/>
                        <a:ea typeface="Tahoma" panose="020B0604030504040204" pitchFamily="34" charset="0"/>
                        <a:cs typeface="Tahoma" panose="020B0604030504040204" pitchFamily="34" charset="0"/>
                      </a:rPr>
                      <m:t>.</m:t>
                    </m:r>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0,02</m:t>
                        </m:r>
                      </m:e>
                      <m:sup>
                        <m:r>
                          <a:rPr lang="en-US" sz="4800" b="0" i="1" smtClean="0">
                            <a:latin typeface="Cambria Math"/>
                            <a:ea typeface="Tahoma" panose="020B0604030504040204" pitchFamily="34" charset="0"/>
                            <a:cs typeface="Tahoma" panose="020B0604030504040204" pitchFamily="34" charset="0"/>
                          </a:rPr>
                          <m:t>1</m:t>
                        </m:r>
                      </m:sup>
                    </m:sSup>
                    <m:r>
                      <a:rPr lang="en-US" sz="4800" b="0" i="1" smtClean="0">
                        <a:latin typeface="Cambria Math"/>
                        <a:ea typeface="Tahoma" panose="020B0604030504040204" pitchFamily="34" charset="0"/>
                        <a:cs typeface="Tahoma" panose="020B0604030504040204" pitchFamily="34" charset="0"/>
                      </a:rPr>
                      <m:t>=1+0,1=1,1</m:t>
                    </m:r>
                  </m:oMath>
                </a14:m>
                <a:r>
                  <a:rPr lang="en-US" sz="4800">
                    <a:latin typeface="Tahoma" panose="020B0604030504040204" pitchFamily="34" charset="0"/>
                    <a:ea typeface="Tahoma" panose="020B0604030504040204" pitchFamily="34" charset="0"/>
                    <a:cs typeface="Tahoma" panose="020B0604030504040204" pitchFamily="34" charset="0"/>
                  </a:rPr>
                  <a:t>.</a:t>
                </a:r>
              </a:p>
              <a:p>
                <a:pPr algn="just">
                  <a:spcBef>
                    <a:spcPts val="600"/>
                  </a:spcBef>
                </a:pPr>
                <a:r>
                  <a:rPr lang="en-US" sz="4800">
                    <a:latin typeface="Tahoma" panose="020B0604030504040204" pitchFamily="34" charset="0"/>
                    <a:ea typeface="Tahoma" panose="020B0604030504040204" pitchFamily="34" charset="0"/>
                    <a:cs typeface="Tahoma" panose="020B0604030504040204" pitchFamily="34" charset="0"/>
                  </a:rPr>
                  <a:t>b) Cách bấm: </a:t>
                </a:r>
                <a:r>
                  <a:rPr lang="vi-VN" sz="4800">
                    <a:latin typeface="Tahoma" panose="020B0604030504040204" pitchFamily="34" charset="0"/>
                    <a:ea typeface="Tahoma" panose="020B0604030504040204" pitchFamily="34" charset="0"/>
                    <a:cs typeface="Tahoma" panose="020B0604030504040204" pitchFamily="34" charset="0"/>
                  </a:rPr>
                  <a:t>1.0</a:t>
                </a:r>
                <a:r>
                  <a:rPr lang="en-US" sz="4800">
                    <a:latin typeface="Tahoma" panose="020B0604030504040204" pitchFamily="34" charset="0"/>
                    <a:ea typeface="Tahoma" panose="020B0604030504040204" pitchFamily="34" charset="0"/>
                    <a:cs typeface="Tahoma" panose="020B0604030504040204" pitchFamily="34" charset="0"/>
                  </a:rPr>
                  <a:t>2</a:t>
                </a:r>
                <a:r>
                  <a:rPr lang="vi-VN" sz="4800">
                    <a:latin typeface="Tahoma" panose="020B0604030504040204" pitchFamily="34" charset="0"/>
                    <a:ea typeface="Tahoma" panose="020B0604030504040204" pitchFamily="34" charset="0"/>
                    <a:cs typeface="Tahoma" panose="020B0604030504040204" pitchFamily="34" charset="0"/>
                  </a:rPr>
                  <a:t>^</a:t>
                </a:r>
                <a:r>
                  <a:rPr lang="en-US" sz="4800">
                    <a:latin typeface="Tahoma" panose="020B0604030504040204" pitchFamily="34" charset="0"/>
                    <a:ea typeface="Tahoma" panose="020B0604030504040204" pitchFamily="34" charset="0"/>
                    <a:cs typeface="Tahoma" panose="020B0604030504040204" pitchFamily="34" charset="0"/>
                  </a:rPr>
                  <a:t>5</a:t>
                </a:r>
                <a:r>
                  <a:rPr lang="vi-VN" sz="4800">
                    <a:latin typeface="Tahoma" panose="020B0604030504040204" pitchFamily="34" charset="0"/>
                    <a:ea typeface="Tahoma" panose="020B0604030504040204" pitchFamily="34" charset="0"/>
                    <a:cs typeface="Tahoma" panose="020B0604030504040204" pitchFamily="34" charset="0"/>
                  </a:rPr>
                  <a:t>=</a:t>
                </a:r>
                <a:endParaRPr lang="en-US" sz="4800">
                  <a:latin typeface="Tahoma" panose="020B0604030504040204" pitchFamily="34" charset="0"/>
                  <a:ea typeface="Tahoma" panose="020B0604030504040204" pitchFamily="34" charset="0"/>
                  <a:cs typeface="Tahoma" panose="020B0604030504040204" pitchFamily="34" charset="0"/>
                </a:endParaRPr>
              </a:p>
              <a:p>
                <a:pPr algn="just">
                  <a:spcBef>
                    <a:spcPts val="600"/>
                  </a:spcBef>
                </a:pPr>
                <a:r>
                  <a:rPr lang="en-US" sz="4800">
                    <a:latin typeface="Tahoma" panose="020B0604030504040204" pitchFamily="34" charset="0"/>
                    <a:ea typeface="Tahoma" panose="020B0604030504040204" pitchFamily="34" charset="0"/>
                    <a:cs typeface="Tahoma" panose="020B0604030504040204" pitchFamily="34" charset="0"/>
                  </a:rPr>
                  <a:t>Hiển thị</a:t>
                </a:r>
              </a:p>
              <a:p>
                <a:pPr algn="just">
                  <a:spcBef>
                    <a:spcPts val="600"/>
                  </a:spcBef>
                </a:pPr>
                <a:endParaRPr lang="vi-VN"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2" name="TextBox 41">
                <a:extLst>
                  <a:ext uri="{FF2B5EF4-FFF2-40B4-BE49-F238E27FC236}">
                    <a16:creationId xmlns="" xmlns:a16="http://schemas.microsoft.com/office/drawing/2014/main" xmlns:a14="http://schemas.microsoft.com/office/drawing/2010/main" id="{35C77573-004B-47AB-A06D-169C5ED317A4}"/>
                  </a:ext>
                </a:extLst>
              </p:cNvPr>
              <p:cNvSpPr txBox="1">
                <a:spLocks noRot="1" noChangeAspect="1" noMove="1" noResize="1" noEditPoints="1" noAdjustHandles="1" noChangeArrowheads="1" noChangeShapeType="1" noTextEdit="1"/>
              </p:cNvSpPr>
              <p:nvPr/>
            </p:nvSpPr>
            <p:spPr>
              <a:xfrm>
                <a:off x="1587600" y="8806952"/>
                <a:ext cx="23088600" cy="3342262"/>
              </a:xfrm>
              <a:prstGeom prst="rect">
                <a:avLst/>
              </a:prstGeom>
              <a:blipFill rotWithShape="1">
                <a:blip r:embed="rId4"/>
                <a:stretch>
                  <a:fillRect l="-1188" t="-3832"/>
                </a:stretch>
              </a:blipFill>
            </p:spPr>
            <p:txBody>
              <a:bodyPr/>
              <a:lstStyle/>
              <a:p>
                <a:r>
                  <a:rPr lang="en-US">
                    <a:noFill/>
                  </a:rPr>
                  <a:t> </a:t>
                </a:r>
              </a:p>
            </p:txBody>
          </p:sp>
        </mc:Fallback>
      </mc:AlternateContent>
      <p:pic>
        <p:nvPicPr>
          <p:cNvPr id="44" name="Picture 43" descr="Chart, scatter chart&#10;&#10;Description automatically generated"/>
          <p:cNvPicPr/>
          <p:nvPr/>
        </p:nvPicPr>
        <p:blipFill>
          <a:blip r:embed="rId5"/>
          <a:stretch>
            <a:fillRect/>
          </a:stretch>
        </p:blipFill>
        <p:spPr>
          <a:xfrm>
            <a:off x="5181600" y="10478083"/>
            <a:ext cx="5715000" cy="2514600"/>
          </a:xfrm>
          <a:prstGeom prst="rect">
            <a:avLst/>
          </a:prstGeom>
        </p:spPr>
      </p:pic>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E5C8CF20-A188-40A3-A095-8424A5327F85}"/>
                  </a:ext>
                </a:extLst>
              </p:cNvPr>
              <p:cNvSpPr txBox="1"/>
              <p:nvPr/>
            </p:nvSpPr>
            <p:spPr>
              <a:xfrm>
                <a:off x="11353800" y="10478083"/>
                <a:ext cx="12344400" cy="1646605"/>
              </a:xfrm>
              <a:prstGeom prst="rect">
                <a:avLst/>
              </a:prstGeom>
              <a:noFill/>
            </p:spPr>
            <p:txBody>
              <a:bodyPr wrap="square" rtlCol="0">
                <a:spAutoFit/>
              </a:bodyPr>
              <a:lstStyle/>
              <a:p>
                <a:pPr algn="just">
                  <a:spcBef>
                    <a:spcPts val="600"/>
                  </a:spcBef>
                </a:pPr>
                <a:r>
                  <a:rPr lang="en-US" sz="4800" dirty="0">
                    <a:latin typeface="Tahoma" panose="020B0604030504040204" pitchFamily="34" charset="0"/>
                    <a:ea typeface="Tahoma" panose="020B0604030504040204" pitchFamily="34" charset="0"/>
                    <a:cs typeface="Tahoma" panose="020B0604030504040204" pitchFamily="34" charset="0"/>
                  </a:rPr>
                  <a:t>Sai </a:t>
                </a:r>
                <a:r>
                  <a:rPr lang="en-US" sz="4800" dirty="0" err="1">
                    <a:latin typeface="Tahoma" panose="020B0604030504040204" pitchFamily="34" charset="0"/>
                    <a:ea typeface="Tahoma" panose="020B0604030504040204" pitchFamily="34" charset="0"/>
                    <a:cs typeface="Tahoma" panose="020B0604030504040204" pitchFamily="34" charset="0"/>
                  </a:rPr>
                  <a:t>số</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tuyệt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đố</a:t>
                </a:r>
                <a:r>
                  <a:rPr lang="en-US" sz="4800" dirty="0">
                    <a:latin typeface="Tahoma" panose="020B0604030504040204" pitchFamily="34" charset="0"/>
                    <a:ea typeface="Tahoma" panose="020B0604030504040204" pitchFamily="34" charset="0"/>
                    <a:cs typeface="Tahoma" panose="020B0604030504040204" pitchFamily="34" charset="0"/>
                  </a:rPr>
                  <a:t>: </a:t>
                </a:r>
              </a:p>
              <a:p>
                <a:pPr algn="just">
                  <a:spcBef>
                    <a:spcPts val="600"/>
                  </a:spcBef>
                </a:pPr>
                <a14:m>
                  <m:oMath xmlns:m="http://schemas.openxmlformats.org/officeDocument/2006/math">
                    <m:r>
                      <a:rPr lang="en-US" sz="4800" i="1" smtClean="0">
                        <a:latin typeface="Cambria Math"/>
                        <a:ea typeface="Cambria Math"/>
                        <a:cs typeface="Tahoma" panose="020B0604030504040204" pitchFamily="34" charset="0"/>
                      </a:rPr>
                      <m:t>∆</m:t>
                    </m:r>
                    <m:r>
                      <a:rPr lang="en-US" sz="4800" b="0" i="1" smtClean="0">
                        <a:latin typeface="Cambria Math"/>
                        <a:ea typeface="Cambria Math"/>
                        <a:cs typeface="Tahoma" panose="020B0604030504040204" pitchFamily="34" charset="0"/>
                      </a:rPr>
                      <m:t>=</m:t>
                    </m:r>
                    <m:d>
                      <m:dPr>
                        <m:begChr m:val="|"/>
                        <m:endChr m:val="|"/>
                        <m:ctrlPr>
                          <a:rPr lang="en-US" sz="4800" b="0" i="1" smtClean="0">
                            <a:latin typeface="Cambria Math" panose="02040503050406030204" pitchFamily="18" charset="0"/>
                            <a:ea typeface="Cambria Math"/>
                            <a:cs typeface="Tahoma" panose="020B0604030504040204" pitchFamily="34" charset="0"/>
                          </a:rPr>
                        </m:ctrlPr>
                      </m:dPr>
                      <m:e>
                        <m:r>
                          <a:rPr lang="en-US" sz="4800" b="0" i="1" smtClean="0">
                            <a:latin typeface="Cambria Math"/>
                            <a:ea typeface="Cambria Math"/>
                            <a:cs typeface="Tahoma" panose="020B0604030504040204" pitchFamily="34" charset="0"/>
                          </a:rPr>
                          <m:t>1,104080803−1,1</m:t>
                        </m:r>
                      </m:e>
                    </m:d>
                    <m:r>
                      <a:rPr lang="en-US" sz="4800" b="0" i="1" smtClean="0">
                        <a:latin typeface="Cambria Math"/>
                        <a:ea typeface="Cambria Math"/>
                        <a:cs typeface="Tahoma" panose="020B0604030504040204" pitchFamily="34" charset="0"/>
                      </a:rPr>
                      <m:t>=0,004080803</m:t>
                    </m:r>
                  </m:oMath>
                </a14:m>
                <a:r>
                  <a:rPr lang="en-US" sz="4800"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45" name="TextBox 44">
                <a:extLst>
                  <a:ext uri="{FF2B5EF4-FFF2-40B4-BE49-F238E27FC236}">
                    <a16:creationId xmlns="" xmlns:a16="http://schemas.microsoft.com/office/drawing/2014/main" xmlns:a14="http://schemas.microsoft.com/office/drawing/2010/main" id="{E5C8CF20-A188-40A3-A095-8424A5327F85}"/>
                  </a:ext>
                </a:extLst>
              </p:cNvPr>
              <p:cNvSpPr txBox="1">
                <a:spLocks noRot="1" noChangeAspect="1" noMove="1" noResize="1" noEditPoints="1" noAdjustHandles="1" noChangeArrowheads="1" noChangeShapeType="1" noTextEdit="1"/>
              </p:cNvSpPr>
              <p:nvPr/>
            </p:nvSpPr>
            <p:spPr>
              <a:xfrm>
                <a:off x="11353800" y="10478083"/>
                <a:ext cx="12344400" cy="1646605"/>
              </a:xfrm>
              <a:prstGeom prst="rect">
                <a:avLst/>
              </a:prstGeom>
              <a:blipFill rotWithShape="1">
                <a:blip r:embed="rId6"/>
                <a:stretch>
                  <a:fillRect l="-2272" t="-8519"/>
                </a:stretch>
              </a:blipFill>
            </p:spPr>
            <p:txBody>
              <a:bodyPr/>
              <a:lstStyle/>
              <a:p>
                <a:r>
                  <a:rPr lang="en-US">
                    <a:noFill/>
                  </a:rPr>
                  <a:t> </a:t>
                </a:r>
              </a:p>
            </p:txBody>
          </p:sp>
        </mc:Fallback>
      </mc:AlternateContent>
    </p:spTree>
    <p:extLst>
      <p:ext uri="{BB962C8B-B14F-4D97-AF65-F5344CB8AC3E}">
        <p14:creationId xmlns:p14="http://schemas.microsoft.com/office/powerpoint/2010/main" val="3635468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amond(i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2">
                                            <p:txEl>
                                              <p:pRg st="0" end="0"/>
                                            </p:txEl>
                                          </p:spTgt>
                                        </p:tgtEl>
                                        <p:attrNameLst>
                                          <p:attrName>style.visibility</p:attrName>
                                        </p:attrNameLst>
                                      </p:cBhvr>
                                      <p:to>
                                        <p:strVal val="visible"/>
                                      </p:to>
                                    </p:set>
                                    <p:animEffect transition="in" filter="wipe(left)">
                                      <p:cBhvr>
                                        <p:cTn id="12" dur="500"/>
                                        <p:tgtEl>
                                          <p:spTgt spid="4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2">
                                            <p:txEl>
                                              <p:pRg st="1" end="1"/>
                                            </p:txEl>
                                          </p:spTgt>
                                        </p:tgtEl>
                                        <p:attrNameLst>
                                          <p:attrName>style.visibility</p:attrName>
                                        </p:attrNameLst>
                                      </p:cBhvr>
                                      <p:to>
                                        <p:strVal val="visible"/>
                                      </p:to>
                                    </p:set>
                                    <p:animEffect transition="in" filter="wipe(left)">
                                      <p:cBhvr>
                                        <p:cTn id="17" dur="500"/>
                                        <p:tgtEl>
                                          <p:spTgt spid="4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2">
                                            <p:txEl>
                                              <p:pRg st="2" end="2"/>
                                            </p:txEl>
                                          </p:spTgt>
                                        </p:tgtEl>
                                        <p:attrNameLst>
                                          <p:attrName>style.visibility</p:attrName>
                                        </p:attrNameLst>
                                      </p:cBhvr>
                                      <p:to>
                                        <p:strVal val="visible"/>
                                      </p:to>
                                    </p:set>
                                    <p:animEffect transition="in" filter="wipe(left)">
                                      <p:cBhvr>
                                        <p:cTn id="22" dur="500"/>
                                        <p:tgtEl>
                                          <p:spTgt spid="42">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6B2AFC34-1456-4638-8F4F-CAF389D4240D}"/>
              </a:ext>
            </a:extLst>
          </p:cNvPr>
          <p:cNvGrpSpPr/>
          <p:nvPr/>
        </p:nvGrpSpPr>
        <p:grpSpPr>
          <a:xfrm>
            <a:off x="381000" y="2558935"/>
            <a:ext cx="23699787" cy="6567721"/>
            <a:chOff x="304800" y="3047680"/>
            <a:chExt cx="23699787" cy="3295942"/>
          </a:xfrm>
        </p:grpSpPr>
        <p:sp>
          <p:nvSpPr>
            <p:cNvPr id="52" name="Rounded Rectangle 19">
              <a:extLst>
                <a:ext uri="{FF2B5EF4-FFF2-40B4-BE49-F238E27FC236}">
                  <a16:creationId xmlns:a16="http://schemas.microsoft.com/office/drawing/2014/main" id="{9732CF64-EA0B-4855-B3A1-931E81F57942}"/>
                </a:ext>
              </a:extLst>
            </p:cNvPr>
            <p:cNvSpPr/>
            <p:nvPr/>
          </p:nvSpPr>
          <p:spPr>
            <a:xfrm>
              <a:off x="491838" y="3220628"/>
              <a:ext cx="23512749" cy="3122994"/>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3" name="Group 52">
              <a:extLst>
                <a:ext uri="{FF2B5EF4-FFF2-40B4-BE49-F238E27FC236}">
                  <a16:creationId xmlns:a16="http://schemas.microsoft.com/office/drawing/2014/main" id="{BC0C2C08-DEAD-4DBD-A065-EAF40B9D8EB1}"/>
                </a:ext>
              </a:extLst>
            </p:cNvPr>
            <p:cNvGrpSpPr/>
            <p:nvPr/>
          </p:nvGrpSpPr>
          <p:grpSpPr>
            <a:xfrm>
              <a:off x="304800" y="3047680"/>
              <a:ext cx="3465126" cy="1339359"/>
              <a:chOff x="22440" y="59287"/>
              <a:chExt cx="1117261" cy="373908"/>
            </a:xfrm>
          </p:grpSpPr>
          <p:grpSp>
            <p:nvGrpSpPr>
              <p:cNvPr id="54" name="Group 53">
                <a:extLst>
                  <a:ext uri="{FF2B5EF4-FFF2-40B4-BE49-F238E27FC236}">
                    <a16:creationId xmlns:a16="http://schemas.microsoft.com/office/drawing/2014/main" id="{FD665E8E-59C0-4ACB-A7BF-CBEA6C332230}"/>
                  </a:ext>
                </a:extLst>
              </p:cNvPr>
              <p:cNvGrpSpPr/>
              <p:nvPr/>
            </p:nvGrpSpPr>
            <p:grpSpPr>
              <a:xfrm>
                <a:off x="22440" y="59287"/>
                <a:ext cx="1096792" cy="309647"/>
                <a:chOff x="31572" y="60276"/>
                <a:chExt cx="1543206" cy="383206"/>
              </a:xfrm>
            </p:grpSpPr>
            <p:sp>
              <p:nvSpPr>
                <p:cNvPr id="56" name="Arrow: Pentagon 55">
                  <a:extLst>
                    <a:ext uri="{FF2B5EF4-FFF2-40B4-BE49-F238E27FC236}">
                      <a16:creationId xmlns:a16="http://schemas.microsoft.com/office/drawing/2014/main" id="{3C675B4E-2666-471E-B163-5CB1C2C47107}"/>
                    </a:ext>
                  </a:extLst>
                </p:cNvPr>
                <p:cNvSpPr/>
                <p:nvPr/>
              </p:nvSpPr>
              <p:spPr>
                <a:xfrm>
                  <a:off x="204584" y="62041"/>
                  <a:ext cx="1370194" cy="381441"/>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57" name="Arrow: Chevron 56">
                  <a:extLst>
                    <a:ext uri="{FF2B5EF4-FFF2-40B4-BE49-F238E27FC236}">
                      <a16:creationId xmlns:a16="http://schemas.microsoft.com/office/drawing/2014/main" id="{D4E23FE2-1ED3-44F3-9F2C-073D99F5BEC5}"/>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58" name="Arrow: Chevron 57">
                  <a:extLst>
                    <a:ext uri="{FF2B5EF4-FFF2-40B4-BE49-F238E27FC236}">
                      <a16:creationId xmlns:a16="http://schemas.microsoft.com/office/drawing/2014/main" id="{F2308666-C4B8-404A-B22F-69AF3044E4D5}"/>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55" name="TextBox 56">
                <a:extLst>
                  <a:ext uri="{FF2B5EF4-FFF2-40B4-BE49-F238E27FC236}">
                    <a16:creationId xmlns:a16="http://schemas.microsoft.com/office/drawing/2014/main" id="{4268C6BD-BE2D-4D4E-B360-4A8AC840F897}"/>
                  </a:ext>
                </a:extLst>
              </p:cNvPr>
              <p:cNvSpPr txBox="1"/>
              <p:nvPr/>
            </p:nvSpPr>
            <p:spPr>
              <a:xfrm>
                <a:off x="218674" y="102365"/>
                <a:ext cx="921027" cy="330830"/>
              </a:xfrm>
              <a:prstGeom prst="rect">
                <a:avLst/>
              </a:prstGeom>
              <a:noFill/>
            </p:spPr>
            <p:txBody>
              <a:bodyPr wrap="square" tIns="54000" bIns="0">
                <a:noAutofit/>
              </a:bodyPr>
              <a:lstStyle/>
              <a:p>
                <a:pPr>
                  <a:lnSpc>
                    <a:spcPct val="107000"/>
                  </a:lnSpc>
                  <a:spcAft>
                    <a:spcPts val="800"/>
                  </a:spcAft>
                </a:pPr>
                <a:r>
                  <a:rPr lang="vi-VN" sz="36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BÀI 8.</a:t>
                </a:r>
                <a:r>
                  <a:rPr lang="en-US" sz="36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16</a:t>
                </a:r>
                <a:endParaRPr lang="vi-VN" sz="3600">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US" sz="3600">
                    <a:solidFill>
                      <a:srgbClr val="FF0000"/>
                    </a:solidFill>
                    <a:latin typeface="Tahoma" panose="020B0604030504040204" pitchFamily="34" charset="0"/>
                    <a:ea typeface="Tahoma" panose="020B0604030504040204" pitchFamily="34" charset="0"/>
                    <a:cs typeface="Tahoma" panose="020B0604030504040204" pitchFamily="34" charset="0"/>
                  </a:rPr>
                  <a:t> </a:t>
                </a:r>
                <a:endParaRPr lang="vi-VN" sz="360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5C8CF20-A188-40A3-A095-8424A5327F85}"/>
                  </a:ext>
                </a:extLst>
              </p:cNvPr>
              <p:cNvSpPr txBox="1"/>
              <p:nvPr/>
            </p:nvSpPr>
            <p:spPr>
              <a:xfrm>
                <a:off x="686165" y="3836721"/>
                <a:ext cx="23134122" cy="5047536"/>
              </a:xfrm>
              <a:prstGeom prst="rect">
                <a:avLst/>
              </a:prstGeom>
              <a:noFill/>
            </p:spPr>
            <p:txBody>
              <a:bodyPr wrap="square" rtlCol="0">
                <a:spAutoFit/>
              </a:bodyPr>
              <a:lstStyle/>
              <a:p>
                <a:r>
                  <a:rPr lang="en-US" sz="4800"/>
                  <a:t>      </a:t>
                </a:r>
                <a:r>
                  <a:rPr lang="en-US" sz="4800">
                    <a:latin typeface="Tahoma" panose="020B0604030504040204" pitchFamily="34" charset="0"/>
                    <a:ea typeface="Tahoma" panose="020B0604030504040204" pitchFamily="34" charset="0"/>
                    <a:cs typeface="Tahoma" panose="020B0604030504040204" pitchFamily="34" charset="0"/>
                  </a:rPr>
                  <a:t>Số dân của một tỉnh ở thời điểm hiện tại là khoảng 800 nghìn người. Giả sử rằng tỉ lệ tăng dân số hằng năm của tỉnh đó là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𝑟</m:t>
                    </m:r>
                    <m:r>
                      <a:rPr lang="en-US" sz="4800" b="0" i="1" smtClean="0">
                        <a:latin typeface="Cambria Math"/>
                        <a:ea typeface="Cambria Math"/>
                        <a:cs typeface="Tahoma" panose="020B0604030504040204" pitchFamily="34" charset="0"/>
                      </a:rPr>
                      <m:t>%.</m:t>
                    </m:r>
                  </m:oMath>
                </a14:m>
                <a:endParaRPr lang="en-US" sz="4800">
                  <a:latin typeface="Tahoma" panose="020B0604030504040204" pitchFamily="34" charset="0"/>
                  <a:ea typeface="Tahoma" panose="020B0604030504040204" pitchFamily="34" charset="0"/>
                  <a:cs typeface="Tahoma" panose="020B0604030504040204" pitchFamily="34" charset="0"/>
                </a:endParaRPr>
              </a:p>
              <a:p>
                <a:r>
                  <a:rPr lang="en-US" sz="4800">
                    <a:latin typeface="Tahoma" panose="020B0604030504040204" pitchFamily="34" charset="0"/>
                    <a:ea typeface="Tahoma" panose="020B0604030504040204" pitchFamily="34" charset="0"/>
                    <a:cs typeface="Tahoma" panose="020B0604030504040204" pitchFamily="34" charset="0"/>
                  </a:rPr>
                  <a:t>a) Viết công thức tính số dân của tỉnh đó sau 1 năm, sau 2 năm. Từ đó suy ra công thức tính số dân của tỉnh đó sau 5 năm nữa là </a:t>
                </a:r>
                <a14:m>
                  <m:oMath xmlns:m="http://schemas.openxmlformats.org/officeDocument/2006/math">
                    <m:r>
                      <m:rPr>
                        <m:sty m:val="p"/>
                      </m:rPr>
                      <a:rPr lang="en-US" sz="4800" b="0" i="0" smtClean="0">
                        <a:latin typeface="Cambria Math"/>
                        <a:ea typeface="Tahoma" panose="020B0604030504040204" pitchFamily="34" charset="0"/>
                        <a:cs typeface="Tahoma" panose="020B0604030504040204" pitchFamily="34" charset="0"/>
                      </a:rPr>
                      <m:t>P</m:t>
                    </m:r>
                    <m:r>
                      <a:rPr lang="en-US" sz="4800" b="0" i="1" smtClean="0">
                        <a:latin typeface="Cambria Math"/>
                        <a:ea typeface="Tahoma" panose="020B0604030504040204" pitchFamily="34" charset="0"/>
                        <a:cs typeface="Tahoma" panose="020B0604030504040204" pitchFamily="34" charset="0"/>
                      </a:rPr>
                      <m:t>=800</m:t>
                    </m:r>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d>
                          <m:dPr>
                            <m:ctrlPr>
                              <a:rPr lang="en-US" sz="4800" b="0" i="1" smtClean="0">
                                <a:latin typeface="Cambria Math" panose="02040503050406030204" pitchFamily="18" charset="0"/>
                                <a:ea typeface="Tahoma" panose="020B0604030504040204" pitchFamily="34" charset="0"/>
                                <a:cs typeface="Tahoma" panose="020B0604030504040204" pitchFamily="34" charset="0"/>
                              </a:rPr>
                            </m:ctrlPr>
                          </m:dPr>
                          <m:e>
                            <m:r>
                              <a:rPr lang="en-US" sz="4800" b="0" i="1" smtClean="0">
                                <a:latin typeface="Cambria Math"/>
                                <a:ea typeface="Tahoma" panose="020B0604030504040204" pitchFamily="34" charset="0"/>
                                <a:cs typeface="Tahoma" panose="020B0604030504040204" pitchFamily="34" charset="0"/>
                              </a:rPr>
                              <m:t>1+</m:t>
                            </m:r>
                            <m:f>
                              <m:fPr>
                                <m:ctrlPr>
                                  <a:rPr lang="en-US" sz="4800" b="0" i="1" smtClean="0">
                                    <a:latin typeface="Cambria Math" panose="02040503050406030204" pitchFamily="18" charset="0"/>
                                    <a:ea typeface="Tahoma" panose="020B0604030504040204" pitchFamily="34" charset="0"/>
                                    <a:cs typeface="Tahoma" panose="020B0604030504040204" pitchFamily="34" charset="0"/>
                                  </a:rPr>
                                </m:ctrlPr>
                              </m:fPr>
                              <m:num>
                                <m:r>
                                  <a:rPr lang="en-US" sz="4800" b="0" i="1" smtClean="0">
                                    <a:latin typeface="Cambria Math"/>
                                    <a:ea typeface="Tahoma" panose="020B0604030504040204" pitchFamily="34" charset="0"/>
                                    <a:cs typeface="Tahoma" panose="020B0604030504040204" pitchFamily="34" charset="0"/>
                                  </a:rPr>
                                  <m:t>𝑟</m:t>
                                </m:r>
                              </m:num>
                              <m:den>
                                <m:r>
                                  <a:rPr lang="en-US" sz="4800" b="0" i="1" smtClean="0">
                                    <a:latin typeface="Cambria Math"/>
                                    <a:ea typeface="Tahoma" panose="020B0604030504040204" pitchFamily="34" charset="0"/>
                                    <a:cs typeface="Tahoma" panose="020B0604030504040204" pitchFamily="34" charset="0"/>
                                  </a:rPr>
                                  <m:t>100</m:t>
                                </m:r>
                              </m:den>
                            </m:f>
                          </m:e>
                        </m:d>
                      </m:e>
                      <m:sup>
                        <m:r>
                          <a:rPr lang="en-US" sz="4800" b="0" i="1" smtClean="0">
                            <a:latin typeface="Cambria Math"/>
                            <a:ea typeface="Tahoma" panose="020B0604030504040204" pitchFamily="34" charset="0"/>
                            <a:cs typeface="Tahoma" panose="020B0604030504040204" pitchFamily="34" charset="0"/>
                          </a:rPr>
                          <m:t>5</m:t>
                        </m:r>
                      </m:sup>
                    </m:sSup>
                  </m:oMath>
                </a14:m>
                <a:r>
                  <a:rPr lang="en-US" sz="4800">
                    <a:latin typeface="Tahoma" panose="020B0604030504040204" pitchFamily="34" charset="0"/>
                    <a:ea typeface="Tahoma" panose="020B0604030504040204" pitchFamily="34" charset="0"/>
                    <a:cs typeface="Tahoma" panose="020B0604030504040204" pitchFamily="34" charset="0"/>
                  </a:rPr>
                  <a:t>(nghìn người).</a:t>
                </a:r>
              </a:p>
              <a:p>
                <a:r>
                  <a:rPr lang="en-US" sz="4800">
                    <a:latin typeface="Tahoma" panose="020B0604030504040204" pitchFamily="34" charset="0"/>
                    <a:ea typeface="Tahoma" panose="020B0604030504040204" pitchFamily="34" charset="0"/>
                    <a:cs typeface="Tahoma" panose="020B0604030504040204" pitchFamily="34" charset="0"/>
                  </a:rPr>
                  <a:t>b) Với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𝑟</m:t>
                    </m:r>
                    <m:r>
                      <a:rPr lang="en-US" sz="4800" b="0" i="1" smtClean="0">
                        <a:latin typeface="Cambria Math"/>
                        <a:ea typeface="Tahoma" panose="020B0604030504040204" pitchFamily="34" charset="0"/>
                        <a:cs typeface="Tahoma" panose="020B0604030504040204" pitchFamily="34" charset="0"/>
                      </a:rPr>
                      <m:t>=15%</m:t>
                    </m:r>
                  </m:oMath>
                </a14:m>
                <a:r>
                  <a:rPr lang="en-US" sz="4800">
                    <a:latin typeface="Tahoma" panose="020B0604030504040204" pitchFamily="34" charset="0"/>
                    <a:ea typeface="Tahoma" panose="020B0604030504040204" pitchFamily="34" charset="0"/>
                    <a:cs typeface="Tahoma" panose="020B0604030504040204" pitchFamily="34" charset="0"/>
                  </a:rPr>
                  <a:t>, dùng hai số hạng đầu trong khai triển của </a:t>
                </a:r>
                <a14:m>
                  <m:oMath xmlns:m="http://schemas.openxmlformats.org/officeDocument/2006/math">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d>
                          <m:dPr>
                            <m:ctrlPr>
                              <a:rPr lang="en-US" sz="4800" b="0" i="1" smtClean="0">
                                <a:latin typeface="Cambria Math" panose="02040503050406030204" pitchFamily="18" charset="0"/>
                                <a:ea typeface="Tahoma" panose="020B0604030504040204" pitchFamily="34" charset="0"/>
                                <a:cs typeface="Tahoma" panose="020B0604030504040204" pitchFamily="34" charset="0"/>
                              </a:rPr>
                            </m:ctrlPr>
                          </m:dPr>
                          <m:e>
                            <m:r>
                              <a:rPr lang="en-US" sz="4800" b="0" i="1" smtClean="0">
                                <a:latin typeface="Cambria Math"/>
                                <a:ea typeface="Tahoma" panose="020B0604030504040204" pitchFamily="34" charset="0"/>
                                <a:cs typeface="Tahoma" panose="020B0604030504040204" pitchFamily="34" charset="0"/>
                              </a:rPr>
                              <m:t>1+0,015</m:t>
                            </m:r>
                          </m:e>
                        </m:d>
                      </m:e>
                      <m:sup>
                        <m:r>
                          <a:rPr lang="en-US" sz="4800" b="0" i="1" smtClean="0">
                            <a:latin typeface="Cambria Math"/>
                            <a:ea typeface="Tahoma" panose="020B0604030504040204" pitchFamily="34" charset="0"/>
                            <a:cs typeface="Tahoma" panose="020B0604030504040204" pitchFamily="34" charset="0"/>
                          </a:rPr>
                          <m:t>5</m:t>
                        </m:r>
                      </m:sup>
                    </m:sSup>
                  </m:oMath>
                </a14:m>
                <a:r>
                  <a:rPr lang="en-US" sz="4800">
                    <a:latin typeface="Tahoma" panose="020B0604030504040204" pitchFamily="34" charset="0"/>
                    <a:ea typeface="Tahoma" panose="020B0604030504040204" pitchFamily="34" charset="0"/>
                    <a:cs typeface="Tahoma" panose="020B0604030504040204" pitchFamily="34" charset="0"/>
                  </a:rPr>
                  <a:t>, hãy ước tính số dân của tỉnh đó sau 5 năm nữa (theo đơn vị nghìn người).</a:t>
                </a:r>
              </a:p>
            </p:txBody>
          </p:sp>
        </mc:Choice>
        <mc:Fallback xmlns="">
          <p:sp>
            <p:nvSpPr>
              <p:cNvPr id="3" name="TextBox 2">
                <a:extLst>
                  <a:ext uri="{FF2B5EF4-FFF2-40B4-BE49-F238E27FC236}">
                    <a16:creationId xmlns="" xmlns:a16="http://schemas.microsoft.com/office/drawing/2014/main" xmlns:a14="http://schemas.microsoft.com/office/drawing/2010/main" id="{E5C8CF20-A188-40A3-A095-8424A5327F85}"/>
                  </a:ext>
                </a:extLst>
              </p:cNvPr>
              <p:cNvSpPr txBox="1">
                <a:spLocks noRot="1" noChangeAspect="1" noMove="1" noResize="1" noEditPoints="1" noAdjustHandles="1" noChangeArrowheads="1" noChangeShapeType="1" noTextEdit="1"/>
              </p:cNvSpPr>
              <p:nvPr/>
            </p:nvSpPr>
            <p:spPr>
              <a:xfrm>
                <a:off x="686165" y="3836721"/>
                <a:ext cx="23134122" cy="5047536"/>
              </a:xfrm>
              <a:prstGeom prst="rect">
                <a:avLst/>
              </a:prstGeom>
              <a:blipFill rotWithShape="1">
                <a:blip r:embed="rId3"/>
                <a:stretch>
                  <a:fillRect l="-1212" t="-3261" r="-527" b="-5676"/>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43959A3E-5CD4-4B6B-9F7B-9466FC047144}"/>
              </a:ext>
            </a:extLst>
          </p:cNvPr>
          <p:cNvGrpSpPr/>
          <p:nvPr/>
        </p:nvGrpSpPr>
        <p:grpSpPr>
          <a:xfrm>
            <a:off x="381000" y="1904999"/>
            <a:ext cx="23219986" cy="815609"/>
            <a:chOff x="381000" y="1904999"/>
            <a:chExt cx="23219986" cy="815609"/>
          </a:xfrm>
        </p:grpSpPr>
        <p:sp>
          <p:nvSpPr>
            <p:cNvPr id="27" name="Rectangle 26">
              <a:extLst>
                <a:ext uri="{FF2B5EF4-FFF2-40B4-BE49-F238E27FC236}">
                  <a16:creationId xmlns:a16="http://schemas.microsoft.com/office/drawing/2014/main" id="{1B573F5D-7D04-4232-9995-2693F8DDEC18}"/>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BÀI TẬP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28" name="Round Same Side Corner Rectangle 51">
              <a:extLst>
                <a:ext uri="{FF2B5EF4-FFF2-40B4-BE49-F238E27FC236}">
                  <a16:creationId xmlns:a16="http://schemas.microsoft.com/office/drawing/2014/main" id="{A15DDEF5-84C1-4D93-9343-13B998545472}"/>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id="{387F3351-C2EF-453A-AE05-D3D5E71D5306}"/>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30" name="Round Same Side Corner Rectangle 51">
              <a:extLst>
                <a:ext uri="{FF2B5EF4-FFF2-40B4-BE49-F238E27FC236}">
                  <a16:creationId xmlns:a16="http://schemas.microsoft.com/office/drawing/2014/main" id="{67D5F5A5-BDB2-4E06-987A-04301880135F}"/>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a16="http://schemas.microsoft.com/office/drawing/2014/main" id="{FB07DA3E-723E-4AE9-B5C8-BB96B8483E5F}"/>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26784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1F4E20C8-2D05-4C40-9288-F9499AF26E6D}"/>
              </a:ext>
            </a:extLst>
          </p:cNvPr>
          <p:cNvGrpSpPr/>
          <p:nvPr/>
        </p:nvGrpSpPr>
        <p:grpSpPr>
          <a:xfrm>
            <a:off x="114030" y="2777990"/>
            <a:ext cx="23506006" cy="10709409"/>
            <a:chOff x="1222851" y="5348146"/>
            <a:chExt cx="23580257" cy="5078511"/>
          </a:xfrm>
        </p:grpSpPr>
        <p:sp>
          <p:nvSpPr>
            <p:cNvPr id="35" name="Rounded Rectangle 34">
              <a:extLst>
                <a:ext uri="{FF2B5EF4-FFF2-40B4-BE49-F238E27FC236}">
                  <a16:creationId xmlns:a16="http://schemas.microsoft.com/office/drawing/2014/main" id="{D04F078C-CEB5-4C4F-A97E-1DF03AE09DB2}"/>
                </a:ext>
              </a:extLst>
            </p:cNvPr>
            <p:cNvSpPr/>
            <p:nvPr/>
          </p:nvSpPr>
          <p:spPr>
            <a:xfrm>
              <a:off x="1261071" y="5565135"/>
              <a:ext cx="23542037"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36" name="Group 60">
              <a:extLst>
                <a:ext uri="{FF2B5EF4-FFF2-40B4-BE49-F238E27FC236}">
                  <a16:creationId xmlns:a16="http://schemas.microsoft.com/office/drawing/2014/main" id="{3FCB0186-5BA0-4BA4-B799-BF7DBFD32008}"/>
                </a:ext>
              </a:extLst>
            </p:cNvPr>
            <p:cNvGrpSpPr/>
            <p:nvPr/>
          </p:nvGrpSpPr>
          <p:grpSpPr>
            <a:xfrm>
              <a:off x="1222851" y="5348146"/>
              <a:ext cx="3305107" cy="813012"/>
              <a:chOff x="1224542" y="6322795"/>
              <a:chExt cx="3305489" cy="817157"/>
            </a:xfrm>
          </p:grpSpPr>
          <p:sp>
            <p:nvSpPr>
              <p:cNvPr id="37" name="Freeform 20">
                <a:extLst>
                  <a:ext uri="{FF2B5EF4-FFF2-40B4-BE49-F238E27FC236}">
                    <a16:creationId xmlns:a16="http://schemas.microsoft.com/office/drawing/2014/main" id="{6A2CB58A-113B-4E6E-BC15-9EFD56D56D70}"/>
                  </a:ext>
                </a:extLst>
              </p:cNvPr>
              <p:cNvSpPr>
                <a:spLocks/>
              </p:cNvSpPr>
              <p:nvPr/>
            </p:nvSpPr>
            <p:spPr bwMode="auto">
              <a:xfrm rot="16200000" flipV="1">
                <a:off x="2899042" y="5220006"/>
                <a:ext cx="528200"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id="{16B3B9C2-0771-4EE7-BBD9-C8B639D26E0E}"/>
                  </a:ext>
                </a:extLst>
              </p:cNvPr>
              <p:cNvSpPr txBox="1"/>
              <p:nvPr/>
            </p:nvSpPr>
            <p:spPr>
              <a:xfrm>
                <a:off x="2024048" y="6322795"/>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a16="http://schemas.microsoft.com/office/drawing/2014/main" id="{6D85C842-0962-4F14-984C-91DBFD130435}"/>
                  </a:ext>
                </a:extLst>
              </p:cNvPr>
              <p:cNvSpPr/>
              <p:nvPr/>
            </p:nvSpPr>
            <p:spPr>
              <a:xfrm flipV="1">
                <a:off x="1224542" y="6322799"/>
                <a:ext cx="777240" cy="528197"/>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id="{7605033E-4E88-46AF-AEBE-7E6490F9F307}"/>
                  </a:ext>
                </a:extLst>
              </p:cNvPr>
              <p:cNvSpPr>
                <a:spLocks noEditPoints="1"/>
              </p:cNvSpPr>
              <p:nvPr/>
            </p:nvSpPr>
            <p:spPr bwMode="auto">
              <a:xfrm>
                <a:off x="1613161" y="6394807"/>
                <a:ext cx="265682" cy="456189"/>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26" name="Group 25">
            <a:extLst>
              <a:ext uri="{FF2B5EF4-FFF2-40B4-BE49-F238E27FC236}">
                <a16:creationId xmlns:a16="http://schemas.microsoft.com/office/drawing/2014/main" id="{43959A3E-5CD4-4B6B-9F7B-9466FC047144}"/>
              </a:ext>
            </a:extLst>
          </p:cNvPr>
          <p:cNvGrpSpPr/>
          <p:nvPr/>
        </p:nvGrpSpPr>
        <p:grpSpPr>
          <a:xfrm>
            <a:off x="381000" y="1904999"/>
            <a:ext cx="23219986" cy="815609"/>
            <a:chOff x="381000" y="1904999"/>
            <a:chExt cx="23219986" cy="815609"/>
          </a:xfrm>
        </p:grpSpPr>
        <p:sp>
          <p:nvSpPr>
            <p:cNvPr id="27" name="Rectangle 26">
              <a:extLst>
                <a:ext uri="{FF2B5EF4-FFF2-40B4-BE49-F238E27FC236}">
                  <a16:creationId xmlns:a16="http://schemas.microsoft.com/office/drawing/2014/main" id="{1B573F5D-7D04-4232-9995-2693F8DDEC18}"/>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BÀI TẬP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28" name="Round Same Side Corner Rectangle 51">
              <a:extLst>
                <a:ext uri="{FF2B5EF4-FFF2-40B4-BE49-F238E27FC236}">
                  <a16:creationId xmlns:a16="http://schemas.microsoft.com/office/drawing/2014/main" id="{A15DDEF5-84C1-4D93-9343-13B998545472}"/>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id="{387F3351-C2EF-453A-AE05-D3D5E71D5306}"/>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30" name="Round Same Side Corner Rectangle 51">
              <a:extLst>
                <a:ext uri="{FF2B5EF4-FFF2-40B4-BE49-F238E27FC236}">
                  <a16:creationId xmlns:a16="http://schemas.microsoft.com/office/drawing/2014/main" id="{67D5F5A5-BDB2-4E06-987A-04301880135F}"/>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a16="http://schemas.microsoft.com/office/drawing/2014/main" id="{FB07DA3E-723E-4AE9-B5C8-BB96B8483E5F}"/>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DD30A3B-E42E-4A1F-8AB9-53C0308D9766}"/>
                  </a:ext>
                </a:extLst>
              </p:cNvPr>
              <p:cNvSpPr txBox="1"/>
              <p:nvPr/>
            </p:nvSpPr>
            <p:spPr>
              <a:xfrm>
                <a:off x="784960" y="4567332"/>
                <a:ext cx="23370440" cy="8919108"/>
              </a:xfrm>
              <a:prstGeom prst="rect">
                <a:avLst/>
              </a:prstGeom>
              <a:noFill/>
            </p:spPr>
            <p:txBody>
              <a:bodyPr wrap="square">
                <a:spAutoFit/>
              </a:bodyPr>
              <a:lstStyle/>
              <a:p>
                <a:r>
                  <a:rPr lang="en-US" sz="4800">
                    <a:latin typeface="Tahoma" panose="020B0604030504040204" pitchFamily="34" charset="0"/>
                    <a:ea typeface="Tahoma" panose="020B0604030504040204" pitchFamily="34" charset="0"/>
                    <a:cs typeface="Tahoma" panose="020B0604030504040204" pitchFamily="34" charset="0"/>
                  </a:rPr>
                  <a:t>Số dân của tỉnh đó sau 1 năm là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800+800.</m:t>
                    </m:r>
                    <m:r>
                      <a:rPr lang="en-US" sz="4800" b="0" i="1" smtClean="0">
                        <a:latin typeface="Cambria Math"/>
                        <a:ea typeface="Tahoma" panose="020B0604030504040204" pitchFamily="34" charset="0"/>
                        <a:cs typeface="Tahoma" panose="020B0604030504040204" pitchFamily="34" charset="0"/>
                      </a:rPr>
                      <m:t>𝑟</m:t>
                    </m:r>
                    <m:r>
                      <a:rPr lang="en-US" sz="4800" b="0" i="1" smtClean="0">
                        <a:latin typeface="Cambria Math"/>
                        <a:ea typeface="Cambria Math"/>
                        <a:cs typeface="Tahoma" panose="020B0604030504040204" pitchFamily="34" charset="0"/>
                      </a:rPr>
                      <m:t>%=800(1+</m:t>
                    </m:r>
                    <m:f>
                      <m:fPr>
                        <m:ctrlPr>
                          <a:rPr lang="en-US" sz="4800" b="0" i="1" smtClean="0">
                            <a:latin typeface="Cambria Math" panose="02040503050406030204" pitchFamily="18" charset="0"/>
                            <a:ea typeface="Cambria Math"/>
                            <a:cs typeface="Tahoma" panose="020B0604030504040204" pitchFamily="34" charset="0"/>
                          </a:rPr>
                        </m:ctrlPr>
                      </m:fPr>
                      <m:num>
                        <m:r>
                          <a:rPr lang="en-US" sz="4800" b="0" i="1" smtClean="0">
                            <a:latin typeface="Cambria Math"/>
                            <a:ea typeface="Cambria Math"/>
                            <a:cs typeface="Tahoma" panose="020B0604030504040204" pitchFamily="34" charset="0"/>
                          </a:rPr>
                          <m:t>𝑟</m:t>
                        </m:r>
                      </m:num>
                      <m:den>
                        <m:r>
                          <a:rPr lang="en-US" sz="4800" b="0" i="1" smtClean="0">
                            <a:latin typeface="Cambria Math"/>
                            <a:ea typeface="Cambria Math"/>
                            <a:cs typeface="Tahoma" panose="020B0604030504040204" pitchFamily="34" charset="0"/>
                          </a:rPr>
                          <m:t>100</m:t>
                        </m:r>
                      </m:den>
                    </m:f>
                    <m:r>
                      <a:rPr lang="en-US" sz="4800" b="0" i="1" smtClean="0">
                        <a:latin typeface="Cambria Math"/>
                        <a:ea typeface="Cambria Math"/>
                        <a:cs typeface="Tahoma" panose="020B0604030504040204" pitchFamily="34" charset="0"/>
                      </a:rPr>
                      <m:t>)</m:t>
                    </m:r>
                  </m:oMath>
                </a14:m>
                <a:r>
                  <a:rPr lang="en-US" sz="4800">
                    <a:latin typeface="Tahoma" panose="020B0604030504040204" pitchFamily="34" charset="0"/>
                    <a:ea typeface="Tahoma" panose="020B0604030504040204" pitchFamily="34" charset="0"/>
                    <a:cs typeface="Tahoma" panose="020B0604030504040204" pitchFamily="34" charset="0"/>
                  </a:rPr>
                  <a:t>(nghìn người)</a:t>
                </a:r>
              </a:p>
              <a:p>
                <a:r>
                  <a:rPr lang="en-US" sz="4800">
                    <a:latin typeface="Tahoma" panose="020B0604030504040204" pitchFamily="34" charset="0"/>
                    <a:ea typeface="Tahoma" panose="020B0604030504040204" pitchFamily="34" charset="0"/>
                    <a:cs typeface="Tahoma" panose="020B0604030504040204" pitchFamily="34" charset="0"/>
                  </a:rPr>
                  <a:t>Số dân của tỉnh đó sau 2 năm là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800</m:t>
                    </m:r>
                    <m:d>
                      <m:dPr>
                        <m:ctrlPr>
                          <a:rPr lang="en-US" sz="4800" b="0" i="1" smtClean="0">
                            <a:latin typeface="Cambria Math" panose="02040503050406030204" pitchFamily="18" charset="0"/>
                            <a:ea typeface="Tahoma" panose="020B0604030504040204" pitchFamily="34" charset="0"/>
                            <a:cs typeface="Tahoma" panose="020B0604030504040204" pitchFamily="34" charset="0"/>
                          </a:rPr>
                        </m:ctrlPr>
                      </m:dPr>
                      <m:e>
                        <m:r>
                          <a:rPr lang="en-US" sz="4800" b="0" i="1" smtClean="0">
                            <a:latin typeface="Cambria Math"/>
                            <a:ea typeface="Tahoma" panose="020B0604030504040204" pitchFamily="34" charset="0"/>
                            <a:cs typeface="Tahoma" panose="020B0604030504040204" pitchFamily="34" charset="0"/>
                          </a:rPr>
                          <m:t>1+</m:t>
                        </m:r>
                        <m:r>
                          <a:rPr lang="en-US" sz="4800" b="0" i="1" smtClean="0">
                            <a:latin typeface="Cambria Math"/>
                            <a:ea typeface="Tahoma" panose="020B0604030504040204" pitchFamily="34" charset="0"/>
                            <a:cs typeface="Tahoma" panose="020B0604030504040204" pitchFamily="34" charset="0"/>
                          </a:rPr>
                          <m:t>𝑟</m:t>
                        </m:r>
                        <m:r>
                          <a:rPr lang="en-US" sz="4800" b="0" i="1" smtClean="0">
                            <a:latin typeface="Cambria Math"/>
                            <a:ea typeface="Cambria Math"/>
                            <a:cs typeface="Tahoma" panose="020B0604030504040204" pitchFamily="34" charset="0"/>
                          </a:rPr>
                          <m:t>%</m:t>
                        </m:r>
                      </m:e>
                    </m:d>
                    <m:r>
                      <a:rPr lang="en-US" sz="4800" b="0" i="1" smtClean="0">
                        <a:latin typeface="Cambria Math"/>
                        <a:ea typeface="Cambria Math"/>
                        <a:cs typeface="Tahoma" panose="020B0604030504040204" pitchFamily="34" charset="0"/>
                      </a:rPr>
                      <m:t>+</m:t>
                    </m:r>
                  </m:oMath>
                </a14:m>
                <a:r>
                  <a:rPr lang="en-US" sz="4800">
                    <a:ea typeface="Tahoma" panose="020B0604030504040204" pitchFamily="34" charset="0"/>
                    <a:cs typeface="Tahoma" panose="020B0604030504040204" pitchFamily="34" charset="0"/>
                  </a:rPr>
                  <a:t> </a:t>
                </a:r>
                <a14:m>
                  <m:oMath xmlns:m="http://schemas.openxmlformats.org/officeDocument/2006/math">
                    <m:r>
                      <a:rPr lang="en-US" sz="4800" i="1">
                        <a:latin typeface="Cambria Math"/>
                        <a:ea typeface="Tahoma" panose="020B0604030504040204" pitchFamily="34" charset="0"/>
                        <a:cs typeface="Tahoma" panose="020B0604030504040204" pitchFamily="34" charset="0"/>
                      </a:rPr>
                      <m:t>800</m:t>
                    </m:r>
                    <m:d>
                      <m:dPr>
                        <m:ctrlPr>
                          <a:rPr lang="en-US" sz="4800" i="1">
                            <a:latin typeface="Cambria Math" panose="02040503050406030204" pitchFamily="18" charset="0"/>
                            <a:ea typeface="Tahoma" panose="020B0604030504040204" pitchFamily="34" charset="0"/>
                            <a:cs typeface="Tahoma" panose="020B0604030504040204" pitchFamily="34" charset="0"/>
                          </a:rPr>
                        </m:ctrlPr>
                      </m:dPr>
                      <m:e>
                        <m:r>
                          <a:rPr lang="en-US" sz="4800" i="1">
                            <a:latin typeface="Cambria Math"/>
                            <a:ea typeface="Tahoma" panose="020B0604030504040204" pitchFamily="34" charset="0"/>
                            <a:cs typeface="Tahoma" panose="020B0604030504040204" pitchFamily="34" charset="0"/>
                          </a:rPr>
                          <m:t>1+</m:t>
                        </m:r>
                        <m:r>
                          <a:rPr lang="en-US" sz="4800" i="1">
                            <a:latin typeface="Cambria Math"/>
                            <a:ea typeface="Tahoma" panose="020B0604030504040204" pitchFamily="34" charset="0"/>
                            <a:cs typeface="Tahoma" panose="020B0604030504040204" pitchFamily="34" charset="0"/>
                          </a:rPr>
                          <m:t>𝑟</m:t>
                        </m:r>
                        <m:r>
                          <a:rPr lang="en-US" sz="4800" i="1">
                            <a:latin typeface="Cambria Math"/>
                            <a:ea typeface="Cambria Math"/>
                            <a:cs typeface="Tahoma" panose="020B0604030504040204" pitchFamily="34" charset="0"/>
                          </a:rPr>
                          <m:t>%</m:t>
                        </m:r>
                      </m:e>
                    </m:d>
                    <m:r>
                      <a:rPr lang="en-US" sz="4800" i="1">
                        <a:latin typeface="Cambria Math"/>
                        <a:ea typeface="Tahoma" panose="020B0604030504040204" pitchFamily="34" charset="0"/>
                        <a:cs typeface="Tahoma" panose="020B0604030504040204" pitchFamily="34" charset="0"/>
                      </a:rPr>
                      <m:t>𝑟</m:t>
                    </m:r>
                    <m:r>
                      <a:rPr lang="en-US" sz="4800" i="1">
                        <a:latin typeface="Cambria Math"/>
                        <a:ea typeface="Cambria Math"/>
                        <a:cs typeface="Tahoma" panose="020B0604030504040204" pitchFamily="34" charset="0"/>
                      </a:rPr>
                      <m:t>%</m:t>
                    </m:r>
                  </m:oMath>
                </a14:m>
                <a:r>
                  <a:rPr lang="en-US" sz="4800">
                    <a:latin typeface="Tahoma" panose="020B0604030504040204" pitchFamily="34" charset="0"/>
                    <a:ea typeface="Tahoma" panose="020B0604030504040204" pitchFamily="34" charset="0"/>
                    <a:cs typeface="Tahoma" panose="020B0604030504040204" pitchFamily="34" charset="0"/>
                  </a:rPr>
                  <a:t> </a:t>
                </a:r>
              </a:p>
              <a:p>
                <a:r>
                  <a:rPr lang="en-US" sz="480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=800</m:t>
                    </m:r>
                    <m:sSup>
                      <m:sSupPr>
                        <m:ctrlPr>
                          <a:rPr lang="en-US" sz="4800" b="0" i="1" smtClean="0">
                            <a:latin typeface="Cambria Math" panose="02040503050406030204" pitchFamily="18" charset="0"/>
                            <a:ea typeface="Cambria Math"/>
                            <a:cs typeface="Tahoma" panose="020B0604030504040204" pitchFamily="34" charset="0"/>
                          </a:rPr>
                        </m:ctrlPr>
                      </m:sSupPr>
                      <m:e>
                        <m:d>
                          <m:dPr>
                            <m:ctrlPr>
                              <a:rPr lang="en-US" sz="4800" b="0" i="1" smtClean="0">
                                <a:latin typeface="Cambria Math" panose="02040503050406030204" pitchFamily="18" charset="0"/>
                                <a:ea typeface="Tahoma" panose="020B0604030504040204" pitchFamily="34" charset="0"/>
                                <a:cs typeface="Tahoma" panose="020B0604030504040204" pitchFamily="34" charset="0"/>
                              </a:rPr>
                            </m:ctrlPr>
                          </m:dPr>
                          <m:e>
                            <m:r>
                              <a:rPr lang="en-US" sz="4800" b="0" i="0" smtClean="0">
                                <a:latin typeface="Cambria Math"/>
                                <a:ea typeface="Tahoma" panose="020B0604030504040204" pitchFamily="34" charset="0"/>
                                <a:cs typeface="Tahoma" panose="020B0604030504040204" pitchFamily="34" charset="0"/>
                              </a:rPr>
                              <m:t>1+</m:t>
                            </m:r>
                            <m:r>
                              <m:rPr>
                                <m:sty m:val="p"/>
                              </m:rPr>
                              <a:rPr lang="en-US" sz="4800" b="0" i="0" smtClean="0">
                                <a:latin typeface="Cambria Math"/>
                                <a:ea typeface="Tahoma" panose="020B0604030504040204" pitchFamily="34" charset="0"/>
                                <a:cs typeface="Tahoma" panose="020B0604030504040204" pitchFamily="34" charset="0"/>
                              </a:rPr>
                              <m:t>r</m:t>
                            </m:r>
                            <m:r>
                              <a:rPr lang="en-US" sz="4800" b="0" i="1" smtClean="0">
                                <a:latin typeface="Cambria Math"/>
                                <a:ea typeface="Cambria Math"/>
                                <a:cs typeface="Tahoma" panose="020B0604030504040204" pitchFamily="34" charset="0"/>
                              </a:rPr>
                              <m:t>%</m:t>
                            </m:r>
                          </m:e>
                        </m:d>
                      </m:e>
                      <m:sup>
                        <m:r>
                          <a:rPr lang="en-US" sz="4800" b="0" i="1" smtClean="0">
                            <a:latin typeface="Cambria Math"/>
                            <a:ea typeface="Cambria Math"/>
                            <a:cs typeface="Tahoma" panose="020B0604030504040204" pitchFamily="34" charset="0"/>
                          </a:rPr>
                          <m:t>2</m:t>
                        </m:r>
                      </m:sup>
                    </m:sSup>
                    <m:r>
                      <a:rPr lang="en-US" sz="4800" b="0" i="1" smtClean="0">
                        <a:latin typeface="Cambria Math"/>
                        <a:ea typeface="Cambria Math"/>
                        <a:cs typeface="Tahoma" panose="020B0604030504040204" pitchFamily="34" charset="0"/>
                      </a:rPr>
                      <m:t>=</m:t>
                    </m:r>
                    <m:r>
                      <a:rPr lang="en-US" sz="4800" i="1">
                        <a:latin typeface="Cambria Math"/>
                        <a:ea typeface="Cambria Math"/>
                        <a:cs typeface="Tahoma" panose="020B0604030504040204" pitchFamily="34" charset="0"/>
                      </a:rPr>
                      <m:t>800</m:t>
                    </m:r>
                    <m:sSup>
                      <m:sSupPr>
                        <m:ctrlPr>
                          <a:rPr lang="en-US" sz="4800" b="0" i="1" smtClean="0">
                            <a:latin typeface="Cambria Math" panose="02040503050406030204" pitchFamily="18" charset="0"/>
                            <a:ea typeface="Cambria Math"/>
                            <a:cs typeface="Tahoma" panose="020B0604030504040204" pitchFamily="34" charset="0"/>
                          </a:rPr>
                        </m:ctrlPr>
                      </m:sSupPr>
                      <m:e>
                        <m:d>
                          <m:dPr>
                            <m:ctrlPr>
                              <a:rPr lang="en-US" sz="4800" i="1">
                                <a:latin typeface="Cambria Math" panose="02040503050406030204" pitchFamily="18" charset="0"/>
                                <a:ea typeface="Cambria Math"/>
                                <a:cs typeface="Tahoma" panose="020B0604030504040204" pitchFamily="34" charset="0"/>
                              </a:rPr>
                            </m:ctrlPr>
                          </m:dPr>
                          <m:e>
                            <m:r>
                              <a:rPr lang="en-US" sz="4800" i="1">
                                <a:latin typeface="Cambria Math"/>
                                <a:ea typeface="Cambria Math"/>
                                <a:cs typeface="Tahoma" panose="020B0604030504040204" pitchFamily="34" charset="0"/>
                              </a:rPr>
                              <m:t>1+</m:t>
                            </m:r>
                            <m:f>
                              <m:fPr>
                                <m:ctrlPr>
                                  <a:rPr lang="en-US" sz="4800" i="1">
                                    <a:latin typeface="Cambria Math" panose="02040503050406030204" pitchFamily="18" charset="0"/>
                                    <a:ea typeface="Cambria Math"/>
                                    <a:cs typeface="Tahoma" panose="020B0604030504040204" pitchFamily="34" charset="0"/>
                                  </a:rPr>
                                </m:ctrlPr>
                              </m:fPr>
                              <m:num>
                                <m:r>
                                  <a:rPr lang="en-US" sz="4800" i="1">
                                    <a:latin typeface="Cambria Math"/>
                                    <a:ea typeface="Cambria Math"/>
                                    <a:cs typeface="Tahoma" panose="020B0604030504040204" pitchFamily="34" charset="0"/>
                                  </a:rPr>
                                  <m:t>𝑟</m:t>
                                </m:r>
                              </m:num>
                              <m:den>
                                <m:r>
                                  <a:rPr lang="en-US" sz="4800" i="1">
                                    <a:latin typeface="Cambria Math"/>
                                    <a:ea typeface="Cambria Math"/>
                                    <a:cs typeface="Tahoma" panose="020B0604030504040204" pitchFamily="34" charset="0"/>
                                  </a:rPr>
                                  <m:t>100</m:t>
                                </m:r>
                              </m:den>
                            </m:f>
                          </m:e>
                        </m:d>
                      </m:e>
                      <m:sup>
                        <m:r>
                          <a:rPr lang="en-US" sz="4800" b="0" i="1" smtClean="0">
                            <a:latin typeface="Cambria Math"/>
                            <a:ea typeface="Cambria Math"/>
                            <a:cs typeface="Tahoma" panose="020B0604030504040204" pitchFamily="34" charset="0"/>
                          </a:rPr>
                          <m:t>2</m:t>
                        </m:r>
                      </m:sup>
                    </m:sSup>
                    <m:r>
                      <m:rPr>
                        <m:nor/>
                      </m:rPr>
                      <a:rPr lang="en-US" sz="4800" b="0" i="0" smtClean="0">
                        <a:latin typeface="Cambria Math"/>
                        <a:ea typeface="Cambria Math"/>
                        <a:cs typeface="Tahoma" panose="020B0604030504040204" pitchFamily="34" charset="0"/>
                      </a:rPr>
                      <m:t>  </m:t>
                    </m:r>
                  </m:oMath>
                </a14:m>
                <a:r>
                  <a:rPr lang="en-US" sz="4800">
                    <a:latin typeface="Tahoma" panose="020B0604030504040204" pitchFamily="34" charset="0"/>
                    <a:ea typeface="Tahoma" panose="020B0604030504040204" pitchFamily="34" charset="0"/>
                    <a:cs typeface="Tahoma" panose="020B0604030504040204" pitchFamily="34" charset="0"/>
                  </a:rPr>
                  <a:t>(nghìn người).</a:t>
                </a:r>
              </a:p>
              <a:p>
                <a:r>
                  <a:rPr lang="en-US" sz="4800">
                    <a:latin typeface="Tahoma" panose="020B0604030504040204" pitchFamily="34" charset="0"/>
                    <a:ea typeface="Tahoma" panose="020B0604030504040204" pitchFamily="34" charset="0"/>
                    <a:cs typeface="Tahoma" panose="020B0604030504040204" pitchFamily="34" charset="0"/>
                  </a:rPr>
                  <a:t>Lập luận hoàn toàn tương tự ta có số dân của tỉnh đó sau 5 năm là:</a:t>
                </a:r>
              </a:p>
              <a:p>
                <a:r>
                  <a:rPr lang="en-US" sz="480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800" i="1">
                            <a:latin typeface="Cambria Math" panose="02040503050406030204" pitchFamily="18" charset="0"/>
                            <a:ea typeface="Cambria Math"/>
                            <a:cs typeface="Tahoma" panose="020B0604030504040204" pitchFamily="34" charset="0"/>
                          </a:rPr>
                        </m:ctrlPr>
                      </m:sSupPr>
                      <m:e>
                        <m:r>
                          <a:rPr lang="en-US" sz="4800" b="0" i="1" smtClean="0">
                            <a:latin typeface="Cambria Math"/>
                            <a:ea typeface="Cambria Math"/>
                            <a:cs typeface="Tahoma" panose="020B0604030504040204" pitchFamily="34" charset="0"/>
                          </a:rPr>
                          <m:t>𝑃</m:t>
                        </m:r>
                        <m:r>
                          <a:rPr lang="en-US" sz="4800" b="0" i="1" smtClean="0">
                            <a:latin typeface="Cambria Math"/>
                            <a:ea typeface="Cambria Math"/>
                            <a:cs typeface="Tahoma" panose="020B0604030504040204" pitchFamily="34" charset="0"/>
                          </a:rPr>
                          <m:t>=800</m:t>
                        </m:r>
                        <m:d>
                          <m:dPr>
                            <m:ctrlPr>
                              <a:rPr lang="en-US" sz="4800" i="1">
                                <a:latin typeface="Cambria Math" panose="02040503050406030204" pitchFamily="18" charset="0"/>
                                <a:ea typeface="Tahoma" panose="020B0604030504040204" pitchFamily="34" charset="0"/>
                                <a:cs typeface="Tahoma" panose="020B0604030504040204" pitchFamily="34" charset="0"/>
                              </a:rPr>
                            </m:ctrlPr>
                          </m:dPr>
                          <m:e>
                            <m:r>
                              <a:rPr lang="en-US" sz="4800">
                                <a:latin typeface="Cambria Math"/>
                                <a:ea typeface="Tahoma" panose="020B0604030504040204" pitchFamily="34" charset="0"/>
                                <a:cs typeface="Tahoma" panose="020B0604030504040204" pitchFamily="34" charset="0"/>
                              </a:rPr>
                              <m:t>1+</m:t>
                            </m:r>
                            <m:f>
                              <m:fPr>
                                <m:ctrlPr>
                                  <a:rPr lang="en-US" sz="4800" b="0" i="1" smtClean="0">
                                    <a:latin typeface="Cambria Math" panose="02040503050406030204" pitchFamily="18" charset="0"/>
                                    <a:ea typeface="Tahoma" panose="020B0604030504040204" pitchFamily="34" charset="0"/>
                                    <a:cs typeface="Tahoma" panose="020B0604030504040204" pitchFamily="34" charset="0"/>
                                  </a:rPr>
                                </m:ctrlPr>
                              </m:fPr>
                              <m:num>
                                <m:r>
                                  <m:rPr>
                                    <m:sty m:val="p"/>
                                  </m:rPr>
                                  <a:rPr lang="en-US" sz="4800">
                                    <a:latin typeface="Cambria Math"/>
                                    <a:ea typeface="Tahoma" panose="020B0604030504040204" pitchFamily="34" charset="0"/>
                                    <a:cs typeface="Tahoma" panose="020B0604030504040204" pitchFamily="34" charset="0"/>
                                  </a:rPr>
                                  <m:t>r</m:t>
                                </m:r>
                              </m:num>
                              <m:den>
                                <m:r>
                                  <a:rPr lang="en-US" sz="4800" b="0" i="1" smtClean="0">
                                    <a:latin typeface="Cambria Math"/>
                                    <a:ea typeface="Tahoma" panose="020B0604030504040204" pitchFamily="34" charset="0"/>
                                    <a:cs typeface="Tahoma" panose="020B0604030504040204" pitchFamily="34" charset="0"/>
                                  </a:rPr>
                                  <m:t>100</m:t>
                                </m:r>
                              </m:den>
                            </m:f>
                          </m:e>
                        </m:d>
                      </m:e>
                      <m:sup>
                        <m:r>
                          <a:rPr lang="en-US" sz="4800" b="0" i="1" smtClean="0">
                            <a:latin typeface="Cambria Math"/>
                            <a:ea typeface="Cambria Math"/>
                            <a:cs typeface="Tahoma" panose="020B0604030504040204" pitchFamily="34" charset="0"/>
                          </a:rPr>
                          <m:t>5</m:t>
                        </m:r>
                      </m:sup>
                    </m:sSup>
                  </m:oMath>
                </a14:m>
                <a:r>
                  <a:rPr lang="en-US" sz="4800">
                    <a:latin typeface="Tahoma" panose="020B0604030504040204" pitchFamily="34" charset="0"/>
                    <a:ea typeface="Tahoma" panose="020B0604030504040204" pitchFamily="34" charset="0"/>
                    <a:cs typeface="Tahoma" panose="020B0604030504040204" pitchFamily="34" charset="0"/>
                  </a:rPr>
                  <a:t> (nghìn người)</a:t>
                </a:r>
              </a:p>
              <a:p>
                <a:r>
                  <a:rPr lang="en-US" sz="4800">
                    <a:latin typeface="Tahoma" panose="020B0604030504040204" pitchFamily="34" charset="0"/>
                    <a:ea typeface="Tahoma" panose="020B0604030504040204" pitchFamily="34" charset="0"/>
                    <a:cs typeface="Tahoma" panose="020B0604030504040204" pitchFamily="34" charset="0"/>
                  </a:rPr>
                  <a:t>b) Số dân của tỉnh đó ước tính sau 5 năm nữa là:</a:t>
                </a:r>
              </a:p>
              <a:p>
                <a:endParaRPr lang="en-US" sz="480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sSup>
                      <m:sSupPr>
                        <m:ctrlPr>
                          <a:rPr lang="en-US" sz="4800" i="1">
                            <a:latin typeface="Cambria Math" panose="02040503050406030204" pitchFamily="18" charset="0"/>
                            <a:ea typeface="Cambria Math"/>
                            <a:cs typeface="Tahoma" panose="020B0604030504040204" pitchFamily="34" charset="0"/>
                          </a:rPr>
                        </m:ctrlPr>
                      </m:sSupPr>
                      <m:e>
                        <m:r>
                          <a:rPr lang="en-US" sz="4800" i="1">
                            <a:latin typeface="Cambria Math"/>
                            <a:ea typeface="Cambria Math"/>
                            <a:cs typeface="Tahoma" panose="020B0604030504040204" pitchFamily="34" charset="0"/>
                          </a:rPr>
                          <m:t>𝑃</m:t>
                        </m:r>
                        <m:r>
                          <a:rPr lang="en-US" sz="4800" i="1">
                            <a:latin typeface="Cambria Math"/>
                            <a:ea typeface="Cambria Math"/>
                            <a:cs typeface="Tahoma" panose="020B0604030504040204" pitchFamily="34" charset="0"/>
                          </a:rPr>
                          <m:t>=800</m:t>
                        </m:r>
                        <m:d>
                          <m:dPr>
                            <m:ctrlPr>
                              <a:rPr lang="en-US" sz="4800" i="1">
                                <a:latin typeface="Cambria Math" panose="02040503050406030204" pitchFamily="18" charset="0"/>
                                <a:ea typeface="Tahoma" panose="020B0604030504040204" pitchFamily="34" charset="0"/>
                                <a:cs typeface="Tahoma" panose="020B0604030504040204" pitchFamily="34" charset="0"/>
                              </a:rPr>
                            </m:ctrlPr>
                          </m:dPr>
                          <m:e>
                            <m:r>
                              <a:rPr lang="en-US" sz="4800">
                                <a:latin typeface="Cambria Math"/>
                                <a:ea typeface="Tahoma" panose="020B0604030504040204" pitchFamily="34" charset="0"/>
                                <a:cs typeface="Tahoma" panose="020B0604030504040204" pitchFamily="34" charset="0"/>
                              </a:rPr>
                              <m:t>1+</m:t>
                            </m:r>
                            <m:f>
                              <m:fPr>
                                <m:ctrlPr>
                                  <a:rPr lang="en-US" sz="4800" i="1">
                                    <a:latin typeface="Cambria Math" panose="02040503050406030204" pitchFamily="18" charset="0"/>
                                    <a:ea typeface="Tahoma" panose="020B0604030504040204" pitchFamily="34" charset="0"/>
                                    <a:cs typeface="Tahoma" panose="020B0604030504040204" pitchFamily="34" charset="0"/>
                                  </a:rPr>
                                </m:ctrlPr>
                              </m:fPr>
                              <m:num>
                                <m:r>
                                  <a:rPr lang="en-US" sz="4800" b="0" i="0" smtClean="0">
                                    <a:latin typeface="Cambria Math"/>
                                    <a:ea typeface="Tahoma" panose="020B0604030504040204" pitchFamily="34" charset="0"/>
                                    <a:cs typeface="Tahoma" panose="020B0604030504040204" pitchFamily="34" charset="0"/>
                                  </a:rPr>
                                  <m:t>15</m:t>
                                </m:r>
                              </m:num>
                              <m:den>
                                <m:r>
                                  <a:rPr lang="en-US" sz="4800" i="1">
                                    <a:latin typeface="Cambria Math"/>
                                    <a:ea typeface="Tahoma" panose="020B0604030504040204" pitchFamily="34" charset="0"/>
                                    <a:cs typeface="Tahoma" panose="020B0604030504040204" pitchFamily="34" charset="0"/>
                                  </a:rPr>
                                  <m:t>100</m:t>
                                </m:r>
                              </m:den>
                            </m:f>
                          </m:e>
                        </m:d>
                      </m:e>
                      <m:sup>
                        <m:r>
                          <a:rPr lang="en-US" sz="4800" i="1">
                            <a:latin typeface="Cambria Math"/>
                            <a:ea typeface="Cambria Math"/>
                            <a:cs typeface="Tahoma" panose="020B0604030504040204" pitchFamily="34" charset="0"/>
                          </a:rPr>
                          <m:t>5</m:t>
                        </m:r>
                      </m:sup>
                    </m:sSup>
                    <m:r>
                      <a:rPr lang="en-US" sz="4800" i="1" smtClean="0">
                        <a:latin typeface="Cambria Math"/>
                        <a:ea typeface="Cambria Math"/>
                        <a:cs typeface="Tahoma" panose="020B0604030504040204" pitchFamily="34" charset="0"/>
                      </a:rPr>
                      <m:t>≈</m:t>
                    </m:r>
                    <m:r>
                      <a:rPr lang="en-US" sz="4800" b="0" i="1" smtClean="0">
                        <a:latin typeface="Cambria Math"/>
                        <a:ea typeface="Cambria Math"/>
                        <a:cs typeface="Tahoma" panose="020B0604030504040204" pitchFamily="34" charset="0"/>
                      </a:rPr>
                      <m:t>800</m:t>
                    </m:r>
                    <m:d>
                      <m:dPr>
                        <m:ctrlPr>
                          <a:rPr lang="en-US" sz="4800" b="0" i="1" smtClean="0">
                            <a:latin typeface="Cambria Math" panose="02040503050406030204" pitchFamily="18" charset="0"/>
                            <a:ea typeface="Cambria Math"/>
                            <a:cs typeface="Tahoma" panose="020B0604030504040204" pitchFamily="34" charset="0"/>
                          </a:rPr>
                        </m:ctrlPr>
                      </m:dPr>
                      <m:e>
                        <m:sSubSup>
                          <m:sSubSupPr>
                            <m:ctrlPr>
                              <a:rPr lang="en-US" sz="4800" b="0" i="1" smtClean="0">
                                <a:latin typeface="Cambria Math" panose="02040503050406030204" pitchFamily="18" charset="0"/>
                                <a:ea typeface="Cambria Math"/>
                                <a:cs typeface="Tahoma" panose="020B0604030504040204" pitchFamily="34" charset="0"/>
                              </a:rPr>
                            </m:ctrlPr>
                          </m:sSubSupPr>
                          <m:e>
                            <m:r>
                              <a:rPr lang="en-US" sz="4800" b="0" i="1" smtClean="0">
                                <a:latin typeface="Cambria Math"/>
                                <a:ea typeface="Cambria Math"/>
                                <a:cs typeface="Tahoma" panose="020B0604030504040204" pitchFamily="34" charset="0"/>
                              </a:rPr>
                              <m:t>𝐶</m:t>
                            </m:r>
                          </m:e>
                          <m:sub>
                            <m:r>
                              <a:rPr lang="en-US" sz="4800" b="0" i="1" smtClean="0">
                                <a:latin typeface="Cambria Math"/>
                                <a:ea typeface="Cambria Math"/>
                                <a:cs typeface="Tahoma" panose="020B0604030504040204" pitchFamily="34" charset="0"/>
                              </a:rPr>
                              <m:t>5</m:t>
                            </m:r>
                          </m:sub>
                          <m:sup>
                            <m:r>
                              <a:rPr lang="en-US" sz="4800" b="0" i="1" smtClean="0">
                                <a:latin typeface="Cambria Math"/>
                                <a:ea typeface="Cambria Math"/>
                                <a:cs typeface="Tahoma" panose="020B0604030504040204" pitchFamily="34" charset="0"/>
                              </a:rPr>
                              <m:t>0</m:t>
                            </m:r>
                          </m:sup>
                        </m:sSubSup>
                        <m:sSup>
                          <m:sSupPr>
                            <m:ctrlPr>
                              <a:rPr lang="en-US" sz="4800" b="0" i="1" smtClean="0">
                                <a:latin typeface="Cambria Math" panose="02040503050406030204" pitchFamily="18" charset="0"/>
                                <a:ea typeface="Cambria Math"/>
                                <a:cs typeface="Tahoma" panose="020B0604030504040204" pitchFamily="34" charset="0"/>
                              </a:rPr>
                            </m:ctrlPr>
                          </m:sSupPr>
                          <m:e>
                            <m:r>
                              <a:rPr lang="en-US" sz="4800" b="0" i="1" smtClean="0">
                                <a:latin typeface="Cambria Math"/>
                                <a:ea typeface="Cambria Math"/>
                                <a:cs typeface="Tahoma" panose="020B0604030504040204" pitchFamily="34" charset="0"/>
                              </a:rPr>
                              <m:t>1</m:t>
                            </m:r>
                          </m:e>
                          <m:sup>
                            <m:r>
                              <a:rPr lang="en-US" sz="4800" b="0" i="1" smtClean="0">
                                <a:latin typeface="Cambria Math"/>
                                <a:ea typeface="Cambria Math"/>
                                <a:cs typeface="Tahoma" panose="020B0604030504040204" pitchFamily="34" charset="0"/>
                              </a:rPr>
                              <m:t>5</m:t>
                            </m:r>
                          </m:sup>
                        </m:sSup>
                        <m:r>
                          <a:rPr lang="en-US" sz="4800" b="0" i="1" smtClean="0">
                            <a:latin typeface="Cambria Math"/>
                            <a:ea typeface="Cambria Math"/>
                            <a:cs typeface="Tahoma" panose="020B0604030504040204" pitchFamily="34" charset="0"/>
                          </a:rPr>
                          <m:t>+</m:t>
                        </m:r>
                        <m:sSubSup>
                          <m:sSubSupPr>
                            <m:ctrlPr>
                              <a:rPr lang="en-US" sz="4800" b="0" i="1" smtClean="0">
                                <a:latin typeface="Cambria Math" panose="02040503050406030204" pitchFamily="18" charset="0"/>
                                <a:ea typeface="Cambria Math"/>
                                <a:cs typeface="Tahoma" panose="020B0604030504040204" pitchFamily="34" charset="0"/>
                              </a:rPr>
                            </m:ctrlPr>
                          </m:sSubSupPr>
                          <m:e>
                            <m:r>
                              <a:rPr lang="en-US" sz="4800" b="0" i="1" smtClean="0">
                                <a:latin typeface="Cambria Math"/>
                                <a:ea typeface="Cambria Math"/>
                                <a:cs typeface="Tahoma" panose="020B0604030504040204" pitchFamily="34" charset="0"/>
                              </a:rPr>
                              <m:t>𝐶</m:t>
                            </m:r>
                          </m:e>
                          <m:sub>
                            <m:r>
                              <a:rPr lang="en-US" sz="4800" b="0" i="1" smtClean="0">
                                <a:latin typeface="Cambria Math"/>
                                <a:ea typeface="Cambria Math"/>
                                <a:cs typeface="Tahoma" panose="020B0604030504040204" pitchFamily="34" charset="0"/>
                              </a:rPr>
                              <m:t>5</m:t>
                            </m:r>
                          </m:sub>
                          <m:sup>
                            <m:r>
                              <a:rPr lang="en-US" sz="4800" b="0" i="1" smtClean="0">
                                <a:latin typeface="Cambria Math"/>
                                <a:ea typeface="Cambria Math"/>
                                <a:cs typeface="Tahoma" panose="020B0604030504040204" pitchFamily="34" charset="0"/>
                              </a:rPr>
                              <m:t>2</m:t>
                            </m:r>
                          </m:sup>
                        </m:sSubSup>
                        <m:sSup>
                          <m:sSupPr>
                            <m:ctrlPr>
                              <a:rPr lang="en-US" sz="4800" b="0" i="1" smtClean="0">
                                <a:latin typeface="Cambria Math" panose="02040503050406030204" pitchFamily="18" charset="0"/>
                                <a:ea typeface="Cambria Math"/>
                                <a:cs typeface="Tahoma" panose="020B0604030504040204" pitchFamily="34" charset="0"/>
                              </a:rPr>
                            </m:ctrlPr>
                          </m:sSupPr>
                          <m:e>
                            <m:r>
                              <a:rPr lang="en-US" sz="4800" b="0" i="1" smtClean="0">
                                <a:latin typeface="Cambria Math"/>
                                <a:ea typeface="Cambria Math"/>
                                <a:cs typeface="Tahoma" panose="020B0604030504040204" pitchFamily="34" charset="0"/>
                              </a:rPr>
                              <m:t>1</m:t>
                            </m:r>
                          </m:e>
                          <m:sup>
                            <m:r>
                              <a:rPr lang="en-US" sz="4800" b="0" i="1" smtClean="0">
                                <a:latin typeface="Cambria Math"/>
                                <a:ea typeface="Cambria Math"/>
                                <a:cs typeface="Tahoma" panose="020B0604030504040204" pitchFamily="34" charset="0"/>
                              </a:rPr>
                              <m:t>4</m:t>
                            </m:r>
                          </m:sup>
                        </m:sSup>
                        <m:r>
                          <a:rPr lang="en-US" sz="4800" b="0" i="1" smtClean="0">
                            <a:latin typeface="Cambria Math"/>
                            <a:ea typeface="Cambria Math"/>
                            <a:cs typeface="Tahoma" panose="020B0604030504040204" pitchFamily="34" charset="0"/>
                          </a:rPr>
                          <m:t>.</m:t>
                        </m:r>
                        <m:f>
                          <m:fPr>
                            <m:ctrlPr>
                              <a:rPr lang="en-US" sz="4800" b="0" i="1" smtClean="0">
                                <a:latin typeface="Cambria Math" panose="02040503050406030204" pitchFamily="18" charset="0"/>
                                <a:ea typeface="Cambria Math"/>
                                <a:cs typeface="Tahoma" panose="020B0604030504040204" pitchFamily="34" charset="0"/>
                              </a:rPr>
                            </m:ctrlPr>
                          </m:fPr>
                          <m:num>
                            <m:r>
                              <a:rPr lang="en-US" sz="4800" b="0" i="1" smtClean="0">
                                <a:latin typeface="Cambria Math"/>
                                <a:ea typeface="Cambria Math"/>
                                <a:cs typeface="Tahoma" panose="020B0604030504040204" pitchFamily="34" charset="0"/>
                              </a:rPr>
                              <m:t>15</m:t>
                            </m:r>
                          </m:num>
                          <m:den>
                            <m:r>
                              <a:rPr lang="en-US" sz="4800" b="0" i="1" smtClean="0">
                                <a:latin typeface="Cambria Math"/>
                                <a:ea typeface="Cambria Math"/>
                                <a:cs typeface="Tahoma" panose="020B0604030504040204" pitchFamily="34" charset="0"/>
                              </a:rPr>
                              <m:t>100</m:t>
                            </m:r>
                          </m:den>
                        </m:f>
                      </m:e>
                    </m:d>
                    <m:r>
                      <a:rPr lang="en-US" sz="4800" b="0" i="1" smtClean="0">
                        <a:latin typeface="Cambria Math"/>
                        <a:ea typeface="Cambria Math"/>
                        <a:cs typeface="Tahoma" panose="020B0604030504040204" pitchFamily="34" charset="0"/>
                      </a:rPr>
                      <m:t>=1400</m:t>
                    </m:r>
                  </m:oMath>
                </a14:m>
                <a:r>
                  <a:rPr lang="en-US" sz="4800">
                    <a:latin typeface="Tahoma" panose="020B0604030504040204" pitchFamily="34" charset="0"/>
                    <a:ea typeface="Tahoma" panose="020B0604030504040204" pitchFamily="34" charset="0"/>
                    <a:cs typeface="Tahoma" panose="020B0604030504040204" pitchFamily="34" charset="0"/>
                  </a:rPr>
                  <a:t>(nghìn người)</a:t>
                </a:r>
              </a:p>
              <a:p>
                <a:pPr>
                  <a:lnSpc>
                    <a:spcPct val="150000"/>
                  </a:lnSpc>
                </a:pPr>
                <a:endParaRPr lang="vi-VN"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1" name="TextBox 40">
                <a:extLst>
                  <a:ext uri="{FF2B5EF4-FFF2-40B4-BE49-F238E27FC236}">
                    <a16:creationId xmlns="" xmlns:a16="http://schemas.microsoft.com/office/drawing/2014/main" xmlns:a14="http://schemas.microsoft.com/office/drawing/2010/main" id="{3DD30A3B-E42E-4A1F-8AB9-53C0308D9766}"/>
                  </a:ext>
                </a:extLst>
              </p:cNvPr>
              <p:cNvSpPr txBox="1">
                <a:spLocks noRot="1" noChangeAspect="1" noMove="1" noResize="1" noEditPoints="1" noAdjustHandles="1" noChangeArrowheads="1" noChangeShapeType="1" noTextEdit="1"/>
              </p:cNvSpPr>
              <p:nvPr/>
            </p:nvSpPr>
            <p:spPr>
              <a:xfrm>
                <a:off x="784960" y="4567332"/>
                <a:ext cx="23370440" cy="8919108"/>
              </a:xfrm>
              <a:prstGeom prst="rect">
                <a:avLst/>
              </a:prstGeom>
              <a:blipFill rotWithShape="1">
                <a:blip r:embed="rId3"/>
                <a:stretch>
                  <a:fillRect l="-1200" t="-820"/>
                </a:stretch>
              </a:blipFill>
            </p:spPr>
            <p:txBody>
              <a:bodyPr/>
              <a:lstStyle/>
              <a:p>
                <a:r>
                  <a:rPr lang="en-US">
                    <a:noFill/>
                  </a:rPr>
                  <a:t> </a:t>
                </a:r>
              </a:p>
            </p:txBody>
          </p:sp>
        </mc:Fallback>
      </mc:AlternateContent>
    </p:spTree>
    <p:extLst>
      <p:ext uri="{BB962C8B-B14F-4D97-AF65-F5344CB8AC3E}">
        <p14:creationId xmlns:p14="http://schemas.microsoft.com/office/powerpoint/2010/main" val="2938433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wipe(left)">
                                      <p:cBhvr>
                                        <p:cTn id="7" dur="500"/>
                                        <p:tgtEl>
                                          <p:spTgt spid="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
                                            <p:txEl>
                                              <p:pRg st="1" end="1"/>
                                            </p:txEl>
                                          </p:spTgt>
                                        </p:tgtEl>
                                        <p:attrNameLst>
                                          <p:attrName>style.visibility</p:attrName>
                                        </p:attrNameLst>
                                      </p:cBhvr>
                                      <p:to>
                                        <p:strVal val="visible"/>
                                      </p:to>
                                    </p:set>
                                    <p:animEffect transition="in" filter="wipe(left)">
                                      <p:cBhvr>
                                        <p:cTn id="12" dur="500"/>
                                        <p:tgtEl>
                                          <p:spTgt spid="41">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41">
                                            <p:txEl>
                                              <p:pRg st="2" end="2"/>
                                            </p:txEl>
                                          </p:spTgt>
                                        </p:tgtEl>
                                        <p:attrNameLst>
                                          <p:attrName>style.visibility</p:attrName>
                                        </p:attrNameLst>
                                      </p:cBhvr>
                                      <p:to>
                                        <p:strVal val="visible"/>
                                      </p:to>
                                    </p:set>
                                    <p:animEffect transition="in" filter="wipe(left)">
                                      <p:cBhvr>
                                        <p:cTn id="15" dur="500"/>
                                        <p:tgtEl>
                                          <p:spTgt spid="4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1">
                                            <p:txEl>
                                              <p:pRg st="3" end="3"/>
                                            </p:txEl>
                                          </p:spTgt>
                                        </p:tgtEl>
                                        <p:attrNameLst>
                                          <p:attrName>style.visibility</p:attrName>
                                        </p:attrNameLst>
                                      </p:cBhvr>
                                      <p:to>
                                        <p:strVal val="visible"/>
                                      </p:to>
                                    </p:set>
                                    <p:animEffect transition="in" filter="wipe(left)">
                                      <p:cBhvr>
                                        <p:cTn id="20" dur="500"/>
                                        <p:tgtEl>
                                          <p:spTgt spid="41">
                                            <p:txEl>
                                              <p:pRg st="3" end="3"/>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xEl>
                                              <p:pRg st="4" end="4"/>
                                            </p:txEl>
                                          </p:spTgt>
                                        </p:tgtEl>
                                        <p:attrNameLst>
                                          <p:attrName>style.visibility</p:attrName>
                                        </p:attrNameLst>
                                      </p:cBhvr>
                                      <p:to>
                                        <p:strVal val="visible"/>
                                      </p:to>
                                    </p:set>
                                    <p:animEffect transition="in" filter="wipe(left)">
                                      <p:cBhvr>
                                        <p:cTn id="23" dur="500"/>
                                        <p:tgtEl>
                                          <p:spTgt spid="4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1">
                                            <p:txEl>
                                              <p:pRg st="5" end="5"/>
                                            </p:txEl>
                                          </p:spTgt>
                                        </p:tgtEl>
                                        <p:attrNameLst>
                                          <p:attrName>style.visibility</p:attrName>
                                        </p:attrNameLst>
                                      </p:cBhvr>
                                      <p:to>
                                        <p:strVal val="visible"/>
                                      </p:to>
                                    </p:set>
                                    <p:animEffect transition="in" filter="wipe(left)">
                                      <p:cBhvr>
                                        <p:cTn id="28" dur="500"/>
                                        <p:tgtEl>
                                          <p:spTgt spid="41">
                                            <p:txEl>
                                              <p:pRg st="5" end="5"/>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41">
                                            <p:txEl>
                                              <p:pRg st="7" end="7"/>
                                            </p:txEl>
                                          </p:spTgt>
                                        </p:tgtEl>
                                        <p:attrNameLst>
                                          <p:attrName>style.visibility</p:attrName>
                                        </p:attrNameLst>
                                      </p:cBhvr>
                                      <p:to>
                                        <p:strVal val="visible"/>
                                      </p:to>
                                    </p:set>
                                    <p:animEffect transition="in" filter="wipe(left)">
                                      <p:cBhvr>
                                        <p:cTn id="31" dur="500"/>
                                        <p:tgtEl>
                                          <p:spTgt spid="4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6B2AFC34-1456-4638-8F4F-CAF389D4240D}"/>
              </a:ext>
            </a:extLst>
          </p:cNvPr>
          <p:cNvGrpSpPr/>
          <p:nvPr/>
        </p:nvGrpSpPr>
        <p:grpSpPr>
          <a:xfrm>
            <a:off x="74614" y="1700405"/>
            <a:ext cx="23699787" cy="10928465"/>
            <a:chOff x="304800" y="3047680"/>
            <a:chExt cx="23699787" cy="3295942"/>
          </a:xfrm>
        </p:grpSpPr>
        <p:sp>
          <p:nvSpPr>
            <p:cNvPr id="52" name="Rounded Rectangle 19">
              <a:extLst>
                <a:ext uri="{FF2B5EF4-FFF2-40B4-BE49-F238E27FC236}">
                  <a16:creationId xmlns:a16="http://schemas.microsoft.com/office/drawing/2014/main" id="{9732CF64-EA0B-4855-B3A1-931E81F57942}"/>
                </a:ext>
              </a:extLst>
            </p:cNvPr>
            <p:cNvSpPr/>
            <p:nvPr/>
          </p:nvSpPr>
          <p:spPr>
            <a:xfrm>
              <a:off x="491838" y="3220628"/>
              <a:ext cx="23512749" cy="3122994"/>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4" name="Group 53">
              <a:extLst>
                <a:ext uri="{FF2B5EF4-FFF2-40B4-BE49-F238E27FC236}">
                  <a16:creationId xmlns:a16="http://schemas.microsoft.com/office/drawing/2014/main" id="{FD665E8E-59C0-4ACB-A7BF-CBEA6C332230}"/>
                </a:ext>
              </a:extLst>
            </p:cNvPr>
            <p:cNvGrpSpPr/>
            <p:nvPr/>
          </p:nvGrpSpPr>
          <p:grpSpPr>
            <a:xfrm>
              <a:off x="304800" y="3047680"/>
              <a:ext cx="3401642" cy="1109173"/>
              <a:chOff x="31572" y="60276"/>
              <a:chExt cx="1543206" cy="383206"/>
            </a:xfrm>
          </p:grpSpPr>
          <p:sp>
            <p:nvSpPr>
              <p:cNvPr id="56" name="Arrow: Pentagon 55">
                <a:extLst>
                  <a:ext uri="{FF2B5EF4-FFF2-40B4-BE49-F238E27FC236}">
                    <a16:creationId xmlns:a16="http://schemas.microsoft.com/office/drawing/2014/main" id="{3C675B4E-2666-471E-B163-5CB1C2C47107}"/>
                  </a:ext>
                </a:extLst>
              </p:cNvPr>
              <p:cNvSpPr/>
              <p:nvPr/>
            </p:nvSpPr>
            <p:spPr>
              <a:xfrm>
                <a:off x="204584" y="62041"/>
                <a:ext cx="1370194" cy="381441"/>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57" name="Arrow: Chevron 56">
                <a:extLst>
                  <a:ext uri="{FF2B5EF4-FFF2-40B4-BE49-F238E27FC236}">
                    <a16:creationId xmlns:a16="http://schemas.microsoft.com/office/drawing/2014/main" id="{D4E23FE2-1ED3-44F3-9F2C-073D99F5BEC5}"/>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58" name="Arrow: Chevron 57">
                <a:extLst>
                  <a:ext uri="{FF2B5EF4-FFF2-40B4-BE49-F238E27FC236}">
                    <a16:creationId xmlns:a16="http://schemas.microsoft.com/office/drawing/2014/main" id="{F2308666-C4B8-404A-B22F-69AF3044E4D5}"/>
                  </a:ext>
                </a:extLst>
              </p:cNvPr>
              <p:cNvSpPr/>
              <p:nvPr/>
            </p:nvSpPr>
            <p:spPr>
              <a:xfrm>
                <a:off x="105819"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gr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E5C8CF20-A188-40A3-A095-8424A5327F85}"/>
                  </a:ext>
                </a:extLst>
              </p:cNvPr>
              <p:cNvSpPr txBox="1"/>
              <p:nvPr/>
            </p:nvSpPr>
            <p:spPr>
              <a:xfrm>
                <a:off x="686165" y="3581400"/>
                <a:ext cx="23134122" cy="6451190"/>
              </a:xfrm>
              <a:prstGeom prst="rect">
                <a:avLst/>
              </a:prstGeom>
              <a:noFill/>
            </p:spPr>
            <p:txBody>
              <a:bodyPr wrap="square" rtlCol="0">
                <a:spAutoFit/>
              </a:bodyPr>
              <a:lstStyle/>
              <a:p>
                <a:pPr>
                  <a:lnSpc>
                    <a:spcPct val="125000"/>
                  </a:lnSpc>
                </a:pP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Trong</a:t>
                </a:r>
                <a:r>
                  <a:rPr lang="en-US" sz="4800" dirty="0">
                    <a:latin typeface="Tahoma" panose="020B0604030504040204" pitchFamily="34" charset="0"/>
                    <a:ea typeface="Tahoma" panose="020B0604030504040204" pitchFamily="34" charset="0"/>
                    <a:cs typeface="Tahoma" panose="020B0604030504040204" pitchFamily="34" charset="0"/>
                  </a:rPr>
                  <a:t> di </a:t>
                </a:r>
                <a:r>
                  <a:rPr lang="en-US" sz="4800" dirty="0" err="1">
                    <a:latin typeface="Tahoma" panose="020B0604030504040204" pitchFamily="34" charset="0"/>
                    <a:ea typeface="Tahoma" panose="020B0604030504040204" pitchFamily="34" charset="0"/>
                    <a:cs typeface="Tahoma" panose="020B0604030504040204" pitchFamily="34" charset="0"/>
                  </a:rPr>
                  <a:t>truyền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quần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thể</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nguyên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lí</a:t>
                </a:r>
                <a:r>
                  <a:rPr lang="en-US" sz="4800" dirty="0">
                    <a:latin typeface="Tahoma" panose="020B0604030504040204" pitchFamily="34" charset="0"/>
                    <a:ea typeface="Tahoma" panose="020B0604030504040204" pitchFamily="34" charset="0"/>
                    <a:cs typeface="Tahoma" panose="020B0604030504040204" pitchFamily="34" charset="0"/>
                  </a:rPr>
                  <a:t> Hardy-Weinberg </a:t>
                </a:r>
                <a:r>
                  <a:rPr lang="en-US" sz="4800" dirty="0" err="1">
                    <a:latin typeface="Tahoma" panose="020B0604030504040204" pitchFamily="34" charset="0"/>
                    <a:ea typeface="Tahoma" panose="020B0604030504040204" pitchFamily="34" charset="0"/>
                    <a:cs typeface="Tahoma" panose="020B0604030504040204" pitchFamily="34" charset="0"/>
                  </a:rPr>
                  <a:t>đưa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ra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công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thức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toán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học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tính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tần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số</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của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các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kiểu</a:t>
                </a:r>
                <a:r>
                  <a:rPr lang="en-US" sz="4800" dirty="0">
                    <a:latin typeface="Tahoma" panose="020B0604030504040204" pitchFamily="34" charset="0"/>
                    <a:ea typeface="Tahoma" panose="020B0604030504040204" pitchFamily="34" charset="0"/>
                    <a:cs typeface="Tahoma" panose="020B0604030504040204" pitchFamily="34" charset="0"/>
                  </a:rPr>
                  <a:t> gen </a:t>
                </a:r>
                <a:r>
                  <a:rPr lang="en-US" sz="4800" dirty="0" err="1">
                    <a:latin typeface="Tahoma" panose="020B0604030504040204" pitchFamily="34" charset="0"/>
                    <a:ea typeface="Tahoma" panose="020B0604030504040204" pitchFamily="34" charset="0"/>
                    <a:cs typeface="Tahoma" panose="020B0604030504040204" pitchFamily="34" charset="0"/>
                  </a:rPr>
                  <a:t>trong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một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quần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thể</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thỏa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mãn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một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số</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điều</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kiện</a:t>
                </a:r>
                <a:r>
                  <a:rPr lang="en-US" sz="4800" dirty="0">
                    <a:latin typeface="Tahoma" panose="020B0604030504040204" pitchFamily="34" charset="0"/>
                    <a:ea typeface="Tahoma" panose="020B0604030504040204" pitchFamily="34" charset="0"/>
                    <a:cs typeface="Tahoma" panose="020B0604030504040204" pitchFamily="34" charset="0"/>
                  </a:rPr>
                  <a:t>) ở </a:t>
                </a:r>
                <a:r>
                  <a:rPr lang="en-US" sz="4800" dirty="0" err="1">
                    <a:latin typeface="Tahoma" panose="020B0604030504040204" pitchFamily="34" charset="0"/>
                    <a:ea typeface="Tahoma" panose="020B0604030504040204" pitchFamily="34" charset="0"/>
                    <a:cs typeface="Tahoma" panose="020B0604030504040204" pitchFamily="34" charset="0"/>
                  </a:rPr>
                  <a:t>các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thế</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hệ</a:t>
                </a:r>
                <a:r>
                  <a:rPr lang="en-US" sz="4800" dirty="0">
                    <a:latin typeface="Tahoma" panose="020B0604030504040204" pitchFamily="34" charset="0"/>
                    <a:ea typeface="Tahoma" panose="020B0604030504040204" pitchFamily="34" charset="0"/>
                    <a:cs typeface="Tahoma" panose="020B0604030504040204" pitchFamily="34" charset="0"/>
                  </a:rPr>
                  <a:t>.</a:t>
                </a:r>
              </a:p>
              <a:p>
                <a:pPr>
                  <a:lnSpc>
                    <a:spcPct val="125000"/>
                  </a:lnSpc>
                </a:pPr>
                <a:r>
                  <a:rPr lang="en-US" sz="4800" dirty="0" err="1">
                    <a:latin typeface="Tahoma" panose="020B0604030504040204" pitchFamily="34" charset="0"/>
                    <a:ea typeface="Tahoma" panose="020B0604030504040204" pitchFamily="34" charset="0"/>
                    <a:cs typeface="Tahoma" panose="020B0604030504040204" pitchFamily="34" charset="0"/>
                  </a:rPr>
                  <a:t>Trong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trường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hợp</a:t>
                </a:r>
                <a:r>
                  <a:rPr lang="en-US" sz="4800" dirty="0">
                    <a:latin typeface="Tahoma" panose="020B0604030504040204" pitchFamily="34" charset="0"/>
                    <a:ea typeface="Tahoma" panose="020B0604030504040204" pitchFamily="34" charset="0"/>
                    <a:cs typeface="Tahoma" panose="020B0604030504040204" pitchFamily="34" charset="0"/>
                  </a:rPr>
                  <a:t> ở </a:t>
                </a:r>
                <a:r>
                  <a:rPr lang="en-US" sz="4800" dirty="0" err="1">
                    <a:latin typeface="Tahoma" panose="020B0604030504040204" pitchFamily="34" charset="0"/>
                    <a:ea typeface="Tahoma" panose="020B0604030504040204" pitchFamily="34" charset="0"/>
                    <a:cs typeface="Tahoma" panose="020B0604030504040204" pitchFamily="34" charset="0"/>
                  </a:rPr>
                  <a:t>mỗi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vị</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trí</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trên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nhiễm</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sắc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thể</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chỉ</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có</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hai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alen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một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trạng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thái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cụ</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thể</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của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một</a:t>
                </a:r>
                <a:r>
                  <a:rPr lang="en-US" sz="4800" dirty="0">
                    <a:latin typeface="Tahoma" panose="020B0604030504040204" pitchFamily="34" charset="0"/>
                    <a:ea typeface="Tahoma" panose="020B0604030504040204" pitchFamily="34" charset="0"/>
                    <a:cs typeface="Tahoma" panose="020B0604030504040204" pitchFamily="34" charset="0"/>
                  </a:rPr>
                  <a:t> gen)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𝐴</m:t>
                    </m:r>
                  </m:oMath>
                </a14:m>
                <a:r>
                  <a:rPr lang="en-US" sz="4800" dirty="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𝐵</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với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các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tần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số</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khởi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đầu</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lần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lượt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𝑝</m:t>
                    </m:r>
                    <m:r>
                      <a:rPr lang="en-US" sz="4800" b="0" i="1" smtClean="0">
                        <a:latin typeface="Cambria Math"/>
                        <a:ea typeface="Tahoma" panose="020B0604030504040204" pitchFamily="34" charset="0"/>
                        <a:cs typeface="Tahoma" panose="020B0604030504040204" pitchFamily="34" charset="0"/>
                      </a:rPr>
                      <m:t> </m:t>
                    </m:r>
                  </m:oMath>
                </a14:m>
                <a:r>
                  <a:rPr lang="en-US" sz="4800" dirty="0">
                    <a:latin typeface="Tahoma" panose="020B0604030504040204" pitchFamily="34" charset="0"/>
                    <a:ea typeface="Tahoma" panose="020B0604030504040204" pitchFamily="34" charset="0"/>
                    <a:cs typeface="Tahoma" panose="020B0604030504040204" pitchFamily="34" charset="0"/>
                  </a:rPr>
                  <a:t>và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𝑞</m:t>
                    </m:r>
                    <m:r>
                      <a:rPr lang="en-US" sz="4800" b="0" i="1" smtClean="0">
                        <a:latin typeface="Cambria Math"/>
                        <a:ea typeface="Tahoma" panose="020B0604030504040204" pitchFamily="34" charset="0"/>
                        <a:cs typeface="Tahoma" panose="020B0604030504040204" pitchFamily="34" charset="0"/>
                      </a:rPr>
                      <m:t> (</m:t>
                    </m:r>
                    <m:r>
                      <a:rPr lang="en-US" sz="4800" b="0" i="1" smtClean="0">
                        <a:latin typeface="Cambria Math"/>
                        <a:ea typeface="Tahoma" panose="020B0604030504040204" pitchFamily="34" charset="0"/>
                        <a:cs typeface="Tahoma" panose="020B0604030504040204" pitchFamily="34" charset="0"/>
                      </a:rPr>
                      <m:t>𝑝</m:t>
                    </m:r>
                    <m:r>
                      <a:rPr lang="en-US" sz="4800" b="0" i="1" smtClean="0">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𝑞</m:t>
                    </m:r>
                    <m:r>
                      <a:rPr lang="en-US" sz="4800" b="0" i="1" smtClean="0">
                        <a:latin typeface="Cambria Math"/>
                        <a:ea typeface="Tahoma" panose="020B0604030504040204" pitchFamily="34" charset="0"/>
                        <a:cs typeface="Tahoma" panose="020B0604030504040204" pitchFamily="34" charset="0"/>
                      </a:rPr>
                      <m:t>=1</m:t>
                    </m:r>
                  </m:oMath>
                </a14:m>
                <a:r>
                  <a:rPr lang="en-US" sz="4800" dirty="0">
                    <a:latin typeface="Tahoma" panose="020B0604030504040204" pitchFamily="34" charset="0"/>
                    <a:ea typeface="Tahoma" panose="020B0604030504040204" pitchFamily="34" charset="0"/>
                    <a:cs typeface="Tahoma" panose="020B0604030504040204" pitchFamily="34" charset="0"/>
                  </a:rPr>
                  <a:t> , </a:t>
                </a:r>
                <a:r>
                  <a:rPr lang="en-US" sz="4800" dirty="0" err="1">
                    <a:latin typeface="Tahoma" panose="020B0604030504040204" pitchFamily="34" charset="0"/>
                    <a:ea typeface="Tahoma" panose="020B0604030504040204" pitchFamily="34" charset="0"/>
                    <a:cs typeface="Tahoma" panose="020B0604030504040204" pitchFamily="34" charset="0"/>
                  </a:rPr>
                  <a:t>tức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100</m:t>
                    </m:r>
                    <m:r>
                      <a:rPr lang="en-US" sz="4800" b="0" i="1" smtClean="0">
                        <a:latin typeface="Cambria Math"/>
                        <a:ea typeface="Cambria Math"/>
                        <a:cs typeface="Tahoma" panose="020B0604030504040204" pitchFamily="34" charset="0"/>
                      </a:rPr>
                      <m:t>%</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công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thức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của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lí</a:t>
                </a:r>
                <a:r>
                  <a:rPr lang="en-US" sz="4800" dirty="0">
                    <a:latin typeface="Tahoma" panose="020B0604030504040204" pitchFamily="34" charset="0"/>
                    <a:ea typeface="Tahoma" panose="020B0604030504040204" pitchFamily="34" charset="0"/>
                    <a:cs typeface="Tahoma" panose="020B0604030504040204" pitchFamily="34" charset="0"/>
                  </a:rPr>
                  <a:t> Hardy-Weinberg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tương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ứng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với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khai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triển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nhị</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thức</a:t>
                </a:r>
                <a:r>
                  <a:rPr lang="en-US" sz="4800" dirty="0">
                    <a:latin typeface="Tahoma" panose="020B0604030504040204" pitchFamily="34" charset="0"/>
                    <a:ea typeface="Tahoma" panose="020B0604030504040204" pitchFamily="34" charset="0"/>
                    <a:cs typeface="Tahoma" panose="020B0604030504040204" pitchFamily="34" charset="0"/>
                  </a:rPr>
                  <a:t> Newton.</a:t>
                </a:r>
              </a:p>
            </p:txBody>
          </p:sp>
        </mc:Choice>
        <mc:Fallback>
          <p:sp>
            <p:nvSpPr>
              <p:cNvPr id="3" name="TextBox 2">
                <a:extLst>
                  <a:ext uri="{FF2B5EF4-FFF2-40B4-BE49-F238E27FC236}">
                    <a16:creationId xmlns:a16="http://schemas.microsoft.com/office/drawing/2014/main" id="{E5C8CF20-A188-40A3-A095-8424A5327F85}"/>
                  </a:ext>
                </a:extLst>
              </p:cNvPr>
              <p:cNvSpPr txBox="1">
                <a:spLocks noRot="1" noChangeAspect="1" noMove="1" noResize="1" noEditPoints="1" noAdjustHandles="1" noChangeArrowheads="1" noChangeShapeType="1" noTextEdit="1"/>
              </p:cNvSpPr>
              <p:nvPr/>
            </p:nvSpPr>
            <p:spPr>
              <a:xfrm>
                <a:off x="686165" y="3581400"/>
                <a:ext cx="23134122" cy="6451190"/>
              </a:xfrm>
              <a:prstGeom prst="rect">
                <a:avLst/>
              </a:prstGeom>
              <a:blipFill>
                <a:blip r:embed="rId3"/>
                <a:stretch>
                  <a:fillRect l="-1212" t="-851" r="-791" b="-4064"/>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43959A3E-5CD4-4B6B-9F7B-9466FC047144}"/>
              </a:ext>
            </a:extLst>
          </p:cNvPr>
          <p:cNvGrpSpPr/>
          <p:nvPr/>
        </p:nvGrpSpPr>
        <p:grpSpPr>
          <a:xfrm>
            <a:off x="381000" y="1904999"/>
            <a:ext cx="23219986" cy="815609"/>
            <a:chOff x="381000" y="1904999"/>
            <a:chExt cx="23219986" cy="815609"/>
          </a:xfrm>
        </p:grpSpPr>
        <p:sp>
          <p:nvSpPr>
            <p:cNvPr id="27" name="Rectangle 26">
              <a:extLst>
                <a:ext uri="{FF2B5EF4-FFF2-40B4-BE49-F238E27FC236}">
                  <a16:creationId xmlns:a16="http://schemas.microsoft.com/office/drawing/2014/main" id="{1B573F5D-7D04-4232-9995-2693F8DDEC18}"/>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BÀI TẬP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28" name="Round Same Side Corner Rectangle 51">
              <a:extLst>
                <a:ext uri="{FF2B5EF4-FFF2-40B4-BE49-F238E27FC236}">
                  <a16:creationId xmlns:a16="http://schemas.microsoft.com/office/drawing/2014/main" id="{A15DDEF5-84C1-4D93-9343-13B998545472}"/>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id="{387F3351-C2EF-453A-AE05-D3D5E71D5306}"/>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30" name="Round Same Side Corner Rectangle 51">
              <a:extLst>
                <a:ext uri="{FF2B5EF4-FFF2-40B4-BE49-F238E27FC236}">
                  <a16:creationId xmlns:a16="http://schemas.microsoft.com/office/drawing/2014/main" id="{67D5F5A5-BDB2-4E06-987A-04301880135F}"/>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a16="http://schemas.microsoft.com/office/drawing/2014/main" id="{FB07DA3E-723E-4AE9-B5C8-BB96B8483E5F}"/>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4" name="Rectangle 3"/>
          <p:cNvSpPr/>
          <p:nvPr/>
        </p:nvSpPr>
        <p:spPr>
          <a:xfrm>
            <a:off x="954688" y="2944453"/>
            <a:ext cx="2827954" cy="754053"/>
          </a:xfrm>
          <a:prstGeom prst="rect">
            <a:avLst/>
          </a:prstGeom>
        </p:spPr>
        <p:txBody>
          <a:bodyPr wrap="none">
            <a:spAutoFit/>
          </a:bodyPr>
          <a:lstStyle/>
          <a:p>
            <a:r>
              <a:rPr lang="en-US" b="1">
                <a:solidFill>
                  <a:srgbClr val="FF0000"/>
                </a:solidFill>
              </a:rPr>
              <a:t>Em có biết?</a:t>
            </a:r>
            <a:endParaRPr lang="en-US">
              <a:solidFill>
                <a:srgbClr val="FF0000"/>
              </a:solidFill>
            </a:endParaRPr>
          </a:p>
        </p:txBody>
      </p:sp>
    </p:spTree>
    <p:extLst>
      <p:ext uri="{BB962C8B-B14F-4D97-AF65-F5344CB8AC3E}">
        <p14:creationId xmlns:p14="http://schemas.microsoft.com/office/powerpoint/2010/main" val="1891511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linds(horizont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1F4E20C8-2D05-4C40-9288-F9499AF26E6D}"/>
              </a:ext>
            </a:extLst>
          </p:cNvPr>
          <p:cNvGrpSpPr/>
          <p:nvPr/>
        </p:nvGrpSpPr>
        <p:grpSpPr>
          <a:xfrm>
            <a:off x="215903" y="2820645"/>
            <a:ext cx="23914094" cy="10742953"/>
            <a:chOff x="1222851" y="5331403"/>
            <a:chExt cx="23580257" cy="5095254"/>
          </a:xfrm>
        </p:grpSpPr>
        <p:sp>
          <p:nvSpPr>
            <p:cNvPr id="35" name="Rounded Rectangle 34">
              <a:extLst>
                <a:ext uri="{FF2B5EF4-FFF2-40B4-BE49-F238E27FC236}">
                  <a16:creationId xmlns:a16="http://schemas.microsoft.com/office/drawing/2014/main" id="{D04F078C-CEB5-4C4F-A97E-1DF03AE09DB2}"/>
                </a:ext>
              </a:extLst>
            </p:cNvPr>
            <p:cNvSpPr/>
            <p:nvPr/>
          </p:nvSpPr>
          <p:spPr>
            <a:xfrm>
              <a:off x="1261071" y="5565135"/>
              <a:ext cx="23542037"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36" name="Group 60">
              <a:extLst>
                <a:ext uri="{FF2B5EF4-FFF2-40B4-BE49-F238E27FC236}">
                  <a16:creationId xmlns:a16="http://schemas.microsoft.com/office/drawing/2014/main" id="{3FCB0186-5BA0-4BA4-B799-BF7DBFD32008}"/>
                </a:ext>
              </a:extLst>
            </p:cNvPr>
            <p:cNvGrpSpPr/>
            <p:nvPr/>
          </p:nvGrpSpPr>
          <p:grpSpPr>
            <a:xfrm>
              <a:off x="1222851" y="5331403"/>
              <a:ext cx="4675619" cy="428960"/>
              <a:chOff x="1224542" y="6305967"/>
              <a:chExt cx="4676159" cy="431147"/>
            </a:xfrm>
          </p:grpSpPr>
          <p:sp>
            <p:nvSpPr>
              <p:cNvPr id="37" name="Freeform 20">
                <a:extLst>
                  <a:ext uri="{FF2B5EF4-FFF2-40B4-BE49-F238E27FC236}">
                    <a16:creationId xmlns:a16="http://schemas.microsoft.com/office/drawing/2014/main" id="{6A2CB58A-113B-4E6E-BC15-9EFD56D56D70}"/>
                  </a:ext>
                </a:extLst>
              </p:cNvPr>
              <p:cNvSpPr>
                <a:spLocks/>
              </p:cNvSpPr>
              <p:nvPr/>
            </p:nvSpPr>
            <p:spPr bwMode="auto">
              <a:xfrm rot="16200000" flipV="1">
                <a:off x="3641318" y="4477731"/>
                <a:ext cx="414318" cy="4104448"/>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id="{16B3B9C2-0771-4EE7-BBD9-C8B639D26E0E}"/>
                  </a:ext>
                </a:extLst>
              </p:cNvPr>
              <p:cNvSpPr txBox="1"/>
              <p:nvPr/>
            </p:nvSpPr>
            <p:spPr>
              <a:xfrm>
                <a:off x="2091562" y="6305967"/>
                <a:ext cx="2898200" cy="366797"/>
              </a:xfrm>
              <a:prstGeom prst="rect">
                <a:avLst/>
              </a:prstGeom>
              <a:noFill/>
            </p:spPr>
            <p:txBody>
              <a:bodyPr wrap="none" rtlCol="0">
                <a:spAutoFit/>
              </a:bodyPr>
              <a:lstStyle/>
              <a:p>
                <a:r>
                  <a:rPr lang="en-US" sz="4400" b="1">
                    <a:solidFill>
                      <a:srgbClr val="FF0000"/>
                    </a:solidFill>
                  </a:rPr>
                  <a:t>Em có biết?</a:t>
                </a:r>
                <a:endParaRPr lang="en-US" sz="4400">
                  <a:solidFill>
                    <a:srgbClr val="FF0000"/>
                  </a:solidFill>
                </a:endParaRPr>
              </a:p>
            </p:txBody>
          </p:sp>
          <p:sp>
            <p:nvSpPr>
              <p:cNvPr id="39" name="Round Diagonal Corner Rectangle 41">
                <a:extLst>
                  <a:ext uri="{FF2B5EF4-FFF2-40B4-BE49-F238E27FC236}">
                    <a16:creationId xmlns:a16="http://schemas.microsoft.com/office/drawing/2014/main" id="{6D85C842-0962-4F14-984C-91DBFD130435}"/>
                  </a:ext>
                </a:extLst>
              </p:cNvPr>
              <p:cNvSpPr/>
              <p:nvPr/>
            </p:nvSpPr>
            <p:spPr>
              <a:xfrm flipV="1">
                <a:off x="1224542" y="6322799"/>
                <a:ext cx="777240" cy="414315"/>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id="{7605033E-4E88-46AF-AEBE-7E6490F9F307}"/>
                  </a:ext>
                </a:extLst>
              </p:cNvPr>
              <p:cNvSpPr>
                <a:spLocks noEditPoints="1"/>
              </p:cNvSpPr>
              <p:nvPr/>
            </p:nvSpPr>
            <p:spPr bwMode="auto">
              <a:xfrm>
                <a:off x="1376941" y="6332556"/>
                <a:ext cx="501902" cy="404558"/>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26" name="Group 25">
            <a:extLst>
              <a:ext uri="{FF2B5EF4-FFF2-40B4-BE49-F238E27FC236}">
                <a16:creationId xmlns:a16="http://schemas.microsoft.com/office/drawing/2014/main" id="{43959A3E-5CD4-4B6B-9F7B-9466FC047144}"/>
              </a:ext>
            </a:extLst>
          </p:cNvPr>
          <p:cNvGrpSpPr/>
          <p:nvPr/>
        </p:nvGrpSpPr>
        <p:grpSpPr>
          <a:xfrm>
            <a:off x="381000" y="1904999"/>
            <a:ext cx="23219986" cy="815609"/>
            <a:chOff x="381000" y="1904999"/>
            <a:chExt cx="23219986" cy="815609"/>
          </a:xfrm>
        </p:grpSpPr>
        <p:sp>
          <p:nvSpPr>
            <p:cNvPr id="27" name="Rectangle 26">
              <a:extLst>
                <a:ext uri="{FF2B5EF4-FFF2-40B4-BE49-F238E27FC236}">
                  <a16:creationId xmlns:a16="http://schemas.microsoft.com/office/drawing/2014/main" id="{1B573F5D-7D04-4232-9995-2693F8DDEC18}"/>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BÀI TẬP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28" name="Round Same Side Corner Rectangle 51">
              <a:extLst>
                <a:ext uri="{FF2B5EF4-FFF2-40B4-BE49-F238E27FC236}">
                  <a16:creationId xmlns:a16="http://schemas.microsoft.com/office/drawing/2014/main" id="{A15DDEF5-84C1-4D93-9343-13B998545472}"/>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id="{387F3351-C2EF-453A-AE05-D3D5E71D5306}"/>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30" name="Round Same Side Corner Rectangle 51">
              <a:extLst>
                <a:ext uri="{FF2B5EF4-FFF2-40B4-BE49-F238E27FC236}">
                  <a16:creationId xmlns:a16="http://schemas.microsoft.com/office/drawing/2014/main" id="{67D5F5A5-BDB2-4E06-987A-04301880135F}"/>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a16="http://schemas.microsoft.com/office/drawing/2014/main" id="{FB07DA3E-723E-4AE9-B5C8-BB96B8483E5F}"/>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3DD30A3B-E42E-4A1F-8AB9-53C0308D9766}"/>
                  </a:ext>
                </a:extLst>
              </p:cNvPr>
              <p:cNvSpPr txBox="1"/>
              <p:nvPr/>
            </p:nvSpPr>
            <p:spPr>
              <a:xfrm>
                <a:off x="387399" y="4267200"/>
                <a:ext cx="23742598" cy="7865038"/>
              </a:xfrm>
              <a:prstGeom prst="rect">
                <a:avLst/>
              </a:prstGeom>
              <a:noFill/>
            </p:spPr>
            <p:txBody>
              <a:bodyPr wrap="square">
                <a:spAutoFit/>
              </a:bodyPr>
              <a:lstStyle/>
              <a:p>
                <a:pPr>
                  <a:lnSpc>
                    <a:spcPct val="114000"/>
                  </a:lnSpc>
                </a:pPr>
                <a:r>
                  <a:rPr lang="en-US" sz="4800" dirty="0">
                    <a:latin typeface="Tahoma" panose="020B0604030504040204" pitchFamily="34" charset="0"/>
                    <a:ea typeface="Tahoma" panose="020B0604030504040204" pitchFamily="34" charset="0"/>
                    <a:cs typeface="Tahoma" panose="020B0604030504040204" pitchFamily="34" charset="0"/>
                  </a:rPr>
                  <a:t>Chẳng </a:t>
                </a:r>
                <a:r>
                  <a:rPr lang="en-US" sz="4800" dirty="0" err="1">
                    <a:latin typeface="Tahoma" panose="020B0604030504040204" pitchFamily="34" charset="0"/>
                    <a:ea typeface="Tahoma" panose="020B0604030504040204" pitchFamily="34" charset="0"/>
                    <a:cs typeface="Tahoma" panose="020B0604030504040204" pitchFamily="34" charset="0"/>
                  </a:rPr>
                  <a:t>hạn</a:t>
                </a:r>
                <a:r>
                  <a:rPr lang="en-US" sz="4800" dirty="0">
                    <a:latin typeface="Tahoma" panose="020B0604030504040204" pitchFamily="34" charset="0"/>
                    <a:ea typeface="Tahoma" panose="020B0604030504040204" pitchFamily="34" charset="0"/>
                    <a:cs typeface="Tahoma" panose="020B0604030504040204" pitchFamily="34" charset="0"/>
                  </a:rPr>
                  <a:t>:</a:t>
                </a:r>
              </a:p>
              <a:p>
                <a:pPr marL="685800" lvl="0" indent="-685800">
                  <a:lnSpc>
                    <a:spcPct val="114000"/>
                  </a:lnSpc>
                  <a:buFont typeface="Arial" panose="020B0604020202020204" pitchFamily="34" charset="0"/>
                  <a:buChar char="•"/>
                </a:pPr>
                <a:r>
                  <a:rPr lang="en-US" sz="4800" dirty="0" err="1">
                    <a:latin typeface="Tahoma" panose="020B0604030504040204" pitchFamily="34" charset="0"/>
                    <a:ea typeface="Tahoma" panose="020B0604030504040204" pitchFamily="34" charset="0"/>
                    <a:cs typeface="Tahoma" panose="020B0604030504040204" pitchFamily="34" charset="0"/>
                  </a:rPr>
                  <a:t>Tần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số</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các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kiểu</a:t>
                </a:r>
                <a:r>
                  <a:rPr lang="en-US" sz="4800" dirty="0">
                    <a:latin typeface="Tahoma" panose="020B0604030504040204" pitchFamily="34" charset="0"/>
                    <a:ea typeface="Tahoma" panose="020B0604030504040204" pitchFamily="34" charset="0"/>
                    <a:cs typeface="Tahoma" panose="020B0604030504040204" pitchFamily="34" charset="0"/>
                  </a:rPr>
                  <a:t> gen </a:t>
                </a:r>
                <a14:m>
                  <m:oMath xmlns:m="http://schemas.openxmlformats.org/officeDocument/2006/math">
                    <m:r>
                      <a:rPr lang="en-US" sz="4800" b="0" i="1" smtClean="0">
                        <a:latin typeface="Cambria Math"/>
                      </a:rPr>
                      <m:t>𝐴</m:t>
                    </m:r>
                    <m:r>
                      <a:rPr lang="en-US" sz="4800" b="0" i="1" smtClean="0">
                        <a:latin typeface="Cambria Math" panose="02040503050406030204" pitchFamily="18" charset="0"/>
                      </a:rPr>
                      <m:t>𝐴</m:t>
                    </m:r>
                    <m:r>
                      <a:rPr lang="en-US" sz="4800" b="0" i="1" smtClean="0">
                        <a:latin typeface="Cambria Math"/>
                      </a:rPr>
                      <m:t>,</m:t>
                    </m:r>
                    <m:r>
                      <a:rPr lang="en-US" sz="4800" b="0" i="1" smtClean="0">
                        <a:latin typeface="Cambria Math"/>
                      </a:rPr>
                      <m:t>𝐴𝐵</m:t>
                    </m:r>
                    <m:r>
                      <a:rPr lang="en-US" sz="4800" b="0" i="1" smtClean="0">
                        <a:latin typeface="Cambria Math"/>
                      </a:rPr>
                      <m:t>,</m:t>
                    </m:r>
                    <m:r>
                      <a:rPr lang="en-US" sz="4800" b="0" i="1" smtClean="0">
                        <a:latin typeface="Cambria Math"/>
                      </a:rPr>
                      <m:t>𝐵𝐵</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tương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ứng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800" b="0" i="1" smtClean="0">
                            <a:latin typeface="Cambria Math" panose="02040503050406030204" pitchFamily="18" charset="0"/>
                          </a:rPr>
                        </m:ctrlPr>
                      </m:sSupPr>
                      <m:e>
                        <m:r>
                          <a:rPr lang="en-US" sz="4800" b="0" i="1" smtClean="0">
                            <a:latin typeface="Cambria Math"/>
                          </a:rPr>
                          <m:t>𝑝</m:t>
                        </m:r>
                      </m:e>
                      <m:sup>
                        <m:r>
                          <a:rPr lang="en-US" sz="4800" b="0" i="1" smtClean="0">
                            <a:latin typeface="Cambria Math"/>
                          </a:rPr>
                          <m:t>2</m:t>
                        </m:r>
                      </m:sup>
                    </m:sSup>
                    <m:r>
                      <a:rPr lang="en-US" sz="4800" b="0" i="1" smtClean="0">
                        <a:latin typeface="Cambria Math"/>
                      </a:rPr>
                      <m:t>,2</m:t>
                    </m:r>
                    <m:r>
                      <a:rPr lang="en-US" sz="4800" b="0" i="1" smtClean="0">
                        <a:latin typeface="Cambria Math"/>
                      </a:rPr>
                      <m:t>𝑝𝑞</m:t>
                    </m:r>
                    <m:r>
                      <a:rPr lang="en-US" sz="4800" b="0" i="1" smtClean="0">
                        <a:latin typeface="Cambria Math"/>
                      </a:rPr>
                      <m:t>, </m:t>
                    </m:r>
                    <m:sSup>
                      <m:sSupPr>
                        <m:ctrlPr>
                          <a:rPr lang="en-US" sz="4800" b="0" i="1" smtClean="0">
                            <a:latin typeface="Cambria Math" panose="02040503050406030204" pitchFamily="18" charset="0"/>
                          </a:rPr>
                        </m:ctrlPr>
                      </m:sSupPr>
                      <m:e>
                        <m:r>
                          <a:rPr lang="en-US" sz="4800" b="0" i="1" smtClean="0">
                            <a:latin typeface="Cambria Math"/>
                          </a:rPr>
                          <m:t>𝑞</m:t>
                        </m:r>
                      </m:e>
                      <m:sup>
                        <m:r>
                          <a:rPr lang="en-US" sz="4800" b="0" i="1" smtClean="0">
                            <a:latin typeface="Cambria Math"/>
                          </a:rPr>
                          <m:t>2</m:t>
                        </m:r>
                      </m:sup>
                    </m:sSup>
                  </m:oMath>
                </a14:m>
                <a:endParaRPr lang="en-US" sz="4800" dirty="0">
                  <a:latin typeface="Tahoma" panose="020B0604030504040204" pitchFamily="34" charset="0"/>
                  <a:ea typeface="Tahoma" panose="020B0604030504040204" pitchFamily="34" charset="0"/>
                  <a:cs typeface="Tahoma" panose="020B0604030504040204" pitchFamily="34" charset="0"/>
                </a:endParaRPr>
              </a:p>
              <a:p>
                <a:pPr>
                  <a:lnSpc>
                    <a:spcPct val="114000"/>
                  </a:lnSpc>
                </a:pPr>
                <a:r>
                  <a:rPr lang="en-US" sz="4800" dirty="0">
                    <a:latin typeface="Tahoma" panose="020B0604030504040204" pitchFamily="34" charset="0"/>
                    <a:ea typeface="Tahoma" panose="020B0604030504040204" pitchFamily="34" charset="0"/>
                    <a:cs typeface="Tahoma" panose="020B0604030504040204" pitchFamily="34" charset="0"/>
                  </a:rPr>
                  <a:t>(</a:t>
                </a:r>
                <a:r>
                  <a:rPr lang="en-US" sz="4800" dirty="0" err="1">
                    <a:latin typeface="Tahoma" panose="020B0604030504040204" pitchFamily="34" charset="0"/>
                    <a:ea typeface="Tahoma" panose="020B0604030504040204" pitchFamily="34" charset="0"/>
                    <a:cs typeface="Tahoma" panose="020B0604030504040204" pitchFamily="34" charset="0"/>
                  </a:rPr>
                  <a:t>ứng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với</a:t>
                </a:r>
                <a:r>
                  <a:rPr lang="en-US" sz="4800" dirty="0">
                    <a:latin typeface="Tahoma" panose="020B0604030504040204" pitchFamily="34" charset="0"/>
                    <a:ea typeface="Tahoma" panose="020B0604030504040204" pitchFamily="34" charset="0"/>
                    <a:cs typeface="Tahoma" panose="020B0604030504040204" pitchFamily="34" charset="0"/>
                  </a:rPr>
                  <a:t> qui </a:t>
                </a:r>
                <a:r>
                  <a:rPr lang="en-US" sz="4800" dirty="0" err="1">
                    <a:latin typeface="Tahoma" panose="020B0604030504040204" pitchFamily="34" charset="0"/>
                    <a:ea typeface="Tahoma" panose="020B0604030504040204" pitchFamily="34" charset="0"/>
                    <a:cs typeface="Tahoma" panose="020B0604030504040204" pitchFamily="34" charset="0"/>
                  </a:rPr>
                  <a:t>tắc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kết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hợp</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800" b="0" i="1" smtClean="0">
                            <a:latin typeface="Cambria Math" panose="02040503050406030204" pitchFamily="18" charset="0"/>
                          </a:rPr>
                        </m:ctrlPr>
                      </m:dPr>
                      <m:e>
                        <m:r>
                          <a:rPr lang="en-US" sz="4800" b="0" i="1" smtClean="0">
                            <a:latin typeface="Cambria Math"/>
                          </a:rPr>
                          <m:t>𝑝𝐴</m:t>
                        </m:r>
                        <m:r>
                          <a:rPr lang="en-US" sz="4800" b="0" i="1" smtClean="0">
                            <a:latin typeface="Cambria Math"/>
                          </a:rPr>
                          <m:t>+</m:t>
                        </m:r>
                        <m:r>
                          <a:rPr lang="en-US" sz="4800" b="0" i="1" smtClean="0">
                            <a:latin typeface="Cambria Math"/>
                          </a:rPr>
                          <m:t>𝑞𝐵</m:t>
                        </m:r>
                      </m:e>
                    </m:d>
                    <m:d>
                      <m:dPr>
                        <m:ctrlPr>
                          <a:rPr lang="en-US" sz="4800" b="0" i="1" smtClean="0">
                            <a:latin typeface="Cambria Math" panose="02040503050406030204" pitchFamily="18" charset="0"/>
                          </a:rPr>
                        </m:ctrlPr>
                      </m:dPr>
                      <m:e>
                        <m:r>
                          <a:rPr lang="en-US" sz="4800" b="0" i="1" smtClean="0">
                            <a:latin typeface="Cambria Math"/>
                          </a:rPr>
                          <m:t>𝑝𝐴</m:t>
                        </m:r>
                        <m:r>
                          <a:rPr lang="en-US" sz="4800" b="0" i="1" smtClean="0">
                            <a:latin typeface="Cambria Math"/>
                          </a:rPr>
                          <m:t>+</m:t>
                        </m:r>
                        <m:r>
                          <a:rPr lang="en-US" sz="4800" b="0" i="1" smtClean="0">
                            <a:latin typeface="Cambria Math"/>
                          </a:rPr>
                          <m:t>𝑞𝐵</m:t>
                        </m:r>
                      </m:e>
                    </m:d>
                    <m:r>
                      <a:rPr lang="en-US" sz="4800" b="0" i="1" smtClean="0">
                        <a:latin typeface="Cambria Math"/>
                      </a:rPr>
                      <m:t>=</m:t>
                    </m:r>
                    <m:sSup>
                      <m:sSupPr>
                        <m:ctrlPr>
                          <a:rPr lang="en-US" sz="4800" b="0" i="1" smtClean="0">
                            <a:latin typeface="Cambria Math" panose="02040503050406030204" pitchFamily="18" charset="0"/>
                          </a:rPr>
                        </m:ctrlPr>
                      </m:sSupPr>
                      <m:e>
                        <m:d>
                          <m:dPr>
                            <m:ctrlPr>
                              <a:rPr lang="en-US" sz="4800" b="0" i="1" smtClean="0">
                                <a:latin typeface="Cambria Math" panose="02040503050406030204" pitchFamily="18" charset="0"/>
                              </a:rPr>
                            </m:ctrlPr>
                          </m:dPr>
                          <m:e>
                            <m:r>
                              <m:rPr>
                                <m:sty m:val="p"/>
                              </m:rPr>
                              <a:rPr lang="en-US" sz="4800" b="0" i="0" smtClean="0">
                                <a:latin typeface="Cambria Math"/>
                              </a:rPr>
                              <m:t>pA</m:t>
                            </m:r>
                            <m:r>
                              <a:rPr lang="en-US" sz="4800" b="0" i="0" smtClean="0">
                                <a:latin typeface="Cambria Math"/>
                              </a:rPr>
                              <m:t>+</m:t>
                            </m:r>
                            <m:r>
                              <a:rPr lang="en-US" sz="4800" b="0" i="1" smtClean="0">
                                <a:latin typeface="Cambria Math"/>
                              </a:rPr>
                              <m:t>𝑞𝐵</m:t>
                            </m:r>
                          </m:e>
                        </m:d>
                      </m:e>
                      <m:sup>
                        <m:r>
                          <a:rPr lang="en-US" sz="4800" b="0" i="1" smtClean="0">
                            <a:latin typeface="Cambria Math"/>
                          </a:rPr>
                          <m:t>2</m:t>
                        </m:r>
                      </m:sup>
                    </m:sSup>
                    <m:r>
                      <a:rPr lang="en-US" sz="4800" b="0" i="1" smtClean="0">
                        <a:latin typeface="Cambria Math"/>
                      </a:rPr>
                      <m:t>=</m:t>
                    </m:r>
                    <m:sSup>
                      <m:sSupPr>
                        <m:ctrlPr>
                          <a:rPr lang="en-US" sz="4800" b="0" i="1" smtClean="0">
                            <a:latin typeface="Cambria Math" panose="02040503050406030204" pitchFamily="18" charset="0"/>
                          </a:rPr>
                        </m:ctrlPr>
                      </m:sSupPr>
                      <m:e>
                        <m:r>
                          <m:rPr>
                            <m:sty m:val="p"/>
                          </m:rPr>
                          <a:rPr lang="en-US" sz="4800" b="0" i="0" smtClean="0">
                            <a:latin typeface="Cambria Math"/>
                          </a:rPr>
                          <m:t>p</m:t>
                        </m:r>
                      </m:e>
                      <m:sup>
                        <m:r>
                          <a:rPr lang="en-US" sz="4800" b="0" i="0" smtClean="0">
                            <a:latin typeface="Cambria Math"/>
                          </a:rPr>
                          <m:t>2</m:t>
                        </m:r>
                      </m:sup>
                    </m:sSup>
                    <m:r>
                      <m:rPr>
                        <m:sty m:val="p"/>
                      </m:rPr>
                      <a:rPr lang="en-US" sz="4800" b="0" i="0" smtClean="0">
                        <a:latin typeface="Cambria Math"/>
                      </a:rPr>
                      <m:t>AA</m:t>
                    </m:r>
                    <m:r>
                      <a:rPr lang="en-US" sz="4800" b="0" i="0" smtClean="0">
                        <a:latin typeface="Cambria Math"/>
                      </a:rPr>
                      <m:t>+2</m:t>
                    </m:r>
                    <m:r>
                      <m:rPr>
                        <m:sty m:val="p"/>
                      </m:rPr>
                      <a:rPr lang="en-US" sz="4800" b="0" i="0" smtClean="0">
                        <a:latin typeface="Cambria Math"/>
                      </a:rPr>
                      <m:t>pqAB</m:t>
                    </m:r>
                    <m:r>
                      <a:rPr lang="en-US" sz="4800" b="0" i="0" smtClean="0">
                        <a:latin typeface="Cambria Math"/>
                      </a:rPr>
                      <m:t>+</m:t>
                    </m:r>
                    <m:sSup>
                      <m:sSupPr>
                        <m:ctrlPr>
                          <a:rPr lang="en-US" sz="4800" b="0" i="1" smtClean="0">
                            <a:latin typeface="Cambria Math" panose="02040503050406030204" pitchFamily="18" charset="0"/>
                          </a:rPr>
                        </m:ctrlPr>
                      </m:sSupPr>
                      <m:e>
                        <m:r>
                          <m:rPr>
                            <m:sty m:val="p"/>
                          </m:rPr>
                          <a:rPr lang="en-US" sz="4800" b="0" i="0" smtClean="0">
                            <a:latin typeface="Cambria Math"/>
                          </a:rPr>
                          <m:t>q</m:t>
                        </m:r>
                      </m:e>
                      <m:sup>
                        <m:r>
                          <a:rPr lang="en-US" sz="4800" b="0" i="0" smtClean="0">
                            <a:latin typeface="Cambria Math"/>
                          </a:rPr>
                          <m:t>2</m:t>
                        </m:r>
                      </m:sup>
                    </m:sSup>
                    <m:r>
                      <m:rPr>
                        <m:sty m:val="p"/>
                      </m:rPr>
                      <a:rPr lang="en-US" sz="4800" b="0" i="0" smtClean="0">
                        <a:latin typeface="Cambria Math"/>
                      </a:rPr>
                      <m:t>BB</m:t>
                    </m:r>
                  </m:oMath>
                </a14:m>
                <a:r>
                  <a:rPr lang="en-US" sz="4800" dirty="0">
                    <a:latin typeface="Tahoma" panose="020B0604030504040204" pitchFamily="34" charset="0"/>
                    <a:ea typeface="Tahoma" panose="020B0604030504040204" pitchFamily="34" charset="0"/>
                    <a:cs typeface="Tahoma" panose="020B0604030504040204" pitchFamily="34" charset="0"/>
                  </a:rPr>
                  <a:t> );</a:t>
                </a:r>
              </a:p>
              <a:p>
                <a:pPr marL="685800" lvl="0" indent="-685800">
                  <a:lnSpc>
                    <a:spcPct val="114000"/>
                  </a:lnSpc>
                  <a:buFont typeface="Arial" panose="020B0604020202020204" pitchFamily="34" charset="0"/>
                  <a:buChar char="•"/>
                </a:pPr>
                <a:r>
                  <a:rPr lang="en-US" sz="4800" dirty="0" err="1">
                    <a:latin typeface="Tahoma" panose="020B0604030504040204" pitchFamily="34" charset="0"/>
                    <a:ea typeface="Tahoma" panose="020B0604030504040204" pitchFamily="34" charset="0"/>
                    <a:cs typeface="Tahoma" panose="020B0604030504040204" pitchFamily="34" charset="0"/>
                  </a:rPr>
                  <a:t>Tần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số</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các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kiểu</a:t>
                </a:r>
                <a:r>
                  <a:rPr lang="en-US" sz="4800" dirty="0">
                    <a:latin typeface="Tahoma" panose="020B0604030504040204" pitchFamily="34" charset="0"/>
                    <a:ea typeface="Tahoma" panose="020B0604030504040204" pitchFamily="34" charset="0"/>
                    <a:cs typeface="Tahoma" panose="020B0604030504040204" pitchFamily="34" charset="0"/>
                  </a:rPr>
                  <a:t> gen </a:t>
                </a:r>
                <a14:m>
                  <m:oMath xmlns:m="http://schemas.openxmlformats.org/officeDocument/2006/math">
                    <m:r>
                      <a:rPr lang="en-US" sz="4800" b="0" i="1" smtClean="0">
                        <a:latin typeface="Cambria Math"/>
                      </a:rPr>
                      <m:t>𝐴𝐴𝐴</m:t>
                    </m:r>
                    <m:r>
                      <a:rPr lang="en-US" sz="4800" b="0" i="1" smtClean="0">
                        <a:latin typeface="Cambria Math"/>
                      </a:rPr>
                      <m:t>,</m:t>
                    </m:r>
                    <m:r>
                      <a:rPr lang="en-US" sz="4800" b="0" i="1" smtClean="0">
                        <a:latin typeface="Cambria Math"/>
                      </a:rPr>
                      <m:t>𝐴𝐴𝐵</m:t>
                    </m:r>
                    <m:r>
                      <a:rPr lang="en-US" sz="4800" b="0" i="1" smtClean="0">
                        <a:latin typeface="Cambria Math"/>
                      </a:rPr>
                      <m:t>, </m:t>
                    </m:r>
                    <m:r>
                      <a:rPr lang="en-US" sz="4800" b="0" i="1" smtClean="0">
                        <a:latin typeface="Cambria Math"/>
                      </a:rPr>
                      <m:t>𝐴𝐵𝐵</m:t>
                    </m:r>
                    <m:r>
                      <a:rPr lang="en-US" sz="4800" b="0" i="1" smtClean="0">
                        <a:latin typeface="Cambria Math"/>
                      </a:rPr>
                      <m:t>,</m:t>
                    </m:r>
                    <m:r>
                      <a:rPr lang="en-US" sz="4800" b="0" i="1" smtClean="0">
                        <a:latin typeface="Cambria Math"/>
                      </a:rPr>
                      <m:t>𝐵𝐵𝐵</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tương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ứng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800" b="0" i="1" smtClean="0">
                            <a:latin typeface="Cambria Math" panose="02040503050406030204" pitchFamily="18" charset="0"/>
                          </a:rPr>
                        </m:ctrlPr>
                      </m:sSupPr>
                      <m:e>
                        <m:r>
                          <a:rPr lang="en-US" sz="4800" b="0" i="1" smtClean="0">
                            <a:latin typeface="Cambria Math"/>
                          </a:rPr>
                          <m:t>𝑝</m:t>
                        </m:r>
                      </m:e>
                      <m:sup>
                        <m:r>
                          <a:rPr lang="en-US" sz="4800" b="0" i="1" smtClean="0">
                            <a:latin typeface="Cambria Math"/>
                          </a:rPr>
                          <m:t>3</m:t>
                        </m:r>
                      </m:sup>
                    </m:sSup>
                    <m:r>
                      <a:rPr lang="en-US" sz="4800" b="0" i="1" smtClean="0">
                        <a:latin typeface="Cambria Math"/>
                      </a:rPr>
                      <m:t>,3</m:t>
                    </m:r>
                    <m:sSup>
                      <m:sSupPr>
                        <m:ctrlPr>
                          <a:rPr lang="en-US" sz="4800" b="0" i="1" smtClean="0">
                            <a:latin typeface="Cambria Math" panose="02040503050406030204" pitchFamily="18" charset="0"/>
                          </a:rPr>
                        </m:ctrlPr>
                      </m:sSupPr>
                      <m:e>
                        <m:r>
                          <a:rPr lang="en-US" sz="4800" b="0" i="1" smtClean="0">
                            <a:latin typeface="Cambria Math"/>
                          </a:rPr>
                          <m:t>𝑝</m:t>
                        </m:r>
                      </m:e>
                      <m:sup>
                        <m:r>
                          <a:rPr lang="en-US" sz="4800" b="0" i="1" smtClean="0">
                            <a:latin typeface="Cambria Math"/>
                          </a:rPr>
                          <m:t>2</m:t>
                        </m:r>
                      </m:sup>
                    </m:sSup>
                    <m:r>
                      <a:rPr lang="en-US" sz="4800" b="0" i="1" smtClean="0">
                        <a:latin typeface="Cambria Math"/>
                      </a:rPr>
                      <m:t>𝑞</m:t>
                    </m:r>
                    <m:r>
                      <a:rPr lang="en-US" sz="4800" b="0" i="1" smtClean="0">
                        <a:latin typeface="Cambria Math"/>
                      </a:rPr>
                      <m:t>, 3</m:t>
                    </m:r>
                    <m:r>
                      <a:rPr lang="en-US" sz="4800" b="0" i="1" smtClean="0">
                        <a:latin typeface="Cambria Math"/>
                      </a:rPr>
                      <m:t>𝑝</m:t>
                    </m:r>
                    <m:sSup>
                      <m:sSupPr>
                        <m:ctrlPr>
                          <a:rPr lang="en-US" sz="4800" b="0" i="1" smtClean="0">
                            <a:latin typeface="Cambria Math" panose="02040503050406030204" pitchFamily="18" charset="0"/>
                          </a:rPr>
                        </m:ctrlPr>
                      </m:sSupPr>
                      <m:e>
                        <m:r>
                          <a:rPr lang="en-US" sz="4800" b="0" i="1" smtClean="0">
                            <a:latin typeface="Cambria Math"/>
                          </a:rPr>
                          <m:t>𝑞</m:t>
                        </m:r>
                      </m:e>
                      <m:sup>
                        <m:r>
                          <a:rPr lang="en-US" sz="4800" b="0" i="1" smtClean="0">
                            <a:latin typeface="Cambria Math"/>
                          </a:rPr>
                          <m:t>2</m:t>
                        </m:r>
                      </m:sup>
                    </m:sSup>
                    <m:r>
                      <a:rPr lang="en-US" sz="4800" b="0" i="1" smtClean="0">
                        <a:latin typeface="Cambria Math"/>
                      </a:rPr>
                      <m:t>, </m:t>
                    </m:r>
                    <m:sSup>
                      <m:sSupPr>
                        <m:ctrlPr>
                          <a:rPr lang="en-US" sz="4800" b="0" i="1" smtClean="0">
                            <a:latin typeface="Cambria Math" panose="02040503050406030204" pitchFamily="18" charset="0"/>
                          </a:rPr>
                        </m:ctrlPr>
                      </m:sSupPr>
                      <m:e>
                        <m:r>
                          <a:rPr lang="en-US" sz="4800" b="0" i="1" smtClean="0">
                            <a:latin typeface="Cambria Math"/>
                          </a:rPr>
                          <m:t>𝑞</m:t>
                        </m:r>
                      </m:e>
                      <m:sup>
                        <m:r>
                          <a:rPr lang="en-US" sz="4800" b="0" i="1" smtClean="0">
                            <a:latin typeface="Cambria Math"/>
                          </a:rPr>
                          <m:t>3</m:t>
                        </m:r>
                      </m:sup>
                    </m:sSup>
                  </m:oMath>
                </a14:m>
                <a:endParaRPr lang="en-US" sz="4800" dirty="0">
                  <a:latin typeface="Tahoma" panose="020B0604030504040204" pitchFamily="34" charset="0"/>
                  <a:ea typeface="Tahoma" panose="020B0604030504040204" pitchFamily="34" charset="0"/>
                  <a:cs typeface="Tahoma" panose="020B0604030504040204" pitchFamily="34" charset="0"/>
                </a:endParaRPr>
              </a:p>
              <a:p>
                <a:pPr>
                  <a:lnSpc>
                    <a:spcPct val="114000"/>
                  </a:lnSpc>
                </a:pPr>
                <a:r>
                  <a:rPr lang="en-US" sz="4800" dirty="0">
                    <a:latin typeface="Tahoma" panose="020B0604030504040204" pitchFamily="34" charset="0"/>
                    <a:ea typeface="Tahoma" panose="020B0604030504040204" pitchFamily="34" charset="0"/>
                    <a:cs typeface="Tahoma" panose="020B0604030504040204" pitchFamily="34" charset="0"/>
                  </a:rPr>
                  <a:t>(</a:t>
                </a:r>
                <a:r>
                  <a:rPr lang="en-US" sz="4800" dirty="0" err="1">
                    <a:latin typeface="Tahoma" panose="020B0604030504040204" pitchFamily="34" charset="0"/>
                    <a:ea typeface="Tahoma" panose="020B0604030504040204" pitchFamily="34" charset="0"/>
                    <a:cs typeface="Tahoma" panose="020B0604030504040204" pitchFamily="34" charset="0"/>
                  </a:rPr>
                  <a:t>ứng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với</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800" i="1">
                            <a:latin typeface="Cambria Math" panose="02040503050406030204" pitchFamily="18" charset="0"/>
                          </a:rPr>
                        </m:ctrlPr>
                      </m:sSupPr>
                      <m:e>
                        <m:d>
                          <m:dPr>
                            <m:ctrlPr>
                              <a:rPr lang="en-US" sz="4800" i="1">
                                <a:latin typeface="Cambria Math" panose="02040503050406030204" pitchFamily="18" charset="0"/>
                              </a:rPr>
                            </m:ctrlPr>
                          </m:dPr>
                          <m:e>
                            <m:r>
                              <m:rPr>
                                <m:sty m:val="p"/>
                              </m:rPr>
                              <a:rPr lang="en-US" sz="4800">
                                <a:latin typeface="Cambria Math"/>
                              </a:rPr>
                              <m:t>pA</m:t>
                            </m:r>
                            <m:r>
                              <a:rPr lang="en-US" sz="4800">
                                <a:latin typeface="Cambria Math"/>
                              </a:rPr>
                              <m:t>+</m:t>
                            </m:r>
                            <m:r>
                              <a:rPr lang="en-US" sz="4800" i="1">
                                <a:latin typeface="Cambria Math"/>
                              </a:rPr>
                              <m:t>𝑞𝐵</m:t>
                            </m:r>
                          </m:e>
                        </m:d>
                      </m:e>
                      <m:sup>
                        <m:r>
                          <a:rPr lang="en-US" sz="4800" i="1">
                            <a:latin typeface="Cambria Math"/>
                          </a:rPr>
                          <m:t>3</m:t>
                        </m:r>
                      </m:sup>
                    </m:sSup>
                    <m:r>
                      <a:rPr lang="en-US" sz="4800" i="1">
                        <a:latin typeface="Cambria Math"/>
                      </a:rPr>
                      <m:t>=</m:t>
                    </m:r>
                    <m:sSup>
                      <m:sSupPr>
                        <m:ctrlPr>
                          <a:rPr lang="en-US" sz="4800" i="1">
                            <a:latin typeface="Cambria Math" panose="02040503050406030204" pitchFamily="18" charset="0"/>
                          </a:rPr>
                        </m:ctrlPr>
                      </m:sSupPr>
                      <m:e>
                        <m:r>
                          <a:rPr lang="en-US" sz="4800" i="1">
                            <a:latin typeface="Cambria Math"/>
                          </a:rPr>
                          <m:t>𝑝</m:t>
                        </m:r>
                      </m:e>
                      <m:sup>
                        <m:r>
                          <a:rPr lang="en-US" sz="4800" i="1">
                            <a:latin typeface="Cambria Math"/>
                          </a:rPr>
                          <m:t>3</m:t>
                        </m:r>
                      </m:sup>
                    </m:sSup>
                    <m:r>
                      <a:rPr lang="en-US" sz="4800" i="1">
                        <a:latin typeface="Cambria Math"/>
                      </a:rPr>
                      <m:t>𝐴𝐴𝐴</m:t>
                    </m:r>
                    <m:r>
                      <a:rPr lang="en-US" sz="4800" i="1">
                        <a:latin typeface="Cambria Math"/>
                      </a:rPr>
                      <m:t>+3</m:t>
                    </m:r>
                    <m:sSup>
                      <m:sSupPr>
                        <m:ctrlPr>
                          <a:rPr lang="en-US" sz="4800" i="1">
                            <a:latin typeface="Cambria Math" panose="02040503050406030204" pitchFamily="18" charset="0"/>
                          </a:rPr>
                        </m:ctrlPr>
                      </m:sSupPr>
                      <m:e>
                        <m:r>
                          <a:rPr lang="en-US" sz="4800" i="1">
                            <a:latin typeface="Cambria Math"/>
                          </a:rPr>
                          <m:t>𝑝</m:t>
                        </m:r>
                      </m:e>
                      <m:sup>
                        <m:r>
                          <a:rPr lang="en-US" sz="4800" i="1">
                            <a:latin typeface="Cambria Math"/>
                          </a:rPr>
                          <m:t>2</m:t>
                        </m:r>
                      </m:sup>
                    </m:sSup>
                    <m:r>
                      <a:rPr lang="en-US" sz="4800" i="1">
                        <a:latin typeface="Cambria Math"/>
                      </a:rPr>
                      <m:t>𝑞𝐴𝐴𝐵</m:t>
                    </m:r>
                    <m:r>
                      <a:rPr lang="en-US" sz="4800" i="1">
                        <a:latin typeface="Cambria Math"/>
                      </a:rPr>
                      <m:t>+3</m:t>
                    </m:r>
                    <m:r>
                      <a:rPr lang="en-US" sz="4800" i="1">
                        <a:latin typeface="Cambria Math"/>
                      </a:rPr>
                      <m:t>𝑝</m:t>
                    </m:r>
                    <m:sSup>
                      <m:sSupPr>
                        <m:ctrlPr>
                          <a:rPr lang="en-US" sz="4800" i="1">
                            <a:latin typeface="Cambria Math" panose="02040503050406030204" pitchFamily="18" charset="0"/>
                          </a:rPr>
                        </m:ctrlPr>
                      </m:sSupPr>
                      <m:e>
                        <m:r>
                          <a:rPr lang="en-US" sz="4800" i="1">
                            <a:latin typeface="Cambria Math"/>
                          </a:rPr>
                          <m:t>𝑞</m:t>
                        </m:r>
                      </m:e>
                      <m:sup>
                        <m:r>
                          <a:rPr lang="en-US" sz="4800" i="1">
                            <a:latin typeface="Cambria Math"/>
                          </a:rPr>
                          <m:t>2</m:t>
                        </m:r>
                      </m:sup>
                    </m:sSup>
                    <m:r>
                      <a:rPr lang="en-US" sz="4800" i="1">
                        <a:latin typeface="Cambria Math"/>
                      </a:rPr>
                      <m:t>𝐴𝐵𝐵</m:t>
                    </m:r>
                    <m:r>
                      <a:rPr lang="en-US" sz="4800" i="1">
                        <a:latin typeface="Cambria Math"/>
                      </a:rPr>
                      <m:t>+</m:t>
                    </m:r>
                    <m:sSup>
                      <m:sSupPr>
                        <m:ctrlPr>
                          <a:rPr lang="en-US" sz="4800" i="1">
                            <a:latin typeface="Cambria Math" panose="02040503050406030204" pitchFamily="18" charset="0"/>
                          </a:rPr>
                        </m:ctrlPr>
                      </m:sSupPr>
                      <m:e>
                        <m:r>
                          <a:rPr lang="en-US" sz="4800" i="1">
                            <a:latin typeface="Cambria Math"/>
                          </a:rPr>
                          <m:t>𝑞</m:t>
                        </m:r>
                      </m:e>
                      <m:sup>
                        <m:r>
                          <a:rPr lang="en-US" sz="4800" i="1">
                            <a:latin typeface="Cambria Math"/>
                          </a:rPr>
                          <m:t>3</m:t>
                        </m:r>
                      </m:sup>
                    </m:sSup>
                    <m:r>
                      <a:rPr lang="en-US" sz="4800" i="1">
                        <a:latin typeface="Cambria Math"/>
                      </a:rPr>
                      <m:t>𝐵𝐵𝐵</m:t>
                    </m:r>
                  </m:oMath>
                </a14:m>
                <a:r>
                  <a:rPr lang="en-US" sz="4800" dirty="0">
                    <a:latin typeface="Tahoma" panose="020B0604030504040204" pitchFamily="34" charset="0"/>
                    <a:ea typeface="Tahoma" panose="020B0604030504040204" pitchFamily="34" charset="0"/>
                    <a:cs typeface="Tahoma" panose="020B0604030504040204" pitchFamily="34" charset="0"/>
                  </a:rPr>
                  <a:t>);</a:t>
                </a:r>
              </a:p>
              <a:p>
                <a:pPr marL="685800" lvl="0" indent="-685800">
                  <a:lnSpc>
                    <a:spcPct val="114000"/>
                  </a:lnSpc>
                  <a:buFont typeface="Arial" panose="020B0604020202020204" pitchFamily="34" charset="0"/>
                  <a:buChar char="•"/>
                </a:pPr>
                <a:r>
                  <a:rPr lang="en-US" sz="4800" dirty="0" err="1">
                    <a:latin typeface="Tahoma" panose="020B0604030504040204" pitchFamily="34" charset="0"/>
                    <a:ea typeface="Tahoma" panose="020B0604030504040204" pitchFamily="34" charset="0"/>
                    <a:cs typeface="Tahoma" panose="020B0604030504040204" pitchFamily="34" charset="0"/>
                  </a:rPr>
                  <a:t>Tần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số</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các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kiểu</a:t>
                </a:r>
                <a:r>
                  <a:rPr lang="en-US" sz="4800" dirty="0">
                    <a:latin typeface="Tahoma" panose="020B0604030504040204" pitchFamily="34" charset="0"/>
                    <a:ea typeface="Tahoma" panose="020B0604030504040204" pitchFamily="34" charset="0"/>
                    <a:cs typeface="Tahoma" panose="020B0604030504040204" pitchFamily="34" charset="0"/>
                  </a:rPr>
                  <a:t> gen </a:t>
                </a:r>
                <a14:m>
                  <m:oMath xmlns:m="http://schemas.openxmlformats.org/officeDocument/2006/math">
                    <m:r>
                      <a:rPr lang="en-US" sz="4800" b="0" i="1" smtClean="0">
                        <a:latin typeface="Cambria Math"/>
                      </a:rPr>
                      <m:t>𝐴𝐴𝐴𝐴</m:t>
                    </m:r>
                    <m:r>
                      <a:rPr lang="en-US" sz="4800" b="0" i="1" smtClean="0">
                        <a:latin typeface="Cambria Math"/>
                      </a:rPr>
                      <m:t>,</m:t>
                    </m:r>
                    <m:r>
                      <a:rPr lang="en-US" sz="4800" b="0" i="1" smtClean="0">
                        <a:latin typeface="Cambria Math"/>
                      </a:rPr>
                      <m:t>𝐴𝐴𝐴𝐵</m:t>
                    </m:r>
                    <m:r>
                      <a:rPr lang="en-US" sz="4800" b="0" i="1" smtClean="0">
                        <a:latin typeface="Cambria Math"/>
                      </a:rPr>
                      <m:t>, </m:t>
                    </m:r>
                    <m:r>
                      <a:rPr lang="en-US" sz="4800" b="0" i="1" smtClean="0">
                        <a:latin typeface="Cambria Math"/>
                      </a:rPr>
                      <m:t>𝐴𝐴𝐵𝐵</m:t>
                    </m:r>
                    <m:r>
                      <a:rPr lang="en-US" sz="4800" b="0" i="1" smtClean="0">
                        <a:latin typeface="Cambria Math"/>
                      </a:rPr>
                      <m:t>, </m:t>
                    </m:r>
                    <m:r>
                      <a:rPr lang="en-US" sz="4800" b="0" i="1" smtClean="0">
                        <a:latin typeface="Cambria Math"/>
                      </a:rPr>
                      <m:t>𝐵𝐵𝐵𝐵</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tương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ứng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800" b="0" i="1" smtClean="0">
                            <a:latin typeface="Cambria Math" panose="02040503050406030204" pitchFamily="18" charset="0"/>
                          </a:rPr>
                        </m:ctrlPr>
                      </m:sSupPr>
                      <m:e>
                        <m:r>
                          <a:rPr lang="en-US" sz="4800" b="0" i="1" smtClean="0">
                            <a:latin typeface="Cambria Math"/>
                          </a:rPr>
                          <m:t>𝑝</m:t>
                        </m:r>
                      </m:e>
                      <m:sup>
                        <m:r>
                          <a:rPr lang="en-US" sz="4800" b="0" i="1" smtClean="0">
                            <a:latin typeface="Cambria Math"/>
                          </a:rPr>
                          <m:t>4</m:t>
                        </m:r>
                      </m:sup>
                    </m:sSup>
                    <m:r>
                      <a:rPr lang="en-US" sz="4800" b="0" i="1" smtClean="0">
                        <a:latin typeface="Cambria Math"/>
                      </a:rPr>
                      <m:t>, 4</m:t>
                    </m:r>
                    <m:sSup>
                      <m:sSupPr>
                        <m:ctrlPr>
                          <a:rPr lang="en-US" sz="4800" b="0" i="1" smtClean="0">
                            <a:latin typeface="Cambria Math" panose="02040503050406030204" pitchFamily="18" charset="0"/>
                          </a:rPr>
                        </m:ctrlPr>
                      </m:sSupPr>
                      <m:e>
                        <m:r>
                          <a:rPr lang="en-US" sz="4800" b="0" i="1" smtClean="0">
                            <a:latin typeface="Cambria Math"/>
                          </a:rPr>
                          <m:t>𝑝</m:t>
                        </m:r>
                      </m:e>
                      <m:sup>
                        <m:r>
                          <a:rPr lang="en-US" sz="4800" b="0" i="1" smtClean="0">
                            <a:latin typeface="Cambria Math"/>
                          </a:rPr>
                          <m:t>3</m:t>
                        </m:r>
                      </m:sup>
                    </m:sSup>
                    <m:r>
                      <a:rPr lang="en-US" sz="4800" b="0" i="1" smtClean="0">
                        <a:latin typeface="Cambria Math"/>
                      </a:rPr>
                      <m:t>𝑞</m:t>
                    </m:r>
                    <m:r>
                      <a:rPr lang="en-US" sz="4800" b="0" i="1" smtClean="0">
                        <a:latin typeface="Cambria Math"/>
                      </a:rPr>
                      <m:t>, 6</m:t>
                    </m:r>
                    <m:sSup>
                      <m:sSupPr>
                        <m:ctrlPr>
                          <a:rPr lang="en-US" sz="4800" b="0" i="1" smtClean="0">
                            <a:latin typeface="Cambria Math" panose="02040503050406030204" pitchFamily="18" charset="0"/>
                          </a:rPr>
                        </m:ctrlPr>
                      </m:sSupPr>
                      <m:e>
                        <m:r>
                          <a:rPr lang="en-US" sz="4800" b="0" i="1" smtClean="0">
                            <a:latin typeface="Cambria Math"/>
                          </a:rPr>
                          <m:t>𝑝</m:t>
                        </m:r>
                      </m:e>
                      <m:sup>
                        <m:r>
                          <a:rPr lang="en-US" sz="4800" b="0" i="1" smtClean="0">
                            <a:latin typeface="Cambria Math"/>
                          </a:rPr>
                          <m:t>2</m:t>
                        </m:r>
                      </m:sup>
                    </m:sSup>
                    <m:sSup>
                      <m:sSupPr>
                        <m:ctrlPr>
                          <a:rPr lang="en-US" sz="4800" b="0" i="1" smtClean="0">
                            <a:latin typeface="Cambria Math" panose="02040503050406030204" pitchFamily="18" charset="0"/>
                          </a:rPr>
                        </m:ctrlPr>
                      </m:sSupPr>
                      <m:e>
                        <m:r>
                          <a:rPr lang="en-US" sz="4800" b="0" i="1" smtClean="0">
                            <a:latin typeface="Cambria Math"/>
                          </a:rPr>
                          <m:t>𝑞</m:t>
                        </m:r>
                      </m:e>
                      <m:sup>
                        <m:r>
                          <a:rPr lang="en-US" sz="4800" b="0" i="1" smtClean="0">
                            <a:latin typeface="Cambria Math"/>
                          </a:rPr>
                          <m:t>2</m:t>
                        </m:r>
                      </m:sup>
                    </m:sSup>
                    <m:r>
                      <a:rPr lang="en-US" sz="4800" b="0" i="1" smtClean="0">
                        <a:latin typeface="Cambria Math"/>
                      </a:rPr>
                      <m:t>, 4</m:t>
                    </m:r>
                    <m:r>
                      <a:rPr lang="en-US" sz="4800" b="0" i="1" smtClean="0">
                        <a:latin typeface="Cambria Math"/>
                      </a:rPr>
                      <m:t>𝑝</m:t>
                    </m:r>
                    <m:sSup>
                      <m:sSupPr>
                        <m:ctrlPr>
                          <a:rPr lang="en-US" sz="4800" b="0" i="1" smtClean="0">
                            <a:latin typeface="Cambria Math" panose="02040503050406030204" pitchFamily="18" charset="0"/>
                          </a:rPr>
                        </m:ctrlPr>
                      </m:sSupPr>
                      <m:e>
                        <m:r>
                          <a:rPr lang="en-US" sz="4800" b="0" i="1" smtClean="0">
                            <a:latin typeface="Cambria Math"/>
                          </a:rPr>
                          <m:t>𝑞</m:t>
                        </m:r>
                      </m:e>
                      <m:sup>
                        <m:r>
                          <a:rPr lang="en-US" sz="4800" b="0" i="1" smtClean="0">
                            <a:latin typeface="Cambria Math"/>
                          </a:rPr>
                          <m:t>3</m:t>
                        </m:r>
                      </m:sup>
                    </m:sSup>
                    <m:r>
                      <a:rPr lang="en-US" sz="4800" b="0" i="1" smtClean="0">
                        <a:latin typeface="Cambria Math"/>
                      </a:rPr>
                      <m:t>, </m:t>
                    </m:r>
                    <m:sSup>
                      <m:sSupPr>
                        <m:ctrlPr>
                          <a:rPr lang="en-US" sz="4800" b="0" i="1" smtClean="0">
                            <a:latin typeface="Cambria Math" panose="02040503050406030204" pitchFamily="18" charset="0"/>
                          </a:rPr>
                        </m:ctrlPr>
                      </m:sSupPr>
                      <m:e>
                        <m:r>
                          <a:rPr lang="en-US" sz="4800" b="0" i="1" smtClean="0">
                            <a:latin typeface="Cambria Math"/>
                          </a:rPr>
                          <m:t>𝑞</m:t>
                        </m:r>
                      </m:e>
                      <m:sup>
                        <m:r>
                          <a:rPr lang="en-US" sz="4800" b="0" i="1" smtClean="0">
                            <a:latin typeface="Cambria Math"/>
                          </a:rPr>
                          <m:t>4</m:t>
                        </m:r>
                      </m:sup>
                    </m:sSup>
                  </m:oMath>
                </a14:m>
                <a:endParaRPr lang="en-US" sz="4800" dirty="0">
                  <a:latin typeface="Tahoma" panose="020B0604030504040204" pitchFamily="34" charset="0"/>
                  <a:ea typeface="Tahoma" panose="020B0604030504040204" pitchFamily="34" charset="0"/>
                  <a:cs typeface="Tahoma" panose="020B0604030504040204" pitchFamily="34" charset="0"/>
                </a:endParaRPr>
              </a:p>
              <a:p>
                <a:pPr>
                  <a:lnSpc>
                    <a:spcPct val="114000"/>
                  </a:lnSpc>
                </a:pPr>
                <a:r>
                  <a:rPr lang="en-US" sz="4800" dirty="0">
                    <a:latin typeface="Tahoma" panose="020B0604030504040204" pitchFamily="34" charset="0"/>
                    <a:ea typeface="Tahoma" panose="020B0604030504040204" pitchFamily="34" charset="0"/>
                    <a:cs typeface="Tahoma" panose="020B0604030504040204" pitchFamily="34" charset="0"/>
                  </a:rPr>
                  <a:t>(</a:t>
                </a:r>
                <a:r>
                  <a:rPr lang="en-US" sz="4800" dirty="0" err="1">
                    <a:latin typeface="Tahoma" panose="020B0604030504040204" pitchFamily="34" charset="0"/>
                    <a:ea typeface="Tahoma" panose="020B0604030504040204" pitchFamily="34" charset="0"/>
                    <a:cs typeface="Tahoma" panose="020B0604030504040204" pitchFamily="34" charset="0"/>
                  </a:rPr>
                  <a:t>ứng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với</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800" i="1">
                            <a:latin typeface="Cambria Math" panose="02040503050406030204" pitchFamily="18" charset="0"/>
                          </a:rPr>
                        </m:ctrlPr>
                      </m:sSupPr>
                      <m:e>
                        <m:d>
                          <m:dPr>
                            <m:ctrlPr>
                              <a:rPr lang="en-US" sz="4800" i="1">
                                <a:latin typeface="Cambria Math" panose="02040503050406030204" pitchFamily="18" charset="0"/>
                              </a:rPr>
                            </m:ctrlPr>
                          </m:dPr>
                          <m:e>
                            <m:r>
                              <m:rPr>
                                <m:sty m:val="p"/>
                              </m:rPr>
                              <a:rPr lang="en-US" sz="4800">
                                <a:latin typeface="Cambria Math"/>
                              </a:rPr>
                              <m:t>pA</m:t>
                            </m:r>
                            <m:r>
                              <a:rPr lang="en-US" sz="4800">
                                <a:latin typeface="Cambria Math"/>
                              </a:rPr>
                              <m:t>+</m:t>
                            </m:r>
                            <m:r>
                              <a:rPr lang="en-US" sz="4800" i="1">
                                <a:latin typeface="Cambria Math"/>
                              </a:rPr>
                              <m:t>𝑞𝐵</m:t>
                            </m:r>
                          </m:e>
                        </m:d>
                      </m:e>
                      <m:sup>
                        <m:r>
                          <a:rPr lang="en-US" sz="4800" b="0" i="1" smtClean="0">
                            <a:latin typeface="Cambria Math"/>
                          </a:rPr>
                          <m:t>4</m:t>
                        </m:r>
                      </m:sup>
                    </m:sSup>
                    <m:r>
                      <a:rPr lang="en-US" sz="4800" i="1">
                        <a:latin typeface="Cambria Math"/>
                      </a:rPr>
                      <m:t>=</m:t>
                    </m:r>
                    <m:sSup>
                      <m:sSupPr>
                        <m:ctrlPr>
                          <a:rPr lang="en-US" sz="4800" i="1">
                            <a:latin typeface="Cambria Math" panose="02040503050406030204" pitchFamily="18" charset="0"/>
                          </a:rPr>
                        </m:ctrlPr>
                      </m:sSupPr>
                      <m:e>
                        <m:r>
                          <a:rPr lang="en-US" sz="4800" i="1">
                            <a:latin typeface="Cambria Math"/>
                          </a:rPr>
                          <m:t>𝑝</m:t>
                        </m:r>
                      </m:e>
                      <m:sup>
                        <m:r>
                          <a:rPr lang="en-US" sz="4800" b="0" i="1" smtClean="0">
                            <a:latin typeface="Cambria Math"/>
                          </a:rPr>
                          <m:t>4</m:t>
                        </m:r>
                      </m:sup>
                    </m:sSup>
                    <m:r>
                      <a:rPr lang="en-US" sz="4800" b="0" i="1" smtClean="0">
                        <a:latin typeface="Cambria Math"/>
                      </a:rPr>
                      <m:t>𝐴𝐴𝐴𝐴</m:t>
                    </m:r>
                    <m:r>
                      <a:rPr lang="en-US" sz="4800" b="0" i="1" smtClean="0">
                        <a:latin typeface="Cambria Math"/>
                      </a:rPr>
                      <m:t>+4</m:t>
                    </m:r>
                    <m:sSup>
                      <m:sSupPr>
                        <m:ctrlPr>
                          <a:rPr lang="en-US" sz="4800" b="0" i="1" smtClean="0">
                            <a:latin typeface="Cambria Math" panose="02040503050406030204" pitchFamily="18" charset="0"/>
                          </a:rPr>
                        </m:ctrlPr>
                      </m:sSupPr>
                      <m:e>
                        <m:r>
                          <a:rPr lang="en-US" sz="4800" b="0" i="1" smtClean="0">
                            <a:latin typeface="Cambria Math"/>
                          </a:rPr>
                          <m:t>𝑝</m:t>
                        </m:r>
                      </m:e>
                      <m:sup>
                        <m:r>
                          <a:rPr lang="en-US" sz="4800" b="0" i="1" smtClean="0">
                            <a:latin typeface="Cambria Math"/>
                          </a:rPr>
                          <m:t>3</m:t>
                        </m:r>
                      </m:sup>
                    </m:sSup>
                    <m:r>
                      <a:rPr lang="en-US" sz="4800" b="0" i="1" smtClean="0">
                        <a:latin typeface="Cambria Math"/>
                      </a:rPr>
                      <m:t>𝑞𝐴𝐴𝐴𝐵</m:t>
                    </m:r>
                    <m:r>
                      <a:rPr lang="en-US" sz="4800" b="0" i="1" smtClean="0">
                        <a:latin typeface="Cambria Math"/>
                      </a:rPr>
                      <m:t>+6</m:t>
                    </m:r>
                    <m:sSup>
                      <m:sSupPr>
                        <m:ctrlPr>
                          <a:rPr lang="en-US" sz="4800" b="0" i="1" smtClean="0">
                            <a:latin typeface="Cambria Math" panose="02040503050406030204" pitchFamily="18" charset="0"/>
                          </a:rPr>
                        </m:ctrlPr>
                      </m:sSupPr>
                      <m:e>
                        <m:r>
                          <a:rPr lang="en-US" sz="4800" b="0" i="1" smtClean="0">
                            <a:latin typeface="Cambria Math"/>
                          </a:rPr>
                          <m:t>𝑝</m:t>
                        </m:r>
                      </m:e>
                      <m:sup>
                        <m:r>
                          <a:rPr lang="en-US" sz="4800" b="0" i="1" smtClean="0">
                            <a:latin typeface="Cambria Math"/>
                          </a:rPr>
                          <m:t>2</m:t>
                        </m:r>
                      </m:sup>
                    </m:sSup>
                    <m:sSup>
                      <m:sSupPr>
                        <m:ctrlPr>
                          <a:rPr lang="en-US" sz="4800" b="0" i="1" smtClean="0">
                            <a:latin typeface="Cambria Math" panose="02040503050406030204" pitchFamily="18" charset="0"/>
                          </a:rPr>
                        </m:ctrlPr>
                      </m:sSupPr>
                      <m:e>
                        <m:r>
                          <a:rPr lang="en-US" sz="4800" b="0" i="1" smtClean="0">
                            <a:latin typeface="Cambria Math"/>
                          </a:rPr>
                          <m:t>𝑞</m:t>
                        </m:r>
                      </m:e>
                      <m:sup>
                        <m:r>
                          <a:rPr lang="en-US" sz="4800" b="0" i="1" smtClean="0">
                            <a:latin typeface="Cambria Math"/>
                          </a:rPr>
                          <m:t>2</m:t>
                        </m:r>
                      </m:sup>
                    </m:sSup>
                    <m:r>
                      <a:rPr lang="en-US" sz="4800" b="0" i="1" smtClean="0">
                        <a:latin typeface="Cambria Math"/>
                      </a:rPr>
                      <m:t>𝐴𝐴𝐵𝐵</m:t>
                    </m:r>
                    <m:r>
                      <a:rPr lang="en-US" sz="4800" b="0" i="1" smtClean="0">
                        <a:latin typeface="Cambria Math"/>
                      </a:rPr>
                      <m:t>+4</m:t>
                    </m:r>
                    <m:r>
                      <a:rPr lang="en-US" sz="4800" b="0" i="1" smtClean="0">
                        <a:latin typeface="Cambria Math"/>
                      </a:rPr>
                      <m:t>𝑝</m:t>
                    </m:r>
                    <m:sSup>
                      <m:sSupPr>
                        <m:ctrlPr>
                          <a:rPr lang="en-US" sz="4800" b="0" i="1" smtClean="0">
                            <a:latin typeface="Cambria Math" panose="02040503050406030204" pitchFamily="18" charset="0"/>
                          </a:rPr>
                        </m:ctrlPr>
                      </m:sSupPr>
                      <m:e>
                        <m:r>
                          <a:rPr lang="en-US" sz="4800" b="0" i="1" smtClean="0">
                            <a:latin typeface="Cambria Math"/>
                          </a:rPr>
                          <m:t>𝑞</m:t>
                        </m:r>
                      </m:e>
                      <m:sup>
                        <m:r>
                          <a:rPr lang="en-US" sz="4800" b="0" i="1" smtClean="0">
                            <a:latin typeface="Cambria Math"/>
                          </a:rPr>
                          <m:t>3</m:t>
                        </m:r>
                      </m:sup>
                    </m:sSup>
                    <m:r>
                      <a:rPr lang="en-US" sz="4800" b="0" i="1" smtClean="0">
                        <a:latin typeface="Cambria Math"/>
                      </a:rPr>
                      <m:t>𝐴𝐵𝐵𝐵</m:t>
                    </m:r>
                    <m:r>
                      <a:rPr lang="en-US" sz="4800" b="0" i="1" smtClean="0">
                        <a:latin typeface="Cambria Math"/>
                      </a:rPr>
                      <m:t>+</m:t>
                    </m:r>
                    <m:sSup>
                      <m:sSupPr>
                        <m:ctrlPr>
                          <a:rPr lang="en-US" sz="4800" b="0" i="1" smtClean="0">
                            <a:latin typeface="Cambria Math" panose="02040503050406030204" pitchFamily="18" charset="0"/>
                          </a:rPr>
                        </m:ctrlPr>
                      </m:sSupPr>
                      <m:e>
                        <m:r>
                          <a:rPr lang="en-US" sz="4800" b="0" i="1" smtClean="0">
                            <a:latin typeface="Cambria Math"/>
                          </a:rPr>
                          <m:t>𝑞</m:t>
                        </m:r>
                      </m:e>
                      <m:sup>
                        <m:r>
                          <a:rPr lang="en-US" sz="4800" b="0" i="1" smtClean="0">
                            <a:latin typeface="Cambria Math"/>
                          </a:rPr>
                          <m:t>4</m:t>
                        </m:r>
                      </m:sup>
                    </m:sSup>
                    <m:r>
                      <a:rPr lang="en-US" sz="4800" b="0" i="1" smtClean="0">
                        <a:latin typeface="Cambria Math"/>
                      </a:rPr>
                      <m:t>𝐵𝐵𝐵𝐵</m:t>
                    </m:r>
                    <m:r>
                      <a:rPr lang="en-US" sz="4800" b="0" i="1" smtClean="0">
                        <a:latin typeface="Cambria Math"/>
                      </a:rPr>
                      <m:t>);</m:t>
                    </m:r>
                  </m:oMath>
                </a14:m>
                <a:endParaRPr lang="en-US" sz="4800" dirty="0">
                  <a:latin typeface="Tahoma" panose="020B0604030504040204" pitchFamily="34" charset="0"/>
                  <a:ea typeface="Tahoma" panose="020B0604030504040204" pitchFamily="34" charset="0"/>
                  <a:cs typeface="Tahoma" panose="020B0604030504040204" pitchFamily="34" charset="0"/>
                </a:endParaRPr>
              </a:p>
              <a:p>
                <a:pPr marL="685800" indent="-685800">
                  <a:lnSpc>
                    <a:spcPct val="114000"/>
                  </a:lnSpc>
                  <a:buFont typeface="Arial" panose="020B0604020202020204" pitchFamily="34" charset="0"/>
                  <a:buChar char="•"/>
                </a:pPr>
                <a:r>
                  <a:rPr lang="en-US" sz="4800" dirty="0" err="1">
                    <a:latin typeface="Tahoma" panose="020B0604030504040204" pitchFamily="34" charset="0"/>
                    <a:ea typeface="Tahoma" panose="020B0604030504040204" pitchFamily="34" charset="0"/>
                    <a:cs typeface="Tahoma" panose="020B0604030504040204" pitchFamily="34" charset="0"/>
                  </a:rPr>
                  <a:t>Tổng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quát</a:t>
                </a:r>
                <a:r>
                  <a:rPr lang="en-US" sz="4800" dirty="0">
                    <a:latin typeface="Tahoma" panose="020B0604030504040204" pitchFamily="34" charset="0"/>
                    <a:ea typeface="Tahoma" panose="020B0604030504040204" pitchFamily="34" charset="0"/>
                    <a:cs typeface="Tahoma" panose="020B0604030504040204" pitchFamily="34" charset="0"/>
                  </a:rPr>
                  <a:t>, ta </a:t>
                </a:r>
                <a:r>
                  <a:rPr lang="en-US" sz="4800" dirty="0" err="1">
                    <a:latin typeface="Tahoma" panose="020B0604030504040204" pitchFamily="34" charset="0"/>
                    <a:ea typeface="Tahoma" panose="020B0604030504040204" pitchFamily="34" charset="0"/>
                    <a:cs typeface="Tahoma" panose="020B0604030504040204" pitchFamily="34" charset="0"/>
                  </a:rPr>
                  <a:t>có</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tần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số</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kiểu</a:t>
                </a:r>
                <a:r>
                  <a:rPr lang="en-US" sz="4800" dirty="0">
                    <a:latin typeface="Tahoma" panose="020B0604030504040204" pitchFamily="34" charset="0"/>
                    <a:ea typeface="Tahoma" panose="020B0604030504040204" pitchFamily="34" charset="0"/>
                    <a:cs typeface="Tahoma" panose="020B0604030504040204" pitchFamily="34" charset="0"/>
                  </a:rPr>
                  <a:t> gen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𝑖</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gồm</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alen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i="1" dirty="0">
                    <a:latin typeface="Tahoma" panose="020B0604030504040204" pitchFamily="34" charset="0"/>
                    <a:ea typeface="Tahoma" panose="020B0604030504040204" pitchFamily="34" charset="0"/>
                    <a:cs typeface="Tahoma" panose="020B0604030504040204" pitchFamily="34" charset="0"/>
                  </a:rPr>
                  <a:t>A</a:t>
                </a:r>
                <a:r>
                  <a:rPr lang="en-US" sz="4800" dirty="0">
                    <a:latin typeface="Tahoma" panose="020B0604030504040204" pitchFamily="34" charset="0"/>
                    <a:ea typeface="Tahoma" panose="020B0604030504040204" pitchFamily="34" charset="0"/>
                    <a:cs typeface="Tahoma" panose="020B0604030504040204" pitchFamily="34" charset="0"/>
                  </a:rPr>
                  <a:t> và gen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𝑗</m:t>
                    </m:r>
                  </m:oMath>
                </a14:m>
                <a:r>
                  <a:rPr lang="en-US" sz="4800" dirty="0">
                    <a:latin typeface="Tahoma" panose="020B0604030504040204" pitchFamily="34" charset="0"/>
                    <a:ea typeface="Tahoma" panose="020B0604030504040204" pitchFamily="34" charset="0"/>
                    <a:cs typeface="Tahoma" panose="020B0604030504040204" pitchFamily="34" charset="0"/>
                  </a:rPr>
                  <a:t> gồm alen </a:t>
                </a:r>
                <a:r>
                  <a:rPr lang="en-US" sz="4800" i="1" dirty="0">
                    <a:latin typeface="Tahoma" panose="020B0604030504040204" pitchFamily="34" charset="0"/>
                    <a:ea typeface="Tahoma" panose="020B0604030504040204" pitchFamily="34" charset="0"/>
                    <a:cs typeface="Tahoma" panose="020B0604030504040204" pitchFamily="34" charset="0"/>
                  </a:rPr>
                  <a:t>B</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bSupPr>
                      <m:e>
                        <m:r>
                          <a:rPr lang="en-US" sz="4800" b="0" i="1" smtClean="0">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𝑖</m:t>
                        </m:r>
                        <m:r>
                          <a:rPr lang="en-US" sz="4800" b="0" i="1" smtClean="0">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𝑗</m:t>
                        </m:r>
                      </m:sub>
                      <m:sup>
                        <m:r>
                          <a:rPr lang="en-US" sz="4800" b="0" i="1" smtClean="0">
                            <a:latin typeface="Cambria Math"/>
                            <a:ea typeface="Tahoma" panose="020B0604030504040204" pitchFamily="34" charset="0"/>
                            <a:cs typeface="Tahoma" panose="020B0604030504040204" pitchFamily="34" charset="0"/>
                          </a:rPr>
                          <m:t>𝑗</m:t>
                        </m:r>
                      </m:sup>
                    </m:sSubSup>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𝑝</m:t>
                        </m:r>
                      </m:e>
                      <m:sup>
                        <m:r>
                          <a:rPr lang="en-US" sz="4800" b="0" i="1" smtClean="0">
                            <a:latin typeface="Cambria Math"/>
                            <a:ea typeface="Tahoma" panose="020B0604030504040204" pitchFamily="34" charset="0"/>
                            <a:cs typeface="Tahoma" panose="020B0604030504040204" pitchFamily="34" charset="0"/>
                          </a:rPr>
                          <m:t>𝑖</m:t>
                        </m:r>
                      </m:sup>
                    </m:sSup>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𝑞</m:t>
                        </m:r>
                      </m:e>
                      <m:sup>
                        <m:r>
                          <a:rPr lang="en-US" sz="4800" b="0" i="1" smtClean="0">
                            <a:latin typeface="Cambria Math"/>
                            <a:ea typeface="Tahoma" panose="020B0604030504040204" pitchFamily="34" charset="0"/>
                            <a:cs typeface="Tahoma" panose="020B0604030504040204" pitchFamily="34" charset="0"/>
                          </a:rPr>
                          <m:t>𝑗</m:t>
                        </m:r>
                      </m:sup>
                    </m:sSup>
                  </m:oMath>
                </a14:m>
                <a:r>
                  <a:rPr lang="en-US" sz="4800" dirty="0">
                    <a:latin typeface="Tahoma" panose="020B0604030504040204" pitchFamily="34" charset="0"/>
                    <a:ea typeface="Tahoma" panose="020B0604030504040204" pitchFamily="34" charset="0"/>
                    <a:cs typeface="Tahoma" panose="020B0604030504040204" pitchFamily="34" charset="0"/>
                  </a:rPr>
                  <a:t>.</a:t>
                </a:r>
              </a:p>
              <a:p>
                <a:endParaRPr lang="en-US" sz="4800"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32" name="TextBox 31">
                <a:extLst>
                  <a:ext uri="{FF2B5EF4-FFF2-40B4-BE49-F238E27FC236}">
                    <a16:creationId xmlns:a16="http://schemas.microsoft.com/office/drawing/2014/main" id="{3DD30A3B-E42E-4A1F-8AB9-53C0308D9766}"/>
                  </a:ext>
                </a:extLst>
              </p:cNvPr>
              <p:cNvSpPr txBox="1">
                <a:spLocks noRot="1" noChangeAspect="1" noMove="1" noResize="1" noEditPoints="1" noAdjustHandles="1" noChangeArrowheads="1" noChangeShapeType="1" noTextEdit="1"/>
              </p:cNvSpPr>
              <p:nvPr/>
            </p:nvSpPr>
            <p:spPr>
              <a:xfrm>
                <a:off x="387399" y="4267200"/>
                <a:ext cx="23742598" cy="7865038"/>
              </a:xfrm>
              <a:prstGeom prst="rect">
                <a:avLst/>
              </a:prstGeom>
              <a:blipFill>
                <a:blip r:embed="rId3"/>
                <a:stretch>
                  <a:fillRect l="-1181" t="-1473"/>
                </a:stretch>
              </a:blipFill>
            </p:spPr>
            <p:txBody>
              <a:bodyPr/>
              <a:lstStyle/>
              <a:p>
                <a:r>
                  <a:rPr lang="en-US">
                    <a:noFill/>
                  </a:rPr>
                  <a:t> </a:t>
                </a:r>
              </a:p>
            </p:txBody>
          </p:sp>
        </mc:Fallback>
      </mc:AlternateContent>
    </p:spTree>
    <p:extLst>
      <p:ext uri="{BB962C8B-B14F-4D97-AF65-F5344CB8AC3E}">
        <p14:creationId xmlns:p14="http://schemas.microsoft.com/office/powerpoint/2010/main" val="4249243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blinds(horizontal)">
                                      <p:cBhvr>
                                        <p:cTn id="7" dur="500"/>
                                        <p:tgtEl>
                                          <p:spTgt spid="32">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2">
                                            <p:txEl>
                                              <p:pRg st="1" end="1"/>
                                            </p:txEl>
                                          </p:spTgt>
                                        </p:tgtEl>
                                        <p:attrNameLst>
                                          <p:attrName>style.visibility</p:attrName>
                                        </p:attrNameLst>
                                      </p:cBhvr>
                                      <p:to>
                                        <p:strVal val="visible"/>
                                      </p:to>
                                    </p:set>
                                    <p:animEffect transition="in" filter="blinds(horizontal)">
                                      <p:cBhvr>
                                        <p:cTn id="11" dur="500"/>
                                        <p:tgtEl>
                                          <p:spTgt spid="32">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2">
                                            <p:txEl>
                                              <p:pRg st="2" end="2"/>
                                            </p:txEl>
                                          </p:spTgt>
                                        </p:tgtEl>
                                        <p:attrNameLst>
                                          <p:attrName>style.visibility</p:attrName>
                                        </p:attrNameLst>
                                      </p:cBhvr>
                                      <p:to>
                                        <p:strVal val="visible"/>
                                      </p:to>
                                    </p:set>
                                    <p:animEffect transition="in" filter="blinds(horizontal)">
                                      <p:cBhvr>
                                        <p:cTn id="15" dur="500"/>
                                        <p:tgtEl>
                                          <p:spTgt spid="32">
                                            <p:txEl>
                                              <p:pRg st="2" end="2"/>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32">
                                            <p:txEl>
                                              <p:pRg st="3" end="3"/>
                                            </p:txEl>
                                          </p:spTgt>
                                        </p:tgtEl>
                                        <p:attrNameLst>
                                          <p:attrName>style.visibility</p:attrName>
                                        </p:attrNameLst>
                                      </p:cBhvr>
                                      <p:to>
                                        <p:strVal val="visible"/>
                                      </p:to>
                                    </p:set>
                                    <p:animEffect transition="in" filter="blinds(horizontal)">
                                      <p:cBhvr>
                                        <p:cTn id="19" dur="500"/>
                                        <p:tgtEl>
                                          <p:spTgt spid="32">
                                            <p:txEl>
                                              <p:pRg st="3" end="3"/>
                                            </p:txEl>
                                          </p:spTgt>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32">
                                            <p:txEl>
                                              <p:pRg st="4" end="4"/>
                                            </p:txEl>
                                          </p:spTgt>
                                        </p:tgtEl>
                                        <p:attrNameLst>
                                          <p:attrName>style.visibility</p:attrName>
                                        </p:attrNameLst>
                                      </p:cBhvr>
                                      <p:to>
                                        <p:strVal val="visible"/>
                                      </p:to>
                                    </p:set>
                                    <p:animEffect transition="in" filter="blinds(horizontal)">
                                      <p:cBhvr>
                                        <p:cTn id="23" dur="500"/>
                                        <p:tgtEl>
                                          <p:spTgt spid="32">
                                            <p:txEl>
                                              <p:pRg st="4" end="4"/>
                                            </p:txEl>
                                          </p:spTgt>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32">
                                            <p:txEl>
                                              <p:pRg st="5" end="5"/>
                                            </p:txEl>
                                          </p:spTgt>
                                        </p:tgtEl>
                                        <p:attrNameLst>
                                          <p:attrName>style.visibility</p:attrName>
                                        </p:attrNameLst>
                                      </p:cBhvr>
                                      <p:to>
                                        <p:strVal val="visible"/>
                                      </p:to>
                                    </p:set>
                                    <p:animEffect transition="in" filter="blinds(horizontal)">
                                      <p:cBhvr>
                                        <p:cTn id="27" dur="500"/>
                                        <p:tgtEl>
                                          <p:spTgt spid="32">
                                            <p:txEl>
                                              <p:pRg st="5" end="5"/>
                                            </p:txEl>
                                          </p:spTgt>
                                        </p:tgtEl>
                                      </p:cBhvr>
                                    </p:animEffect>
                                  </p:childTnLst>
                                </p:cTn>
                              </p:par>
                            </p:childTnLst>
                          </p:cTn>
                        </p:par>
                        <p:par>
                          <p:cTn id="28" fill="hold">
                            <p:stCondLst>
                              <p:cond delay="3000"/>
                            </p:stCondLst>
                            <p:childTnLst>
                              <p:par>
                                <p:cTn id="29" presetID="3" presetClass="entr" presetSubtype="10" fill="hold" nodeType="afterEffect">
                                  <p:stCondLst>
                                    <p:cond delay="0"/>
                                  </p:stCondLst>
                                  <p:childTnLst>
                                    <p:set>
                                      <p:cBhvr>
                                        <p:cTn id="30" dur="1" fill="hold">
                                          <p:stCondLst>
                                            <p:cond delay="0"/>
                                          </p:stCondLst>
                                        </p:cTn>
                                        <p:tgtEl>
                                          <p:spTgt spid="32">
                                            <p:txEl>
                                              <p:pRg st="6" end="6"/>
                                            </p:txEl>
                                          </p:spTgt>
                                        </p:tgtEl>
                                        <p:attrNameLst>
                                          <p:attrName>style.visibility</p:attrName>
                                        </p:attrNameLst>
                                      </p:cBhvr>
                                      <p:to>
                                        <p:strVal val="visible"/>
                                      </p:to>
                                    </p:set>
                                    <p:animEffect transition="in" filter="blinds(horizontal)">
                                      <p:cBhvr>
                                        <p:cTn id="31" dur="500"/>
                                        <p:tgtEl>
                                          <p:spTgt spid="32">
                                            <p:txEl>
                                              <p:pRg st="6" end="6"/>
                                            </p:txEl>
                                          </p:spTgt>
                                        </p:tgtEl>
                                      </p:cBhvr>
                                    </p:animEffect>
                                  </p:childTnLst>
                                </p:cTn>
                              </p:par>
                            </p:childTnLst>
                          </p:cTn>
                        </p:par>
                        <p:par>
                          <p:cTn id="32" fill="hold">
                            <p:stCondLst>
                              <p:cond delay="3500"/>
                            </p:stCondLst>
                            <p:childTnLst>
                              <p:par>
                                <p:cTn id="33" presetID="3" presetClass="entr" presetSubtype="10" fill="hold" nodeType="afterEffect">
                                  <p:stCondLst>
                                    <p:cond delay="0"/>
                                  </p:stCondLst>
                                  <p:childTnLst>
                                    <p:set>
                                      <p:cBhvr>
                                        <p:cTn id="34" dur="1" fill="hold">
                                          <p:stCondLst>
                                            <p:cond delay="0"/>
                                          </p:stCondLst>
                                        </p:cTn>
                                        <p:tgtEl>
                                          <p:spTgt spid="32">
                                            <p:txEl>
                                              <p:pRg st="7" end="7"/>
                                            </p:txEl>
                                          </p:spTgt>
                                        </p:tgtEl>
                                        <p:attrNameLst>
                                          <p:attrName>style.visibility</p:attrName>
                                        </p:attrNameLst>
                                      </p:cBhvr>
                                      <p:to>
                                        <p:strVal val="visible"/>
                                      </p:to>
                                    </p:set>
                                    <p:animEffect transition="in" filter="blinds(horizontal)">
                                      <p:cBhvr>
                                        <p:cTn id="35" dur="500"/>
                                        <p:tgtEl>
                                          <p:spTgt spid="3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A73C2D5-CA9B-47BC-9AD0-ECA015C1C325}"/>
              </a:ext>
            </a:extLst>
          </p:cNvPr>
          <p:cNvGrpSpPr/>
          <p:nvPr/>
        </p:nvGrpSpPr>
        <p:grpSpPr>
          <a:xfrm>
            <a:off x="839678" y="5486579"/>
            <a:ext cx="23010921" cy="2701196"/>
            <a:chOff x="839787" y="6087168"/>
            <a:chExt cx="22175609" cy="2701548"/>
          </a:xfrm>
        </p:grpSpPr>
        <p:sp>
          <p:nvSpPr>
            <p:cNvPr id="3" name="Freeform 71">
              <a:extLst>
                <a:ext uri="{FF2B5EF4-FFF2-40B4-BE49-F238E27FC236}">
                  <a16:creationId xmlns:a16="http://schemas.microsoft.com/office/drawing/2014/main" id="{E1DE1FB5-671A-4611-8EE8-31248E438454}"/>
                </a:ext>
              </a:extLst>
            </p:cNvPr>
            <p:cNvSpPr>
              <a:spLocks/>
            </p:cNvSpPr>
            <p:nvPr/>
          </p:nvSpPr>
          <p:spPr bwMode="auto">
            <a:xfrm flipH="1" flipV="1">
              <a:off x="16460787" y="8381999"/>
              <a:ext cx="6551512" cy="406715"/>
            </a:xfrm>
            <a:prstGeom prst="rect">
              <a:avLst/>
            </a:pr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4" name="Freeform 71">
              <a:extLst>
                <a:ext uri="{FF2B5EF4-FFF2-40B4-BE49-F238E27FC236}">
                  <a16:creationId xmlns:a16="http://schemas.microsoft.com/office/drawing/2014/main" id="{1E70EDEF-46E1-429A-B86A-3AB2597BC5FA}"/>
                </a:ext>
              </a:extLst>
            </p:cNvPr>
            <p:cNvSpPr>
              <a:spLocks/>
            </p:cNvSpPr>
            <p:nvPr/>
          </p:nvSpPr>
          <p:spPr bwMode="auto">
            <a:xfrm>
              <a:off x="839787" y="7614323"/>
              <a:ext cx="19585088" cy="117439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5" name="Oval 72">
              <a:extLst>
                <a:ext uri="{FF2B5EF4-FFF2-40B4-BE49-F238E27FC236}">
                  <a16:creationId xmlns:a16="http://schemas.microsoft.com/office/drawing/2014/main" id="{061809A4-DFA0-48FD-A9B1-C4C761DE351E}"/>
                </a:ext>
              </a:extLst>
            </p:cNvPr>
            <p:cNvSpPr>
              <a:spLocks noChangeArrowheads="1"/>
            </p:cNvSpPr>
            <p:nvPr/>
          </p:nvSpPr>
          <p:spPr bwMode="auto">
            <a:xfrm>
              <a:off x="2621467" y="6087168"/>
              <a:ext cx="803766" cy="790373"/>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6" name="Freeform 73">
              <a:extLst>
                <a:ext uri="{FF2B5EF4-FFF2-40B4-BE49-F238E27FC236}">
                  <a16:creationId xmlns:a16="http://schemas.microsoft.com/office/drawing/2014/main" id="{8A17BDFD-C5E8-4E1C-915C-5CFAC4A8881E}"/>
                </a:ext>
              </a:extLst>
            </p:cNvPr>
            <p:cNvSpPr>
              <a:spLocks/>
            </p:cNvSpPr>
            <p:nvPr/>
          </p:nvSpPr>
          <p:spPr bwMode="auto">
            <a:xfrm>
              <a:off x="2420524" y="6815024"/>
              <a:ext cx="589429" cy="535844"/>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7" name="Freeform 74">
              <a:extLst>
                <a:ext uri="{FF2B5EF4-FFF2-40B4-BE49-F238E27FC236}">
                  <a16:creationId xmlns:a16="http://schemas.microsoft.com/office/drawing/2014/main" id="{E741B86F-E7B9-4220-8DE8-16F61058D5E7}"/>
                </a:ext>
              </a:extLst>
            </p:cNvPr>
            <p:cNvSpPr>
              <a:spLocks/>
            </p:cNvSpPr>
            <p:nvPr/>
          </p:nvSpPr>
          <p:spPr bwMode="auto">
            <a:xfrm>
              <a:off x="2420524" y="6815024"/>
              <a:ext cx="589429" cy="535844"/>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8" name="Freeform 75">
              <a:extLst>
                <a:ext uri="{FF2B5EF4-FFF2-40B4-BE49-F238E27FC236}">
                  <a16:creationId xmlns:a16="http://schemas.microsoft.com/office/drawing/2014/main" id="{A09A0D33-4C85-476E-BFFE-F1FD8CCE41F6}"/>
                </a:ext>
              </a:extLst>
            </p:cNvPr>
            <p:cNvSpPr>
              <a:spLocks/>
            </p:cNvSpPr>
            <p:nvPr/>
          </p:nvSpPr>
          <p:spPr bwMode="auto">
            <a:xfrm>
              <a:off x="2420524" y="6815024"/>
              <a:ext cx="589429" cy="535844"/>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9" name="Freeform 76">
              <a:extLst>
                <a:ext uri="{FF2B5EF4-FFF2-40B4-BE49-F238E27FC236}">
                  <a16:creationId xmlns:a16="http://schemas.microsoft.com/office/drawing/2014/main" id="{DDAC5A5E-FBC2-42F3-A656-E3FDFB130D35}"/>
                </a:ext>
              </a:extLst>
            </p:cNvPr>
            <p:cNvSpPr>
              <a:spLocks/>
            </p:cNvSpPr>
            <p:nvPr/>
          </p:nvSpPr>
          <p:spPr bwMode="auto">
            <a:xfrm>
              <a:off x="2420524" y="6815024"/>
              <a:ext cx="1169926" cy="535844"/>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0" name="Freeform 77">
              <a:extLst>
                <a:ext uri="{FF2B5EF4-FFF2-40B4-BE49-F238E27FC236}">
                  <a16:creationId xmlns:a16="http://schemas.microsoft.com/office/drawing/2014/main" id="{C2BB2173-F867-4E7A-8E0E-8B9F2F13E704}"/>
                </a:ext>
              </a:extLst>
            </p:cNvPr>
            <p:cNvSpPr>
              <a:spLocks/>
            </p:cNvSpPr>
            <p:nvPr/>
          </p:nvSpPr>
          <p:spPr bwMode="auto">
            <a:xfrm>
              <a:off x="2210654" y="7038293"/>
              <a:ext cx="1594133" cy="495658"/>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1" name="Freeform 78">
              <a:extLst>
                <a:ext uri="{FF2B5EF4-FFF2-40B4-BE49-F238E27FC236}">
                  <a16:creationId xmlns:a16="http://schemas.microsoft.com/office/drawing/2014/main" id="{81E049EF-5FCC-4AF7-BFB8-2376327199D4}"/>
                </a:ext>
              </a:extLst>
            </p:cNvPr>
            <p:cNvSpPr>
              <a:spLocks/>
            </p:cNvSpPr>
            <p:nvPr/>
          </p:nvSpPr>
          <p:spPr bwMode="auto">
            <a:xfrm>
              <a:off x="3023349" y="7194577"/>
              <a:ext cx="861815" cy="1330678"/>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2" name="Freeform 79">
              <a:extLst>
                <a:ext uri="{FF2B5EF4-FFF2-40B4-BE49-F238E27FC236}">
                  <a16:creationId xmlns:a16="http://schemas.microsoft.com/office/drawing/2014/main" id="{13AE2C48-248E-44C5-9188-340518D57A1F}"/>
                </a:ext>
              </a:extLst>
            </p:cNvPr>
            <p:cNvSpPr>
              <a:spLocks/>
            </p:cNvSpPr>
            <p:nvPr/>
          </p:nvSpPr>
          <p:spPr bwMode="auto">
            <a:xfrm>
              <a:off x="2148137" y="7194577"/>
              <a:ext cx="1737027" cy="1330678"/>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3" name="Freeform 80">
              <a:extLst>
                <a:ext uri="{FF2B5EF4-FFF2-40B4-BE49-F238E27FC236}">
                  <a16:creationId xmlns:a16="http://schemas.microsoft.com/office/drawing/2014/main" id="{C7094C98-BEEA-438E-99C0-6AA683EC0063}"/>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4" name="Freeform 81">
              <a:extLst>
                <a:ext uri="{FF2B5EF4-FFF2-40B4-BE49-F238E27FC236}">
                  <a16:creationId xmlns:a16="http://schemas.microsoft.com/office/drawing/2014/main" id="{6060D6D9-15A5-4D95-94BC-A9B51A4B0AF6}"/>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5" name="Freeform 82">
              <a:extLst>
                <a:ext uri="{FF2B5EF4-FFF2-40B4-BE49-F238E27FC236}">
                  <a16:creationId xmlns:a16="http://schemas.microsoft.com/office/drawing/2014/main" id="{AE1B44B1-DBFA-419C-A487-CF00758C4E29}"/>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6" name="TextBox 15">
              <a:extLst>
                <a:ext uri="{FF2B5EF4-FFF2-40B4-BE49-F238E27FC236}">
                  <a16:creationId xmlns:a16="http://schemas.microsoft.com/office/drawing/2014/main" id="{91CDE3B4-A1DE-4B75-9DCD-FB34DD583B3E}"/>
                </a:ext>
              </a:extLst>
            </p:cNvPr>
            <p:cNvSpPr txBox="1"/>
            <p:nvPr/>
          </p:nvSpPr>
          <p:spPr>
            <a:xfrm>
              <a:off x="4760377" y="6624160"/>
              <a:ext cx="18255019" cy="1446738"/>
            </a:xfrm>
            <a:prstGeom prst="rect">
              <a:avLst/>
            </a:prstGeom>
            <a:noFill/>
          </p:spPr>
          <p:txBody>
            <a:bodyPr wrap="square" rtlCol="0">
              <a:spAutoFit/>
            </a:bodyPr>
            <a:lstStyle/>
            <a:p>
              <a:r>
                <a:rPr lang="en-US" sz="8800" b="1">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TIẾT HỌC ĐẾN ĐÂY KẾT THÚC</a:t>
              </a:r>
              <a:endParaRPr lang="en-US" sz="88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729941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1807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ounded Rectangle 19">
            <a:extLst>
              <a:ext uri="{FF2B5EF4-FFF2-40B4-BE49-F238E27FC236}">
                <a16:creationId xmlns:a16="http://schemas.microsoft.com/office/drawing/2014/main" id="{9732CF64-EA0B-4855-B3A1-931E81F57942}"/>
              </a:ext>
            </a:extLst>
          </p:cNvPr>
          <p:cNvSpPr/>
          <p:nvPr/>
        </p:nvSpPr>
        <p:spPr>
          <a:xfrm>
            <a:off x="245919" y="2187371"/>
            <a:ext cx="23892162" cy="11506200"/>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5C8CF20-A188-40A3-A095-8424A5327F85}"/>
                  </a:ext>
                </a:extLst>
              </p:cNvPr>
              <p:cNvSpPr txBox="1"/>
              <p:nvPr/>
            </p:nvSpPr>
            <p:spPr>
              <a:xfrm>
                <a:off x="496918" y="2187371"/>
                <a:ext cx="23887082" cy="7786747"/>
              </a:xfrm>
              <a:prstGeom prst="rect">
                <a:avLst/>
              </a:prstGeom>
              <a:noFill/>
            </p:spPr>
            <p:txBody>
              <a:bodyPr wrap="square" rtlCol="0">
                <a:spAutoFit/>
              </a:bodyPr>
              <a:lstStyle/>
              <a:p>
                <a:pPr algn="just">
                  <a:lnSpc>
                    <a:spcPct val="150000"/>
                  </a:lnSpc>
                  <a:spcBef>
                    <a:spcPts val="600"/>
                  </a:spcBef>
                </a:pPr>
                <a:r>
                  <a:rPr lang="en-US" sz="4800" dirty="0">
                    <a:latin typeface="Tahoma" panose="020B0604030504040204" pitchFamily="34" charset="0"/>
                    <a:ea typeface="Tahoma" panose="020B0604030504040204" pitchFamily="34" charset="0"/>
                    <a:cs typeface="Tahoma" panose="020B0604030504040204" pitchFamily="34" charset="0"/>
                  </a:rPr>
                  <a:t>  Ở </a:t>
                </a:r>
                <a:r>
                  <a:rPr lang="en-US" sz="4800" dirty="0" err="1">
                    <a:latin typeface="Tahoma" panose="020B0604030504040204" pitchFamily="34" charset="0"/>
                    <a:ea typeface="Tahoma" panose="020B0604030504040204" pitchFamily="34" charset="0"/>
                    <a:cs typeface="Tahoma" panose="020B0604030504040204" pitchFamily="34" charset="0"/>
                  </a:rPr>
                  <a:t>lớp</a:t>
                </a:r>
                <a:r>
                  <a:rPr lang="en-US" sz="4800" dirty="0">
                    <a:latin typeface="Tahoma" panose="020B0604030504040204" pitchFamily="34" charset="0"/>
                    <a:ea typeface="Tahoma" panose="020B0604030504040204" pitchFamily="34" charset="0"/>
                    <a:cs typeface="Tahoma" panose="020B0604030504040204" pitchFamily="34" charset="0"/>
                  </a:rPr>
                  <a:t> 8, </a:t>
                </a:r>
                <a:r>
                  <a:rPr lang="en-US" sz="4800" dirty="0" err="1">
                    <a:latin typeface="Tahoma" panose="020B0604030504040204" pitchFamily="34" charset="0"/>
                    <a:ea typeface="Tahoma" panose="020B0604030504040204" pitchFamily="34" charset="0"/>
                    <a:cs typeface="Tahoma" panose="020B0604030504040204" pitchFamily="34" charset="0"/>
                  </a:rPr>
                  <a:t>khi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học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về</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hằng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đẳng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thức</a:t>
                </a:r>
                <a:r>
                  <a:rPr lang="en-US" sz="4800" dirty="0">
                    <a:latin typeface="Tahoma" panose="020B0604030504040204" pitchFamily="34" charset="0"/>
                    <a:ea typeface="Tahoma" panose="020B0604030504040204" pitchFamily="34" charset="0"/>
                    <a:cs typeface="Tahoma" panose="020B0604030504040204" pitchFamily="34" charset="0"/>
                  </a:rPr>
                  <a:t>, ta </a:t>
                </a:r>
                <a:r>
                  <a:rPr lang="en-US" sz="4800" dirty="0" err="1">
                    <a:latin typeface="Tahoma" panose="020B0604030504040204" pitchFamily="34" charset="0"/>
                    <a:ea typeface="Tahoma" panose="020B0604030504040204" pitchFamily="34" charset="0"/>
                    <a:cs typeface="Tahoma" panose="020B0604030504040204" pitchFamily="34" charset="0"/>
                  </a:rPr>
                  <a:t>đã</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biết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khai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triển</a:t>
                </a:r>
                <a:r>
                  <a:rPr lang="en-US" sz="4800" dirty="0">
                    <a:latin typeface="Tahoma" panose="020B0604030504040204" pitchFamily="34" charset="0"/>
                    <a:ea typeface="Tahoma" panose="020B0604030504040204" pitchFamily="34" charset="0"/>
                    <a:cs typeface="Tahoma" panose="020B0604030504040204" pitchFamily="34" charset="0"/>
                  </a:rPr>
                  <a:t>:</a:t>
                </a:r>
              </a:p>
              <a:p>
                <a:pPr algn="just">
                  <a:lnSpc>
                    <a:spcPct val="150000"/>
                  </a:lnSpc>
                  <a:spcBef>
                    <a:spcPts val="600"/>
                  </a:spcBef>
                </a:pPr>
                <a:r>
                  <a:rPr lang="en-US" sz="4800" b="0" dirty="0">
                    <a:solidFill>
                      <a:schemeClr val="tx1"/>
                    </a:solidFill>
                    <a:ea typeface="Tahoma" panose="020B0604030504040204" pitchFamily="34" charset="0"/>
                    <a:cs typeface="Tahoma" panose="020B0604030504040204" pitchFamily="34" charset="0"/>
                  </a:rPr>
                  <a:t>	</a:t>
                </a:r>
                <a14:m>
                  <m:oMath xmlns:m="http://schemas.openxmlformats.org/officeDocument/2006/math">
                    <m:sSup>
                      <m:sSupPr>
                        <m:ctrlPr>
                          <a:rPr lang="en-US" sz="48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sSupPr>
                      <m:e>
                        <m:d>
                          <m:dPr>
                            <m:ctrlPr>
                              <a:rPr lang="en-US" sz="48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dPr>
                          <m:e>
                            <m:r>
                              <a:rPr lang="en-US" sz="4800" b="0" i="1" smtClean="0">
                                <a:solidFill>
                                  <a:schemeClr val="tx1"/>
                                </a:solidFill>
                                <a:latin typeface="Cambria Math"/>
                                <a:ea typeface="Tahoma" panose="020B0604030504040204" pitchFamily="34" charset="0"/>
                                <a:cs typeface="Tahoma" panose="020B0604030504040204" pitchFamily="34" charset="0"/>
                              </a:rPr>
                              <m:t>𝑎</m:t>
                            </m:r>
                            <m:r>
                              <a:rPr lang="en-US" sz="4800" b="0" i="1" smtClean="0">
                                <a:solidFill>
                                  <a:schemeClr val="tx1"/>
                                </a:solidFill>
                                <a:latin typeface="Cambria Math"/>
                                <a:ea typeface="Tahoma" panose="020B0604030504040204" pitchFamily="34" charset="0"/>
                                <a:cs typeface="Tahoma" panose="020B0604030504040204" pitchFamily="34" charset="0"/>
                              </a:rPr>
                              <m:t>+</m:t>
                            </m:r>
                            <m:r>
                              <a:rPr lang="en-US" sz="4800" b="0" i="1" smtClean="0">
                                <a:solidFill>
                                  <a:schemeClr val="tx1"/>
                                </a:solidFill>
                                <a:latin typeface="Cambria Math"/>
                                <a:ea typeface="Tahoma" panose="020B0604030504040204" pitchFamily="34" charset="0"/>
                                <a:cs typeface="Tahoma" panose="020B0604030504040204" pitchFamily="34" charset="0"/>
                              </a:rPr>
                              <m:t>𝑏</m:t>
                            </m:r>
                          </m:e>
                        </m:d>
                      </m:e>
                      <m:sup>
                        <m:r>
                          <a:rPr lang="en-US" sz="4800" b="0" i="1" smtClean="0">
                            <a:solidFill>
                              <a:schemeClr val="tx1"/>
                            </a:solidFill>
                            <a:latin typeface="Cambria Math"/>
                            <a:ea typeface="Tahoma" panose="020B0604030504040204" pitchFamily="34" charset="0"/>
                            <a:cs typeface="Tahoma" panose="020B0604030504040204" pitchFamily="34" charset="0"/>
                          </a:rPr>
                          <m:t>2</m:t>
                        </m:r>
                      </m:sup>
                    </m:sSup>
                    <m:r>
                      <a:rPr lang="en-US" sz="4800" b="0" i="1" smtClean="0">
                        <a:solidFill>
                          <a:schemeClr val="tx1"/>
                        </a:solidFill>
                        <a:latin typeface="Cambria Math"/>
                        <a:ea typeface="Tahoma" panose="020B0604030504040204" pitchFamily="34" charset="0"/>
                        <a:cs typeface="Tahoma" panose="020B0604030504040204" pitchFamily="34" charset="0"/>
                      </a:rPr>
                      <m:t>=</m:t>
                    </m:r>
                    <m:sSup>
                      <m:sSupPr>
                        <m:ctrlPr>
                          <a:rPr lang="en-US" sz="48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solidFill>
                              <a:schemeClr val="tx1"/>
                            </a:solidFill>
                            <a:latin typeface="Cambria Math"/>
                            <a:ea typeface="Tahoma" panose="020B0604030504040204" pitchFamily="34" charset="0"/>
                            <a:cs typeface="Tahoma" panose="020B0604030504040204" pitchFamily="34" charset="0"/>
                          </a:rPr>
                          <m:t>𝑎</m:t>
                        </m:r>
                      </m:e>
                      <m:sup>
                        <m:r>
                          <a:rPr lang="en-US" sz="4800" b="0" i="1" smtClean="0">
                            <a:solidFill>
                              <a:schemeClr val="tx1"/>
                            </a:solidFill>
                            <a:latin typeface="Cambria Math"/>
                            <a:ea typeface="Tahoma" panose="020B0604030504040204" pitchFamily="34" charset="0"/>
                            <a:cs typeface="Tahoma" panose="020B0604030504040204" pitchFamily="34" charset="0"/>
                          </a:rPr>
                          <m:t>2</m:t>
                        </m:r>
                      </m:sup>
                    </m:sSup>
                    <m:r>
                      <a:rPr lang="en-US" sz="4800" b="0" i="1" smtClean="0">
                        <a:solidFill>
                          <a:schemeClr val="tx1"/>
                        </a:solidFill>
                        <a:latin typeface="Cambria Math"/>
                        <a:ea typeface="Tahoma" panose="020B0604030504040204" pitchFamily="34" charset="0"/>
                        <a:cs typeface="Tahoma" panose="020B0604030504040204" pitchFamily="34" charset="0"/>
                      </a:rPr>
                      <m:t>+2</m:t>
                    </m:r>
                    <m:r>
                      <a:rPr lang="en-US" sz="4800" b="0" i="1" smtClean="0">
                        <a:solidFill>
                          <a:schemeClr val="tx1"/>
                        </a:solidFill>
                        <a:latin typeface="Cambria Math"/>
                        <a:ea typeface="Tahoma" panose="020B0604030504040204" pitchFamily="34" charset="0"/>
                        <a:cs typeface="Tahoma" panose="020B0604030504040204" pitchFamily="34" charset="0"/>
                      </a:rPr>
                      <m:t>𝑎𝑏</m:t>
                    </m:r>
                    <m:r>
                      <a:rPr lang="en-US" sz="4800" b="0" i="1" smtClean="0">
                        <a:solidFill>
                          <a:schemeClr val="tx1"/>
                        </a:solidFill>
                        <a:latin typeface="Cambria Math"/>
                        <a:ea typeface="Tahoma" panose="020B0604030504040204" pitchFamily="34" charset="0"/>
                        <a:cs typeface="Tahoma" panose="020B0604030504040204" pitchFamily="34" charset="0"/>
                      </a:rPr>
                      <m:t>+</m:t>
                    </m:r>
                    <m:sSup>
                      <m:sSupPr>
                        <m:ctrlPr>
                          <a:rPr lang="en-US" sz="48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solidFill>
                              <a:schemeClr val="tx1"/>
                            </a:solidFill>
                            <a:latin typeface="Cambria Math"/>
                            <a:ea typeface="Tahoma" panose="020B0604030504040204" pitchFamily="34" charset="0"/>
                            <a:cs typeface="Tahoma" panose="020B0604030504040204" pitchFamily="34" charset="0"/>
                          </a:rPr>
                          <m:t>𝑏</m:t>
                        </m:r>
                      </m:e>
                      <m:sup>
                        <m:r>
                          <a:rPr lang="en-US" sz="4800" b="0" i="1" smtClean="0">
                            <a:solidFill>
                              <a:schemeClr val="tx1"/>
                            </a:solidFill>
                            <a:latin typeface="Cambria Math"/>
                            <a:ea typeface="Tahoma" panose="020B0604030504040204" pitchFamily="34" charset="0"/>
                            <a:cs typeface="Tahoma" panose="020B0604030504040204" pitchFamily="34" charset="0"/>
                          </a:rPr>
                          <m:t>2</m:t>
                        </m:r>
                      </m:sup>
                    </m:sSup>
                  </m:oMath>
                </a14:m>
                <a:endParaRPr lang="en-US" sz="4800" b="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spcBef>
                    <a:spcPts val="600"/>
                  </a:spcBef>
                </a:pPr>
                <a:r>
                  <a:rPr lang="en-US" sz="4800" dirty="0">
                    <a:ea typeface="Tahoma" panose="020B0604030504040204" pitchFamily="34" charset="0"/>
                    <a:cs typeface="Tahoma" panose="020B0604030504040204" pitchFamily="34" charset="0"/>
                  </a:rPr>
                  <a:t>	</a:t>
                </a:r>
                <a14:m>
                  <m:oMath xmlns:m="http://schemas.openxmlformats.org/officeDocument/2006/math">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d>
                          <m:dPr>
                            <m:ctrlPr>
                              <a:rPr lang="en-US" sz="4800" i="1">
                                <a:latin typeface="Cambria Math" panose="02040503050406030204" pitchFamily="18" charset="0"/>
                                <a:ea typeface="Tahoma" panose="020B0604030504040204" pitchFamily="34" charset="0"/>
                                <a:cs typeface="Tahoma" panose="020B0604030504040204" pitchFamily="34" charset="0"/>
                              </a:rPr>
                            </m:ctrlPr>
                          </m:dPr>
                          <m:e>
                            <m:r>
                              <a:rPr lang="en-US" sz="4800" i="1">
                                <a:latin typeface="Cambria Math"/>
                                <a:ea typeface="Tahoma" panose="020B0604030504040204" pitchFamily="34" charset="0"/>
                                <a:cs typeface="Tahoma" panose="020B0604030504040204" pitchFamily="34" charset="0"/>
                              </a:rPr>
                              <m:t>𝑎</m:t>
                            </m:r>
                            <m:r>
                              <a:rPr lang="en-US" sz="4800" i="1">
                                <a:latin typeface="Cambria Math"/>
                                <a:ea typeface="Tahoma" panose="020B0604030504040204" pitchFamily="34" charset="0"/>
                                <a:cs typeface="Tahoma" panose="020B0604030504040204" pitchFamily="34" charset="0"/>
                              </a:rPr>
                              <m:t>+</m:t>
                            </m:r>
                            <m:r>
                              <a:rPr lang="en-US" sz="4800" i="1">
                                <a:latin typeface="Cambria Math"/>
                                <a:ea typeface="Tahoma" panose="020B0604030504040204" pitchFamily="34" charset="0"/>
                                <a:cs typeface="Tahoma" panose="020B0604030504040204" pitchFamily="34" charset="0"/>
                              </a:rPr>
                              <m:t>𝑏</m:t>
                            </m:r>
                          </m:e>
                        </m:d>
                      </m:e>
                      <m:sup>
                        <m:r>
                          <a:rPr lang="en-US" sz="4800" b="0" i="1" smtClean="0">
                            <a:latin typeface="Cambria Math"/>
                            <a:ea typeface="Tahoma" panose="020B0604030504040204" pitchFamily="34" charset="0"/>
                            <a:cs typeface="Tahoma" panose="020B0604030504040204" pitchFamily="34" charset="0"/>
                          </a:rPr>
                          <m:t>3</m:t>
                        </m:r>
                      </m:sup>
                    </m:sSup>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𝑎</m:t>
                        </m:r>
                      </m:e>
                      <m:sup>
                        <m:r>
                          <a:rPr lang="en-US" sz="4800" b="0" i="1" smtClean="0">
                            <a:latin typeface="Cambria Math"/>
                            <a:ea typeface="Tahoma" panose="020B0604030504040204" pitchFamily="34" charset="0"/>
                            <a:cs typeface="Tahoma" panose="020B0604030504040204" pitchFamily="34" charset="0"/>
                          </a:rPr>
                          <m:t>3</m:t>
                        </m:r>
                      </m:sup>
                    </m:sSup>
                    <m:r>
                      <a:rPr lang="en-US" sz="4800" i="1">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3</m:t>
                    </m:r>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𝑎</m:t>
                        </m:r>
                      </m:e>
                      <m:sup>
                        <m:r>
                          <a:rPr lang="en-US" sz="4800" b="0" i="1" smtClean="0">
                            <a:latin typeface="Cambria Math"/>
                            <a:ea typeface="Tahoma" panose="020B0604030504040204" pitchFamily="34" charset="0"/>
                            <a:cs typeface="Tahoma" panose="020B0604030504040204" pitchFamily="34" charset="0"/>
                          </a:rPr>
                          <m:t>2</m:t>
                        </m:r>
                      </m:sup>
                    </m:sSup>
                    <m:r>
                      <a:rPr lang="en-US" sz="4800" i="1">
                        <a:latin typeface="Cambria Math"/>
                        <a:ea typeface="Tahoma" panose="020B0604030504040204" pitchFamily="34" charset="0"/>
                        <a:cs typeface="Tahoma" panose="020B0604030504040204" pitchFamily="34" charset="0"/>
                      </a:rPr>
                      <m:t>𝑏</m:t>
                    </m:r>
                    <m:r>
                      <a:rPr lang="en-US" sz="4800" i="1">
                        <a:latin typeface="Cambria Math"/>
                        <a:ea typeface="Tahoma" panose="020B0604030504040204" pitchFamily="34" charset="0"/>
                        <a:cs typeface="Tahoma" panose="020B0604030504040204" pitchFamily="34" charset="0"/>
                      </a:rPr>
                      <m:t>+3</m:t>
                    </m:r>
                    <m:r>
                      <a:rPr lang="en-US" sz="4800" b="0" i="1" smtClean="0">
                        <a:latin typeface="Cambria Math"/>
                        <a:ea typeface="Tahoma" panose="020B0604030504040204" pitchFamily="34" charset="0"/>
                        <a:cs typeface="Tahoma" panose="020B0604030504040204" pitchFamily="34" charset="0"/>
                      </a:rPr>
                      <m:t>𝑎</m:t>
                    </m:r>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𝑏</m:t>
                        </m:r>
                      </m:e>
                      <m:sup>
                        <m:r>
                          <a:rPr lang="en-US" sz="4800" b="0" i="1" smtClean="0">
                            <a:latin typeface="Cambria Math"/>
                            <a:ea typeface="Tahoma" panose="020B0604030504040204" pitchFamily="34" charset="0"/>
                            <a:cs typeface="Tahoma" panose="020B0604030504040204" pitchFamily="34" charset="0"/>
                          </a:rPr>
                          <m:t>2</m:t>
                        </m:r>
                      </m:sup>
                    </m:sSup>
                    <m:r>
                      <a:rPr lang="en-US" sz="4800" b="0" i="1" smtClean="0">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𝑏</m:t>
                        </m:r>
                      </m:e>
                      <m:sup>
                        <m:r>
                          <a:rPr lang="en-US" sz="4800" b="0" i="1" smtClean="0">
                            <a:latin typeface="Cambria Math"/>
                            <a:ea typeface="Tahoma" panose="020B0604030504040204" pitchFamily="34" charset="0"/>
                            <a:cs typeface="Tahoma" panose="020B0604030504040204" pitchFamily="34" charset="0"/>
                          </a:rPr>
                          <m:t>3</m:t>
                        </m:r>
                      </m:sup>
                    </m:sSup>
                  </m:oMath>
                </a14:m>
                <a:endParaRPr lang="en-US" sz="4800" dirty="0">
                  <a:latin typeface="Tahoma" panose="020B0604030504040204" pitchFamily="34" charset="0"/>
                  <a:ea typeface="Tahoma" panose="020B0604030504040204" pitchFamily="34" charset="0"/>
                  <a:cs typeface="Tahoma" panose="020B0604030504040204" pitchFamily="34" charset="0"/>
                </a:endParaRPr>
              </a:p>
              <a:p>
                <a:pPr>
                  <a:lnSpc>
                    <a:spcPct val="150000"/>
                  </a:lnSpc>
                  <a:spcBef>
                    <a:spcPts val="600"/>
                  </a:spcBef>
                </a:pPr>
                <a:r>
                  <a:rPr lang="en-US" sz="4800" dirty="0">
                    <a:latin typeface="Tahoma" panose="020B0604030504040204" pitchFamily="34" charset="0"/>
                    <a:ea typeface="Tahoma" panose="020B0604030504040204" pitchFamily="34" charset="0"/>
                    <a:cs typeface="Tahoma" panose="020B0604030504040204" pitchFamily="34" charset="0"/>
                  </a:rPr>
                  <a:t>  Quan </a:t>
                </a:r>
                <a:r>
                  <a:rPr lang="en-US" sz="4800" dirty="0" err="1">
                    <a:latin typeface="Tahoma" panose="020B0604030504040204" pitchFamily="34" charset="0"/>
                    <a:ea typeface="Tahoma" panose="020B0604030504040204" pitchFamily="34" charset="0"/>
                    <a:cs typeface="Tahoma" panose="020B0604030504040204" pitchFamily="34" charset="0"/>
                  </a:rPr>
                  <a:t>sát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các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đơn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thức</a:t>
                </a:r>
                <a:r>
                  <a:rPr lang="en-US" sz="4800" dirty="0">
                    <a:latin typeface="Tahoma" panose="020B0604030504040204" pitchFamily="34" charset="0"/>
                    <a:ea typeface="Tahoma" panose="020B0604030504040204" pitchFamily="34" charset="0"/>
                    <a:cs typeface="Tahoma" panose="020B0604030504040204" pitchFamily="34" charset="0"/>
                  </a:rPr>
                  <a:t> ở </a:t>
                </a:r>
                <a:r>
                  <a:rPr lang="en-US" sz="4800" dirty="0" err="1">
                    <a:latin typeface="Tahoma" panose="020B0604030504040204" pitchFamily="34" charset="0"/>
                    <a:ea typeface="Tahoma" panose="020B0604030504040204" pitchFamily="34" charset="0"/>
                    <a:cs typeface="Tahoma" panose="020B0604030504040204" pitchFamily="34" charset="0"/>
                  </a:rPr>
                  <a:t>vế</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phải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của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các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đẳng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thức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trên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hãy</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nhận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xét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về</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quy</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luật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số</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mũ</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của</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𝑎</m:t>
                    </m:r>
                    <m:r>
                      <a:rPr lang="en-US" sz="4800" b="0" i="1" smtClean="0">
                        <a:latin typeface="Cambria Math"/>
                        <a:ea typeface="Tahoma" panose="020B0604030504040204" pitchFamily="34" charset="0"/>
                        <a:cs typeface="Tahoma" panose="020B0604030504040204" pitchFamily="34" charset="0"/>
                      </a:rPr>
                      <m:t> </m:t>
                    </m:r>
                  </m:oMath>
                </a14:m>
                <a:r>
                  <a:rPr lang="en-US" sz="4800" dirty="0" err="1">
                    <a:latin typeface="Tahoma" panose="020B0604030504040204" pitchFamily="34" charset="0"/>
                    <a:ea typeface="Tahoma" panose="020B0604030504040204" pitchFamily="34" charset="0"/>
                    <a:cs typeface="Tahoma" panose="020B0604030504040204" pitchFamily="34" charset="0"/>
                  </a:rPr>
                  <a:t>và</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𝑏</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Có</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thể</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tìm</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được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cách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tính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các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hệ</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số</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của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đơn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thức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trong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khai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triển</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d>
                          <m:dPr>
                            <m:ctrlPr>
                              <a:rPr lang="en-US" sz="4800" i="1" smtClean="0">
                                <a:latin typeface="Cambria Math" panose="02040503050406030204" pitchFamily="18" charset="0"/>
                                <a:ea typeface="Tahoma" panose="020B0604030504040204" pitchFamily="34" charset="0"/>
                                <a:cs typeface="Tahoma" panose="020B0604030504040204" pitchFamily="34" charset="0"/>
                              </a:rPr>
                            </m:ctrlPr>
                          </m:dPr>
                          <m:e>
                            <m:r>
                              <a:rPr lang="en-US" sz="4800" b="0" i="1" smtClean="0">
                                <a:latin typeface="Cambria Math"/>
                                <a:ea typeface="Tahoma" panose="020B0604030504040204" pitchFamily="34" charset="0"/>
                                <a:cs typeface="Tahoma" panose="020B0604030504040204" pitchFamily="34" charset="0"/>
                              </a:rPr>
                              <m:t>𝑎</m:t>
                            </m:r>
                            <m:r>
                              <a:rPr lang="en-US" sz="4800" b="0" i="1" smtClean="0">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𝑏</m:t>
                            </m:r>
                          </m:e>
                        </m:d>
                      </m:e>
                      <m:sup>
                        <m:r>
                          <a:rPr lang="en-US" sz="4800" b="0" i="1" smtClean="0">
                            <a:latin typeface="Cambria Math"/>
                            <a:ea typeface="Tahoma" panose="020B0604030504040204" pitchFamily="34" charset="0"/>
                            <a:cs typeface="Tahoma" panose="020B0604030504040204" pitchFamily="34" charset="0"/>
                          </a:rPr>
                          <m:t>𝑛</m:t>
                        </m:r>
                      </m:sup>
                    </m:sSup>
                    <m:r>
                      <a:rPr lang="en-US" sz="4800" b="0" i="1" smtClean="0">
                        <a:latin typeface="Cambria Math"/>
                        <a:ea typeface="Tahoma" panose="020B0604030504040204" pitchFamily="34" charset="0"/>
                        <a:cs typeface="Tahoma" panose="020B0604030504040204" pitchFamily="34" charset="0"/>
                      </a:rPr>
                      <m:t> </m:t>
                    </m:r>
                  </m:oMath>
                </a14:m>
                <a:r>
                  <a:rPr lang="en-US" sz="4800" dirty="0" err="1">
                    <a:latin typeface="Tahoma" panose="020B0604030504040204" pitchFamily="34" charset="0"/>
                    <a:ea typeface="Tahoma" panose="020B0604030504040204" pitchFamily="34" charset="0"/>
                    <a:cs typeface="Tahoma" panose="020B0604030504040204" pitchFamily="34" charset="0"/>
                  </a:rPr>
                  <a:t>khi</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latin typeface="Cambria Math"/>
                        <a:ea typeface="Tahoma" panose="020B0604030504040204" pitchFamily="34" charset="0"/>
                        <a:cs typeface="Tahoma" panose="020B0604030504040204" pitchFamily="34" charset="0"/>
                      </a:rPr>
                      <m:t>𝑛</m:t>
                    </m:r>
                    <m:r>
                      <a:rPr lang="en-US" sz="4800" i="1">
                        <a:latin typeface="Cambria Math"/>
                        <a:ea typeface="Tahoma" panose="020B0604030504040204" pitchFamily="34" charset="0"/>
                        <a:cs typeface="Tahoma" panose="020B0604030504040204" pitchFamily="34" charset="0"/>
                      </a:rPr>
                      <m:t>∈</m:t>
                    </m:r>
                    <m:d>
                      <m:dPr>
                        <m:begChr m:val="{"/>
                        <m:endChr m:val="}"/>
                        <m:ctrlPr>
                          <a:rPr lang="en-US" sz="4800" i="1">
                            <a:latin typeface="Cambria Math" panose="02040503050406030204" pitchFamily="18" charset="0"/>
                            <a:ea typeface="Tahoma" panose="020B0604030504040204" pitchFamily="34" charset="0"/>
                            <a:cs typeface="Tahoma" panose="020B0604030504040204" pitchFamily="34" charset="0"/>
                          </a:rPr>
                        </m:ctrlPr>
                      </m:dPr>
                      <m:e>
                        <m:r>
                          <a:rPr lang="en-US" sz="4800" i="1">
                            <a:latin typeface="Cambria Math"/>
                            <a:ea typeface="Tahoma" panose="020B0604030504040204" pitchFamily="34" charset="0"/>
                            <a:cs typeface="Tahoma" panose="020B0604030504040204" pitchFamily="34" charset="0"/>
                          </a:rPr>
                          <m:t>4;5</m:t>
                        </m:r>
                      </m:e>
                    </m:d>
                    <m:r>
                      <a:rPr lang="en-US" sz="4800" i="1">
                        <a:latin typeface="Cambria Math"/>
                        <a:ea typeface="Tahoma" panose="020B0604030504040204" pitchFamily="34" charset="0"/>
                        <a:cs typeface="Tahoma" panose="020B0604030504040204" pitchFamily="34" charset="0"/>
                      </a:rPr>
                      <m:t> </m:t>
                    </m:r>
                  </m:oMath>
                </a14:m>
                <a:r>
                  <a:rPr lang="en-US" sz="4800" dirty="0" err="1">
                    <a:latin typeface="Tahoma" panose="020B0604030504040204" pitchFamily="34" charset="0"/>
                    <a:ea typeface="Tahoma" panose="020B0604030504040204" pitchFamily="34" charset="0"/>
                    <a:cs typeface="Tahoma" panose="020B0604030504040204" pitchFamily="34" charset="0"/>
                  </a:rPr>
                  <a:t>không</a:t>
                </a:r>
                <a:r>
                  <a:rPr lang="en-US" sz="4800" dirty="0">
                    <a:latin typeface="Tahoma" panose="020B0604030504040204" pitchFamily="34" charset="0"/>
                    <a:ea typeface="Tahoma" panose="020B0604030504040204" pitchFamily="34" charset="0"/>
                    <a:cs typeface="Tahoma" panose="020B0604030504040204" pitchFamily="34" charset="0"/>
                  </a:rPr>
                  <a:t>?</a:t>
                </a:r>
              </a:p>
              <a:p>
                <a:pPr algn="just">
                  <a:spcBef>
                    <a:spcPts val="600"/>
                  </a:spcBef>
                </a:pPr>
                <a:endParaRPr lang="vi-VN"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TextBox 2">
                <a:extLst>
                  <a:ext uri="{FF2B5EF4-FFF2-40B4-BE49-F238E27FC236}">
                    <a16:creationId xmlns:a16="http://schemas.microsoft.com/office/drawing/2014/main" id="{E5C8CF20-A188-40A3-A095-8424A5327F85}"/>
                  </a:ext>
                </a:extLst>
              </p:cNvPr>
              <p:cNvSpPr txBox="1">
                <a:spLocks noRot="1" noChangeAspect="1" noMove="1" noResize="1" noEditPoints="1" noAdjustHandles="1" noChangeArrowheads="1" noChangeShapeType="1" noTextEdit="1"/>
              </p:cNvSpPr>
              <p:nvPr/>
            </p:nvSpPr>
            <p:spPr>
              <a:xfrm>
                <a:off x="496918" y="2187371"/>
                <a:ext cx="23887082" cy="7786747"/>
              </a:xfrm>
              <a:prstGeom prst="rect">
                <a:avLst/>
              </a:prstGeom>
              <a:blipFill>
                <a:blip r:embed="rId3"/>
                <a:stretch>
                  <a:fillRect l="-1174"/>
                </a:stretch>
              </a:blipFill>
            </p:spPr>
            <p:txBody>
              <a:bodyPr/>
              <a:lstStyle/>
              <a:p>
                <a:r>
                  <a:rPr lang="en-US">
                    <a:noFill/>
                  </a:rPr>
                  <a:t> </a:t>
                </a:r>
              </a:p>
            </p:txBody>
          </p:sp>
        </mc:Fallback>
      </mc:AlternateContent>
    </p:spTree>
    <p:extLst>
      <p:ext uri="{BB962C8B-B14F-4D97-AF65-F5344CB8AC3E}">
        <p14:creationId xmlns:p14="http://schemas.microsoft.com/office/powerpoint/2010/main" val="3323963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blinds(horizontal)">
                                      <p:cBhvr>
                                        <p:cTn id="27" dur="500"/>
                                        <p:tgtEl>
                                          <p:spTgt spid="3">
                                            <p:txEl>
                                              <p:pRg st="0" end="0"/>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blinds(horizontal)">
                                      <p:cBhvr>
                                        <p:cTn id="30" dur="500"/>
                                        <p:tgtEl>
                                          <p:spTgt spid="3">
                                            <p:txEl>
                                              <p:pRg st="1" end="1"/>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blinds(horizontal)">
                                      <p:cBhvr>
                                        <p:cTn id="33" dur="500"/>
                                        <p:tgtEl>
                                          <p:spTgt spid="3">
                                            <p:txEl>
                                              <p:pRg st="2" end="2"/>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blinds(horizontal)">
                                      <p:cBhvr>
                                        <p:cTn id="3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4A18748-8EE5-49A7-A5B7-9EB01B49D0A0}"/>
              </a:ext>
            </a:extLst>
          </p:cNvPr>
          <p:cNvGrpSpPr/>
          <p:nvPr/>
        </p:nvGrpSpPr>
        <p:grpSpPr>
          <a:xfrm>
            <a:off x="380999" y="2832537"/>
            <a:ext cx="13093013" cy="10654863"/>
            <a:chOff x="381000" y="2832537"/>
            <a:chExt cx="23622000" cy="5549463"/>
          </a:xfrm>
        </p:grpSpPr>
        <p:sp>
          <p:nvSpPr>
            <p:cNvPr id="72" name="Rounded Rectangle 19">
              <a:extLst>
                <a:ext uri="{FF2B5EF4-FFF2-40B4-BE49-F238E27FC236}">
                  <a16:creationId xmlns:a16="http://schemas.microsoft.com/office/drawing/2014/main" id="{E0DF60D7-D16D-4130-8240-C5B4ED3B3931}"/>
                </a:ext>
              </a:extLst>
            </p:cNvPr>
            <p:cNvSpPr/>
            <p:nvPr/>
          </p:nvSpPr>
          <p:spPr>
            <a:xfrm>
              <a:off x="381000" y="2832537"/>
              <a:ext cx="23622000" cy="554946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5" name="Group 44">
              <a:extLst>
                <a:ext uri="{FF2B5EF4-FFF2-40B4-BE49-F238E27FC236}">
                  <a16:creationId xmlns:a16="http://schemas.microsoft.com/office/drawing/2014/main" id="{4E6D5532-96B9-4E24-AFEE-80769DB2B44B}"/>
                </a:ext>
              </a:extLst>
            </p:cNvPr>
            <p:cNvGrpSpPr/>
            <p:nvPr/>
          </p:nvGrpSpPr>
          <p:grpSpPr>
            <a:xfrm>
              <a:off x="440180" y="3117122"/>
              <a:ext cx="1617502" cy="476161"/>
              <a:chOff x="0" y="92326"/>
              <a:chExt cx="575416" cy="197663"/>
            </a:xfrm>
          </p:grpSpPr>
          <p:grpSp>
            <p:nvGrpSpPr>
              <p:cNvPr id="46" name="Group 45">
                <a:extLst>
                  <a:ext uri="{FF2B5EF4-FFF2-40B4-BE49-F238E27FC236}">
                    <a16:creationId xmlns:a16="http://schemas.microsoft.com/office/drawing/2014/main" id="{2D5041F0-3D20-4C63-837F-2E7C92B14989}"/>
                  </a:ext>
                </a:extLst>
              </p:cNvPr>
              <p:cNvGrpSpPr/>
              <p:nvPr/>
            </p:nvGrpSpPr>
            <p:grpSpPr>
              <a:xfrm>
                <a:off x="0" y="92326"/>
                <a:ext cx="575416" cy="197663"/>
                <a:chOff x="0" y="92326"/>
                <a:chExt cx="644449" cy="302837"/>
              </a:xfrm>
            </p:grpSpPr>
            <p:sp>
              <p:nvSpPr>
                <p:cNvPr id="49" name="Arrow: Pentagon 48">
                  <a:extLst>
                    <a:ext uri="{FF2B5EF4-FFF2-40B4-BE49-F238E27FC236}">
                      <a16:creationId xmlns:a16="http://schemas.microsoft.com/office/drawing/2014/main" id="{2F00DEC8-5534-408B-8297-6F5E064EB7A3}"/>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0" name="Arrow: Chevron 49">
                  <a:extLst>
                    <a:ext uri="{FF2B5EF4-FFF2-40B4-BE49-F238E27FC236}">
                      <a16:creationId xmlns:a16="http://schemas.microsoft.com/office/drawing/2014/main" id="{B2BB3821-36E1-4185-B02D-6219F83C257B}"/>
                    </a:ext>
                  </a:extLst>
                </p:cNvPr>
                <p:cNvSpPr/>
                <p:nvPr/>
              </p:nvSpPr>
              <p:spPr>
                <a:xfrm>
                  <a:off x="380243" y="92326"/>
                  <a:ext cx="169459" cy="291672"/>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9" name="Arrow: Chevron 58">
                  <a:extLst>
                    <a:ext uri="{FF2B5EF4-FFF2-40B4-BE49-F238E27FC236}">
                      <a16:creationId xmlns:a16="http://schemas.microsoft.com/office/drawing/2014/main" id="{7A1BC79F-E2C8-4C7C-84BA-DEB51F95102C}"/>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47" name="Flowchart: Terminator 46">
                <a:extLst>
                  <a:ext uri="{FF2B5EF4-FFF2-40B4-BE49-F238E27FC236}">
                    <a16:creationId xmlns:a16="http://schemas.microsoft.com/office/drawing/2014/main" id="{231EFF96-6FDB-45EC-AA38-13F6AC1C047C}"/>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8" name="Oval 47">
                <a:extLst>
                  <a:ext uri="{FF2B5EF4-FFF2-40B4-BE49-F238E27FC236}">
                    <a16:creationId xmlns:a16="http://schemas.microsoft.com/office/drawing/2014/main" id="{936EA72D-2CC4-4FC5-A11E-C93F82164CDE}"/>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grpSp>
        <p:nvGrpSpPr>
          <p:cNvPr id="2" name="Group 1">
            <a:extLst>
              <a:ext uri="{FF2B5EF4-FFF2-40B4-BE49-F238E27FC236}">
                <a16:creationId xmlns:a16="http://schemas.microsoft.com/office/drawing/2014/main" id="{2E29BFA7-E12A-4CBB-98F4-7D8BABA5D3DC}"/>
              </a:ext>
            </a:extLst>
          </p:cNvPr>
          <p:cNvGrpSpPr/>
          <p:nvPr/>
        </p:nvGrpSpPr>
        <p:grpSpPr>
          <a:xfrm>
            <a:off x="381000" y="1904999"/>
            <a:ext cx="23219986" cy="1538884"/>
            <a:chOff x="381000" y="1904999"/>
            <a:chExt cx="23219986" cy="1538884"/>
          </a:xfrm>
        </p:grpSpPr>
        <p:sp>
          <p:nvSpPr>
            <p:cNvPr id="17" name="Rectangle 16">
              <a:extLst>
                <a:ext uri="{FF2B5EF4-FFF2-40B4-BE49-F238E27FC236}">
                  <a16:creationId xmlns:a16="http://schemas.microsoft.com/office/drawing/2014/main" id="{CE96812B-CA35-423B-AB78-F20B241658E4}"/>
                </a:ext>
              </a:extLst>
            </p:cNvPr>
            <p:cNvSpPr/>
            <p:nvPr/>
          </p:nvSpPr>
          <p:spPr>
            <a:xfrm>
              <a:off x="1981200" y="1905000"/>
              <a:ext cx="21619786" cy="1538883"/>
            </a:xfrm>
            <a:prstGeom prst="rect">
              <a:avLst/>
            </a:prstGeom>
          </p:spPr>
          <p:txBody>
            <a:bodyPr wrap="square">
              <a:spAutoFit/>
            </a:bodyPr>
            <a:lstStyle/>
            <a:p>
              <a:pPr>
                <a:spcBef>
                  <a:spcPct val="0"/>
                </a:spcBef>
                <a:defRPr/>
              </a:pPr>
              <a:r>
                <a:rPr lang="en-US" sz="4700" b="1">
                  <a:solidFill>
                    <a:srgbClr val="242452"/>
                  </a:solidFill>
                  <a:latin typeface="Tahoma" panose="020B0604030504040204" pitchFamily="34" charset="0"/>
                  <a:ea typeface="Tahoma" panose="020B0604030504040204" pitchFamily="34" charset="0"/>
                  <a:cs typeface="Tahoma" panose="020B0604030504040204" pitchFamily="34" charset="0"/>
                </a:rPr>
                <a:t>XÂY DỰNG CÔNG THỨC NHỊ THỨC NEWTON.</a:t>
              </a:r>
            </a:p>
            <a:p>
              <a:pPr>
                <a:lnSpc>
                  <a:spcPct val="100000"/>
                </a:lnSpc>
                <a:spcBef>
                  <a:spcPct val="0"/>
                </a:spcBef>
                <a:buNone/>
                <a:defRPr/>
              </a:pP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18" name="Round Same Side Corner Rectangle 51">
              <a:extLst>
                <a:ext uri="{FF2B5EF4-FFF2-40B4-BE49-F238E27FC236}">
                  <a16:creationId xmlns:a16="http://schemas.microsoft.com/office/drawing/2014/main" id="{F5394341-0F3A-4C0D-BC41-B35436366F0D}"/>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id="{F5322D5D-00D8-42B9-BCDA-53D3D944992D}"/>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20" name="Round Same Side Corner Rectangle 51">
              <a:extLst>
                <a:ext uri="{FF2B5EF4-FFF2-40B4-BE49-F238E27FC236}">
                  <a16:creationId xmlns:a16="http://schemas.microsoft.com/office/drawing/2014/main" id="{5C39138E-5593-4AB5-96EE-114568791664}"/>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id="{A90995F8-A631-4231-86BB-7D3EBA512F0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44" name="TextBox 321">
                <a:extLst>
                  <a:ext uri="{FF2B5EF4-FFF2-40B4-BE49-F238E27FC236}">
                    <a16:creationId xmlns:a16="http://schemas.microsoft.com/office/drawing/2014/main" id="{1A04E56E-94E6-4E9A-83AE-5A713E7E6A56}"/>
                  </a:ext>
                </a:extLst>
              </p:cNvPr>
              <p:cNvSpPr txBox="1"/>
              <p:nvPr/>
            </p:nvSpPr>
            <p:spPr>
              <a:xfrm>
                <a:off x="1060656" y="3008150"/>
                <a:ext cx="12413356" cy="10594175"/>
              </a:xfrm>
              <a:prstGeom prst="rect">
                <a:avLst/>
              </a:prstGeom>
              <a:noFill/>
            </p:spPr>
            <p:txBody>
              <a:bodyPr wrap="square" rtlCol="0">
                <a:noAutofit/>
              </a:bodyPr>
              <a:lstStyle/>
              <a:p>
                <a:pPr algn="just">
                  <a:lnSpc>
                    <a:spcPct val="107000"/>
                  </a:lnSpc>
                  <a:spcAft>
                    <a:spcPts val="800"/>
                  </a:spcAft>
                </a:pPr>
                <a:r>
                  <a:rPr lang="en-US" sz="46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HĐ1: </a:t>
                </a:r>
                <a:r>
                  <a:rPr lang="en-US" sz="4800" dirty="0" err="1"/>
                  <a:t>Hãy</a:t>
                </a:r>
                <a:r>
                  <a:rPr lang="en-US" sz="4800" dirty="0"/>
                  <a:t> </a:t>
                </a:r>
                <a:r>
                  <a:rPr lang="en-US" sz="4800" dirty="0" err="1"/>
                  <a:t>xây</a:t>
                </a:r>
                <a:r>
                  <a:rPr lang="en-US" sz="4800" dirty="0"/>
                  <a:t> </a:t>
                </a:r>
                <a:r>
                  <a:rPr lang="en-US" sz="4800" dirty="0" err="1"/>
                  <a:t>dựng</a:t>
                </a:r>
                <a:r>
                  <a:rPr lang="en-US" sz="4800" dirty="0"/>
                  <a:t> </a:t>
                </a:r>
                <a:r>
                  <a:rPr lang="en-US" sz="4800" dirty="0" err="1"/>
                  <a:t>sơ</a:t>
                </a:r>
                <a:r>
                  <a:rPr lang="en-US" sz="4800" dirty="0"/>
                  <a:t> </a:t>
                </a:r>
                <a:r>
                  <a:rPr lang="en-US" sz="4800" dirty="0" err="1"/>
                  <a:t>đồ</a:t>
                </a:r>
                <a:r>
                  <a:rPr lang="en-US" sz="4800" dirty="0"/>
                  <a:t> </a:t>
                </a:r>
                <a:r>
                  <a:rPr lang="en-US" sz="4800" dirty="0" err="1"/>
                  <a:t>hình</a:t>
                </a:r>
                <a:r>
                  <a:rPr lang="en-US" sz="4800" dirty="0"/>
                  <a:t> </a:t>
                </a:r>
                <a:r>
                  <a:rPr lang="en-US" sz="4800" dirty="0" err="1"/>
                  <a:t>cây</a:t>
                </a:r>
                <a:r>
                  <a:rPr lang="en-US" sz="4800" dirty="0"/>
                  <a:t> </a:t>
                </a:r>
                <a:r>
                  <a:rPr lang="en-US" sz="4800" dirty="0" err="1"/>
                  <a:t>của</a:t>
                </a:r>
                <a:r>
                  <a:rPr lang="en-US" sz="4800" dirty="0"/>
                  <a:t> </a:t>
                </a:r>
                <a:r>
                  <a:rPr lang="en-US" sz="4800" dirty="0" err="1"/>
                  <a:t>tích</a:t>
                </a:r>
                <a:r>
                  <a:rPr lang="en-US" sz="4800" dirty="0"/>
                  <a:t> </a:t>
                </a:r>
                <a:r>
                  <a:rPr lang="en-US" sz="4800" dirty="0" err="1"/>
                  <a:t>hai</a:t>
                </a:r>
                <a:r>
                  <a:rPr lang="en-US" sz="4800" dirty="0"/>
                  <a:t> </a:t>
                </a:r>
                <a:r>
                  <a:rPr lang="en-US" sz="4800" dirty="0" err="1"/>
                  <a:t>nhị</a:t>
                </a:r>
                <a:r>
                  <a:rPr lang="en-US" sz="4800" dirty="0"/>
                  <a:t> </a:t>
                </a:r>
                <a:r>
                  <a:rPr lang="en-US" sz="4800" dirty="0" err="1"/>
                  <a:t>thức</a:t>
                </a:r>
                <a:r>
                  <a:rPr lang="en-US" sz="4800" dirty="0"/>
                  <a:t> </a:t>
                </a:r>
                <a14:m>
                  <m:oMath xmlns:m="http://schemas.openxmlformats.org/officeDocument/2006/math">
                    <m:d>
                      <m:dPr>
                        <m:ctrlPr>
                          <a:rPr lang="en-US" sz="4800" i="1" smtClean="0">
                            <a:latin typeface="Cambria Math" panose="02040503050406030204" pitchFamily="18" charset="0"/>
                          </a:rPr>
                        </m:ctrlPr>
                      </m:dPr>
                      <m:e>
                        <m:r>
                          <a:rPr lang="en-US" sz="4800" b="0" i="1" smtClean="0">
                            <a:latin typeface="Cambria Math"/>
                          </a:rPr>
                          <m:t>𝑎</m:t>
                        </m:r>
                        <m:r>
                          <a:rPr lang="en-US" sz="4800" b="0" i="1" smtClean="0">
                            <a:latin typeface="Cambria Math"/>
                          </a:rPr>
                          <m:t>+</m:t>
                        </m:r>
                        <m:r>
                          <a:rPr lang="en-US" sz="4800" b="0" i="1" smtClean="0">
                            <a:latin typeface="Cambria Math"/>
                          </a:rPr>
                          <m:t>𝑏</m:t>
                        </m:r>
                      </m:e>
                    </m:d>
                    <m:r>
                      <a:rPr lang="en-US" sz="4800" b="0" i="1" smtClean="0">
                        <a:latin typeface="Cambria Math"/>
                      </a:rPr>
                      <m:t>.</m:t>
                    </m:r>
                    <m:d>
                      <m:dPr>
                        <m:ctrlPr>
                          <a:rPr lang="en-US" sz="4800" i="1" smtClean="0">
                            <a:latin typeface="Cambria Math" panose="02040503050406030204" pitchFamily="18" charset="0"/>
                          </a:rPr>
                        </m:ctrlPr>
                      </m:dPr>
                      <m:e>
                        <m:r>
                          <a:rPr lang="en-US" sz="4800" b="0" i="1" smtClean="0">
                            <a:latin typeface="Cambria Math"/>
                          </a:rPr>
                          <m:t>𝑐</m:t>
                        </m:r>
                        <m:r>
                          <a:rPr lang="en-US" sz="4800" b="0" i="1" smtClean="0">
                            <a:latin typeface="Cambria Math"/>
                          </a:rPr>
                          <m:t>+</m:t>
                        </m:r>
                        <m:r>
                          <a:rPr lang="en-US" sz="4800" b="0" i="1" smtClean="0">
                            <a:latin typeface="Cambria Math"/>
                          </a:rPr>
                          <m:t>𝑑</m:t>
                        </m:r>
                      </m:e>
                    </m:d>
                  </m:oMath>
                </a14:m>
                <a:r>
                  <a:rPr lang="en-US" sz="4800" dirty="0"/>
                  <a:t> </a:t>
                </a:r>
                <a:r>
                  <a:rPr lang="en-US" sz="4800" dirty="0" err="1"/>
                  <a:t>như</a:t>
                </a:r>
                <a:r>
                  <a:rPr lang="en-US" sz="4800" dirty="0"/>
                  <a:t> </a:t>
                </a:r>
                <a:r>
                  <a:rPr lang="en-US" sz="4800" dirty="0" err="1"/>
                  <a:t>sau</a:t>
                </a:r>
                <a:r>
                  <a:rPr lang="en-US" sz="4800" dirty="0"/>
                  <a:t>:</a:t>
                </a:r>
              </a:p>
              <a:p>
                <a:pPr algn="just">
                  <a:lnSpc>
                    <a:spcPct val="107000"/>
                  </a:lnSpc>
                  <a:spcAft>
                    <a:spcPts val="800"/>
                  </a:spcAft>
                </a:pPr>
                <a:r>
                  <a:rPr lang="en-US" sz="4800" dirty="0" err="1"/>
                  <a:t>Từ</a:t>
                </a:r>
                <a:r>
                  <a:rPr lang="en-US" sz="4800" dirty="0"/>
                  <a:t> </a:t>
                </a:r>
                <a:r>
                  <a:rPr lang="en-US" sz="4800" dirty="0" err="1"/>
                  <a:t>một</a:t>
                </a:r>
                <a:r>
                  <a:rPr lang="en-US" sz="4800" dirty="0"/>
                  <a:t> </a:t>
                </a:r>
                <a:r>
                  <a:rPr lang="en-US" sz="4800" dirty="0" err="1"/>
                  <a:t>điểm</a:t>
                </a:r>
                <a:r>
                  <a:rPr lang="en-US" sz="4800" dirty="0"/>
                  <a:t> </a:t>
                </a:r>
                <a:r>
                  <a:rPr lang="en-US" sz="4800" dirty="0" err="1"/>
                  <a:t>gốc</a:t>
                </a:r>
                <a:r>
                  <a:rPr lang="en-US" sz="4800" dirty="0"/>
                  <a:t>, </a:t>
                </a:r>
                <a:r>
                  <a:rPr lang="en-US" sz="4800" dirty="0" err="1"/>
                  <a:t>kẻ</a:t>
                </a:r>
                <a:r>
                  <a:rPr lang="en-US" sz="4800" dirty="0"/>
                  <a:t> </a:t>
                </a:r>
                <a:r>
                  <a:rPr lang="en-US" sz="4800" dirty="0" err="1"/>
                  <a:t>các</a:t>
                </a:r>
                <a:r>
                  <a:rPr lang="en-US" sz="4800" dirty="0"/>
                  <a:t> </a:t>
                </a:r>
                <a:r>
                  <a:rPr lang="en-US" sz="4800" dirty="0" err="1"/>
                  <a:t>mũi</a:t>
                </a:r>
                <a:r>
                  <a:rPr lang="en-US" sz="4800" dirty="0"/>
                  <a:t> </a:t>
                </a:r>
                <a:r>
                  <a:rPr lang="en-US" sz="4800" dirty="0" err="1"/>
                  <a:t>tên</a:t>
                </a:r>
                <a:r>
                  <a:rPr lang="en-US" sz="4800" dirty="0"/>
                  <a:t>, </a:t>
                </a:r>
                <a:r>
                  <a:rPr lang="en-US" sz="4800" dirty="0" err="1"/>
                  <a:t>mỗi</a:t>
                </a:r>
                <a:r>
                  <a:rPr lang="en-US" sz="4800" dirty="0"/>
                  <a:t> </a:t>
                </a:r>
                <a:r>
                  <a:rPr lang="en-US" sz="4800" dirty="0" err="1"/>
                  <a:t>mũi</a:t>
                </a:r>
                <a:r>
                  <a:rPr lang="en-US" sz="4800" dirty="0"/>
                  <a:t> </a:t>
                </a:r>
                <a:r>
                  <a:rPr lang="en-US" sz="4800" dirty="0" err="1"/>
                  <a:t>tên</a:t>
                </a:r>
                <a:r>
                  <a:rPr lang="en-US" sz="4800" dirty="0"/>
                  <a:t> </a:t>
                </a:r>
                <a:r>
                  <a:rPr lang="en-US" sz="4800" dirty="0" err="1"/>
                  <a:t>tương</a:t>
                </a:r>
                <a:r>
                  <a:rPr lang="en-US" sz="4800" dirty="0"/>
                  <a:t> </a:t>
                </a:r>
                <a:r>
                  <a:rPr lang="en-US" sz="4800" dirty="0" err="1"/>
                  <a:t>ứng</a:t>
                </a:r>
                <a:r>
                  <a:rPr lang="en-US" sz="4800" dirty="0"/>
                  <a:t> </a:t>
                </a:r>
                <a:r>
                  <a:rPr lang="en-US" sz="4800" dirty="0" err="1"/>
                  <a:t>với</a:t>
                </a:r>
                <a:r>
                  <a:rPr lang="en-US" sz="4800" dirty="0"/>
                  <a:t> </a:t>
                </a:r>
                <a:r>
                  <a:rPr lang="en-US" sz="4800" dirty="0" err="1"/>
                  <a:t>một</a:t>
                </a:r>
                <a:r>
                  <a:rPr lang="en-US" sz="4800" dirty="0"/>
                  <a:t> </a:t>
                </a:r>
                <a:r>
                  <a:rPr lang="en-US" sz="4800" dirty="0" err="1"/>
                  <a:t>đơn</a:t>
                </a:r>
                <a:r>
                  <a:rPr lang="en-US" sz="4800" dirty="0"/>
                  <a:t> </a:t>
                </a:r>
                <a:r>
                  <a:rPr lang="en-US" sz="4800" dirty="0" err="1"/>
                  <a:t>thức</a:t>
                </a:r>
                <a:r>
                  <a:rPr lang="en-US" sz="4800" dirty="0"/>
                  <a:t> (</a:t>
                </a:r>
                <a:r>
                  <a:rPr lang="en-US" sz="4800" dirty="0" err="1"/>
                  <a:t>gọi</a:t>
                </a:r>
                <a:r>
                  <a:rPr lang="en-US" sz="4800" dirty="0"/>
                  <a:t> </a:t>
                </a:r>
                <a:r>
                  <a:rPr lang="en-US" sz="4800" dirty="0" err="1"/>
                  <a:t>là</a:t>
                </a:r>
                <a:r>
                  <a:rPr lang="en-US" sz="4800" dirty="0"/>
                  <a:t> </a:t>
                </a:r>
                <a:r>
                  <a:rPr lang="en-US" sz="4800" dirty="0" err="1"/>
                  <a:t>nhãn</a:t>
                </a:r>
                <a:r>
                  <a:rPr lang="en-US" sz="4800" dirty="0"/>
                  <a:t> </a:t>
                </a:r>
                <a:r>
                  <a:rPr lang="en-US" sz="4800" dirty="0" err="1"/>
                  <a:t>của</a:t>
                </a:r>
                <a:r>
                  <a:rPr lang="en-US" sz="4800" dirty="0"/>
                  <a:t> </a:t>
                </a:r>
                <a:r>
                  <a:rPr lang="en-US" sz="4800" dirty="0" err="1"/>
                  <a:t>mũi</a:t>
                </a:r>
                <a:r>
                  <a:rPr lang="en-US" sz="4800" dirty="0"/>
                  <a:t> </a:t>
                </a:r>
                <a:r>
                  <a:rPr lang="en-US" sz="4800" dirty="0" err="1"/>
                  <a:t>tên</a:t>
                </a:r>
                <a:r>
                  <a:rPr lang="en-US" sz="4800" dirty="0"/>
                  <a:t>) </a:t>
                </a:r>
                <a:r>
                  <a:rPr lang="en-US" sz="4800" dirty="0" err="1"/>
                  <a:t>của</a:t>
                </a:r>
                <a:r>
                  <a:rPr lang="en-US" sz="4800" dirty="0"/>
                  <a:t> </a:t>
                </a:r>
                <a:r>
                  <a:rPr lang="en-US" sz="4800" dirty="0" err="1"/>
                  <a:t>nhị</a:t>
                </a:r>
                <a:r>
                  <a:rPr lang="en-US" sz="4800" dirty="0"/>
                  <a:t> </a:t>
                </a:r>
                <a:r>
                  <a:rPr lang="en-US" sz="4800" dirty="0" err="1"/>
                  <a:t>thức</a:t>
                </a:r>
                <a:r>
                  <a:rPr lang="en-US" sz="4800" dirty="0"/>
                  <a:t> </a:t>
                </a:r>
                <a:r>
                  <a:rPr lang="en-US" sz="4800" dirty="0" err="1"/>
                  <a:t>thứ</a:t>
                </a:r>
                <a:r>
                  <a:rPr lang="en-US" sz="4800" dirty="0"/>
                  <a:t> </a:t>
                </a:r>
                <a:r>
                  <a:rPr lang="en-US" sz="4800" dirty="0" err="1"/>
                  <a:t>nhất</a:t>
                </a:r>
                <a:r>
                  <a:rPr lang="en-US" sz="4800" dirty="0"/>
                  <a:t> (H.8.6);</a:t>
                </a:r>
                <a:endParaRPr lang="en-US" sz="4600" kern="1200" dirty="0">
                  <a:effectLst/>
                  <a:latin typeface="Tahoma" panose="020B0604030504040204" pitchFamily="34" charset="0"/>
                  <a:ea typeface="Tahoma" panose="020B0604030504040204" pitchFamily="34" charset="0"/>
                  <a:cs typeface="Tahoma" panose="020B0604030504040204" pitchFamily="34" charset="0"/>
                </a:endParaRPr>
              </a:p>
              <a:p>
                <a:r>
                  <a:rPr lang="en-US" sz="4800" dirty="0"/>
                  <a:t>   </a:t>
                </a:r>
                <a:r>
                  <a:rPr lang="en-US" sz="4800" dirty="0" err="1"/>
                  <a:t>Từ</a:t>
                </a:r>
                <a:r>
                  <a:rPr lang="en-US" sz="4800" dirty="0"/>
                  <a:t> </a:t>
                </a:r>
                <a:r>
                  <a:rPr lang="en-US" sz="4800" dirty="0" err="1"/>
                  <a:t>ngọn</a:t>
                </a:r>
                <a:r>
                  <a:rPr lang="en-US" sz="4800" dirty="0"/>
                  <a:t> </a:t>
                </a:r>
                <a:r>
                  <a:rPr lang="en-US" sz="4800" dirty="0" err="1"/>
                  <a:t>của</a:t>
                </a:r>
                <a:r>
                  <a:rPr lang="en-US" sz="4800" dirty="0"/>
                  <a:t> </a:t>
                </a:r>
                <a:r>
                  <a:rPr lang="en-US" sz="4800" dirty="0" err="1"/>
                  <a:t>mỗi</a:t>
                </a:r>
                <a:r>
                  <a:rPr lang="en-US" sz="4800" dirty="0"/>
                  <a:t> </a:t>
                </a:r>
                <a:r>
                  <a:rPr lang="en-US" sz="4800" dirty="0" err="1"/>
                  <a:t>mũi</a:t>
                </a:r>
                <a:r>
                  <a:rPr lang="en-US" sz="4800" dirty="0"/>
                  <a:t> </a:t>
                </a:r>
                <a:r>
                  <a:rPr lang="en-US" sz="4800" dirty="0" err="1"/>
                  <a:t>tên</a:t>
                </a:r>
                <a:r>
                  <a:rPr lang="en-US" sz="4800" dirty="0"/>
                  <a:t> </a:t>
                </a:r>
                <a:r>
                  <a:rPr lang="en-US" sz="4800" dirty="0" err="1"/>
                  <a:t>đã</a:t>
                </a:r>
                <a:r>
                  <a:rPr lang="en-US" sz="4800" dirty="0"/>
                  <a:t> </a:t>
                </a:r>
                <a:r>
                  <a:rPr lang="en-US" sz="4800" dirty="0" err="1"/>
                  <a:t>xây</a:t>
                </a:r>
                <a:r>
                  <a:rPr lang="en-US" sz="4800" dirty="0"/>
                  <a:t> </a:t>
                </a:r>
                <a:r>
                  <a:rPr lang="en-US" sz="4800" dirty="0" err="1"/>
                  <a:t>dựng</a:t>
                </a:r>
                <a:r>
                  <a:rPr lang="en-US" sz="4800" dirty="0"/>
                  <a:t>, </a:t>
                </a:r>
                <a:r>
                  <a:rPr lang="en-US" sz="4800" dirty="0" err="1"/>
                  <a:t>kẻ</a:t>
                </a:r>
                <a:r>
                  <a:rPr lang="en-US" sz="4800" dirty="0"/>
                  <a:t> </a:t>
                </a:r>
                <a:r>
                  <a:rPr lang="en-US" sz="4800" dirty="0" err="1"/>
                  <a:t>các</a:t>
                </a:r>
                <a:r>
                  <a:rPr lang="en-US" sz="4800" dirty="0"/>
                  <a:t> </a:t>
                </a:r>
                <a:r>
                  <a:rPr lang="en-US" sz="4800" dirty="0" err="1"/>
                  <a:t>mũi</a:t>
                </a:r>
                <a:r>
                  <a:rPr lang="en-US" sz="4800" dirty="0"/>
                  <a:t> </a:t>
                </a:r>
                <a:r>
                  <a:rPr lang="en-US" sz="4800" dirty="0" err="1"/>
                  <a:t>tên</a:t>
                </a:r>
                <a:r>
                  <a:rPr lang="en-US" sz="4800" dirty="0"/>
                  <a:t>, </a:t>
                </a:r>
                <a:r>
                  <a:rPr lang="en-US" sz="4800" dirty="0" err="1"/>
                  <a:t>mỗi</a:t>
                </a:r>
                <a:r>
                  <a:rPr lang="en-US" sz="4800" dirty="0"/>
                  <a:t> </a:t>
                </a:r>
                <a:r>
                  <a:rPr lang="en-US" sz="4800" dirty="0" err="1"/>
                  <a:t>mũi</a:t>
                </a:r>
                <a:r>
                  <a:rPr lang="en-US" sz="4800" dirty="0"/>
                  <a:t> </a:t>
                </a:r>
                <a:r>
                  <a:rPr lang="en-US" sz="4800" dirty="0" err="1"/>
                  <a:t>tên</a:t>
                </a:r>
                <a:r>
                  <a:rPr lang="en-US" sz="4800" dirty="0"/>
                  <a:t> </a:t>
                </a:r>
                <a:r>
                  <a:rPr lang="en-US" sz="4800" dirty="0" err="1"/>
                  <a:t>tương</a:t>
                </a:r>
                <a:r>
                  <a:rPr lang="en-US" sz="4800" dirty="0"/>
                  <a:t> </a:t>
                </a:r>
                <a:r>
                  <a:rPr lang="en-US" sz="4800" dirty="0" err="1"/>
                  <a:t>ứng</a:t>
                </a:r>
                <a:r>
                  <a:rPr lang="en-US" sz="4800" dirty="0"/>
                  <a:t> </a:t>
                </a:r>
                <a:r>
                  <a:rPr lang="en-US" sz="4800" dirty="0" err="1"/>
                  <a:t>với</a:t>
                </a:r>
                <a:r>
                  <a:rPr lang="en-US" sz="4800" dirty="0"/>
                  <a:t> </a:t>
                </a:r>
                <a:r>
                  <a:rPr lang="en-US" sz="4800" dirty="0" err="1"/>
                  <a:t>một</a:t>
                </a:r>
                <a:r>
                  <a:rPr lang="en-US" sz="4800" dirty="0"/>
                  <a:t> </a:t>
                </a:r>
                <a:r>
                  <a:rPr lang="en-US" sz="4800" dirty="0" err="1"/>
                  <a:t>đơn</a:t>
                </a:r>
                <a:r>
                  <a:rPr lang="en-US" sz="4800" dirty="0"/>
                  <a:t> </a:t>
                </a:r>
                <a:r>
                  <a:rPr lang="en-US" sz="4800" dirty="0" err="1"/>
                  <a:t>thức</a:t>
                </a:r>
                <a:r>
                  <a:rPr lang="en-US" sz="4800" dirty="0"/>
                  <a:t> </a:t>
                </a:r>
                <a:r>
                  <a:rPr lang="en-US" sz="4800" dirty="0" err="1"/>
                  <a:t>của</a:t>
                </a:r>
                <a:r>
                  <a:rPr lang="en-US" sz="4800" dirty="0"/>
                  <a:t> </a:t>
                </a:r>
                <a:r>
                  <a:rPr lang="en-US" sz="4800" dirty="0" err="1"/>
                  <a:t>nhị</a:t>
                </a:r>
                <a:r>
                  <a:rPr lang="en-US" sz="4800" dirty="0"/>
                  <a:t> </a:t>
                </a:r>
                <a:r>
                  <a:rPr lang="en-US" sz="4800" dirty="0" err="1"/>
                  <a:t>thức</a:t>
                </a:r>
                <a:r>
                  <a:rPr lang="en-US" sz="4800" dirty="0"/>
                  <a:t> </a:t>
                </a:r>
                <a:r>
                  <a:rPr lang="en-US" sz="4800" dirty="0" err="1"/>
                  <a:t>thứ</a:t>
                </a:r>
                <a:r>
                  <a:rPr lang="en-US" sz="4800" dirty="0"/>
                  <a:t> </a:t>
                </a:r>
                <a:r>
                  <a:rPr lang="en-US" sz="4800" dirty="0" err="1"/>
                  <a:t>hai</a:t>
                </a:r>
                <a:r>
                  <a:rPr lang="en-US" sz="4800" dirty="0"/>
                  <a:t>; </a:t>
                </a:r>
              </a:p>
              <a:p>
                <a:r>
                  <a:rPr lang="en-US" sz="4800" dirty="0"/>
                  <a:t>   </a:t>
                </a:r>
                <a:r>
                  <a:rPr lang="en-US" sz="4800" dirty="0" err="1"/>
                  <a:t>Tại</a:t>
                </a:r>
                <a:r>
                  <a:rPr lang="en-US" sz="4800" dirty="0"/>
                  <a:t> </a:t>
                </a:r>
                <a:r>
                  <a:rPr lang="en-US" sz="4800" dirty="0" err="1"/>
                  <a:t>ngọn</a:t>
                </a:r>
                <a:r>
                  <a:rPr lang="en-US" sz="4800" dirty="0"/>
                  <a:t> </a:t>
                </a:r>
                <a:r>
                  <a:rPr lang="en-US" sz="4800" dirty="0" err="1"/>
                  <a:t>của</a:t>
                </a:r>
                <a:r>
                  <a:rPr lang="en-US" sz="4800" dirty="0"/>
                  <a:t> </a:t>
                </a:r>
                <a:r>
                  <a:rPr lang="en-US" sz="4800" dirty="0" err="1"/>
                  <a:t>các</a:t>
                </a:r>
                <a:r>
                  <a:rPr lang="en-US" sz="4800" dirty="0"/>
                  <a:t> </a:t>
                </a:r>
                <a:r>
                  <a:rPr lang="en-US" sz="4800" dirty="0" err="1"/>
                  <a:t>mũi</a:t>
                </a:r>
                <a:r>
                  <a:rPr lang="en-US" sz="4800" dirty="0"/>
                  <a:t> </a:t>
                </a:r>
                <a:r>
                  <a:rPr lang="en-US" sz="4800" dirty="0" err="1"/>
                  <a:t>tên</a:t>
                </a:r>
                <a:r>
                  <a:rPr lang="en-US" sz="4800" dirty="0"/>
                  <a:t> </a:t>
                </a:r>
                <a:r>
                  <a:rPr lang="en-US" sz="4800" dirty="0" err="1"/>
                  <a:t>xây</a:t>
                </a:r>
                <a:r>
                  <a:rPr lang="en-US" sz="4800" dirty="0"/>
                  <a:t> </a:t>
                </a:r>
                <a:r>
                  <a:rPr lang="en-US" sz="4800" dirty="0" err="1"/>
                  <a:t>dựng</a:t>
                </a:r>
                <a:r>
                  <a:rPr lang="en-US" sz="4800" dirty="0"/>
                  <a:t> </a:t>
                </a:r>
                <a:r>
                  <a:rPr lang="en-US" sz="4800" dirty="0" err="1"/>
                  <a:t>tại</a:t>
                </a:r>
                <a:r>
                  <a:rPr lang="en-US" sz="4800" dirty="0"/>
                  <a:t> </a:t>
                </a:r>
                <a:r>
                  <a:rPr lang="en-US" sz="4800" dirty="0" err="1"/>
                  <a:t>bước</a:t>
                </a:r>
                <a:r>
                  <a:rPr lang="en-US" sz="4800" dirty="0"/>
                  <a:t> </a:t>
                </a:r>
                <a:r>
                  <a:rPr lang="en-US" sz="4800" dirty="0" err="1"/>
                  <a:t>sau</a:t>
                </a:r>
                <a:r>
                  <a:rPr lang="en-US" sz="4800" dirty="0"/>
                  <a:t> </a:t>
                </a:r>
                <a:r>
                  <a:rPr lang="en-US" sz="4800" dirty="0" err="1"/>
                  <a:t>cùng</a:t>
                </a:r>
                <a:r>
                  <a:rPr lang="en-US" sz="4800" dirty="0"/>
                  <a:t>, </a:t>
                </a:r>
                <a:r>
                  <a:rPr lang="en-US" sz="4800" dirty="0" err="1"/>
                  <a:t>ghi</a:t>
                </a:r>
                <a:r>
                  <a:rPr lang="en-US" sz="4800" dirty="0"/>
                  <a:t> </a:t>
                </a:r>
                <a:r>
                  <a:rPr lang="en-US" sz="4800" dirty="0" err="1"/>
                  <a:t>lại</a:t>
                </a:r>
                <a:r>
                  <a:rPr lang="en-US" sz="4800" dirty="0"/>
                  <a:t> </a:t>
                </a:r>
                <a:r>
                  <a:rPr lang="en-US" sz="4800" dirty="0" err="1"/>
                  <a:t>tích</a:t>
                </a:r>
                <a:r>
                  <a:rPr lang="en-US" sz="4800" dirty="0"/>
                  <a:t> </a:t>
                </a:r>
                <a:r>
                  <a:rPr lang="en-US" sz="4800" dirty="0" err="1"/>
                  <a:t>của</a:t>
                </a:r>
                <a:r>
                  <a:rPr lang="en-US" sz="4800" dirty="0"/>
                  <a:t> </a:t>
                </a:r>
                <a:r>
                  <a:rPr lang="en-US" sz="4800" dirty="0" err="1"/>
                  <a:t>các</a:t>
                </a:r>
                <a:r>
                  <a:rPr lang="en-US" sz="4800" dirty="0"/>
                  <a:t> </a:t>
                </a:r>
                <a:r>
                  <a:rPr lang="en-US" sz="4800" dirty="0" err="1"/>
                  <a:t>nhãn</a:t>
                </a:r>
                <a:r>
                  <a:rPr lang="en-US" sz="4800" dirty="0"/>
                  <a:t> </a:t>
                </a:r>
                <a:r>
                  <a:rPr lang="en-US" sz="4800" dirty="0" err="1"/>
                  <a:t>của</a:t>
                </a:r>
                <a:r>
                  <a:rPr lang="en-US" sz="4800" dirty="0"/>
                  <a:t> </a:t>
                </a:r>
                <a:r>
                  <a:rPr lang="en-US" sz="4800" dirty="0" err="1"/>
                  <a:t>các</a:t>
                </a:r>
                <a:r>
                  <a:rPr lang="en-US" sz="4800" dirty="0"/>
                  <a:t> </a:t>
                </a:r>
                <a:r>
                  <a:rPr lang="en-US" sz="4800" dirty="0" err="1"/>
                  <a:t>mũi</a:t>
                </a:r>
                <a:r>
                  <a:rPr lang="en-US" sz="4800" dirty="0"/>
                  <a:t> </a:t>
                </a:r>
                <a:r>
                  <a:rPr lang="en-US" sz="4800" dirty="0" err="1"/>
                  <a:t>tên</a:t>
                </a:r>
                <a:r>
                  <a:rPr lang="en-US" sz="4800" dirty="0"/>
                  <a:t> </a:t>
                </a:r>
                <a:r>
                  <a:rPr lang="en-US" sz="4800" dirty="0" err="1"/>
                  <a:t>đi</a:t>
                </a:r>
                <a:r>
                  <a:rPr lang="en-US" sz="4800" dirty="0"/>
                  <a:t> </a:t>
                </a:r>
                <a:r>
                  <a:rPr lang="en-US" sz="4800" dirty="0" err="1"/>
                  <a:t>từ</a:t>
                </a:r>
                <a:r>
                  <a:rPr lang="en-US" sz="4800" dirty="0"/>
                  <a:t> </a:t>
                </a:r>
                <a:r>
                  <a:rPr lang="en-US" sz="4800" dirty="0" err="1"/>
                  <a:t>điểm</a:t>
                </a:r>
                <a:r>
                  <a:rPr lang="en-US" sz="4800" dirty="0"/>
                  <a:t> </a:t>
                </a:r>
                <a:r>
                  <a:rPr lang="en-US" sz="4800" dirty="0" err="1"/>
                  <a:t>gốc</a:t>
                </a:r>
                <a:r>
                  <a:rPr lang="en-US" sz="4800" dirty="0"/>
                  <a:t> </a:t>
                </a:r>
                <a:r>
                  <a:rPr lang="en-US" sz="4800" dirty="0" err="1"/>
                  <a:t>đến</a:t>
                </a:r>
                <a:r>
                  <a:rPr lang="en-US" sz="4800" dirty="0"/>
                  <a:t> </a:t>
                </a:r>
                <a:r>
                  <a:rPr lang="en-US" sz="4800" dirty="0" err="1"/>
                  <a:t>đầu</a:t>
                </a:r>
                <a:r>
                  <a:rPr lang="en-US" sz="4800" dirty="0"/>
                  <a:t> </a:t>
                </a:r>
                <a:r>
                  <a:rPr lang="en-US" sz="4800" dirty="0" err="1"/>
                  <a:t>mút</a:t>
                </a:r>
                <a:r>
                  <a:rPr lang="en-US" sz="4800" dirty="0"/>
                  <a:t> </a:t>
                </a:r>
                <a:r>
                  <a:rPr lang="en-US" sz="4800" dirty="0" err="1"/>
                  <a:t>đó</a:t>
                </a:r>
                <a:r>
                  <a:rPr lang="en-US" sz="4800" dirty="0"/>
                  <a:t>.</a:t>
                </a:r>
              </a:p>
              <a:p>
                <a:r>
                  <a:rPr lang="en-US" sz="4800" dirty="0"/>
                  <a:t>   </a:t>
                </a:r>
                <a:r>
                  <a:rPr lang="en-US" sz="4800" dirty="0" err="1"/>
                  <a:t>Hãy</a:t>
                </a:r>
                <a:r>
                  <a:rPr lang="en-US" sz="4800" dirty="0"/>
                  <a:t> </a:t>
                </a:r>
                <a:r>
                  <a:rPr lang="en-US" sz="4800" dirty="0" err="1"/>
                  <a:t>lấy</a:t>
                </a:r>
                <a:r>
                  <a:rPr lang="en-US" sz="4800" dirty="0"/>
                  <a:t> </a:t>
                </a:r>
                <a:r>
                  <a:rPr lang="en-US" sz="4800" dirty="0" err="1"/>
                  <a:t>tổng</a:t>
                </a:r>
                <a:r>
                  <a:rPr lang="en-US" sz="4800" dirty="0"/>
                  <a:t> </a:t>
                </a:r>
                <a:r>
                  <a:rPr lang="en-US" sz="4800" dirty="0" err="1"/>
                  <a:t>của</a:t>
                </a:r>
                <a:r>
                  <a:rPr lang="en-US" sz="4800" dirty="0"/>
                  <a:t> </a:t>
                </a:r>
                <a:r>
                  <a:rPr lang="en-US" sz="4800" dirty="0" err="1"/>
                  <a:t>các</a:t>
                </a:r>
                <a:r>
                  <a:rPr lang="en-US" sz="4800" dirty="0"/>
                  <a:t> </a:t>
                </a:r>
                <a:r>
                  <a:rPr lang="en-US" sz="4800" dirty="0" err="1"/>
                  <a:t>tích</a:t>
                </a:r>
                <a:r>
                  <a:rPr lang="en-US" sz="4800" dirty="0"/>
                  <a:t> </a:t>
                </a:r>
                <a:r>
                  <a:rPr lang="en-US" sz="4800" dirty="0" err="1"/>
                  <a:t>nhận</a:t>
                </a:r>
                <a:r>
                  <a:rPr lang="en-US" sz="4800" dirty="0"/>
                  <a:t> </a:t>
                </a:r>
                <a:r>
                  <a:rPr lang="en-US" sz="4800" dirty="0" err="1"/>
                  <a:t>được</a:t>
                </a:r>
                <a:r>
                  <a:rPr lang="en-US" sz="4800" dirty="0"/>
                  <a:t> </a:t>
                </a:r>
                <a:r>
                  <a:rPr lang="en-US" sz="4800" dirty="0" err="1"/>
                  <a:t>và</a:t>
                </a:r>
                <a:r>
                  <a:rPr lang="en-US" sz="4800" dirty="0"/>
                  <a:t> so </a:t>
                </a:r>
                <a:r>
                  <a:rPr lang="en-US" sz="4800" dirty="0" err="1"/>
                  <a:t>sánh</a:t>
                </a:r>
                <a:r>
                  <a:rPr lang="en-US" sz="4800" dirty="0"/>
                  <a:t> </a:t>
                </a:r>
                <a:r>
                  <a:rPr lang="en-US" sz="4800" dirty="0" err="1"/>
                  <a:t>kết</a:t>
                </a:r>
                <a:r>
                  <a:rPr lang="en-US" sz="4800" dirty="0"/>
                  <a:t> </a:t>
                </a:r>
                <a:r>
                  <a:rPr lang="en-US" sz="4800" dirty="0" err="1"/>
                  <a:t>quả</a:t>
                </a:r>
                <a:r>
                  <a:rPr lang="en-US" sz="4800" dirty="0"/>
                  <a:t> </a:t>
                </a:r>
                <a:r>
                  <a:rPr lang="en-US" sz="4800" dirty="0" err="1"/>
                  <a:t>với</a:t>
                </a:r>
                <a:r>
                  <a:rPr lang="en-US" sz="4800" dirty="0"/>
                  <a:t> </a:t>
                </a:r>
                <a:r>
                  <a:rPr lang="en-US" sz="4800" dirty="0" err="1"/>
                  <a:t>khai</a:t>
                </a:r>
                <a:r>
                  <a:rPr lang="en-US" sz="4800" dirty="0"/>
                  <a:t> </a:t>
                </a:r>
                <a:r>
                  <a:rPr lang="en-US" sz="4800" dirty="0" err="1"/>
                  <a:t>triển</a:t>
                </a:r>
                <a:r>
                  <a:rPr lang="en-US" sz="4800" dirty="0"/>
                  <a:t> </a:t>
                </a:r>
                <a:r>
                  <a:rPr lang="en-US" sz="4800" dirty="0" err="1"/>
                  <a:t>của</a:t>
                </a:r>
                <a:r>
                  <a:rPr lang="en-US" sz="4800" dirty="0"/>
                  <a:t> </a:t>
                </a:r>
                <a:r>
                  <a:rPr lang="en-US" sz="4800" dirty="0" err="1"/>
                  <a:t>tích</a:t>
                </a:r>
                <a:r>
                  <a:rPr lang="en-US" sz="4800" dirty="0"/>
                  <a:t> </a:t>
                </a:r>
                <a14:m>
                  <m:oMath xmlns:m="http://schemas.openxmlformats.org/officeDocument/2006/math">
                    <m:d>
                      <m:dPr>
                        <m:ctrlPr>
                          <a:rPr lang="en-US" sz="4800" i="1">
                            <a:latin typeface="Cambria Math" panose="02040503050406030204" pitchFamily="18" charset="0"/>
                          </a:rPr>
                        </m:ctrlPr>
                      </m:dPr>
                      <m:e>
                        <m:r>
                          <a:rPr lang="en-US" sz="4800" i="1">
                            <a:latin typeface="Cambria Math"/>
                          </a:rPr>
                          <m:t>𝑎</m:t>
                        </m:r>
                        <m:r>
                          <a:rPr lang="en-US" sz="4800" i="1">
                            <a:latin typeface="Cambria Math"/>
                          </a:rPr>
                          <m:t>+</m:t>
                        </m:r>
                        <m:r>
                          <a:rPr lang="en-US" sz="4800" i="1">
                            <a:latin typeface="Cambria Math"/>
                          </a:rPr>
                          <m:t>𝑏</m:t>
                        </m:r>
                      </m:e>
                    </m:d>
                    <m:r>
                      <a:rPr lang="en-US" sz="4800" i="1">
                        <a:latin typeface="Cambria Math"/>
                      </a:rPr>
                      <m:t>.</m:t>
                    </m:r>
                    <m:d>
                      <m:dPr>
                        <m:ctrlPr>
                          <a:rPr lang="en-US" sz="4800" i="1">
                            <a:latin typeface="Cambria Math" panose="02040503050406030204" pitchFamily="18" charset="0"/>
                          </a:rPr>
                        </m:ctrlPr>
                      </m:dPr>
                      <m:e>
                        <m:r>
                          <a:rPr lang="en-US" sz="4800" i="1">
                            <a:latin typeface="Cambria Math"/>
                          </a:rPr>
                          <m:t>𝑐</m:t>
                        </m:r>
                        <m:r>
                          <a:rPr lang="en-US" sz="4800" i="1">
                            <a:latin typeface="Cambria Math"/>
                          </a:rPr>
                          <m:t>+</m:t>
                        </m:r>
                        <m:r>
                          <a:rPr lang="en-US" sz="4800" i="1">
                            <a:latin typeface="Cambria Math"/>
                          </a:rPr>
                          <m:t>𝑑</m:t>
                        </m:r>
                      </m:e>
                    </m:d>
                  </m:oMath>
                </a14:m>
                <a:r>
                  <a:rPr lang="en-US" sz="4800" dirty="0"/>
                  <a:t> .</a:t>
                </a:r>
              </a:p>
              <a:p>
                <a:pPr marL="0" marR="0">
                  <a:lnSpc>
                    <a:spcPct val="107000"/>
                  </a:lnSpc>
                  <a:spcBef>
                    <a:spcPts val="0"/>
                  </a:spcBef>
                  <a:spcAft>
                    <a:spcPts val="800"/>
                  </a:spcAft>
                </a:pPr>
                <a:endParaRPr lang="en-US" sz="4600"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800"/>
                  </a:spcAft>
                </a:pPr>
                <a:endParaRPr lang="en-US" sz="4600" dirty="0">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800"/>
                  </a:spcAft>
                </a:pPr>
                <a:endParaRPr lang="en-US" sz="4600"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4" name="TextBox 321">
                <a:extLst>
                  <a:ext uri="{FF2B5EF4-FFF2-40B4-BE49-F238E27FC236}">
                    <a16:creationId xmlns:a16="http://schemas.microsoft.com/office/drawing/2014/main" xmlns="" id="{1A04E56E-94E6-4E9A-83AE-5A713E7E6A56}"/>
                  </a:ext>
                </a:extLst>
              </p:cNvPr>
              <p:cNvSpPr txBox="1">
                <a:spLocks noRot="1" noChangeAspect="1" noMove="1" noResize="1" noEditPoints="1" noAdjustHandles="1" noChangeArrowheads="1" noChangeShapeType="1" noTextEdit="1"/>
              </p:cNvSpPr>
              <p:nvPr/>
            </p:nvSpPr>
            <p:spPr>
              <a:xfrm>
                <a:off x="1060656" y="3008150"/>
                <a:ext cx="12413356" cy="10594175"/>
              </a:xfrm>
              <a:prstGeom prst="rect">
                <a:avLst/>
              </a:prstGeom>
              <a:blipFill rotWithShape="1">
                <a:blip r:embed="rId3"/>
                <a:stretch>
                  <a:fillRect l="-2259" t="-1151" r="-2210"/>
                </a:stretch>
              </a:blipFill>
            </p:spPr>
            <p:txBody>
              <a:bodyPr/>
              <a:lstStyle/>
              <a:p>
                <a:r>
                  <a:rPr lang="en-US">
                    <a:noFill/>
                  </a:rPr>
                  <a:t> </a:t>
                </a:r>
              </a:p>
            </p:txBody>
          </p:sp>
        </mc:Fallback>
      </mc:AlternateContent>
      <p:grpSp>
        <p:nvGrpSpPr>
          <p:cNvPr id="73" name="Group 72">
            <a:extLst>
              <a:ext uri="{FF2B5EF4-FFF2-40B4-BE49-F238E27FC236}">
                <a16:creationId xmlns:a16="http://schemas.microsoft.com/office/drawing/2014/main" id="{4AF817D0-6A59-494C-85BC-EC23C8516691}"/>
              </a:ext>
            </a:extLst>
          </p:cNvPr>
          <p:cNvGrpSpPr/>
          <p:nvPr/>
        </p:nvGrpSpPr>
        <p:grpSpPr>
          <a:xfrm>
            <a:off x="13561722" y="2800461"/>
            <a:ext cx="10411116" cy="10602156"/>
            <a:chOff x="1788560" y="-1681645"/>
            <a:chExt cx="23966227" cy="12330004"/>
          </a:xfrm>
        </p:grpSpPr>
        <p:sp>
          <p:nvSpPr>
            <p:cNvPr id="74" name="Rounded Rectangle 34">
              <a:extLst>
                <a:ext uri="{FF2B5EF4-FFF2-40B4-BE49-F238E27FC236}">
                  <a16:creationId xmlns:a16="http://schemas.microsoft.com/office/drawing/2014/main" id="{A6C470C3-8BC0-41D7-85C3-6BF08CB76404}"/>
                </a:ext>
              </a:extLst>
            </p:cNvPr>
            <p:cNvSpPr/>
            <p:nvPr/>
          </p:nvSpPr>
          <p:spPr>
            <a:xfrm>
              <a:off x="1788560" y="-1681645"/>
              <a:ext cx="23966227" cy="1233000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r>
                <a:rPr lang="vi-VN" sz="460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75" name="Group 60">
              <a:extLst>
                <a:ext uri="{FF2B5EF4-FFF2-40B4-BE49-F238E27FC236}">
                  <a16:creationId xmlns:a16="http://schemas.microsoft.com/office/drawing/2014/main" id="{AFA9C2F5-0037-4884-8375-1EF3BD2B80A8}"/>
                </a:ext>
              </a:extLst>
            </p:cNvPr>
            <p:cNvGrpSpPr/>
            <p:nvPr/>
          </p:nvGrpSpPr>
          <p:grpSpPr>
            <a:xfrm>
              <a:off x="2906765" y="-1226241"/>
              <a:ext cx="6542583" cy="914317"/>
              <a:chOff x="2908652" y="-285113"/>
              <a:chExt cx="6543340" cy="918978"/>
            </a:xfrm>
          </p:grpSpPr>
          <p:sp>
            <p:nvSpPr>
              <p:cNvPr id="76" name="Freeform 20">
                <a:extLst>
                  <a:ext uri="{FF2B5EF4-FFF2-40B4-BE49-F238E27FC236}">
                    <a16:creationId xmlns:a16="http://schemas.microsoft.com/office/drawing/2014/main" id="{6CB21E94-AE6B-442B-BFF9-72B0DC40A5FB}"/>
                  </a:ext>
                </a:extLst>
              </p:cNvPr>
              <p:cNvSpPr>
                <a:spLocks/>
              </p:cNvSpPr>
              <p:nvPr/>
            </p:nvSpPr>
            <p:spPr bwMode="auto">
              <a:xfrm rot="16200000" flipV="1">
                <a:off x="6200801" y="-2651268"/>
                <a:ext cx="828632" cy="5560942"/>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77" name="TextBox 76">
                <a:extLst>
                  <a:ext uri="{FF2B5EF4-FFF2-40B4-BE49-F238E27FC236}">
                    <a16:creationId xmlns:a16="http://schemas.microsoft.com/office/drawing/2014/main" id="{C6E47BA5-0074-4AD1-9999-5245AD15FAA9}"/>
                  </a:ext>
                </a:extLst>
              </p:cNvPr>
              <p:cNvSpPr txBox="1"/>
              <p:nvPr/>
            </p:nvSpPr>
            <p:spPr>
              <a:xfrm>
                <a:off x="4035219" y="-261084"/>
                <a:ext cx="5416773" cy="894949"/>
              </a:xfrm>
              <a:prstGeom prst="rect">
                <a:avLst/>
              </a:prstGeom>
              <a:noFill/>
            </p:spPr>
            <p:txBody>
              <a:bodyPr wrap="square" rtlCol="0">
                <a:spAutoFit/>
              </a:bodyPr>
              <a:lstStyle/>
              <a:p>
                <a:r>
                  <a:rPr lang="vi-VN" sz="4400" b="1" dirty="0">
                    <a:solidFill>
                      <a:srgbClr val="FF0000"/>
                    </a:solidFill>
                    <a:latin typeface="Tahoma" pitchFamily="34" charset="0"/>
                    <a:ea typeface="Tahoma" pitchFamily="34" charset="0"/>
                    <a:cs typeface="Tahoma" pitchFamily="34" charset="0"/>
                  </a:rPr>
                  <a:t>Trả</a:t>
                </a:r>
                <a:r>
                  <a:rPr lang="en-US" sz="4400" b="1" dirty="0">
                    <a:solidFill>
                      <a:srgbClr val="FF0000"/>
                    </a:solidFill>
                    <a:latin typeface="Tahoma" pitchFamily="34" charset="0"/>
                    <a:ea typeface="Tahoma" pitchFamily="34" charset="0"/>
                    <a:cs typeface="Tahoma" pitchFamily="34" charset="0"/>
                  </a:rPr>
                  <a:t> </a:t>
                </a:r>
                <a:r>
                  <a:rPr lang="vi-VN" sz="4400" b="1" dirty="0">
                    <a:solidFill>
                      <a:srgbClr val="FF0000"/>
                    </a:solidFill>
                    <a:latin typeface="Tahoma" pitchFamily="34" charset="0"/>
                    <a:ea typeface="Tahoma" pitchFamily="34" charset="0"/>
                    <a:cs typeface="Tahoma" pitchFamily="34" charset="0"/>
                  </a:rPr>
                  <a:t>lời:</a:t>
                </a:r>
                <a:endParaRPr lang="en-US" sz="4400" b="1" dirty="0">
                  <a:solidFill>
                    <a:srgbClr val="FF0000"/>
                  </a:solidFill>
                  <a:latin typeface="Tahoma" pitchFamily="34" charset="0"/>
                  <a:ea typeface="Tahoma" pitchFamily="34" charset="0"/>
                  <a:cs typeface="Tahoma" pitchFamily="34" charset="0"/>
                </a:endParaRPr>
              </a:p>
            </p:txBody>
          </p:sp>
          <p:sp>
            <p:nvSpPr>
              <p:cNvPr id="78" name="Round Diagonal Corner Rectangle 41">
                <a:extLst>
                  <a:ext uri="{FF2B5EF4-FFF2-40B4-BE49-F238E27FC236}">
                    <a16:creationId xmlns:a16="http://schemas.microsoft.com/office/drawing/2014/main" id="{DC4B01DD-F943-41F7-B7AB-80194AB4C995}"/>
                  </a:ext>
                </a:extLst>
              </p:cNvPr>
              <p:cNvSpPr/>
              <p:nvPr/>
            </p:nvSpPr>
            <p:spPr>
              <a:xfrm flipV="1">
                <a:off x="2908652" y="-215573"/>
                <a:ext cx="777241" cy="828629"/>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5">
                <a:extLst>
                  <a:ext uri="{FF2B5EF4-FFF2-40B4-BE49-F238E27FC236}">
                    <a16:creationId xmlns:a16="http://schemas.microsoft.com/office/drawing/2014/main" id="{7537B811-3E9D-4FCF-B714-AD3F3B3A52E9}"/>
                  </a:ext>
                </a:extLst>
              </p:cNvPr>
              <p:cNvSpPr>
                <a:spLocks noEditPoints="1"/>
              </p:cNvSpPr>
              <p:nvPr/>
            </p:nvSpPr>
            <p:spPr bwMode="auto">
              <a:xfrm>
                <a:off x="3046321" y="-180846"/>
                <a:ext cx="501903"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sp>
        <p:nvSpPr>
          <p:cNvPr id="39" name="Rectangle 38"/>
          <p:cNvSpPr/>
          <p:nvPr/>
        </p:nvSpPr>
        <p:spPr>
          <a:xfrm>
            <a:off x="15679111" y="4142257"/>
            <a:ext cx="7444217" cy="5437310"/>
          </a:xfrm>
          <a:prstGeom prst="rect">
            <a:avLst/>
          </a:prstGeom>
          <a:solidFill>
            <a:prstClr val="white"/>
          </a:solidFill>
        </p:spPr>
        <p:txBody>
          <a:bodyPr/>
          <a:lstStyle/>
          <a:p>
            <a:endParaRPr lang="en-US" dirty="0"/>
          </a:p>
        </p:txBody>
      </p:sp>
      <p:sp>
        <p:nvSpPr>
          <p:cNvPr id="5" name="Rectangle 4"/>
          <p:cNvSpPr/>
          <p:nvPr/>
        </p:nvSpPr>
        <p:spPr>
          <a:xfrm>
            <a:off x="18669407" y="9744066"/>
            <a:ext cx="2340731" cy="754053"/>
          </a:xfrm>
          <a:prstGeom prst="rect">
            <a:avLst/>
          </a:prstGeom>
        </p:spPr>
        <p:txBody>
          <a:bodyPr wrap="square">
            <a:spAutoFit/>
          </a:bodyPr>
          <a:lstStyle/>
          <a:p>
            <a:r>
              <a:rPr lang="en-US" dirty="0" err="1"/>
              <a:t>Hình</a:t>
            </a:r>
            <a:r>
              <a:rPr lang="en-US" dirty="0"/>
              <a:t> 8.6</a:t>
            </a:r>
          </a:p>
        </p:txBody>
      </p:sp>
      <mc:AlternateContent xmlns:mc="http://schemas.openxmlformats.org/markup-compatibility/2006">
        <mc:Choice xmlns:a14="http://schemas.microsoft.com/office/drawing/2010/main" Requires="a14">
          <p:sp>
            <p:nvSpPr>
              <p:cNvPr id="15" name="Rectangle 14"/>
              <p:cNvSpPr/>
              <p:nvPr/>
            </p:nvSpPr>
            <p:spPr>
              <a:xfrm>
                <a:off x="13474012" y="10528977"/>
                <a:ext cx="10813059" cy="2800767"/>
              </a:xfrm>
              <a:prstGeom prst="rect">
                <a:avLst/>
              </a:prstGeom>
            </p:spPr>
            <p:txBody>
              <a:bodyPr wrap="square">
                <a:spAutoFit/>
              </a:bodyPr>
              <a:lstStyle/>
              <a:p>
                <a:r>
                  <a:rPr lang="en-US" sz="4400" dirty="0"/>
                  <a:t> </a:t>
                </a:r>
                <a:r>
                  <a:rPr lang="en-US" sz="4400" dirty="0" err="1"/>
                  <a:t>Tổng</a:t>
                </a:r>
                <a:r>
                  <a:rPr lang="en-US" sz="4400" dirty="0"/>
                  <a:t> </a:t>
                </a:r>
                <a:r>
                  <a:rPr lang="en-US" sz="4400" dirty="0" err="1"/>
                  <a:t>các</a:t>
                </a:r>
                <a:r>
                  <a:rPr lang="en-US" sz="4400" dirty="0"/>
                  <a:t> </a:t>
                </a:r>
                <a:r>
                  <a:rPr lang="en-US" sz="4400" dirty="0" err="1"/>
                  <a:t>tích</a:t>
                </a:r>
                <a:r>
                  <a:rPr lang="en-US" sz="4400" dirty="0"/>
                  <a:t> </a:t>
                </a:r>
                <a:r>
                  <a:rPr lang="en-US" sz="4400" dirty="0" err="1"/>
                  <a:t>nhận</a:t>
                </a:r>
                <a:r>
                  <a:rPr lang="en-US" sz="4400" dirty="0"/>
                  <a:t> </a:t>
                </a:r>
                <a:r>
                  <a:rPr lang="en-US" sz="4400" dirty="0" err="1"/>
                  <a:t>được</a:t>
                </a:r>
                <a:r>
                  <a:rPr lang="en-US" sz="4400" dirty="0"/>
                  <a:t> </a:t>
                </a:r>
                <a:r>
                  <a:rPr lang="en-US" sz="4400" dirty="0" err="1"/>
                  <a:t>là</a:t>
                </a:r>
                <a:r>
                  <a:rPr lang="en-US" sz="4400" dirty="0"/>
                  <a:t>: </a:t>
                </a:r>
              </a:p>
              <a:p>
                <a:pPr/>
                <a14:m>
                  <m:oMathPara xmlns:m="http://schemas.openxmlformats.org/officeDocument/2006/math">
                    <m:oMathParaPr>
                      <m:jc m:val="centerGroup"/>
                    </m:oMathParaPr>
                    <m:oMath xmlns:m="http://schemas.openxmlformats.org/officeDocument/2006/math">
                      <m:r>
                        <a:rPr lang="en-US" sz="4400" b="0" i="1" smtClean="0">
                          <a:latin typeface="Cambria Math"/>
                        </a:rPr>
                        <m:t>𝑎𝑐</m:t>
                      </m:r>
                      <m:r>
                        <a:rPr lang="en-US" sz="4400" b="0" i="1" smtClean="0">
                          <a:latin typeface="Cambria Math"/>
                        </a:rPr>
                        <m:t>+</m:t>
                      </m:r>
                      <m:r>
                        <a:rPr lang="en-US" sz="4400" b="0" i="1" smtClean="0">
                          <a:latin typeface="Cambria Math"/>
                        </a:rPr>
                        <m:t>𝑎𝑑</m:t>
                      </m:r>
                      <m:r>
                        <a:rPr lang="en-US" sz="4400" b="0" i="1" smtClean="0">
                          <a:latin typeface="Cambria Math"/>
                        </a:rPr>
                        <m:t>+</m:t>
                      </m:r>
                      <m:r>
                        <a:rPr lang="en-US" sz="4400" b="0" i="1" smtClean="0">
                          <a:latin typeface="Cambria Math"/>
                        </a:rPr>
                        <m:t>𝑏𝑐</m:t>
                      </m:r>
                      <m:r>
                        <a:rPr lang="en-US" sz="4400" b="0" i="1" smtClean="0">
                          <a:latin typeface="Cambria Math"/>
                        </a:rPr>
                        <m:t>+</m:t>
                      </m:r>
                      <m:r>
                        <a:rPr lang="en-US" sz="4400" b="0" i="1" smtClean="0">
                          <a:latin typeface="Cambria Math"/>
                        </a:rPr>
                        <m:t>𝑏𝑑</m:t>
                      </m:r>
                    </m:oMath>
                  </m:oMathPara>
                </a14:m>
                <a:endParaRPr lang="en-US" sz="4400" dirty="0"/>
              </a:p>
              <a:p>
                <a:r>
                  <a:rPr lang="en-US" sz="4400" dirty="0"/>
                  <a:t> </a:t>
                </a:r>
                <a:r>
                  <a:rPr lang="en-US" sz="4400" dirty="0" err="1"/>
                  <a:t>Tổng</a:t>
                </a:r>
                <a:r>
                  <a:rPr lang="en-US" sz="4400" dirty="0"/>
                  <a:t> </a:t>
                </a:r>
                <a:r>
                  <a:rPr lang="en-US" sz="4400" dirty="0" err="1"/>
                  <a:t>này</a:t>
                </a:r>
                <a:r>
                  <a:rPr lang="en-US" sz="4400" dirty="0"/>
                  <a:t> </a:t>
                </a:r>
                <a:r>
                  <a:rPr lang="en-US" sz="4400" dirty="0" err="1"/>
                  <a:t>chính</a:t>
                </a:r>
                <a:r>
                  <a:rPr lang="en-US" sz="4400" dirty="0"/>
                  <a:t> </a:t>
                </a:r>
                <a:r>
                  <a:rPr lang="en-US" sz="4400" dirty="0" err="1"/>
                  <a:t>là</a:t>
                </a:r>
                <a:r>
                  <a:rPr lang="en-US" sz="4400" dirty="0"/>
                  <a:t> </a:t>
                </a:r>
                <a:r>
                  <a:rPr lang="en-US" sz="4400" dirty="0" err="1"/>
                  <a:t>kết</a:t>
                </a:r>
                <a:r>
                  <a:rPr lang="en-US" sz="4400" dirty="0"/>
                  <a:t> </a:t>
                </a:r>
                <a:r>
                  <a:rPr lang="en-US" sz="4400" dirty="0" err="1"/>
                  <a:t>quả</a:t>
                </a:r>
                <a:r>
                  <a:rPr lang="en-US" sz="4400" dirty="0"/>
                  <a:t> </a:t>
                </a:r>
                <a:r>
                  <a:rPr lang="en-US" sz="4400" dirty="0" err="1"/>
                  <a:t>của</a:t>
                </a:r>
                <a:r>
                  <a:rPr lang="en-US" sz="4400" dirty="0"/>
                  <a:t> </a:t>
                </a:r>
                <a:r>
                  <a:rPr lang="en-US" sz="4400" dirty="0" err="1"/>
                  <a:t>khai</a:t>
                </a:r>
                <a:r>
                  <a:rPr lang="en-US" sz="4400" dirty="0"/>
                  <a:t> </a:t>
                </a:r>
                <a:r>
                  <a:rPr lang="en-US" sz="4400" dirty="0" err="1"/>
                  <a:t>triển</a:t>
                </a:r>
                <a:r>
                  <a:rPr lang="en-US" sz="4400" dirty="0"/>
                  <a:t> </a:t>
                </a:r>
              </a:p>
              <a:p>
                <a:pPr/>
                <a14:m>
                  <m:oMathPara xmlns:m="http://schemas.openxmlformats.org/officeDocument/2006/math">
                    <m:oMathParaPr>
                      <m:jc m:val="centerGroup"/>
                    </m:oMathParaPr>
                    <m:oMath xmlns:m="http://schemas.openxmlformats.org/officeDocument/2006/math">
                      <m:d>
                        <m:dPr>
                          <m:ctrlPr>
                            <a:rPr lang="en-US" sz="4400" i="1">
                              <a:latin typeface="Cambria Math" panose="02040503050406030204" pitchFamily="18" charset="0"/>
                            </a:rPr>
                          </m:ctrlPr>
                        </m:dPr>
                        <m:e>
                          <m:r>
                            <a:rPr lang="en-US" sz="4400" i="1">
                              <a:latin typeface="Cambria Math"/>
                            </a:rPr>
                            <m:t>𝑎</m:t>
                          </m:r>
                          <m:r>
                            <a:rPr lang="en-US" sz="4400" i="1">
                              <a:latin typeface="Cambria Math"/>
                            </a:rPr>
                            <m:t>+</m:t>
                          </m:r>
                          <m:r>
                            <a:rPr lang="en-US" sz="4400" i="1">
                              <a:latin typeface="Cambria Math"/>
                            </a:rPr>
                            <m:t>𝑏</m:t>
                          </m:r>
                        </m:e>
                      </m:d>
                      <m:r>
                        <a:rPr lang="en-US" sz="4400" i="1">
                          <a:latin typeface="Cambria Math"/>
                        </a:rPr>
                        <m:t>.</m:t>
                      </m:r>
                      <m:d>
                        <m:dPr>
                          <m:ctrlPr>
                            <a:rPr lang="en-US" sz="4400" i="1">
                              <a:latin typeface="Cambria Math" panose="02040503050406030204" pitchFamily="18" charset="0"/>
                            </a:rPr>
                          </m:ctrlPr>
                        </m:dPr>
                        <m:e>
                          <m:r>
                            <a:rPr lang="en-US" sz="4400" i="1">
                              <a:latin typeface="Cambria Math"/>
                            </a:rPr>
                            <m:t>𝑐</m:t>
                          </m:r>
                          <m:r>
                            <a:rPr lang="en-US" sz="4400" i="1">
                              <a:latin typeface="Cambria Math"/>
                            </a:rPr>
                            <m:t>+</m:t>
                          </m:r>
                          <m:r>
                            <a:rPr lang="en-US" sz="4400" i="1">
                              <a:latin typeface="Cambria Math"/>
                            </a:rPr>
                            <m:t>𝑑</m:t>
                          </m:r>
                        </m:e>
                      </m:d>
                    </m:oMath>
                  </m:oMathPara>
                </a14:m>
                <a:endParaRPr lang="en-US" sz="4400" dirty="0"/>
              </a:p>
            </p:txBody>
          </p:sp>
        </mc:Choice>
        <mc:Fallback>
          <p:sp>
            <p:nvSpPr>
              <p:cNvPr id="15" name="Rectangle 14"/>
              <p:cNvSpPr>
                <a:spLocks noRot="1" noChangeAspect="1" noMove="1" noResize="1" noEditPoints="1" noAdjustHandles="1" noChangeArrowheads="1" noChangeShapeType="1" noTextEdit="1"/>
              </p:cNvSpPr>
              <p:nvPr/>
            </p:nvSpPr>
            <p:spPr>
              <a:xfrm>
                <a:off x="13474012" y="10528977"/>
                <a:ext cx="10813059" cy="2800767"/>
              </a:xfrm>
              <a:prstGeom prst="rect">
                <a:avLst/>
              </a:prstGeom>
              <a:blipFill>
                <a:blip r:embed="rId4"/>
                <a:stretch>
                  <a:fillRect l="-1071" t="-43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1" name="Text Box 8">
                <a:extLst>
                  <a:ext uri="{FF2B5EF4-FFF2-40B4-BE49-F238E27FC236}">
                    <a16:creationId xmlns:a16="http://schemas.microsoft.com/office/drawing/2014/main" id="{629CA584-7F73-DFB6-755A-54E274FC73A5}"/>
                  </a:ext>
                </a:extLst>
              </p:cNvPr>
              <p:cNvSpPr txBox="1"/>
              <p:nvPr/>
            </p:nvSpPr>
            <p:spPr>
              <a:xfrm>
                <a:off x="15808247" y="4142257"/>
                <a:ext cx="7187612" cy="98851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3600" dirty="0">
                    <a:latin typeface="Times New Roman"/>
                    <a:ea typeface="Calibri"/>
                    <a:cs typeface="Times New Roman"/>
                  </a:rPr>
                  <a:t>Sơ </a:t>
                </a:r>
                <a:r>
                  <a:rPr lang="en-US" sz="3600" dirty="0" err="1">
                    <a:latin typeface="Times New Roman"/>
                    <a:ea typeface="Calibri"/>
                    <a:cs typeface="Times New Roman"/>
                  </a:rPr>
                  <a:t>đồ</a:t>
                </a:r>
                <a:r>
                  <a:rPr lang="en-US" sz="3600" dirty="0">
                    <a:latin typeface="Times New Roman"/>
                    <a:ea typeface="Calibri"/>
                    <a:cs typeface="Times New Roman"/>
                  </a:rPr>
                  <a:t> </a:t>
                </a:r>
                <a:r>
                  <a:rPr lang="en-US" sz="3600" dirty="0" err="1">
                    <a:latin typeface="Times New Roman"/>
                    <a:ea typeface="Calibri"/>
                    <a:cs typeface="Times New Roman"/>
                  </a:rPr>
                  <a:t>hình</a:t>
                </a:r>
                <a:r>
                  <a:rPr lang="en-US" sz="3600" dirty="0">
                    <a:latin typeface="Times New Roman"/>
                    <a:ea typeface="Calibri"/>
                    <a:cs typeface="Times New Roman"/>
                  </a:rPr>
                  <a:t> </a:t>
                </a:r>
                <a:r>
                  <a:rPr lang="en-US" sz="3600" dirty="0" err="1">
                    <a:latin typeface="Times New Roman"/>
                    <a:ea typeface="Calibri"/>
                    <a:cs typeface="Times New Roman"/>
                  </a:rPr>
                  <a:t>cây</a:t>
                </a:r>
                <a:r>
                  <a:rPr lang="en-US" sz="3600" dirty="0">
                    <a:latin typeface="Times New Roman"/>
                    <a:ea typeface="Calibri"/>
                    <a:cs typeface="Times New Roman"/>
                  </a:rPr>
                  <a:t> </a:t>
                </a:r>
                <a:r>
                  <a:rPr lang="en-US" sz="3600" dirty="0" err="1">
                    <a:latin typeface="Times New Roman"/>
                    <a:ea typeface="Calibri"/>
                    <a:cs typeface="Times New Roman"/>
                  </a:rPr>
                  <a:t>của</a:t>
                </a:r>
                <a:r>
                  <a:rPr lang="en-US" sz="3600" dirty="0">
                    <a:latin typeface="Times New Roman"/>
                    <a:ea typeface="Calibri"/>
                    <a:cs typeface="Times New Roman"/>
                  </a:rPr>
                  <a:t> </a:t>
                </a:r>
                <a14:m>
                  <m:oMath xmlns:m="http://schemas.openxmlformats.org/officeDocument/2006/math">
                    <m:d>
                      <m:dPr>
                        <m:ctrlPr>
                          <a:rPr lang="en-US" sz="3600" i="1">
                            <a:latin typeface="Cambria Math" panose="02040503050406030204" pitchFamily="18" charset="0"/>
                            <a:ea typeface="Calibri"/>
                            <a:cs typeface="Times New Roman"/>
                          </a:rPr>
                        </m:ctrlPr>
                      </m:dPr>
                      <m:e>
                        <m:r>
                          <a:rPr lang="en-US" sz="3600" i="1">
                            <a:latin typeface="Cambria Math"/>
                            <a:ea typeface="Calibri"/>
                            <a:cs typeface="Times New Roman"/>
                          </a:rPr>
                          <m:t>𝑎</m:t>
                        </m:r>
                        <m:r>
                          <a:rPr lang="en-US" sz="3600" i="1">
                            <a:latin typeface="Cambria Math"/>
                            <a:ea typeface="Calibri"/>
                            <a:cs typeface="Times New Roman"/>
                          </a:rPr>
                          <m:t>+</m:t>
                        </m:r>
                        <m:r>
                          <a:rPr lang="en-US" sz="3600" i="1">
                            <a:latin typeface="Cambria Math"/>
                            <a:ea typeface="Calibri"/>
                            <a:cs typeface="Times New Roman"/>
                          </a:rPr>
                          <m:t>𝑏</m:t>
                        </m:r>
                      </m:e>
                    </m:d>
                    <m:r>
                      <a:rPr lang="en-US" sz="3600" i="1">
                        <a:latin typeface="Cambria Math"/>
                        <a:ea typeface="Calibri"/>
                        <a:cs typeface="Times New Roman"/>
                      </a:rPr>
                      <m:t>⋅(</m:t>
                    </m:r>
                    <m:r>
                      <a:rPr lang="en-US" sz="3600" i="1">
                        <a:latin typeface="Cambria Math"/>
                        <a:ea typeface="Calibri"/>
                        <a:cs typeface="Times New Roman"/>
                      </a:rPr>
                      <m:t>𝑐</m:t>
                    </m:r>
                    <m:r>
                      <a:rPr lang="en-US" sz="3600" i="1">
                        <a:latin typeface="Cambria Math"/>
                        <a:ea typeface="Calibri"/>
                        <a:cs typeface="Times New Roman"/>
                      </a:rPr>
                      <m:t>+</m:t>
                    </m:r>
                    <m:r>
                      <a:rPr lang="en-US" sz="3600" i="1">
                        <a:latin typeface="Cambria Math"/>
                        <a:ea typeface="Calibri"/>
                        <a:cs typeface="Times New Roman"/>
                      </a:rPr>
                      <m:t>𝑑</m:t>
                    </m:r>
                    <m:r>
                      <a:rPr lang="en-US" sz="3600" i="1">
                        <a:latin typeface="Cambria Math"/>
                        <a:ea typeface="Calibri"/>
                        <a:cs typeface="Times New Roman"/>
                      </a:rPr>
                      <m:t>)</m:t>
                    </m:r>
                  </m:oMath>
                </a14:m>
                <a:endParaRPr lang="en-US" sz="3600" dirty="0">
                  <a:latin typeface="Times New Roman"/>
                  <a:ea typeface="Calibri"/>
                  <a:cs typeface="Times New Roman"/>
                </a:endParaRPr>
              </a:p>
            </p:txBody>
          </p:sp>
        </mc:Choice>
        <mc:Fallback>
          <p:sp>
            <p:nvSpPr>
              <p:cNvPr id="81" name="Text Box 8">
                <a:extLst>
                  <a:ext uri="{FF2B5EF4-FFF2-40B4-BE49-F238E27FC236}">
                    <a16:creationId xmlns:a16="http://schemas.microsoft.com/office/drawing/2014/main" id="{629CA584-7F73-DFB6-755A-54E274FC73A5}"/>
                  </a:ext>
                </a:extLst>
              </p:cNvPr>
              <p:cNvSpPr txBox="1">
                <a:spLocks noRot="1" noChangeAspect="1" noMove="1" noResize="1" noEditPoints="1" noAdjustHandles="1" noChangeArrowheads="1" noChangeShapeType="1" noTextEdit="1"/>
              </p:cNvSpPr>
              <p:nvPr/>
            </p:nvSpPr>
            <p:spPr>
              <a:xfrm>
                <a:off x="15808247" y="4142257"/>
                <a:ext cx="7187612" cy="988515"/>
              </a:xfrm>
              <a:prstGeom prst="rect">
                <a:avLst/>
              </a:prstGeom>
              <a:blipFill>
                <a:blip r:embed="rId5"/>
                <a:stretch>
                  <a:fillRect l="-2545" t="-10494"/>
                </a:stretch>
              </a:blipFill>
              <a:ln w="6350">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2" name="Text Box 16">
                <a:extLst>
                  <a:ext uri="{FF2B5EF4-FFF2-40B4-BE49-F238E27FC236}">
                    <a16:creationId xmlns:a16="http://schemas.microsoft.com/office/drawing/2014/main" id="{E2C70FE6-9F9B-E58C-C623-00879E938B24}"/>
                  </a:ext>
                </a:extLst>
              </p:cNvPr>
              <p:cNvSpPr txBox="1"/>
              <p:nvPr/>
            </p:nvSpPr>
            <p:spPr>
              <a:xfrm>
                <a:off x="17896669" y="5633639"/>
                <a:ext cx="959952" cy="92149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𝑎</m:t>
                      </m:r>
                    </m:oMath>
                  </m:oMathPara>
                </a14:m>
                <a:endParaRPr lang="en-US" sz="3600" dirty="0">
                  <a:effectLst/>
                  <a:latin typeface="Times New Roman"/>
                  <a:ea typeface="Calibri"/>
                  <a:cs typeface="Times New Roman"/>
                </a:endParaRPr>
              </a:p>
            </p:txBody>
          </p:sp>
        </mc:Choice>
        <mc:Fallback>
          <p:sp>
            <p:nvSpPr>
              <p:cNvPr id="82" name="Text Box 16">
                <a:extLst>
                  <a:ext uri="{FF2B5EF4-FFF2-40B4-BE49-F238E27FC236}">
                    <a16:creationId xmlns:a16="http://schemas.microsoft.com/office/drawing/2014/main" id="{E2C70FE6-9F9B-E58C-C623-00879E938B24}"/>
                  </a:ext>
                </a:extLst>
              </p:cNvPr>
              <p:cNvSpPr txBox="1">
                <a:spLocks noRot="1" noChangeAspect="1" noMove="1" noResize="1" noEditPoints="1" noAdjustHandles="1" noChangeArrowheads="1" noChangeShapeType="1" noTextEdit="1"/>
              </p:cNvSpPr>
              <p:nvPr/>
            </p:nvSpPr>
            <p:spPr>
              <a:xfrm>
                <a:off x="17896669" y="5633639"/>
                <a:ext cx="959952" cy="921497"/>
              </a:xfrm>
              <a:prstGeom prst="rect">
                <a:avLst/>
              </a:prstGeom>
              <a:blipFill>
                <a:blip r:embed="rId6"/>
                <a:stretch>
                  <a:fillRect/>
                </a:stretch>
              </a:blipFill>
              <a:ln w="6350">
                <a:noFill/>
              </a:ln>
            </p:spPr>
            <p:txBody>
              <a:bodyPr/>
              <a:lstStyle/>
              <a:p>
                <a:r>
                  <a:rPr lang="en-US">
                    <a:noFill/>
                  </a:rPr>
                  <a:t> </a:t>
                </a:r>
              </a:p>
            </p:txBody>
          </p:sp>
        </mc:Fallback>
      </mc:AlternateContent>
      <p:cxnSp>
        <p:nvCxnSpPr>
          <p:cNvPr id="84" name="Straight Arrow Connector 83">
            <a:extLst>
              <a:ext uri="{FF2B5EF4-FFF2-40B4-BE49-F238E27FC236}">
                <a16:creationId xmlns:a16="http://schemas.microsoft.com/office/drawing/2014/main" id="{B6D6D476-67CE-9E2E-44E1-29162410EB03}"/>
              </a:ext>
            </a:extLst>
          </p:cNvPr>
          <p:cNvCxnSpPr/>
          <p:nvPr/>
        </p:nvCxnSpPr>
        <p:spPr>
          <a:xfrm flipH="1">
            <a:off x="17650772" y="5466852"/>
            <a:ext cx="1801628" cy="16462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563C4823-7BC2-BABD-2FB4-467850AB46FB}"/>
              </a:ext>
            </a:extLst>
          </p:cNvPr>
          <p:cNvSpPr/>
          <p:nvPr/>
        </p:nvSpPr>
        <p:spPr>
          <a:xfrm>
            <a:off x="19402053" y="5311556"/>
            <a:ext cx="219709" cy="2262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86" name="Straight Arrow Connector 85">
            <a:extLst>
              <a:ext uri="{FF2B5EF4-FFF2-40B4-BE49-F238E27FC236}">
                <a16:creationId xmlns:a16="http://schemas.microsoft.com/office/drawing/2014/main" id="{BFEEB4EE-F1FD-C528-7C33-D6F7FE34D6EB}"/>
              </a:ext>
            </a:extLst>
          </p:cNvPr>
          <p:cNvCxnSpPr>
            <a:cxnSpLocks/>
          </p:cNvCxnSpPr>
          <p:nvPr/>
        </p:nvCxnSpPr>
        <p:spPr>
          <a:xfrm>
            <a:off x="19595294" y="5512491"/>
            <a:ext cx="1608387" cy="17709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7" name="Text Box 16">
                <a:extLst>
                  <a:ext uri="{FF2B5EF4-FFF2-40B4-BE49-F238E27FC236}">
                    <a16:creationId xmlns:a16="http://schemas.microsoft.com/office/drawing/2014/main" id="{2749789B-4392-F277-AA39-AD864D8AD0D4}"/>
                  </a:ext>
                </a:extLst>
              </p:cNvPr>
              <p:cNvSpPr txBox="1"/>
              <p:nvPr/>
            </p:nvSpPr>
            <p:spPr>
              <a:xfrm>
                <a:off x="20072273" y="5648020"/>
                <a:ext cx="959534" cy="9198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𝑏</m:t>
                      </m:r>
                    </m:oMath>
                  </m:oMathPara>
                </a14:m>
                <a:endParaRPr lang="en-US" sz="3600" dirty="0">
                  <a:effectLst/>
                  <a:latin typeface="Times New Roman"/>
                  <a:ea typeface="Calibri"/>
                  <a:cs typeface="Times New Roman"/>
                </a:endParaRPr>
              </a:p>
            </p:txBody>
          </p:sp>
        </mc:Choice>
        <mc:Fallback>
          <p:sp>
            <p:nvSpPr>
              <p:cNvPr id="87" name="Text Box 16">
                <a:extLst>
                  <a:ext uri="{FF2B5EF4-FFF2-40B4-BE49-F238E27FC236}">
                    <a16:creationId xmlns:a16="http://schemas.microsoft.com/office/drawing/2014/main" id="{2749789B-4392-F277-AA39-AD864D8AD0D4}"/>
                  </a:ext>
                </a:extLst>
              </p:cNvPr>
              <p:cNvSpPr txBox="1">
                <a:spLocks noRot="1" noChangeAspect="1" noMove="1" noResize="1" noEditPoints="1" noAdjustHandles="1" noChangeArrowheads="1" noChangeShapeType="1" noTextEdit="1"/>
              </p:cNvSpPr>
              <p:nvPr/>
            </p:nvSpPr>
            <p:spPr>
              <a:xfrm>
                <a:off x="20072273" y="5648020"/>
                <a:ext cx="959534" cy="919810"/>
              </a:xfrm>
              <a:prstGeom prst="rect">
                <a:avLst/>
              </a:prstGeom>
              <a:blipFill>
                <a:blip r:embed="rId7"/>
                <a:stretch>
                  <a:fillRect/>
                </a:stretch>
              </a:blipFill>
              <a:ln w="6350">
                <a:noFill/>
              </a:ln>
            </p:spPr>
            <p:txBody>
              <a:bodyPr/>
              <a:lstStyle/>
              <a:p>
                <a:r>
                  <a:rPr lang="en-US">
                    <a:noFill/>
                  </a:rPr>
                  <a:t> </a:t>
                </a:r>
              </a:p>
            </p:txBody>
          </p:sp>
        </mc:Fallback>
      </mc:AlternateContent>
      <p:sp>
        <p:nvSpPr>
          <p:cNvPr id="88" name="Oval 87">
            <a:extLst>
              <a:ext uri="{FF2B5EF4-FFF2-40B4-BE49-F238E27FC236}">
                <a16:creationId xmlns:a16="http://schemas.microsoft.com/office/drawing/2014/main" id="{24D866D9-E84B-E8A7-183C-C69A6D5C4FD0}"/>
              </a:ext>
            </a:extLst>
          </p:cNvPr>
          <p:cNvSpPr/>
          <p:nvPr/>
        </p:nvSpPr>
        <p:spPr>
          <a:xfrm>
            <a:off x="17421398" y="7067071"/>
            <a:ext cx="219164" cy="225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9" name="Oval 88">
            <a:extLst>
              <a:ext uri="{FF2B5EF4-FFF2-40B4-BE49-F238E27FC236}">
                <a16:creationId xmlns:a16="http://schemas.microsoft.com/office/drawing/2014/main" id="{EDAABF41-0616-C343-40F0-CA1DE1C36921}"/>
              </a:ext>
            </a:extLst>
          </p:cNvPr>
          <p:cNvSpPr/>
          <p:nvPr/>
        </p:nvSpPr>
        <p:spPr>
          <a:xfrm>
            <a:off x="21145762" y="7219471"/>
            <a:ext cx="219164" cy="225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mc:AlternateContent xmlns:mc="http://schemas.openxmlformats.org/markup-compatibility/2006">
        <mc:Choice xmlns:a14="http://schemas.microsoft.com/office/drawing/2010/main" Requires="a14">
          <p:sp>
            <p:nvSpPr>
              <p:cNvPr id="90" name="Text Box 16">
                <a:extLst>
                  <a:ext uri="{FF2B5EF4-FFF2-40B4-BE49-F238E27FC236}">
                    <a16:creationId xmlns:a16="http://schemas.microsoft.com/office/drawing/2014/main" id="{5BB94A9C-C3ED-BE9E-9A20-A4EEC89B8129}"/>
                  </a:ext>
                </a:extLst>
              </p:cNvPr>
              <p:cNvSpPr txBox="1"/>
              <p:nvPr/>
            </p:nvSpPr>
            <p:spPr>
              <a:xfrm>
                <a:off x="16217230" y="7501128"/>
                <a:ext cx="959534" cy="854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𝑐</m:t>
                      </m:r>
                    </m:oMath>
                  </m:oMathPara>
                </a14:m>
                <a:endParaRPr lang="en-US" sz="3600" dirty="0">
                  <a:effectLst/>
                  <a:latin typeface="Times New Roman"/>
                  <a:ea typeface="Calibri"/>
                  <a:cs typeface="Times New Roman"/>
                </a:endParaRPr>
              </a:p>
            </p:txBody>
          </p:sp>
        </mc:Choice>
        <mc:Fallback>
          <p:sp>
            <p:nvSpPr>
              <p:cNvPr id="90" name="Text Box 16">
                <a:extLst>
                  <a:ext uri="{FF2B5EF4-FFF2-40B4-BE49-F238E27FC236}">
                    <a16:creationId xmlns:a16="http://schemas.microsoft.com/office/drawing/2014/main" id="{5BB94A9C-C3ED-BE9E-9A20-A4EEC89B8129}"/>
                  </a:ext>
                </a:extLst>
              </p:cNvPr>
              <p:cNvSpPr txBox="1">
                <a:spLocks noRot="1" noChangeAspect="1" noMove="1" noResize="1" noEditPoints="1" noAdjustHandles="1" noChangeArrowheads="1" noChangeShapeType="1" noTextEdit="1"/>
              </p:cNvSpPr>
              <p:nvPr/>
            </p:nvSpPr>
            <p:spPr>
              <a:xfrm>
                <a:off x="16217230" y="7501128"/>
                <a:ext cx="959534" cy="854845"/>
              </a:xfrm>
              <a:prstGeom prst="rect">
                <a:avLst/>
              </a:prstGeom>
              <a:blipFill>
                <a:blip r:embed="rId8"/>
                <a:stretch>
                  <a:fillRect/>
                </a:stretch>
              </a:blipFill>
              <a:ln w="6350">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1" name="Text Box 16">
                <a:extLst>
                  <a:ext uri="{FF2B5EF4-FFF2-40B4-BE49-F238E27FC236}">
                    <a16:creationId xmlns:a16="http://schemas.microsoft.com/office/drawing/2014/main" id="{BF5E1B60-8C06-4BDA-E08D-47C4ADB166C2}"/>
                  </a:ext>
                </a:extLst>
              </p:cNvPr>
              <p:cNvSpPr txBox="1"/>
              <p:nvPr/>
            </p:nvSpPr>
            <p:spPr>
              <a:xfrm>
                <a:off x="17842838" y="7589011"/>
                <a:ext cx="959534" cy="9198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𝑑</m:t>
                      </m:r>
                    </m:oMath>
                  </m:oMathPara>
                </a14:m>
                <a:endParaRPr lang="en-US" sz="3600" dirty="0">
                  <a:effectLst/>
                  <a:latin typeface="Times New Roman"/>
                  <a:ea typeface="Calibri"/>
                  <a:cs typeface="Times New Roman"/>
                </a:endParaRPr>
              </a:p>
            </p:txBody>
          </p:sp>
        </mc:Choice>
        <mc:Fallback>
          <p:sp>
            <p:nvSpPr>
              <p:cNvPr id="91" name="Text Box 16">
                <a:extLst>
                  <a:ext uri="{FF2B5EF4-FFF2-40B4-BE49-F238E27FC236}">
                    <a16:creationId xmlns:a16="http://schemas.microsoft.com/office/drawing/2014/main" id="{BF5E1B60-8C06-4BDA-E08D-47C4ADB166C2}"/>
                  </a:ext>
                </a:extLst>
              </p:cNvPr>
              <p:cNvSpPr txBox="1">
                <a:spLocks noRot="1" noChangeAspect="1" noMove="1" noResize="1" noEditPoints="1" noAdjustHandles="1" noChangeArrowheads="1" noChangeShapeType="1" noTextEdit="1"/>
              </p:cNvSpPr>
              <p:nvPr/>
            </p:nvSpPr>
            <p:spPr>
              <a:xfrm>
                <a:off x="17842838" y="7589011"/>
                <a:ext cx="959534" cy="919810"/>
              </a:xfrm>
              <a:prstGeom prst="rect">
                <a:avLst/>
              </a:prstGeom>
              <a:blipFill>
                <a:blip r:embed="rId9"/>
                <a:stretch>
                  <a:fillRect/>
                </a:stretch>
              </a:blipFill>
              <a:ln w="6350">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2" name="Text Box 16">
                <a:extLst>
                  <a:ext uri="{FF2B5EF4-FFF2-40B4-BE49-F238E27FC236}">
                    <a16:creationId xmlns:a16="http://schemas.microsoft.com/office/drawing/2014/main" id="{7BB1C31F-D5BE-96F8-0D35-95EEEF9B6EF3}"/>
                  </a:ext>
                </a:extLst>
              </p:cNvPr>
              <p:cNvSpPr txBox="1"/>
              <p:nvPr/>
            </p:nvSpPr>
            <p:spPr>
              <a:xfrm>
                <a:off x="19986439" y="7596864"/>
                <a:ext cx="959534" cy="9198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𝑐</m:t>
                      </m:r>
                    </m:oMath>
                  </m:oMathPara>
                </a14:m>
                <a:endParaRPr lang="en-US" sz="3600">
                  <a:effectLst/>
                  <a:latin typeface="Times New Roman"/>
                  <a:ea typeface="Calibri"/>
                  <a:cs typeface="Times New Roman"/>
                </a:endParaRPr>
              </a:p>
            </p:txBody>
          </p:sp>
        </mc:Choice>
        <mc:Fallback>
          <p:sp>
            <p:nvSpPr>
              <p:cNvPr id="92" name="Text Box 16">
                <a:extLst>
                  <a:ext uri="{FF2B5EF4-FFF2-40B4-BE49-F238E27FC236}">
                    <a16:creationId xmlns:a16="http://schemas.microsoft.com/office/drawing/2014/main" id="{7BB1C31F-D5BE-96F8-0D35-95EEEF9B6EF3}"/>
                  </a:ext>
                </a:extLst>
              </p:cNvPr>
              <p:cNvSpPr txBox="1">
                <a:spLocks noRot="1" noChangeAspect="1" noMove="1" noResize="1" noEditPoints="1" noAdjustHandles="1" noChangeArrowheads="1" noChangeShapeType="1" noTextEdit="1"/>
              </p:cNvSpPr>
              <p:nvPr/>
            </p:nvSpPr>
            <p:spPr>
              <a:xfrm>
                <a:off x="19986439" y="7596864"/>
                <a:ext cx="959534" cy="919810"/>
              </a:xfrm>
              <a:prstGeom prst="rect">
                <a:avLst/>
              </a:prstGeom>
              <a:blipFill>
                <a:blip r:embed="rId10"/>
                <a:stretch>
                  <a:fillRect/>
                </a:stretch>
              </a:blipFill>
              <a:ln w="6350">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3" name="Text Box 16">
                <a:extLst>
                  <a:ext uri="{FF2B5EF4-FFF2-40B4-BE49-F238E27FC236}">
                    <a16:creationId xmlns:a16="http://schemas.microsoft.com/office/drawing/2014/main" id="{6D3CDCD7-E9AA-17CA-F181-D8EBC6266AE6}"/>
                  </a:ext>
                </a:extLst>
              </p:cNvPr>
              <p:cNvSpPr txBox="1"/>
              <p:nvPr/>
            </p:nvSpPr>
            <p:spPr>
              <a:xfrm>
                <a:off x="21695945" y="7694930"/>
                <a:ext cx="959534" cy="9198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𝑑</m:t>
                      </m:r>
                    </m:oMath>
                  </m:oMathPara>
                </a14:m>
                <a:endParaRPr lang="en-US" sz="3600" dirty="0">
                  <a:effectLst/>
                  <a:latin typeface="Times New Roman"/>
                  <a:ea typeface="Calibri"/>
                  <a:cs typeface="Times New Roman"/>
                </a:endParaRPr>
              </a:p>
            </p:txBody>
          </p:sp>
        </mc:Choice>
        <mc:Fallback>
          <p:sp>
            <p:nvSpPr>
              <p:cNvPr id="93" name="Text Box 16">
                <a:extLst>
                  <a:ext uri="{FF2B5EF4-FFF2-40B4-BE49-F238E27FC236}">
                    <a16:creationId xmlns:a16="http://schemas.microsoft.com/office/drawing/2014/main" id="{6D3CDCD7-E9AA-17CA-F181-D8EBC6266AE6}"/>
                  </a:ext>
                </a:extLst>
              </p:cNvPr>
              <p:cNvSpPr txBox="1">
                <a:spLocks noRot="1" noChangeAspect="1" noMove="1" noResize="1" noEditPoints="1" noAdjustHandles="1" noChangeArrowheads="1" noChangeShapeType="1" noTextEdit="1"/>
              </p:cNvSpPr>
              <p:nvPr/>
            </p:nvSpPr>
            <p:spPr>
              <a:xfrm>
                <a:off x="21695945" y="7694930"/>
                <a:ext cx="959534" cy="919810"/>
              </a:xfrm>
              <a:prstGeom prst="rect">
                <a:avLst/>
              </a:prstGeom>
              <a:blipFill>
                <a:blip r:embed="rId11"/>
                <a:stretch>
                  <a:fillRect/>
                </a:stretch>
              </a:blipFill>
              <a:ln w="6350">
                <a:noFill/>
              </a:ln>
            </p:spPr>
            <p:txBody>
              <a:bodyPr/>
              <a:lstStyle/>
              <a:p>
                <a:r>
                  <a:rPr lang="en-US">
                    <a:noFill/>
                  </a:rPr>
                  <a:t> </a:t>
                </a:r>
              </a:p>
            </p:txBody>
          </p:sp>
        </mc:Fallback>
      </mc:AlternateContent>
      <p:cxnSp>
        <p:nvCxnSpPr>
          <p:cNvPr id="94" name="Straight Arrow Connector 93">
            <a:extLst>
              <a:ext uri="{FF2B5EF4-FFF2-40B4-BE49-F238E27FC236}">
                <a16:creationId xmlns:a16="http://schemas.microsoft.com/office/drawing/2014/main" id="{C45355C5-940A-FABF-2FF9-C7B002C34695}"/>
              </a:ext>
            </a:extLst>
          </p:cNvPr>
          <p:cNvCxnSpPr>
            <a:cxnSpLocks/>
          </p:cNvCxnSpPr>
          <p:nvPr/>
        </p:nvCxnSpPr>
        <p:spPr>
          <a:xfrm flipH="1">
            <a:off x="16448728" y="7259818"/>
            <a:ext cx="1063091" cy="1519271"/>
          </a:xfrm>
          <a:prstGeom prst="straightConnector1">
            <a:avLst/>
          </a:prstGeom>
          <a:ln w="34925">
            <a:solidFill>
              <a:srgbClr val="3333FF"/>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5AF104F8-24E9-1575-9A7B-5ADCF9857865}"/>
              </a:ext>
            </a:extLst>
          </p:cNvPr>
          <p:cNvCxnSpPr>
            <a:cxnSpLocks/>
          </p:cNvCxnSpPr>
          <p:nvPr/>
        </p:nvCxnSpPr>
        <p:spPr>
          <a:xfrm>
            <a:off x="17613992" y="7302549"/>
            <a:ext cx="941259" cy="1597980"/>
          </a:xfrm>
          <a:prstGeom prst="straightConnector1">
            <a:avLst/>
          </a:prstGeom>
          <a:ln w="34925">
            <a:solidFill>
              <a:srgbClr val="3333FF"/>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C938F416-A780-0F42-4D02-DBB953E4B2B9}"/>
              </a:ext>
            </a:extLst>
          </p:cNvPr>
          <p:cNvCxnSpPr>
            <a:cxnSpLocks/>
          </p:cNvCxnSpPr>
          <p:nvPr/>
        </p:nvCxnSpPr>
        <p:spPr>
          <a:xfrm flipH="1">
            <a:off x="20214230" y="7467832"/>
            <a:ext cx="967502" cy="1311257"/>
          </a:xfrm>
          <a:prstGeom prst="straightConnector1">
            <a:avLst/>
          </a:prstGeom>
          <a:ln w="34925">
            <a:solidFill>
              <a:srgbClr val="3333FF"/>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5B250955-2175-4E24-03F5-F2A741EE7FC3}"/>
              </a:ext>
            </a:extLst>
          </p:cNvPr>
          <p:cNvCxnSpPr>
            <a:cxnSpLocks/>
          </p:cNvCxnSpPr>
          <p:nvPr/>
        </p:nvCxnSpPr>
        <p:spPr>
          <a:xfrm>
            <a:off x="21364926" y="7484733"/>
            <a:ext cx="1120640" cy="1390508"/>
          </a:xfrm>
          <a:prstGeom prst="straightConnector1">
            <a:avLst/>
          </a:prstGeom>
          <a:ln w="34925">
            <a:solidFill>
              <a:srgbClr val="3333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98" name="Text Box 16">
                <a:extLst>
                  <a:ext uri="{FF2B5EF4-FFF2-40B4-BE49-F238E27FC236}">
                    <a16:creationId xmlns:a16="http://schemas.microsoft.com/office/drawing/2014/main" id="{516F679F-CF41-1F28-FB6F-B10D21E8771A}"/>
                  </a:ext>
                </a:extLst>
              </p:cNvPr>
              <p:cNvSpPr txBox="1"/>
              <p:nvPr/>
            </p:nvSpPr>
            <p:spPr>
              <a:xfrm>
                <a:off x="15679111" y="8810748"/>
                <a:ext cx="1462221" cy="9198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𝑎</m:t>
                      </m:r>
                      <m:r>
                        <a:rPr lang="en-US" sz="3600" i="1">
                          <a:effectLst/>
                          <a:latin typeface="Cambria Math"/>
                          <a:ea typeface="Calibri"/>
                          <a:cs typeface="Times New Roman"/>
                        </a:rPr>
                        <m:t>⋅</m:t>
                      </m:r>
                      <m:r>
                        <a:rPr lang="en-US" sz="3600" i="1">
                          <a:effectLst/>
                          <a:latin typeface="Cambria Math"/>
                          <a:ea typeface="Calibri"/>
                          <a:cs typeface="Times New Roman"/>
                        </a:rPr>
                        <m:t>𝑐</m:t>
                      </m:r>
                    </m:oMath>
                  </m:oMathPara>
                </a14:m>
                <a:endParaRPr lang="en-US" sz="3600" dirty="0">
                  <a:effectLst/>
                  <a:latin typeface="Times New Roman"/>
                  <a:ea typeface="Calibri"/>
                  <a:cs typeface="Times New Roman"/>
                </a:endParaRPr>
              </a:p>
            </p:txBody>
          </p:sp>
        </mc:Choice>
        <mc:Fallback>
          <p:sp>
            <p:nvSpPr>
              <p:cNvPr id="98" name="Text Box 16">
                <a:extLst>
                  <a:ext uri="{FF2B5EF4-FFF2-40B4-BE49-F238E27FC236}">
                    <a16:creationId xmlns:a16="http://schemas.microsoft.com/office/drawing/2014/main" id="{516F679F-CF41-1F28-FB6F-B10D21E8771A}"/>
                  </a:ext>
                </a:extLst>
              </p:cNvPr>
              <p:cNvSpPr txBox="1">
                <a:spLocks noRot="1" noChangeAspect="1" noMove="1" noResize="1" noEditPoints="1" noAdjustHandles="1" noChangeArrowheads="1" noChangeShapeType="1" noTextEdit="1"/>
              </p:cNvSpPr>
              <p:nvPr/>
            </p:nvSpPr>
            <p:spPr>
              <a:xfrm>
                <a:off x="15679111" y="8810748"/>
                <a:ext cx="1462221" cy="919810"/>
              </a:xfrm>
              <a:prstGeom prst="rect">
                <a:avLst/>
              </a:prstGeom>
              <a:blipFill>
                <a:blip r:embed="rId12"/>
                <a:stretch>
                  <a:fillRect/>
                </a:stretch>
              </a:blipFill>
              <a:ln w="6350">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9" name="Text Box 16">
                <a:extLst>
                  <a:ext uri="{FF2B5EF4-FFF2-40B4-BE49-F238E27FC236}">
                    <a16:creationId xmlns:a16="http://schemas.microsoft.com/office/drawing/2014/main" id="{E45D04D9-2C3A-E905-F538-840639894169}"/>
                  </a:ext>
                </a:extLst>
              </p:cNvPr>
              <p:cNvSpPr txBox="1"/>
              <p:nvPr/>
            </p:nvSpPr>
            <p:spPr>
              <a:xfrm>
                <a:off x="17769367" y="8789890"/>
                <a:ext cx="1460481" cy="9198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𝑎</m:t>
                      </m:r>
                      <m:r>
                        <a:rPr lang="en-US" sz="3600" i="1">
                          <a:effectLst/>
                          <a:latin typeface="Cambria Math"/>
                          <a:ea typeface="Calibri"/>
                          <a:cs typeface="Times New Roman"/>
                        </a:rPr>
                        <m:t>⋅</m:t>
                      </m:r>
                      <m:r>
                        <a:rPr lang="en-US" sz="3600" i="1">
                          <a:effectLst/>
                          <a:latin typeface="Cambria Math"/>
                          <a:ea typeface="Calibri"/>
                          <a:cs typeface="Times New Roman"/>
                        </a:rPr>
                        <m:t>𝑑</m:t>
                      </m:r>
                    </m:oMath>
                  </m:oMathPara>
                </a14:m>
                <a:endParaRPr lang="en-US" sz="3600" dirty="0">
                  <a:effectLst/>
                  <a:latin typeface="Times New Roman"/>
                  <a:ea typeface="Calibri"/>
                  <a:cs typeface="Times New Roman"/>
                </a:endParaRPr>
              </a:p>
            </p:txBody>
          </p:sp>
        </mc:Choice>
        <mc:Fallback>
          <p:sp>
            <p:nvSpPr>
              <p:cNvPr id="99" name="Text Box 16">
                <a:extLst>
                  <a:ext uri="{FF2B5EF4-FFF2-40B4-BE49-F238E27FC236}">
                    <a16:creationId xmlns:a16="http://schemas.microsoft.com/office/drawing/2014/main" id="{E45D04D9-2C3A-E905-F538-840639894169}"/>
                  </a:ext>
                </a:extLst>
              </p:cNvPr>
              <p:cNvSpPr txBox="1">
                <a:spLocks noRot="1" noChangeAspect="1" noMove="1" noResize="1" noEditPoints="1" noAdjustHandles="1" noChangeArrowheads="1" noChangeShapeType="1" noTextEdit="1"/>
              </p:cNvSpPr>
              <p:nvPr/>
            </p:nvSpPr>
            <p:spPr>
              <a:xfrm>
                <a:off x="17769367" y="8789890"/>
                <a:ext cx="1460481" cy="919810"/>
              </a:xfrm>
              <a:prstGeom prst="rect">
                <a:avLst/>
              </a:prstGeom>
              <a:blipFill>
                <a:blip r:embed="rId13"/>
                <a:stretch>
                  <a:fillRect/>
                </a:stretch>
              </a:blipFill>
              <a:ln w="6350">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0" name="Text Box 16">
                <a:extLst>
                  <a:ext uri="{FF2B5EF4-FFF2-40B4-BE49-F238E27FC236}">
                    <a16:creationId xmlns:a16="http://schemas.microsoft.com/office/drawing/2014/main" id="{11CF7286-BCC7-4E99-5398-EF442FD75281}"/>
                  </a:ext>
                </a:extLst>
              </p:cNvPr>
              <p:cNvSpPr txBox="1"/>
              <p:nvPr/>
            </p:nvSpPr>
            <p:spPr>
              <a:xfrm>
                <a:off x="19342032" y="8768291"/>
                <a:ext cx="1460481" cy="9198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𝑏</m:t>
                      </m:r>
                      <m:r>
                        <a:rPr lang="en-US" sz="3600" i="1">
                          <a:effectLst/>
                          <a:latin typeface="Cambria Math"/>
                          <a:ea typeface="Calibri"/>
                          <a:cs typeface="Times New Roman"/>
                        </a:rPr>
                        <m:t>⋅</m:t>
                      </m:r>
                      <m:r>
                        <a:rPr lang="en-US" sz="3600" i="1">
                          <a:effectLst/>
                          <a:latin typeface="Cambria Math"/>
                          <a:ea typeface="Calibri"/>
                          <a:cs typeface="Times New Roman"/>
                        </a:rPr>
                        <m:t>𝑐</m:t>
                      </m:r>
                    </m:oMath>
                  </m:oMathPara>
                </a14:m>
                <a:endParaRPr lang="en-US" sz="3600" dirty="0">
                  <a:effectLst/>
                  <a:latin typeface="Times New Roman"/>
                  <a:ea typeface="Calibri"/>
                  <a:cs typeface="Times New Roman"/>
                </a:endParaRPr>
              </a:p>
            </p:txBody>
          </p:sp>
        </mc:Choice>
        <mc:Fallback>
          <p:sp>
            <p:nvSpPr>
              <p:cNvPr id="100" name="Text Box 16">
                <a:extLst>
                  <a:ext uri="{FF2B5EF4-FFF2-40B4-BE49-F238E27FC236}">
                    <a16:creationId xmlns:a16="http://schemas.microsoft.com/office/drawing/2014/main" id="{11CF7286-BCC7-4E99-5398-EF442FD75281}"/>
                  </a:ext>
                </a:extLst>
              </p:cNvPr>
              <p:cNvSpPr txBox="1">
                <a:spLocks noRot="1" noChangeAspect="1" noMove="1" noResize="1" noEditPoints="1" noAdjustHandles="1" noChangeArrowheads="1" noChangeShapeType="1" noTextEdit="1"/>
              </p:cNvSpPr>
              <p:nvPr/>
            </p:nvSpPr>
            <p:spPr>
              <a:xfrm>
                <a:off x="19342032" y="8768291"/>
                <a:ext cx="1460481" cy="919810"/>
              </a:xfrm>
              <a:prstGeom prst="rect">
                <a:avLst/>
              </a:prstGeom>
              <a:blipFill>
                <a:blip r:embed="rId14"/>
                <a:stretch>
                  <a:fillRect/>
                </a:stretch>
              </a:blipFill>
              <a:ln w="6350">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1" name="Text Box 16">
                <a:extLst>
                  <a:ext uri="{FF2B5EF4-FFF2-40B4-BE49-F238E27FC236}">
                    <a16:creationId xmlns:a16="http://schemas.microsoft.com/office/drawing/2014/main" id="{71FEC17B-7F80-A31A-578A-6D78902CEC58}"/>
                  </a:ext>
                </a:extLst>
              </p:cNvPr>
              <p:cNvSpPr txBox="1"/>
              <p:nvPr/>
            </p:nvSpPr>
            <p:spPr>
              <a:xfrm>
                <a:off x="21695945" y="8806472"/>
                <a:ext cx="1460481" cy="9198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𝑏</m:t>
                      </m:r>
                      <m:r>
                        <a:rPr lang="en-US" sz="3600" i="1">
                          <a:effectLst/>
                          <a:latin typeface="Cambria Math"/>
                          <a:ea typeface="Calibri"/>
                          <a:cs typeface="Times New Roman"/>
                        </a:rPr>
                        <m:t>⋅</m:t>
                      </m:r>
                      <m:r>
                        <a:rPr lang="en-US" sz="3600" i="1">
                          <a:effectLst/>
                          <a:latin typeface="Cambria Math"/>
                          <a:ea typeface="Calibri"/>
                          <a:cs typeface="Times New Roman"/>
                        </a:rPr>
                        <m:t>𝑑</m:t>
                      </m:r>
                    </m:oMath>
                  </m:oMathPara>
                </a14:m>
                <a:endParaRPr lang="en-US" sz="3600" dirty="0">
                  <a:effectLst/>
                  <a:latin typeface="Times New Roman"/>
                  <a:ea typeface="Calibri"/>
                  <a:cs typeface="Times New Roman"/>
                </a:endParaRPr>
              </a:p>
            </p:txBody>
          </p:sp>
        </mc:Choice>
        <mc:Fallback>
          <p:sp>
            <p:nvSpPr>
              <p:cNvPr id="101" name="Text Box 16">
                <a:extLst>
                  <a:ext uri="{FF2B5EF4-FFF2-40B4-BE49-F238E27FC236}">
                    <a16:creationId xmlns:a16="http://schemas.microsoft.com/office/drawing/2014/main" id="{71FEC17B-7F80-A31A-578A-6D78902CEC58}"/>
                  </a:ext>
                </a:extLst>
              </p:cNvPr>
              <p:cNvSpPr txBox="1">
                <a:spLocks noRot="1" noChangeAspect="1" noMove="1" noResize="1" noEditPoints="1" noAdjustHandles="1" noChangeArrowheads="1" noChangeShapeType="1" noTextEdit="1"/>
              </p:cNvSpPr>
              <p:nvPr/>
            </p:nvSpPr>
            <p:spPr>
              <a:xfrm>
                <a:off x="21695945" y="8806472"/>
                <a:ext cx="1460481" cy="919810"/>
              </a:xfrm>
              <a:prstGeom prst="rect">
                <a:avLst/>
              </a:prstGeom>
              <a:blipFill>
                <a:blip r:embed="rId15"/>
                <a:stretch>
                  <a:fillRect/>
                </a:stretch>
              </a:blipFill>
              <a:ln w="6350">
                <a:noFill/>
              </a:ln>
            </p:spPr>
            <p:txBody>
              <a:bodyPr/>
              <a:lstStyle/>
              <a:p>
                <a:r>
                  <a:rPr lang="en-US">
                    <a:noFill/>
                  </a:rPr>
                  <a:t> </a:t>
                </a:r>
              </a:p>
            </p:txBody>
          </p:sp>
        </mc:Fallback>
      </mc:AlternateContent>
    </p:spTree>
    <p:extLst>
      <p:ext uri="{BB962C8B-B14F-4D97-AF65-F5344CB8AC3E}">
        <p14:creationId xmlns:p14="http://schemas.microsoft.com/office/powerpoint/2010/main" val="865952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44">
                                            <p:txEl>
                                              <p:pRg st="0" end="0"/>
                                            </p:txEl>
                                          </p:spTgt>
                                        </p:tgtEl>
                                        <p:attrNameLst>
                                          <p:attrName>style.visibility</p:attrName>
                                        </p:attrNameLst>
                                      </p:cBhvr>
                                      <p:to>
                                        <p:strVal val="visible"/>
                                      </p:to>
                                    </p:set>
                                    <p:animEffect transition="in" filter="wipe(left)">
                                      <p:cBhvr>
                                        <p:cTn id="10" dur="500"/>
                                        <p:tgtEl>
                                          <p:spTgt spid="4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left)">
                                      <p:cBhvr>
                                        <p:cTn id="15" dur="500"/>
                                        <p:tgtEl>
                                          <p:spTgt spid="7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1"/>
                                        </p:tgtEl>
                                        <p:attrNameLst>
                                          <p:attrName>style.visibility</p:attrName>
                                        </p:attrNameLst>
                                      </p:cBhvr>
                                      <p:to>
                                        <p:strVal val="visible"/>
                                      </p:to>
                                    </p:set>
                                    <p:animEffect transition="in" filter="wipe(down)">
                                      <p:cBhvr>
                                        <p:cTn id="18" dur="500"/>
                                        <p:tgtEl>
                                          <p:spTgt spid="8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4">
                                            <p:txEl>
                                              <p:pRg st="1" end="1"/>
                                            </p:txEl>
                                          </p:spTgt>
                                        </p:tgtEl>
                                        <p:attrNameLst>
                                          <p:attrName>style.visibility</p:attrName>
                                        </p:attrNameLst>
                                      </p:cBhvr>
                                      <p:to>
                                        <p:strVal val="visible"/>
                                      </p:to>
                                    </p:set>
                                    <p:animEffect transition="in" filter="wipe(left)">
                                      <p:cBhvr>
                                        <p:cTn id="23" dur="500"/>
                                        <p:tgtEl>
                                          <p:spTgt spid="44">
                                            <p:txEl>
                                              <p:pRg st="1" end="1"/>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arn(inVertical)">
                                      <p:cBhvr>
                                        <p:cTn id="26" dur="500"/>
                                        <p:tgtEl>
                                          <p:spTgt spid="3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barn(inVertical)">
                                      <p:cBhvr>
                                        <p:cTn id="29" dur="500"/>
                                        <p:tgtEl>
                                          <p:spTgt spid="8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barn(inVertical)">
                                      <p:cBhvr>
                                        <p:cTn id="34" dur="500"/>
                                        <p:tgtEl>
                                          <p:spTgt spid="84"/>
                                        </p:tgtEl>
                                      </p:cBhvr>
                                    </p:animEffect>
                                  </p:childTnLst>
                                </p:cTn>
                              </p:par>
                              <p:par>
                                <p:cTn id="35" presetID="16" presetClass="entr" presetSubtype="21" fill="hold" nodeType="with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barn(inVertical)">
                                      <p:cBhvr>
                                        <p:cTn id="37" dur="500"/>
                                        <p:tgtEl>
                                          <p:spTgt spid="8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2"/>
                                        </p:tgtEl>
                                        <p:attrNameLst>
                                          <p:attrName>style.visibility</p:attrName>
                                        </p:attrNameLst>
                                      </p:cBhvr>
                                      <p:to>
                                        <p:strVal val="visible"/>
                                      </p:to>
                                    </p:set>
                                    <p:animEffect transition="in" filter="fade">
                                      <p:cBhvr>
                                        <p:cTn id="42" dur="500"/>
                                        <p:tgtEl>
                                          <p:spTgt spid="8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7"/>
                                        </p:tgtEl>
                                        <p:attrNameLst>
                                          <p:attrName>style.visibility</p:attrName>
                                        </p:attrNameLst>
                                      </p:cBhvr>
                                      <p:to>
                                        <p:strVal val="visible"/>
                                      </p:to>
                                    </p:set>
                                    <p:animEffect transition="in" filter="fade">
                                      <p:cBhvr>
                                        <p:cTn id="45" dur="500"/>
                                        <p:tgtEl>
                                          <p:spTgt spid="8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44">
                                            <p:txEl>
                                              <p:pRg st="2" end="2"/>
                                            </p:txEl>
                                          </p:spTgt>
                                        </p:tgtEl>
                                        <p:attrNameLst>
                                          <p:attrName>style.visibility</p:attrName>
                                        </p:attrNameLst>
                                      </p:cBhvr>
                                      <p:to>
                                        <p:strVal val="visible"/>
                                      </p:to>
                                    </p:set>
                                    <p:animEffect transition="in" filter="wipe(left)">
                                      <p:cBhvr>
                                        <p:cTn id="50" dur="500"/>
                                        <p:tgtEl>
                                          <p:spTgt spid="44">
                                            <p:txEl>
                                              <p:pRg st="2" end="2"/>
                                            </p:txEl>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88"/>
                                        </p:tgtEl>
                                        <p:attrNameLst>
                                          <p:attrName>style.visibility</p:attrName>
                                        </p:attrNameLst>
                                      </p:cBhvr>
                                      <p:to>
                                        <p:strVal val="visible"/>
                                      </p:to>
                                    </p:set>
                                    <p:animEffect transition="in" filter="wipe(down)">
                                      <p:cBhvr>
                                        <p:cTn id="53" dur="500"/>
                                        <p:tgtEl>
                                          <p:spTgt spid="88"/>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89"/>
                                        </p:tgtEl>
                                        <p:attrNameLst>
                                          <p:attrName>style.visibility</p:attrName>
                                        </p:attrNameLst>
                                      </p:cBhvr>
                                      <p:to>
                                        <p:strVal val="visible"/>
                                      </p:to>
                                    </p:set>
                                    <p:animEffect transition="in" filter="wipe(down)">
                                      <p:cBhvr>
                                        <p:cTn id="56" dur="500"/>
                                        <p:tgtEl>
                                          <p:spTgt spid="8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94"/>
                                        </p:tgtEl>
                                        <p:attrNameLst>
                                          <p:attrName>style.visibility</p:attrName>
                                        </p:attrNameLst>
                                      </p:cBhvr>
                                      <p:to>
                                        <p:strVal val="visible"/>
                                      </p:to>
                                    </p:set>
                                    <p:animEffect transition="in" filter="wipe(down)">
                                      <p:cBhvr>
                                        <p:cTn id="61" dur="500"/>
                                        <p:tgtEl>
                                          <p:spTgt spid="94"/>
                                        </p:tgtEl>
                                      </p:cBhvr>
                                    </p:animEffect>
                                  </p:childTnLst>
                                </p:cTn>
                              </p:par>
                              <p:par>
                                <p:cTn id="62" presetID="22" presetClass="entr" presetSubtype="4" fill="hold" nodeType="withEffect">
                                  <p:stCondLst>
                                    <p:cond delay="0"/>
                                  </p:stCondLst>
                                  <p:childTnLst>
                                    <p:set>
                                      <p:cBhvr>
                                        <p:cTn id="63" dur="1" fill="hold">
                                          <p:stCondLst>
                                            <p:cond delay="0"/>
                                          </p:stCondLst>
                                        </p:cTn>
                                        <p:tgtEl>
                                          <p:spTgt spid="95"/>
                                        </p:tgtEl>
                                        <p:attrNameLst>
                                          <p:attrName>style.visibility</p:attrName>
                                        </p:attrNameLst>
                                      </p:cBhvr>
                                      <p:to>
                                        <p:strVal val="visible"/>
                                      </p:to>
                                    </p:set>
                                    <p:animEffect transition="in" filter="wipe(down)">
                                      <p:cBhvr>
                                        <p:cTn id="64" dur="500"/>
                                        <p:tgtEl>
                                          <p:spTgt spid="95"/>
                                        </p:tgtEl>
                                      </p:cBhvr>
                                    </p:animEffect>
                                  </p:childTnLst>
                                </p:cTn>
                              </p:par>
                              <p:par>
                                <p:cTn id="65" presetID="22" presetClass="entr" presetSubtype="4" fill="hold" nodeType="with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down)">
                                      <p:cBhvr>
                                        <p:cTn id="67" dur="500"/>
                                        <p:tgtEl>
                                          <p:spTgt spid="96"/>
                                        </p:tgtEl>
                                      </p:cBhvr>
                                    </p:animEffect>
                                  </p:childTnLst>
                                </p:cTn>
                              </p:par>
                              <p:par>
                                <p:cTn id="68" presetID="22" presetClass="entr" presetSubtype="4" fill="hold" nodeType="withEffect">
                                  <p:stCondLst>
                                    <p:cond delay="0"/>
                                  </p:stCondLst>
                                  <p:childTnLst>
                                    <p:set>
                                      <p:cBhvr>
                                        <p:cTn id="69" dur="1" fill="hold">
                                          <p:stCondLst>
                                            <p:cond delay="0"/>
                                          </p:stCondLst>
                                        </p:cTn>
                                        <p:tgtEl>
                                          <p:spTgt spid="97"/>
                                        </p:tgtEl>
                                        <p:attrNameLst>
                                          <p:attrName>style.visibility</p:attrName>
                                        </p:attrNameLst>
                                      </p:cBhvr>
                                      <p:to>
                                        <p:strVal val="visible"/>
                                      </p:to>
                                    </p:set>
                                    <p:animEffect transition="in" filter="wipe(down)">
                                      <p:cBhvr>
                                        <p:cTn id="70" dur="500"/>
                                        <p:tgtEl>
                                          <p:spTgt spid="97"/>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90"/>
                                        </p:tgtEl>
                                        <p:attrNameLst>
                                          <p:attrName>style.visibility</p:attrName>
                                        </p:attrNameLst>
                                      </p:cBhvr>
                                      <p:to>
                                        <p:strVal val="visible"/>
                                      </p:to>
                                    </p:set>
                                    <p:animEffect transition="in" filter="wipe(down)">
                                      <p:cBhvr>
                                        <p:cTn id="73" dur="500"/>
                                        <p:tgtEl>
                                          <p:spTgt spid="90"/>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91"/>
                                        </p:tgtEl>
                                        <p:attrNameLst>
                                          <p:attrName>style.visibility</p:attrName>
                                        </p:attrNameLst>
                                      </p:cBhvr>
                                      <p:to>
                                        <p:strVal val="visible"/>
                                      </p:to>
                                    </p:set>
                                    <p:animEffect transition="in" filter="wipe(down)">
                                      <p:cBhvr>
                                        <p:cTn id="76" dur="500"/>
                                        <p:tgtEl>
                                          <p:spTgt spid="91"/>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92"/>
                                        </p:tgtEl>
                                        <p:attrNameLst>
                                          <p:attrName>style.visibility</p:attrName>
                                        </p:attrNameLst>
                                      </p:cBhvr>
                                      <p:to>
                                        <p:strVal val="visible"/>
                                      </p:to>
                                    </p:set>
                                    <p:animEffect transition="in" filter="wipe(down)">
                                      <p:cBhvr>
                                        <p:cTn id="79" dur="500"/>
                                        <p:tgtEl>
                                          <p:spTgt spid="92"/>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93"/>
                                        </p:tgtEl>
                                        <p:attrNameLst>
                                          <p:attrName>style.visibility</p:attrName>
                                        </p:attrNameLst>
                                      </p:cBhvr>
                                      <p:to>
                                        <p:strVal val="visible"/>
                                      </p:to>
                                    </p:set>
                                    <p:animEffect transition="in" filter="wipe(down)">
                                      <p:cBhvr>
                                        <p:cTn id="82" dur="500"/>
                                        <p:tgtEl>
                                          <p:spTgt spid="93"/>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44">
                                            <p:txEl>
                                              <p:pRg st="3" end="3"/>
                                            </p:txEl>
                                          </p:spTgt>
                                        </p:tgtEl>
                                        <p:attrNameLst>
                                          <p:attrName>style.visibility</p:attrName>
                                        </p:attrNameLst>
                                      </p:cBhvr>
                                      <p:to>
                                        <p:strVal val="visible"/>
                                      </p:to>
                                    </p:set>
                                    <p:animEffect transition="in" filter="wipe(left)">
                                      <p:cBhvr>
                                        <p:cTn id="87" dur="500"/>
                                        <p:tgtEl>
                                          <p:spTgt spid="44">
                                            <p:txEl>
                                              <p:pRg st="3" end="3"/>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00"/>
                                        </p:tgtEl>
                                        <p:attrNameLst>
                                          <p:attrName>style.visibility</p:attrName>
                                        </p:attrNameLst>
                                      </p:cBhvr>
                                      <p:to>
                                        <p:strVal val="visible"/>
                                      </p:to>
                                    </p:set>
                                    <p:animEffect transition="in" filter="fade">
                                      <p:cBhvr>
                                        <p:cTn id="92" dur="500"/>
                                        <p:tgtEl>
                                          <p:spTgt spid="100"/>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01"/>
                                        </p:tgtEl>
                                        <p:attrNameLst>
                                          <p:attrName>style.visibility</p:attrName>
                                        </p:attrNameLst>
                                      </p:cBhvr>
                                      <p:to>
                                        <p:strVal val="visible"/>
                                      </p:to>
                                    </p:set>
                                    <p:animEffect transition="in" filter="fade">
                                      <p:cBhvr>
                                        <p:cTn id="95" dur="500"/>
                                        <p:tgtEl>
                                          <p:spTgt spid="101"/>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500"/>
                                        <p:tgtEl>
                                          <p:spTgt spid="99"/>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98"/>
                                        </p:tgtEl>
                                        <p:attrNameLst>
                                          <p:attrName>style.visibility</p:attrName>
                                        </p:attrNameLst>
                                      </p:cBhvr>
                                      <p:to>
                                        <p:strVal val="visible"/>
                                      </p:to>
                                    </p:set>
                                    <p:animEffect transition="in" filter="fade">
                                      <p:cBhvr>
                                        <p:cTn id="101" dur="500"/>
                                        <p:tgtEl>
                                          <p:spTgt spid="98"/>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44">
                                            <p:txEl>
                                              <p:pRg st="4" end="4"/>
                                            </p:txEl>
                                          </p:spTgt>
                                        </p:tgtEl>
                                        <p:attrNameLst>
                                          <p:attrName>style.visibility</p:attrName>
                                        </p:attrNameLst>
                                      </p:cBhvr>
                                      <p:to>
                                        <p:strVal val="visible"/>
                                      </p:to>
                                    </p:set>
                                    <p:animEffect transition="in" filter="wipe(left)">
                                      <p:cBhvr>
                                        <p:cTn id="106" dur="500"/>
                                        <p:tgtEl>
                                          <p:spTgt spid="44">
                                            <p:txEl>
                                              <p:pRg st="4" end="4"/>
                                            </p:txEl>
                                          </p:spTgt>
                                        </p:tgtEl>
                                      </p:cBhvr>
                                    </p:animEffect>
                                  </p:childTnLst>
                                </p:cTn>
                              </p:par>
                              <p:par>
                                <p:cTn id="107" presetID="1" presetClass="entr" presetSubtype="0" fill="hold" grpId="0" nodeType="withEffect">
                                  <p:stCondLst>
                                    <p:cond delay="0"/>
                                  </p:stCondLst>
                                  <p:childTnLst>
                                    <p:set>
                                      <p:cBhvr>
                                        <p:cTn id="108" dur="1" fill="hold">
                                          <p:stCondLst>
                                            <p:cond delay="0"/>
                                          </p:stCondLst>
                                        </p:cTn>
                                        <p:tgtEl>
                                          <p:spTgt spid="5"/>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31" presetClass="entr" presetSubtype="0" fill="hold" grpId="0" nodeType="clickEffect">
                                  <p:stCondLst>
                                    <p:cond delay="0"/>
                                  </p:stCondLst>
                                  <p:childTnLst>
                                    <p:set>
                                      <p:cBhvr>
                                        <p:cTn id="112" dur="1" fill="hold">
                                          <p:stCondLst>
                                            <p:cond delay="0"/>
                                          </p:stCondLst>
                                        </p:cTn>
                                        <p:tgtEl>
                                          <p:spTgt spid="15"/>
                                        </p:tgtEl>
                                        <p:attrNameLst>
                                          <p:attrName>style.visibility</p:attrName>
                                        </p:attrNameLst>
                                      </p:cBhvr>
                                      <p:to>
                                        <p:strVal val="visible"/>
                                      </p:to>
                                    </p:set>
                                    <p:anim calcmode="lin" valueType="num">
                                      <p:cBhvr>
                                        <p:cTn id="113" dur="1000" fill="hold"/>
                                        <p:tgtEl>
                                          <p:spTgt spid="15"/>
                                        </p:tgtEl>
                                        <p:attrNameLst>
                                          <p:attrName>ppt_w</p:attrName>
                                        </p:attrNameLst>
                                      </p:cBhvr>
                                      <p:tavLst>
                                        <p:tav tm="0">
                                          <p:val>
                                            <p:fltVal val="0"/>
                                          </p:val>
                                        </p:tav>
                                        <p:tav tm="100000">
                                          <p:val>
                                            <p:strVal val="#ppt_w"/>
                                          </p:val>
                                        </p:tav>
                                      </p:tavLst>
                                    </p:anim>
                                    <p:anim calcmode="lin" valueType="num">
                                      <p:cBhvr>
                                        <p:cTn id="114" dur="1000" fill="hold"/>
                                        <p:tgtEl>
                                          <p:spTgt spid="15"/>
                                        </p:tgtEl>
                                        <p:attrNameLst>
                                          <p:attrName>ppt_h</p:attrName>
                                        </p:attrNameLst>
                                      </p:cBhvr>
                                      <p:tavLst>
                                        <p:tav tm="0">
                                          <p:val>
                                            <p:fltVal val="0"/>
                                          </p:val>
                                        </p:tav>
                                        <p:tav tm="100000">
                                          <p:val>
                                            <p:strVal val="#ppt_h"/>
                                          </p:val>
                                        </p:tav>
                                      </p:tavLst>
                                    </p:anim>
                                    <p:anim calcmode="lin" valueType="num">
                                      <p:cBhvr>
                                        <p:cTn id="115" dur="1000" fill="hold"/>
                                        <p:tgtEl>
                                          <p:spTgt spid="15"/>
                                        </p:tgtEl>
                                        <p:attrNameLst>
                                          <p:attrName>style.rotation</p:attrName>
                                        </p:attrNameLst>
                                      </p:cBhvr>
                                      <p:tavLst>
                                        <p:tav tm="0">
                                          <p:val>
                                            <p:fltVal val="90"/>
                                          </p:val>
                                        </p:tav>
                                        <p:tav tm="100000">
                                          <p:val>
                                            <p:fltVal val="0"/>
                                          </p:val>
                                        </p:tav>
                                      </p:tavLst>
                                    </p:anim>
                                    <p:animEffect transition="in" filter="fade">
                                      <p:cBhvr>
                                        <p:cTn id="11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 grpId="0"/>
      <p:bldP spid="15" grpId="0"/>
      <p:bldP spid="81" grpId="0" animBg="1"/>
      <p:bldP spid="82" grpId="0"/>
      <p:bldP spid="85" grpId="0" animBg="1"/>
      <p:bldP spid="87" grpId="0"/>
      <p:bldP spid="88" grpId="0" animBg="1"/>
      <p:bldP spid="89" grpId="0" animBg="1"/>
      <p:bldP spid="90" grpId="0"/>
      <p:bldP spid="91" grpId="0"/>
      <p:bldP spid="92" grpId="0"/>
      <p:bldP spid="93" grpId="0"/>
      <p:bldP spid="98" grpId="0"/>
      <p:bldP spid="99" grpId="0"/>
      <p:bldP spid="100" grpId="0"/>
      <p:bldP spid="10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EB4182A7-1FDA-4E02-8F4E-C7FB717E2595}"/>
              </a:ext>
            </a:extLst>
          </p:cNvPr>
          <p:cNvGrpSpPr/>
          <p:nvPr/>
        </p:nvGrpSpPr>
        <p:grpSpPr>
          <a:xfrm>
            <a:off x="46589" y="1994584"/>
            <a:ext cx="13759016" cy="10883463"/>
            <a:chOff x="381000" y="2832537"/>
            <a:chExt cx="23622000" cy="5549463"/>
          </a:xfrm>
        </p:grpSpPr>
        <p:sp>
          <p:nvSpPr>
            <p:cNvPr id="28" name="Rounded Rectangle 19">
              <a:extLst>
                <a:ext uri="{FF2B5EF4-FFF2-40B4-BE49-F238E27FC236}">
                  <a16:creationId xmlns:a16="http://schemas.microsoft.com/office/drawing/2014/main" id="{C59D410B-35E1-4A26-8323-70876DA10677}"/>
                </a:ext>
              </a:extLst>
            </p:cNvPr>
            <p:cNvSpPr/>
            <p:nvPr/>
          </p:nvSpPr>
          <p:spPr>
            <a:xfrm>
              <a:off x="381000" y="2832537"/>
              <a:ext cx="23622000" cy="554946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9606CF-80BE-441C-872D-705DB9B83BF7}"/>
                </a:ext>
              </a:extLst>
            </p:cNvPr>
            <p:cNvGrpSpPr/>
            <p:nvPr/>
          </p:nvGrpSpPr>
          <p:grpSpPr>
            <a:xfrm>
              <a:off x="440180" y="3117122"/>
              <a:ext cx="1617502" cy="476161"/>
              <a:chOff x="0" y="92326"/>
              <a:chExt cx="575416" cy="197663"/>
            </a:xfrm>
          </p:grpSpPr>
          <p:grpSp>
            <p:nvGrpSpPr>
              <p:cNvPr id="30" name="Group 29">
                <a:extLst>
                  <a:ext uri="{FF2B5EF4-FFF2-40B4-BE49-F238E27FC236}">
                    <a16:creationId xmlns:a16="http://schemas.microsoft.com/office/drawing/2014/main" id="{4FD05A81-8750-45E4-9721-09E961239585}"/>
                  </a:ext>
                </a:extLst>
              </p:cNvPr>
              <p:cNvGrpSpPr/>
              <p:nvPr/>
            </p:nvGrpSpPr>
            <p:grpSpPr>
              <a:xfrm>
                <a:off x="0" y="92326"/>
                <a:ext cx="575416" cy="197663"/>
                <a:chOff x="0" y="92326"/>
                <a:chExt cx="644449" cy="302837"/>
              </a:xfrm>
            </p:grpSpPr>
            <p:sp>
              <p:nvSpPr>
                <p:cNvPr id="33" name="Arrow: Pentagon 32">
                  <a:extLst>
                    <a:ext uri="{FF2B5EF4-FFF2-40B4-BE49-F238E27FC236}">
                      <a16:creationId xmlns:a16="http://schemas.microsoft.com/office/drawing/2014/main" id="{71D3D19F-35E7-4708-9DF9-142726E9C86E}"/>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4" name="Arrow: Chevron 33">
                  <a:extLst>
                    <a:ext uri="{FF2B5EF4-FFF2-40B4-BE49-F238E27FC236}">
                      <a16:creationId xmlns:a16="http://schemas.microsoft.com/office/drawing/2014/main" id="{A06DFB6C-44D4-42B5-9688-F05B32AD1C19}"/>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5" name="Arrow: Chevron 34">
                  <a:extLst>
                    <a:ext uri="{FF2B5EF4-FFF2-40B4-BE49-F238E27FC236}">
                      <a16:creationId xmlns:a16="http://schemas.microsoft.com/office/drawing/2014/main" id="{C40F019E-446E-40F6-BAC5-FFC6BA00BFE4}"/>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31" name="Flowchart: Terminator 30">
                <a:extLst>
                  <a:ext uri="{FF2B5EF4-FFF2-40B4-BE49-F238E27FC236}">
                    <a16:creationId xmlns:a16="http://schemas.microsoft.com/office/drawing/2014/main" id="{D8AED691-2BAE-47F5-8AEB-72A4A5FAB6A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2" name="Oval 31">
                <a:extLst>
                  <a:ext uri="{FF2B5EF4-FFF2-40B4-BE49-F238E27FC236}">
                    <a16:creationId xmlns:a16="http://schemas.microsoft.com/office/drawing/2014/main" id="{CFBD15F2-DE98-406E-90F5-D8AE1EE8C7E2}"/>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grpSp>
        <p:nvGrpSpPr>
          <p:cNvPr id="65" name="Group 64">
            <a:extLst>
              <a:ext uri="{FF2B5EF4-FFF2-40B4-BE49-F238E27FC236}">
                <a16:creationId xmlns:a16="http://schemas.microsoft.com/office/drawing/2014/main" id="{70524C28-330B-43E5-9378-84CE4353225F}"/>
              </a:ext>
            </a:extLst>
          </p:cNvPr>
          <p:cNvGrpSpPr/>
          <p:nvPr/>
        </p:nvGrpSpPr>
        <p:grpSpPr>
          <a:xfrm>
            <a:off x="381000" y="1904999"/>
            <a:ext cx="23219986" cy="1538884"/>
            <a:chOff x="381000" y="1904999"/>
            <a:chExt cx="23219986" cy="1538884"/>
          </a:xfrm>
        </p:grpSpPr>
        <p:sp>
          <p:nvSpPr>
            <p:cNvPr id="66" name="Rectangle 65">
              <a:extLst>
                <a:ext uri="{FF2B5EF4-FFF2-40B4-BE49-F238E27FC236}">
                  <a16:creationId xmlns:a16="http://schemas.microsoft.com/office/drawing/2014/main" id="{04F86028-A5E9-4A56-884D-C219A70B815D}"/>
                </a:ext>
              </a:extLst>
            </p:cNvPr>
            <p:cNvSpPr/>
            <p:nvPr/>
          </p:nvSpPr>
          <p:spPr>
            <a:xfrm>
              <a:off x="1981200" y="1905000"/>
              <a:ext cx="21619786" cy="1538883"/>
            </a:xfrm>
            <a:prstGeom prst="rect">
              <a:avLst/>
            </a:prstGeom>
          </p:spPr>
          <p:txBody>
            <a:bodyPr wrap="square">
              <a:spAutoFit/>
            </a:bodyPr>
            <a:lstStyle/>
            <a:p>
              <a:pPr>
                <a:spcBef>
                  <a:spcPct val="0"/>
                </a:spcBef>
                <a:defRPr/>
              </a:pPr>
              <a:r>
                <a:rPr lang="en-US" sz="4700" b="1">
                  <a:solidFill>
                    <a:srgbClr val="242452"/>
                  </a:solidFill>
                  <a:latin typeface="Tahoma" panose="020B0604030504040204" pitchFamily="34" charset="0"/>
                  <a:ea typeface="Tahoma" panose="020B0604030504040204" pitchFamily="34" charset="0"/>
                  <a:cs typeface="Tahoma" panose="020B0604030504040204" pitchFamily="34" charset="0"/>
                </a:rPr>
                <a:t>XÂY DỰNG CÔNG THỨC NHỊ THỨC NEWTON.</a:t>
              </a:r>
            </a:p>
            <a:p>
              <a:pPr>
                <a:lnSpc>
                  <a:spcPct val="100000"/>
                </a:lnSpc>
                <a:spcBef>
                  <a:spcPct val="0"/>
                </a:spcBef>
                <a:buNone/>
                <a:defRPr/>
              </a:pP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67" name="Round Same Side Corner Rectangle 51">
              <a:extLst>
                <a:ext uri="{FF2B5EF4-FFF2-40B4-BE49-F238E27FC236}">
                  <a16:creationId xmlns:a16="http://schemas.microsoft.com/office/drawing/2014/main" id="{9EC2DC36-A59A-4325-A664-FA1E955F8F20}"/>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8" name="TextBox 67">
              <a:extLst>
                <a:ext uri="{FF2B5EF4-FFF2-40B4-BE49-F238E27FC236}">
                  <a16:creationId xmlns:a16="http://schemas.microsoft.com/office/drawing/2014/main" id="{A318689D-AF99-44A0-B09D-CC913A5CD0DB}"/>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69" name="Round Same Side Corner Rectangle 51">
              <a:extLst>
                <a:ext uri="{FF2B5EF4-FFF2-40B4-BE49-F238E27FC236}">
                  <a16:creationId xmlns:a16="http://schemas.microsoft.com/office/drawing/2014/main" id="{B981FF08-42E1-4108-8DD0-1D34E9BB63E2}"/>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0" name="TextBox 69">
              <a:extLst>
                <a:ext uri="{FF2B5EF4-FFF2-40B4-BE49-F238E27FC236}">
                  <a16:creationId xmlns:a16="http://schemas.microsoft.com/office/drawing/2014/main" id="{A9997F11-890A-4A73-BC16-EB07297C552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2" name="TextBox 321">
                <a:extLst>
                  <a:ext uri="{FF2B5EF4-FFF2-40B4-BE49-F238E27FC236}">
                    <a16:creationId xmlns:a16="http://schemas.microsoft.com/office/drawing/2014/main" id="{80776566-E98C-4E3A-8234-F7C108AEFAC6}"/>
                  </a:ext>
                </a:extLst>
              </p:cNvPr>
              <p:cNvSpPr txBox="1"/>
              <p:nvPr/>
            </p:nvSpPr>
            <p:spPr>
              <a:xfrm>
                <a:off x="1289654" y="2829377"/>
                <a:ext cx="12469363" cy="8600623"/>
              </a:xfrm>
              <a:prstGeom prst="rect">
                <a:avLst/>
              </a:prstGeom>
              <a:noFill/>
            </p:spPr>
            <p:txBody>
              <a:bodyPr wrap="square" rtlCol="0">
                <a:noAutofit/>
              </a:bodyPr>
              <a:lstStyle/>
              <a:p>
                <a:pPr>
                  <a:lnSpc>
                    <a:spcPct val="107000"/>
                  </a:lnSpc>
                  <a:spcAft>
                    <a:spcPts val="800"/>
                  </a:spcAft>
                </a:pPr>
                <a:r>
                  <a:rPr lang="en-US" sz="46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HĐ2</a:t>
                </a:r>
                <a:r>
                  <a:rPr lang="en-US" sz="46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Hãy</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cho</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biết</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các</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đơn</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thức</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còn</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thiếu</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600" i="1" kern="1200" smtClean="0">
                        <a:effectLst/>
                        <a:latin typeface="Cambria Math"/>
                        <a:ea typeface="Tahoma" panose="020B0604030504040204" pitchFamily="34" charset="0"/>
                        <a:cs typeface="Tahoma" panose="020B0604030504040204" pitchFamily="34" charset="0"/>
                      </a:rPr>
                      <m:t>(…)</m:t>
                    </m:r>
                  </m:oMath>
                </a14:m>
                <a:r>
                  <a:rPr lang="en-US" sz="4600" dirty="0">
                    <a:effectLst/>
                    <a:latin typeface="Tahoma" panose="020B0604030504040204" pitchFamily="34" charset="0"/>
                    <a:ea typeface="Tahoma" panose="020B0604030504040204" pitchFamily="34" charset="0"/>
                    <a:cs typeface="Tahoma" panose="020B0604030504040204" pitchFamily="34" charset="0"/>
                  </a:rPr>
                  <a:t> </a:t>
                </a:r>
                <a:r>
                  <a:rPr lang="en-US" sz="4600" dirty="0" err="1">
                    <a:effectLst/>
                    <a:latin typeface="Tahoma" panose="020B0604030504040204" pitchFamily="34" charset="0"/>
                    <a:ea typeface="Tahoma" panose="020B0604030504040204" pitchFamily="34" charset="0"/>
                    <a:cs typeface="Tahoma" panose="020B0604030504040204" pitchFamily="34" charset="0"/>
                  </a:rPr>
                  <a:t>trong</a:t>
                </a:r>
                <a:r>
                  <a:rPr lang="en-US" sz="4600" dirty="0">
                    <a:effectLst/>
                    <a:latin typeface="Tahoma" panose="020B0604030504040204" pitchFamily="34" charset="0"/>
                    <a:ea typeface="Tahoma" panose="020B0604030504040204" pitchFamily="34" charset="0"/>
                    <a:cs typeface="Tahoma" panose="020B0604030504040204" pitchFamily="34" charset="0"/>
                  </a:rPr>
                  <a:t> </a:t>
                </a:r>
                <a:r>
                  <a:rPr lang="en-US" sz="4600" dirty="0" err="1">
                    <a:effectLst/>
                    <a:latin typeface="Tahoma" panose="020B0604030504040204" pitchFamily="34" charset="0"/>
                    <a:ea typeface="Tahoma" panose="020B0604030504040204" pitchFamily="34" charset="0"/>
                    <a:cs typeface="Tahoma" panose="020B0604030504040204" pitchFamily="34" charset="0"/>
                  </a:rPr>
                  <a:t>sơ</a:t>
                </a:r>
                <a:r>
                  <a:rPr lang="en-US" sz="4600" dirty="0">
                    <a:effectLst/>
                    <a:latin typeface="Tahoma" panose="020B0604030504040204" pitchFamily="34" charset="0"/>
                    <a:ea typeface="Tahoma" panose="020B0604030504040204" pitchFamily="34" charset="0"/>
                    <a:cs typeface="Tahoma" panose="020B0604030504040204" pitchFamily="34" charset="0"/>
                  </a:rPr>
                  <a:t> </a:t>
                </a:r>
                <a:r>
                  <a:rPr lang="en-US" sz="4600" dirty="0" err="1">
                    <a:effectLst/>
                    <a:latin typeface="Tahoma" panose="020B0604030504040204" pitchFamily="34" charset="0"/>
                    <a:ea typeface="Tahoma" panose="020B0604030504040204" pitchFamily="34" charset="0"/>
                    <a:cs typeface="Tahoma" panose="020B0604030504040204" pitchFamily="34" charset="0"/>
                  </a:rPr>
                  <a:t>đồ</a:t>
                </a:r>
                <a:r>
                  <a:rPr lang="en-US" sz="4600" dirty="0">
                    <a:effectLst/>
                    <a:latin typeface="Tahoma" panose="020B0604030504040204" pitchFamily="34" charset="0"/>
                    <a:ea typeface="Tahoma" panose="020B0604030504040204" pitchFamily="34" charset="0"/>
                    <a:cs typeface="Tahoma" panose="020B0604030504040204" pitchFamily="34" charset="0"/>
                  </a:rPr>
                  <a:t> </a:t>
                </a:r>
                <a:r>
                  <a:rPr lang="en-US" sz="4600" dirty="0" err="1">
                    <a:effectLst/>
                    <a:latin typeface="Tahoma" panose="020B0604030504040204" pitchFamily="34" charset="0"/>
                    <a:ea typeface="Tahoma" panose="020B0604030504040204" pitchFamily="34" charset="0"/>
                    <a:cs typeface="Tahoma" panose="020B0604030504040204" pitchFamily="34" charset="0"/>
                  </a:rPr>
                  <a:t>hình</a:t>
                </a:r>
                <a:r>
                  <a:rPr lang="en-US" sz="4600" dirty="0">
                    <a:effectLst/>
                    <a:latin typeface="Tahoma" panose="020B0604030504040204" pitchFamily="34" charset="0"/>
                    <a:ea typeface="Tahoma" panose="020B0604030504040204" pitchFamily="34" charset="0"/>
                    <a:cs typeface="Tahoma" panose="020B0604030504040204" pitchFamily="34" charset="0"/>
                  </a:rPr>
                  <a:t> </a:t>
                </a:r>
                <a:r>
                  <a:rPr lang="en-US" sz="4600" dirty="0" err="1">
                    <a:effectLst/>
                    <a:latin typeface="Tahoma" panose="020B0604030504040204" pitchFamily="34" charset="0"/>
                    <a:ea typeface="Tahoma" panose="020B0604030504040204" pitchFamily="34" charset="0"/>
                    <a:cs typeface="Tahoma" panose="020B0604030504040204" pitchFamily="34" charset="0"/>
                  </a:rPr>
                  <a:t>cây</a:t>
                </a:r>
                <a:r>
                  <a:rPr lang="en-US" sz="46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600" i="1" smtClean="0">
                            <a:effectLst/>
                            <a:latin typeface="Cambria Math" panose="02040503050406030204" pitchFamily="18" charset="0"/>
                            <a:ea typeface="Tahoma" panose="020B0604030504040204" pitchFamily="34" charset="0"/>
                            <a:cs typeface="Tahoma" panose="020B0604030504040204" pitchFamily="34" charset="0"/>
                          </a:rPr>
                        </m:ctrlPr>
                      </m:dPr>
                      <m:e>
                        <m:r>
                          <a:rPr lang="en-US" sz="4600" i="1" smtClean="0">
                            <a:effectLst/>
                            <a:latin typeface="Cambria Math"/>
                            <a:ea typeface="Tahoma" panose="020B0604030504040204" pitchFamily="34" charset="0"/>
                            <a:cs typeface="Tahoma" panose="020B0604030504040204" pitchFamily="34" charset="0"/>
                          </a:rPr>
                          <m:t>𝐻</m:t>
                        </m:r>
                        <m:r>
                          <a:rPr lang="en-US" sz="4600" i="1" smtClean="0">
                            <a:effectLst/>
                            <a:latin typeface="Cambria Math"/>
                            <a:ea typeface="Tahoma" panose="020B0604030504040204" pitchFamily="34" charset="0"/>
                            <a:cs typeface="Tahoma" panose="020B0604030504040204" pitchFamily="34" charset="0"/>
                          </a:rPr>
                          <m:t>.8.7</m:t>
                        </m:r>
                      </m:e>
                    </m:d>
                  </m:oMath>
                </a14:m>
                <a:r>
                  <a:rPr lang="en-US" sz="4600" dirty="0">
                    <a:effectLst/>
                    <a:latin typeface="Tahoma" panose="020B0604030504040204" pitchFamily="34" charset="0"/>
                    <a:ea typeface="Tahoma" panose="020B0604030504040204" pitchFamily="34" charset="0"/>
                    <a:cs typeface="Tahoma" panose="020B0604030504040204" pitchFamily="34" charset="0"/>
                  </a:rPr>
                  <a:t> </a:t>
                </a:r>
                <a:r>
                  <a:rPr lang="en-US" sz="4600" dirty="0" err="1">
                    <a:effectLst/>
                    <a:latin typeface="Tahoma" panose="020B0604030504040204" pitchFamily="34" charset="0"/>
                    <a:ea typeface="Tahoma" panose="020B0604030504040204" pitchFamily="34" charset="0"/>
                    <a:cs typeface="Tahoma" panose="020B0604030504040204" pitchFamily="34" charset="0"/>
                  </a:rPr>
                  <a:t>của</a:t>
                </a:r>
                <a:r>
                  <a:rPr lang="en-US" sz="4600" dirty="0">
                    <a:effectLst/>
                    <a:latin typeface="Tahoma" panose="020B0604030504040204" pitchFamily="34" charset="0"/>
                    <a:ea typeface="Tahoma" panose="020B0604030504040204" pitchFamily="34" charset="0"/>
                    <a:cs typeface="Tahoma" panose="020B0604030504040204" pitchFamily="34" charset="0"/>
                  </a:rPr>
                  <a:t> </a:t>
                </a:r>
                <a:r>
                  <a:rPr lang="en-US" sz="4600" dirty="0" err="1">
                    <a:effectLst/>
                    <a:latin typeface="Tahoma" panose="020B0604030504040204" pitchFamily="34" charset="0"/>
                    <a:ea typeface="Tahoma" panose="020B0604030504040204" pitchFamily="34" charset="0"/>
                    <a:cs typeface="Tahoma" panose="020B0604030504040204" pitchFamily="34" charset="0"/>
                  </a:rPr>
                  <a:t>tích</a:t>
                </a:r>
                <a:r>
                  <a:rPr lang="en-US" sz="4600" dirty="0">
                    <a:effectLst/>
                    <a:latin typeface="Tahoma" panose="020B0604030504040204" pitchFamily="34" charset="0"/>
                    <a:ea typeface="Tahoma" panose="020B0604030504040204" pitchFamily="34" charset="0"/>
                    <a:cs typeface="Tahoma" panose="020B0604030504040204" pitchFamily="34" charset="0"/>
                  </a:rPr>
                  <a:t> </a:t>
                </a:r>
              </a:p>
              <a:p>
                <a:pPr>
                  <a:lnSpc>
                    <a:spcPct val="107000"/>
                  </a:lnSpc>
                  <a:spcAft>
                    <a:spcPts val="800"/>
                  </a:spcAft>
                </a:pPr>
                <a14:m>
                  <m:oMath xmlns:m="http://schemas.openxmlformats.org/officeDocument/2006/math">
                    <m:d>
                      <m:dPr>
                        <m:ctrlPr>
                          <a:rPr lang="en-US" sz="4600" i="1" smtClean="0">
                            <a:effectLst/>
                            <a:latin typeface="Cambria Math" panose="02040503050406030204" pitchFamily="18" charset="0"/>
                            <a:ea typeface="Tahoma" panose="020B0604030504040204" pitchFamily="34" charset="0"/>
                            <a:cs typeface="Tahoma" panose="020B0604030504040204" pitchFamily="34" charset="0"/>
                          </a:rPr>
                        </m:ctrlPr>
                      </m:dPr>
                      <m:e>
                        <m:r>
                          <a:rPr lang="en-US" sz="4600" b="0" i="1" smtClean="0">
                            <a:effectLst/>
                            <a:latin typeface="Cambria Math"/>
                            <a:ea typeface="Tahoma" panose="020B0604030504040204" pitchFamily="34" charset="0"/>
                            <a:cs typeface="Tahoma" panose="020B0604030504040204" pitchFamily="34" charset="0"/>
                          </a:rPr>
                          <m:t>𝑎</m:t>
                        </m:r>
                        <m:r>
                          <a:rPr lang="en-US" sz="4600" b="0" i="1" smtClean="0">
                            <a:effectLst/>
                            <a:latin typeface="Cambria Math"/>
                            <a:ea typeface="Tahoma" panose="020B0604030504040204" pitchFamily="34" charset="0"/>
                            <a:cs typeface="Tahoma" panose="020B0604030504040204" pitchFamily="34" charset="0"/>
                          </a:rPr>
                          <m:t>+</m:t>
                        </m:r>
                        <m:r>
                          <a:rPr lang="en-US" sz="4600" b="0" i="1" smtClean="0">
                            <a:effectLst/>
                            <a:latin typeface="Cambria Math"/>
                            <a:ea typeface="Tahoma" panose="020B0604030504040204" pitchFamily="34" charset="0"/>
                            <a:cs typeface="Tahoma" panose="020B0604030504040204" pitchFamily="34" charset="0"/>
                          </a:rPr>
                          <m:t>𝑏</m:t>
                        </m:r>
                      </m:e>
                    </m:d>
                    <m:r>
                      <a:rPr lang="en-US" sz="4600" b="0" i="1" smtClean="0">
                        <a:effectLst/>
                        <a:latin typeface="Cambria Math"/>
                        <a:ea typeface="Tahoma" panose="020B0604030504040204" pitchFamily="34" charset="0"/>
                        <a:cs typeface="Tahoma" panose="020B0604030504040204" pitchFamily="34" charset="0"/>
                      </a:rPr>
                      <m:t>.</m:t>
                    </m:r>
                  </m:oMath>
                </a14:m>
                <a:r>
                  <a:rPr lang="en-US" sz="46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600" i="1">
                            <a:latin typeface="Cambria Math" panose="02040503050406030204" pitchFamily="18" charset="0"/>
                            <a:ea typeface="Tahoma" panose="020B0604030504040204" pitchFamily="34" charset="0"/>
                            <a:cs typeface="Tahoma" panose="020B0604030504040204" pitchFamily="34" charset="0"/>
                          </a:rPr>
                        </m:ctrlPr>
                      </m:dPr>
                      <m:e>
                        <m:r>
                          <a:rPr lang="en-US" sz="4600" i="1">
                            <a:latin typeface="Cambria Math"/>
                            <a:ea typeface="Tahoma" panose="020B0604030504040204" pitchFamily="34" charset="0"/>
                            <a:cs typeface="Tahoma" panose="020B0604030504040204" pitchFamily="34" charset="0"/>
                          </a:rPr>
                          <m:t>𝑎</m:t>
                        </m:r>
                        <m:r>
                          <a:rPr lang="en-US" sz="4600" i="1">
                            <a:latin typeface="Cambria Math"/>
                            <a:ea typeface="Tahoma" panose="020B0604030504040204" pitchFamily="34" charset="0"/>
                            <a:cs typeface="Tahoma" panose="020B0604030504040204" pitchFamily="34" charset="0"/>
                          </a:rPr>
                          <m:t>+</m:t>
                        </m:r>
                        <m:r>
                          <a:rPr lang="en-US" sz="4600" i="1">
                            <a:latin typeface="Cambria Math"/>
                            <a:ea typeface="Tahoma" panose="020B0604030504040204" pitchFamily="34" charset="0"/>
                            <a:cs typeface="Tahoma" panose="020B0604030504040204" pitchFamily="34" charset="0"/>
                          </a:rPr>
                          <m:t>𝑏</m:t>
                        </m:r>
                      </m:e>
                    </m:d>
                    <m:r>
                      <a:rPr lang="en-US" sz="4600" i="1">
                        <a:latin typeface="Cambria Math"/>
                        <a:ea typeface="Tahoma" panose="020B0604030504040204" pitchFamily="34" charset="0"/>
                        <a:cs typeface="Tahoma" panose="020B0604030504040204" pitchFamily="34" charset="0"/>
                      </a:rPr>
                      <m:t>.</m:t>
                    </m:r>
                  </m:oMath>
                </a14:m>
                <a:r>
                  <a:rPr lang="en-US" sz="46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600" i="1">
                            <a:latin typeface="Cambria Math" panose="02040503050406030204" pitchFamily="18" charset="0"/>
                            <a:ea typeface="Tahoma" panose="020B0604030504040204" pitchFamily="34" charset="0"/>
                            <a:cs typeface="Tahoma" panose="020B0604030504040204" pitchFamily="34" charset="0"/>
                          </a:rPr>
                        </m:ctrlPr>
                      </m:dPr>
                      <m:e>
                        <m:r>
                          <a:rPr lang="en-US" sz="4600" i="1">
                            <a:latin typeface="Cambria Math"/>
                            <a:ea typeface="Tahoma" panose="020B0604030504040204" pitchFamily="34" charset="0"/>
                            <a:cs typeface="Tahoma" panose="020B0604030504040204" pitchFamily="34" charset="0"/>
                          </a:rPr>
                          <m:t>𝑎</m:t>
                        </m:r>
                        <m:r>
                          <a:rPr lang="en-US" sz="4600" i="1">
                            <a:latin typeface="Cambria Math"/>
                            <a:ea typeface="Tahoma" panose="020B0604030504040204" pitchFamily="34" charset="0"/>
                            <a:cs typeface="Tahoma" panose="020B0604030504040204" pitchFamily="34" charset="0"/>
                          </a:rPr>
                          <m:t>+</m:t>
                        </m:r>
                        <m:r>
                          <a:rPr lang="en-US" sz="4600" i="1">
                            <a:latin typeface="Cambria Math"/>
                            <a:ea typeface="Tahoma" panose="020B0604030504040204" pitchFamily="34" charset="0"/>
                            <a:cs typeface="Tahoma" panose="020B0604030504040204" pitchFamily="34" charset="0"/>
                          </a:rPr>
                          <m:t>𝑏</m:t>
                        </m:r>
                      </m:e>
                    </m:d>
                    <m:r>
                      <a:rPr lang="en-US" sz="4600" i="1">
                        <a:latin typeface="Cambria Math"/>
                        <a:ea typeface="Tahoma" panose="020B0604030504040204" pitchFamily="34" charset="0"/>
                        <a:cs typeface="Tahoma" panose="020B0604030504040204" pitchFamily="34" charset="0"/>
                      </a:rPr>
                      <m:t>.</m:t>
                    </m:r>
                  </m:oMath>
                </a14:m>
                <a:endParaRPr lang="en-US" sz="4600" dirty="0">
                  <a:latin typeface="Tahoma" panose="020B0604030504040204" pitchFamily="34" charset="0"/>
                  <a:ea typeface="Tahoma" panose="020B0604030504040204" pitchFamily="34" charset="0"/>
                  <a:cs typeface="Tahoma" panose="020B0604030504040204" pitchFamily="34" charset="0"/>
                </a:endParaRPr>
              </a:p>
              <a:p>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Có</a:t>
                </a:r>
                <a:r>
                  <a:rPr lang="en-US" sz="4800" dirty="0">
                    <a:latin typeface="Tahoma" panose="020B0604030504040204" pitchFamily="34" charset="0"/>
                    <a:ea typeface="Tahoma" panose="020B0604030504040204" pitchFamily="34" charset="0"/>
                    <a:cs typeface="Tahoma" panose="020B0604030504040204" pitchFamily="34" charset="0"/>
                  </a:rPr>
                  <a:t> bao </a:t>
                </a:r>
                <a:r>
                  <a:rPr lang="en-US" sz="4800" dirty="0" err="1">
                    <a:latin typeface="Tahoma" panose="020B0604030504040204" pitchFamily="34" charset="0"/>
                    <a:ea typeface="Tahoma" panose="020B0604030504040204" pitchFamily="34" charset="0"/>
                    <a:cs typeface="Tahoma" panose="020B0604030504040204" pitchFamily="34" charset="0"/>
                  </a:rPr>
                  <a:t>nhiêu</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tích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nhận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được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lần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lượt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bằng</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800" b="0" i="1" smtClean="0">
                            <a:latin typeface="Cambria Math" panose="02040503050406030204" pitchFamily="18" charset="0"/>
                          </a:rPr>
                        </m:ctrlPr>
                      </m:sSupPr>
                      <m:e>
                        <m:r>
                          <a:rPr lang="en-US" sz="4800" b="0" i="1" smtClean="0">
                            <a:latin typeface="Cambria Math"/>
                          </a:rPr>
                          <m:t>𝑎</m:t>
                        </m:r>
                      </m:e>
                      <m:sup>
                        <m:r>
                          <a:rPr lang="en-US" sz="4800" b="0" i="1" smtClean="0">
                            <a:latin typeface="Cambria Math"/>
                          </a:rPr>
                          <m:t>3</m:t>
                        </m:r>
                      </m:sup>
                    </m:sSup>
                    <m:r>
                      <a:rPr lang="en-US" sz="4800" b="0" i="1" smtClean="0">
                        <a:latin typeface="Cambria Math"/>
                      </a:rPr>
                      <m:t>, </m:t>
                    </m:r>
                    <m:sSup>
                      <m:sSupPr>
                        <m:ctrlPr>
                          <a:rPr lang="en-US" sz="4800" b="0" i="1" smtClean="0">
                            <a:latin typeface="Cambria Math" panose="02040503050406030204" pitchFamily="18" charset="0"/>
                          </a:rPr>
                        </m:ctrlPr>
                      </m:sSupPr>
                      <m:e>
                        <m:r>
                          <a:rPr lang="en-US" sz="4800" b="0" i="1" smtClean="0">
                            <a:latin typeface="Cambria Math"/>
                          </a:rPr>
                          <m:t>𝑎</m:t>
                        </m:r>
                      </m:e>
                      <m:sup>
                        <m:r>
                          <a:rPr lang="en-US" sz="4800" b="0" i="1" smtClean="0">
                            <a:latin typeface="Cambria Math"/>
                          </a:rPr>
                          <m:t>2</m:t>
                        </m:r>
                      </m:sup>
                    </m:sSup>
                    <m:r>
                      <a:rPr lang="en-US" sz="4800" b="0" i="1" smtClean="0">
                        <a:latin typeface="Cambria Math"/>
                      </a:rPr>
                      <m:t>𝑏</m:t>
                    </m:r>
                    <m:r>
                      <a:rPr lang="en-US" sz="4800" b="0" i="1" smtClean="0">
                        <a:latin typeface="Cambria Math"/>
                      </a:rPr>
                      <m:t>, </m:t>
                    </m:r>
                    <m:r>
                      <a:rPr lang="en-US" sz="4800" b="0" i="1" smtClean="0">
                        <a:latin typeface="Cambria Math"/>
                      </a:rPr>
                      <m:t>𝑎</m:t>
                    </m:r>
                    <m:sSup>
                      <m:sSupPr>
                        <m:ctrlPr>
                          <a:rPr lang="en-US" sz="4800" b="0" i="1" smtClean="0">
                            <a:latin typeface="Cambria Math" panose="02040503050406030204" pitchFamily="18" charset="0"/>
                          </a:rPr>
                        </m:ctrlPr>
                      </m:sSupPr>
                      <m:e>
                        <m:r>
                          <a:rPr lang="en-US" sz="4800" b="0" i="1" smtClean="0">
                            <a:latin typeface="Cambria Math"/>
                          </a:rPr>
                          <m:t>𝑏</m:t>
                        </m:r>
                      </m:e>
                      <m:sup>
                        <m:r>
                          <a:rPr lang="en-US" sz="4800" b="0" i="1" smtClean="0">
                            <a:latin typeface="Cambria Math"/>
                          </a:rPr>
                          <m:t>2</m:t>
                        </m:r>
                      </m:sup>
                    </m:sSup>
                    <m:r>
                      <a:rPr lang="en-US" sz="4800" b="0" i="1" smtClean="0">
                        <a:latin typeface="Cambria Math"/>
                      </a:rPr>
                      <m:t>, </m:t>
                    </m:r>
                    <m:sSup>
                      <m:sSupPr>
                        <m:ctrlPr>
                          <a:rPr lang="en-US" sz="4800" b="0" i="1" smtClean="0">
                            <a:latin typeface="Cambria Math" panose="02040503050406030204" pitchFamily="18" charset="0"/>
                          </a:rPr>
                        </m:ctrlPr>
                      </m:sSupPr>
                      <m:e>
                        <m:r>
                          <a:rPr lang="en-US" sz="4800" b="0" i="1" smtClean="0">
                            <a:latin typeface="Cambria Math"/>
                          </a:rPr>
                          <m:t>𝑏</m:t>
                        </m:r>
                      </m:e>
                      <m:sup>
                        <m:r>
                          <a:rPr lang="en-US" sz="4800" b="0" i="1" smtClean="0">
                            <a:latin typeface="Cambria Math"/>
                          </a:rPr>
                          <m:t>3</m:t>
                        </m:r>
                      </m:sup>
                    </m:sSup>
                  </m:oMath>
                </a14:m>
                <a:r>
                  <a:rPr lang="en-US" sz="4800" dirty="0">
                    <a:latin typeface="Tahoma" panose="020B0604030504040204" pitchFamily="34" charset="0"/>
                    <a:ea typeface="Tahoma" panose="020B0604030504040204" pitchFamily="34" charset="0"/>
                    <a:cs typeface="Tahoma" panose="020B0604030504040204" pitchFamily="34" charset="0"/>
                  </a:rPr>
                  <a:t>?</a:t>
                </a:r>
              </a:p>
              <a:p>
                <a:r>
                  <a:rPr lang="en-US" sz="4800" dirty="0" err="1">
                    <a:latin typeface="Tahoma" panose="020B0604030504040204" pitchFamily="34" charset="0"/>
                    <a:ea typeface="Tahoma" panose="020B0604030504040204" pitchFamily="34" charset="0"/>
                    <a:cs typeface="Tahoma" panose="020B0604030504040204" pitchFamily="34" charset="0"/>
                  </a:rPr>
                  <a:t>Hãy</a:t>
                </a:r>
                <a:r>
                  <a:rPr lang="en-US" sz="4800" dirty="0">
                    <a:latin typeface="Tahoma" panose="020B0604030504040204" pitchFamily="34" charset="0"/>
                    <a:ea typeface="Tahoma" panose="020B0604030504040204" pitchFamily="34" charset="0"/>
                    <a:cs typeface="Tahoma" panose="020B0604030504040204" pitchFamily="34" charset="0"/>
                  </a:rPr>
                  <a:t> so </a:t>
                </a:r>
                <a:r>
                  <a:rPr lang="en-US" sz="4800" dirty="0" err="1">
                    <a:latin typeface="Tahoma" panose="020B0604030504040204" pitchFamily="34" charset="0"/>
                    <a:ea typeface="Tahoma" panose="020B0604030504040204" pitchFamily="34" charset="0"/>
                    <a:cs typeface="Tahoma" panose="020B0604030504040204" pitchFamily="34" charset="0"/>
                  </a:rPr>
                  <a:t>sánh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chúng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với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các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hệ</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số</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nhận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được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khi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khai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triển</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800" b="0" i="1" smtClean="0">
                            <a:latin typeface="Cambria Math" panose="02040503050406030204" pitchFamily="18" charset="0"/>
                          </a:rPr>
                        </m:ctrlPr>
                      </m:sSupPr>
                      <m:e>
                        <m:d>
                          <m:dPr>
                            <m:ctrlPr>
                              <a:rPr lang="en-US" sz="4800" i="1" smtClean="0">
                                <a:latin typeface="Cambria Math" panose="02040503050406030204" pitchFamily="18" charset="0"/>
                              </a:rPr>
                            </m:ctrlPr>
                          </m:dPr>
                          <m:e>
                            <m:r>
                              <a:rPr lang="en-US" sz="4800" b="0" i="1" smtClean="0">
                                <a:latin typeface="Cambria Math"/>
                              </a:rPr>
                              <m:t>𝑎</m:t>
                            </m:r>
                            <m:r>
                              <a:rPr lang="en-US" sz="4800" b="0" i="1" smtClean="0">
                                <a:latin typeface="Cambria Math"/>
                              </a:rPr>
                              <m:t>+</m:t>
                            </m:r>
                            <m:r>
                              <a:rPr lang="en-US" sz="4800" b="0" i="1" smtClean="0">
                                <a:latin typeface="Cambria Math"/>
                              </a:rPr>
                              <m:t>𝑏</m:t>
                            </m:r>
                          </m:e>
                        </m:d>
                      </m:e>
                      <m:sup>
                        <m:r>
                          <a:rPr lang="en-US" sz="4800" b="0" i="1" smtClean="0">
                            <a:latin typeface="Cambria Math"/>
                          </a:rPr>
                          <m:t>3</m:t>
                        </m:r>
                      </m:sup>
                    </m:sSup>
                  </m:oMath>
                </a14:m>
                <a:r>
                  <a:rPr lang="en-US" sz="4800" dirty="0">
                    <a:latin typeface="Tahoma" panose="020B0604030504040204" pitchFamily="34" charset="0"/>
                    <a:ea typeface="Tahoma" panose="020B0604030504040204" pitchFamily="34" charset="0"/>
                    <a:cs typeface="Tahoma" panose="020B0604030504040204" pitchFamily="34" charset="0"/>
                  </a:rPr>
                  <a:t> .</a:t>
                </a:r>
              </a:p>
              <a:p>
                <a:pPr>
                  <a:lnSpc>
                    <a:spcPct val="107000"/>
                  </a:lnSpc>
                  <a:spcAft>
                    <a:spcPts val="800"/>
                  </a:spcAft>
                </a:pPr>
                <a:endParaRPr lang="en-US" sz="4600" dirty="0">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800"/>
                  </a:spcAft>
                </a:pPr>
                <a:endParaRPr lang="en-US" sz="4600"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800"/>
                  </a:spcAft>
                </a:pPr>
                <a:endParaRPr lang="en-US" sz="4600" dirty="0">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800"/>
                  </a:spcAft>
                </a:pPr>
                <a:endParaRPr lang="en-US" sz="4600"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2" name="TextBox 321">
                <a:extLst>
                  <a:ext uri="{FF2B5EF4-FFF2-40B4-BE49-F238E27FC236}">
                    <a16:creationId xmlns="" xmlns:a16="http://schemas.microsoft.com/office/drawing/2014/main" xmlns:a14="http://schemas.microsoft.com/office/drawing/2010/main" id="{80776566-E98C-4E3A-8234-F7C108AEFAC6}"/>
                  </a:ext>
                </a:extLst>
              </p:cNvPr>
              <p:cNvSpPr txBox="1">
                <a:spLocks noRot="1" noChangeAspect="1" noMove="1" noResize="1" noEditPoints="1" noAdjustHandles="1" noChangeArrowheads="1" noChangeShapeType="1" noTextEdit="1"/>
              </p:cNvSpPr>
              <p:nvPr/>
            </p:nvSpPr>
            <p:spPr>
              <a:xfrm>
                <a:off x="1289654" y="2829377"/>
                <a:ext cx="12469363" cy="8600623"/>
              </a:xfrm>
              <a:prstGeom prst="rect">
                <a:avLst/>
              </a:prstGeom>
              <a:blipFill rotWithShape="1">
                <a:blip r:embed="rId3"/>
                <a:stretch>
                  <a:fillRect l="-2249" t="-1701" r="-440"/>
                </a:stretch>
              </a:blipFill>
            </p:spPr>
            <p:txBody>
              <a:bodyPr/>
              <a:lstStyle/>
              <a:p>
                <a:r>
                  <a:rPr lang="en-US">
                    <a:noFill/>
                  </a:rPr>
                  <a:t> </a:t>
                </a:r>
              </a:p>
            </p:txBody>
          </p:sp>
        </mc:Fallback>
      </mc:AlternateContent>
      <p:grpSp>
        <p:nvGrpSpPr>
          <p:cNvPr id="36" name="Canvas 84"/>
          <p:cNvGrpSpPr/>
          <p:nvPr/>
        </p:nvGrpSpPr>
        <p:grpSpPr>
          <a:xfrm>
            <a:off x="13759017" y="2720609"/>
            <a:ext cx="9841969" cy="6728192"/>
            <a:chOff x="-138471" y="-68902"/>
            <a:chExt cx="4005784" cy="2492699"/>
          </a:xfrm>
        </p:grpSpPr>
        <p:sp>
          <p:nvSpPr>
            <p:cNvPr id="37" name="Rectangle 36"/>
            <p:cNvSpPr/>
            <p:nvPr/>
          </p:nvSpPr>
          <p:spPr>
            <a:xfrm>
              <a:off x="0" y="0"/>
              <a:ext cx="3594735" cy="2356485"/>
            </a:xfrm>
            <a:prstGeom prst="rect">
              <a:avLst/>
            </a:prstGeom>
            <a:solidFill>
              <a:prstClr val="white"/>
            </a:solidFill>
          </p:spPr>
        </p:sp>
        <mc:AlternateContent xmlns:mc="http://schemas.openxmlformats.org/markup-compatibility/2006" xmlns:a14="http://schemas.microsoft.com/office/drawing/2010/main">
          <mc:Choice Requires="a14">
            <p:sp>
              <p:nvSpPr>
                <p:cNvPr id="38" name="Text Box 64"/>
                <p:cNvSpPr txBox="1"/>
                <p:nvPr/>
              </p:nvSpPr>
              <p:spPr>
                <a:xfrm>
                  <a:off x="-138471" y="-68902"/>
                  <a:ext cx="4005784" cy="45726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4000" dirty="0" err="1">
                      <a:effectLst/>
                      <a:latin typeface="Times New Roman"/>
                      <a:ea typeface="Calibri"/>
                      <a:cs typeface="Times New Roman"/>
                    </a:rPr>
                    <a:t>Sơ</a:t>
                  </a:r>
                  <a:r>
                    <a:rPr lang="en-US" sz="4000" dirty="0">
                      <a:effectLst/>
                      <a:latin typeface="Times New Roman"/>
                      <a:ea typeface="Calibri"/>
                      <a:cs typeface="Times New Roman"/>
                    </a:rPr>
                    <a:t> </a:t>
                  </a:r>
                  <a:r>
                    <a:rPr lang="en-US" sz="4000" dirty="0" err="1">
                      <a:effectLst/>
                      <a:latin typeface="Times New Roman"/>
                      <a:ea typeface="Calibri"/>
                      <a:cs typeface="Times New Roman"/>
                    </a:rPr>
                    <a:t>đồ</a:t>
                  </a:r>
                  <a:r>
                    <a:rPr lang="en-US" sz="4000" dirty="0">
                      <a:effectLst/>
                      <a:latin typeface="Times New Roman"/>
                      <a:ea typeface="Calibri"/>
                      <a:cs typeface="Times New Roman"/>
                    </a:rPr>
                    <a:t> </a:t>
                  </a:r>
                  <a:r>
                    <a:rPr lang="en-US" sz="4000" dirty="0" err="1">
                      <a:effectLst/>
                      <a:latin typeface="Times New Roman"/>
                      <a:ea typeface="Calibri"/>
                      <a:cs typeface="Times New Roman"/>
                    </a:rPr>
                    <a:t>hình</a:t>
                  </a:r>
                  <a:r>
                    <a:rPr lang="en-US" sz="4000" dirty="0">
                      <a:effectLst/>
                      <a:latin typeface="Times New Roman"/>
                      <a:ea typeface="Calibri"/>
                      <a:cs typeface="Times New Roman"/>
                    </a:rPr>
                    <a:t> </a:t>
                  </a:r>
                  <a:r>
                    <a:rPr lang="en-US" sz="4000" dirty="0" err="1">
                      <a:effectLst/>
                      <a:latin typeface="Times New Roman"/>
                      <a:ea typeface="Calibri"/>
                      <a:cs typeface="Times New Roman"/>
                    </a:rPr>
                    <a:t>cây</a:t>
                  </a:r>
                  <a:r>
                    <a:rPr lang="en-US" sz="4000" dirty="0">
                      <a:effectLst/>
                      <a:latin typeface="Times New Roman"/>
                      <a:ea typeface="Calibri"/>
                      <a:cs typeface="Times New Roman"/>
                    </a:rPr>
                    <a:t> </a:t>
                  </a:r>
                  <a:r>
                    <a:rPr lang="en-US" sz="4000" dirty="0" err="1">
                      <a:effectLst/>
                      <a:latin typeface="Times New Roman"/>
                      <a:ea typeface="Calibri"/>
                      <a:cs typeface="Times New Roman"/>
                    </a:rPr>
                    <a:t>của</a:t>
                  </a:r>
                  <a:r>
                    <a:rPr lang="en-US" sz="4000" dirty="0">
                      <a:effectLst/>
                      <a:latin typeface="Times New Roman"/>
                      <a:ea typeface="Calibri"/>
                      <a:cs typeface="Times New Roman"/>
                    </a:rPr>
                    <a:t> </a:t>
                  </a:r>
                  <a14:m>
                    <m:oMath xmlns:m="http://schemas.openxmlformats.org/officeDocument/2006/math">
                      <m:d>
                        <m:dPr>
                          <m:ctrlPr>
                            <a:rPr lang="en-US" sz="4000" i="1">
                              <a:effectLst/>
                              <a:latin typeface="Cambria Math" panose="02040503050406030204" pitchFamily="18" charset="0"/>
                              <a:ea typeface="Calibri"/>
                              <a:cs typeface="Times New Roman"/>
                            </a:rPr>
                          </m:ctrlPr>
                        </m:dPr>
                        <m:e>
                          <m:r>
                            <a:rPr lang="en-US" sz="4000" i="1">
                              <a:effectLst/>
                              <a:latin typeface="Cambria Math"/>
                              <a:ea typeface="Calibri"/>
                              <a:cs typeface="Times New Roman"/>
                            </a:rPr>
                            <m:t>𝑎</m:t>
                          </m:r>
                          <m:r>
                            <a:rPr lang="en-US" sz="4000" i="1">
                              <a:effectLst/>
                              <a:latin typeface="Cambria Math"/>
                              <a:ea typeface="Calibri"/>
                              <a:cs typeface="Times New Roman"/>
                            </a:rPr>
                            <m:t>+</m:t>
                          </m:r>
                          <m:r>
                            <a:rPr lang="en-US" sz="4000" i="1">
                              <a:effectLst/>
                              <a:latin typeface="Cambria Math"/>
                              <a:ea typeface="Calibri"/>
                              <a:cs typeface="Times New Roman"/>
                            </a:rPr>
                            <m:t>𝑏</m:t>
                          </m:r>
                        </m:e>
                      </m:d>
                      <m:r>
                        <a:rPr lang="en-US" sz="4000" i="1">
                          <a:effectLst/>
                          <a:latin typeface="Cambria Math"/>
                          <a:ea typeface="Calibri"/>
                          <a:cs typeface="Times New Roman"/>
                        </a:rPr>
                        <m:t>⋅</m:t>
                      </m:r>
                      <m:d>
                        <m:dPr>
                          <m:ctrlPr>
                            <a:rPr lang="en-US" sz="4000" i="1">
                              <a:effectLst/>
                              <a:latin typeface="Cambria Math" panose="02040503050406030204" pitchFamily="18" charset="0"/>
                              <a:ea typeface="Calibri"/>
                              <a:cs typeface="Times New Roman"/>
                            </a:rPr>
                          </m:ctrlPr>
                        </m:dPr>
                        <m:e>
                          <m:r>
                            <a:rPr lang="en-US" sz="4000" i="1">
                              <a:effectLst/>
                              <a:latin typeface="Cambria Math"/>
                              <a:ea typeface="Calibri"/>
                              <a:cs typeface="Times New Roman"/>
                            </a:rPr>
                            <m:t>𝑎</m:t>
                          </m:r>
                          <m:r>
                            <a:rPr lang="en-US" sz="4000" i="1">
                              <a:effectLst/>
                              <a:latin typeface="Cambria Math"/>
                              <a:ea typeface="Calibri"/>
                              <a:cs typeface="Times New Roman"/>
                            </a:rPr>
                            <m:t>+</m:t>
                          </m:r>
                          <m:r>
                            <a:rPr lang="en-US" sz="4000" i="1">
                              <a:effectLst/>
                              <a:latin typeface="Cambria Math"/>
                              <a:ea typeface="Calibri"/>
                              <a:cs typeface="Times New Roman"/>
                            </a:rPr>
                            <m:t>𝑏</m:t>
                          </m:r>
                        </m:e>
                      </m:d>
                      <m:r>
                        <a:rPr lang="en-US" sz="4000" i="1">
                          <a:effectLst/>
                          <a:latin typeface="Cambria Math"/>
                          <a:ea typeface="Calibri"/>
                          <a:cs typeface="Times New Roman"/>
                        </a:rPr>
                        <m:t>⋅(</m:t>
                      </m:r>
                      <m:r>
                        <a:rPr lang="en-US" sz="4000" i="1">
                          <a:effectLst/>
                          <a:latin typeface="Cambria Math"/>
                          <a:ea typeface="Calibri"/>
                          <a:cs typeface="Times New Roman"/>
                        </a:rPr>
                        <m:t>𝑎</m:t>
                      </m:r>
                      <m:r>
                        <a:rPr lang="en-US" sz="4000" i="1">
                          <a:effectLst/>
                          <a:latin typeface="Cambria Math"/>
                          <a:ea typeface="Calibri"/>
                          <a:cs typeface="Times New Roman"/>
                        </a:rPr>
                        <m:t>+</m:t>
                      </m:r>
                      <m:r>
                        <a:rPr lang="en-US" sz="4000" i="1">
                          <a:effectLst/>
                          <a:latin typeface="Cambria Math"/>
                          <a:ea typeface="Calibri"/>
                          <a:cs typeface="Times New Roman"/>
                        </a:rPr>
                        <m:t>𝑏</m:t>
                      </m:r>
                      <m:r>
                        <a:rPr lang="en-US" sz="4000" i="1">
                          <a:effectLst/>
                          <a:latin typeface="Cambria Math"/>
                          <a:ea typeface="Calibri"/>
                          <a:cs typeface="Times New Roman"/>
                        </a:rPr>
                        <m:t>)</m:t>
                      </m:r>
                    </m:oMath>
                  </a14:m>
                  <a:endParaRPr lang="en-US" sz="4000" dirty="0">
                    <a:effectLst/>
                    <a:latin typeface="Times New Roman"/>
                    <a:ea typeface="Calibri"/>
                    <a:cs typeface="Times New Roman"/>
                  </a:endParaRPr>
                </a:p>
              </p:txBody>
            </p:sp>
          </mc:Choice>
          <mc:Fallback xmlns="">
            <p:sp>
              <p:nvSpPr>
                <p:cNvPr id="38" name="Text Box 64"/>
                <p:cNvSpPr txBox="1">
                  <a:spLocks noRot="1" noChangeAspect="1" noMove="1" noResize="1" noEditPoints="1" noAdjustHandles="1" noChangeArrowheads="1" noChangeShapeType="1" noTextEdit="1"/>
                </p:cNvSpPr>
                <p:nvPr/>
              </p:nvSpPr>
              <p:spPr>
                <a:xfrm>
                  <a:off x="-138471" y="-68902"/>
                  <a:ext cx="4005784" cy="457267"/>
                </a:xfrm>
                <a:prstGeom prst="rect">
                  <a:avLst/>
                </a:prstGeom>
                <a:blipFill rotWithShape="1">
                  <a:blip r:embed="rId4"/>
                  <a:stretch>
                    <a:fillRect l="-2167" t="-8867"/>
                  </a:stretch>
                </a:blipFill>
                <a:ln w="6350">
                  <a:noFill/>
                </a:ln>
              </p:spPr>
              <p:txBody>
                <a:bodyPr/>
                <a:lstStyle/>
                <a:p>
                  <a:r>
                    <a:rPr lang="en-US">
                      <a:noFill/>
                    </a:rPr>
                    <a:t> </a:t>
                  </a:r>
                </a:p>
              </p:txBody>
            </p:sp>
          </mc:Fallback>
        </mc:AlternateContent>
        <p:sp>
          <p:nvSpPr>
            <p:cNvPr id="39" name="Oval 38"/>
            <p:cNvSpPr/>
            <p:nvPr/>
          </p:nvSpPr>
          <p:spPr>
            <a:xfrm>
              <a:off x="1871460" y="411224"/>
              <a:ext cx="75753" cy="7575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40" name="Straight Arrow Connector 39"/>
            <p:cNvCxnSpPr>
              <a:stCxn id="39" idx="2"/>
              <a:endCxn id="47" idx="7"/>
            </p:cNvCxnSpPr>
            <p:nvPr/>
          </p:nvCxnSpPr>
          <p:spPr>
            <a:xfrm flipH="1">
              <a:off x="934417" y="449101"/>
              <a:ext cx="937043" cy="4564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9" idx="6"/>
              <a:endCxn id="56" idx="1"/>
            </p:cNvCxnSpPr>
            <p:nvPr/>
          </p:nvCxnSpPr>
          <p:spPr>
            <a:xfrm>
              <a:off x="1947213" y="449101"/>
              <a:ext cx="866924" cy="3809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 Box 68"/>
                <p:cNvSpPr txBox="1"/>
                <p:nvPr/>
              </p:nvSpPr>
              <p:spPr>
                <a:xfrm>
                  <a:off x="1228081" y="411223"/>
                  <a:ext cx="330979" cy="3085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𝑎</m:t>
                        </m:r>
                      </m:oMath>
                    </m:oMathPara>
                  </a14:m>
                  <a:endParaRPr lang="en-US" sz="3600">
                    <a:effectLst/>
                    <a:latin typeface="Times New Roman"/>
                    <a:ea typeface="Calibri"/>
                    <a:cs typeface="Times New Roman"/>
                  </a:endParaRPr>
                </a:p>
              </p:txBody>
            </p:sp>
          </mc:Choice>
          <mc:Fallback xmlns="">
            <p:sp>
              <p:nvSpPr>
                <p:cNvPr id="45" name="Text Box 68"/>
                <p:cNvSpPr txBox="1">
                  <a:spLocks noRot="1" noChangeAspect="1" noMove="1" noResize="1" noEditPoints="1" noAdjustHandles="1" noChangeArrowheads="1" noChangeShapeType="1" noTextEdit="1"/>
                </p:cNvSpPr>
                <p:nvPr/>
              </p:nvSpPr>
              <p:spPr>
                <a:xfrm>
                  <a:off x="1228081" y="411223"/>
                  <a:ext cx="330979" cy="308540"/>
                </a:xfrm>
                <a:prstGeom prst="rect">
                  <a:avLst/>
                </a:prstGeom>
                <a:blipFill rotWithShape="1">
                  <a:blip r:embed="rId5"/>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 Box 16"/>
                <p:cNvSpPr txBox="1"/>
                <p:nvPr/>
              </p:nvSpPr>
              <p:spPr>
                <a:xfrm>
                  <a:off x="2240086" y="388365"/>
                  <a:ext cx="33083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𝑏</m:t>
                        </m:r>
                      </m:oMath>
                    </m:oMathPara>
                  </a14:m>
                  <a:endParaRPr lang="en-US" sz="3600">
                    <a:effectLst/>
                    <a:latin typeface="Times New Roman"/>
                    <a:ea typeface="Calibri"/>
                    <a:cs typeface="Times New Roman"/>
                  </a:endParaRPr>
                </a:p>
              </p:txBody>
            </p:sp>
          </mc:Choice>
          <mc:Fallback xmlns="">
            <p:sp>
              <p:nvSpPr>
                <p:cNvPr id="46" name="Text Box 16"/>
                <p:cNvSpPr txBox="1">
                  <a:spLocks noRot="1" noChangeAspect="1" noMove="1" noResize="1" noEditPoints="1" noAdjustHandles="1" noChangeArrowheads="1" noChangeShapeType="1" noTextEdit="1"/>
                </p:cNvSpPr>
                <p:nvPr/>
              </p:nvSpPr>
              <p:spPr>
                <a:xfrm>
                  <a:off x="2240086" y="388365"/>
                  <a:ext cx="330835" cy="307975"/>
                </a:xfrm>
                <a:prstGeom prst="rect">
                  <a:avLst/>
                </a:prstGeom>
                <a:blipFill rotWithShape="1">
                  <a:blip r:embed="rId6"/>
                  <a:stretch>
                    <a:fillRect/>
                  </a:stretch>
                </a:blipFill>
                <a:ln w="6350">
                  <a:noFill/>
                </a:ln>
              </p:spPr>
              <p:txBody>
                <a:bodyPr/>
                <a:lstStyle/>
                <a:p>
                  <a:r>
                    <a:rPr lang="en-US">
                      <a:noFill/>
                    </a:rPr>
                    <a:t> </a:t>
                  </a:r>
                </a:p>
              </p:txBody>
            </p:sp>
          </mc:Fallback>
        </mc:AlternateContent>
        <p:sp>
          <p:nvSpPr>
            <p:cNvPr id="47" name="Oval 46"/>
            <p:cNvSpPr/>
            <p:nvPr/>
          </p:nvSpPr>
          <p:spPr>
            <a:xfrm>
              <a:off x="869918" y="894517"/>
              <a:ext cx="75565" cy="755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48" name="Straight Arrow Connector 47"/>
            <p:cNvCxnSpPr>
              <a:stCxn id="47" idx="3"/>
              <a:endCxn id="64" idx="0"/>
            </p:cNvCxnSpPr>
            <p:nvPr/>
          </p:nvCxnSpPr>
          <p:spPr>
            <a:xfrm flipH="1">
              <a:off x="620883" y="959016"/>
              <a:ext cx="260029" cy="522246"/>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7" idx="5"/>
              <a:endCxn id="75" idx="1"/>
            </p:cNvCxnSpPr>
            <p:nvPr/>
          </p:nvCxnSpPr>
          <p:spPr>
            <a:xfrm>
              <a:off x="934340" y="959016"/>
              <a:ext cx="383708" cy="54337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 Box 16"/>
                <p:cNvSpPr txBox="1"/>
                <p:nvPr/>
              </p:nvSpPr>
              <p:spPr>
                <a:xfrm>
                  <a:off x="464596" y="973459"/>
                  <a:ext cx="33083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𝑎</m:t>
                        </m:r>
                      </m:oMath>
                    </m:oMathPara>
                  </a14:m>
                  <a:endParaRPr lang="en-US" sz="3600">
                    <a:effectLst/>
                    <a:latin typeface="Times New Roman"/>
                    <a:ea typeface="Calibri"/>
                    <a:cs typeface="Times New Roman"/>
                  </a:endParaRPr>
                </a:p>
              </p:txBody>
            </p:sp>
          </mc:Choice>
          <mc:Fallback xmlns="">
            <p:sp>
              <p:nvSpPr>
                <p:cNvPr id="50" name="Text Box 16"/>
                <p:cNvSpPr txBox="1">
                  <a:spLocks noRot="1" noChangeAspect="1" noMove="1" noResize="1" noEditPoints="1" noAdjustHandles="1" noChangeArrowheads="1" noChangeShapeType="1" noTextEdit="1"/>
                </p:cNvSpPr>
                <p:nvPr/>
              </p:nvSpPr>
              <p:spPr>
                <a:xfrm>
                  <a:off x="464596" y="973459"/>
                  <a:ext cx="330835" cy="307975"/>
                </a:xfrm>
                <a:prstGeom prst="rect">
                  <a:avLst/>
                </a:prstGeom>
                <a:blipFill rotWithShape="1">
                  <a:blip r:embed="rId7"/>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 Box 16"/>
                <p:cNvSpPr txBox="1"/>
                <p:nvPr/>
              </p:nvSpPr>
              <p:spPr>
                <a:xfrm>
                  <a:off x="1086342" y="1006479"/>
                  <a:ext cx="285134" cy="3519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𝑏</m:t>
                        </m:r>
                      </m:oMath>
                    </m:oMathPara>
                  </a14:m>
                  <a:endParaRPr lang="en-US" sz="3600">
                    <a:effectLst/>
                    <a:latin typeface="Times New Roman"/>
                    <a:ea typeface="Calibri"/>
                    <a:cs typeface="Times New Roman"/>
                  </a:endParaRPr>
                </a:p>
              </p:txBody>
            </p:sp>
          </mc:Choice>
          <mc:Fallback xmlns="">
            <p:sp>
              <p:nvSpPr>
                <p:cNvPr id="55" name="Text Box 16"/>
                <p:cNvSpPr txBox="1">
                  <a:spLocks noRot="1" noChangeAspect="1" noMove="1" noResize="1" noEditPoints="1" noAdjustHandles="1" noChangeArrowheads="1" noChangeShapeType="1" noTextEdit="1"/>
                </p:cNvSpPr>
                <p:nvPr/>
              </p:nvSpPr>
              <p:spPr>
                <a:xfrm>
                  <a:off x="1086342" y="1006479"/>
                  <a:ext cx="285134" cy="351955"/>
                </a:xfrm>
                <a:prstGeom prst="rect">
                  <a:avLst/>
                </a:prstGeom>
                <a:blipFill rotWithShape="1">
                  <a:blip r:embed="rId8"/>
                  <a:stretch>
                    <a:fillRect/>
                  </a:stretch>
                </a:blipFill>
                <a:ln w="6350">
                  <a:noFill/>
                </a:ln>
              </p:spPr>
              <p:txBody>
                <a:bodyPr/>
                <a:lstStyle/>
                <a:p>
                  <a:r>
                    <a:rPr lang="en-US">
                      <a:noFill/>
                    </a:rPr>
                    <a:t> </a:t>
                  </a:r>
                </a:p>
              </p:txBody>
            </p:sp>
          </mc:Fallback>
        </mc:AlternateContent>
        <p:sp>
          <p:nvSpPr>
            <p:cNvPr id="56" name="Oval 55"/>
            <p:cNvSpPr/>
            <p:nvPr/>
          </p:nvSpPr>
          <p:spPr>
            <a:xfrm>
              <a:off x="2803071" y="818952"/>
              <a:ext cx="75565" cy="755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57" name="Straight Arrow Connector 56"/>
            <p:cNvCxnSpPr>
              <a:stCxn id="56" idx="3"/>
              <a:endCxn id="86" idx="0"/>
            </p:cNvCxnSpPr>
            <p:nvPr/>
          </p:nvCxnSpPr>
          <p:spPr>
            <a:xfrm flipH="1">
              <a:off x="2425046" y="883451"/>
              <a:ext cx="389091" cy="56674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6" idx="5"/>
              <a:endCxn id="91" idx="0"/>
            </p:cNvCxnSpPr>
            <p:nvPr/>
          </p:nvCxnSpPr>
          <p:spPr>
            <a:xfrm>
              <a:off x="2867570" y="883451"/>
              <a:ext cx="303282" cy="51713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Text Box 16"/>
                <p:cNvSpPr txBox="1"/>
                <p:nvPr/>
              </p:nvSpPr>
              <p:spPr>
                <a:xfrm>
                  <a:off x="2393324" y="883451"/>
                  <a:ext cx="33083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𝑎</m:t>
                        </m:r>
                      </m:oMath>
                    </m:oMathPara>
                  </a14:m>
                  <a:endParaRPr lang="en-US" sz="3600">
                    <a:effectLst/>
                    <a:latin typeface="Times New Roman"/>
                    <a:ea typeface="Calibri"/>
                    <a:cs typeface="Times New Roman"/>
                  </a:endParaRPr>
                </a:p>
              </p:txBody>
            </p:sp>
          </mc:Choice>
          <mc:Fallback xmlns="">
            <p:sp>
              <p:nvSpPr>
                <p:cNvPr id="59" name="Text Box 16"/>
                <p:cNvSpPr txBox="1">
                  <a:spLocks noRot="1" noChangeAspect="1" noMove="1" noResize="1" noEditPoints="1" noAdjustHandles="1" noChangeArrowheads="1" noChangeShapeType="1" noTextEdit="1"/>
                </p:cNvSpPr>
                <p:nvPr/>
              </p:nvSpPr>
              <p:spPr>
                <a:xfrm>
                  <a:off x="2393324" y="883451"/>
                  <a:ext cx="330835" cy="307975"/>
                </a:xfrm>
                <a:prstGeom prst="rect">
                  <a:avLst/>
                </a:prstGeom>
                <a:blipFill rotWithShape="1">
                  <a:blip r:embed="rId9"/>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 Box 16"/>
                <p:cNvSpPr txBox="1"/>
                <p:nvPr/>
              </p:nvSpPr>
              <p:spPr>
                <a:xfrm>
                  <a:off x="2932108" y="919559"/>
                  <a:ext cx="33083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𝑏</m:t>
                        </m:r>
                      </m:oMath>
                    </m:oMathPara>
                  </a14:m>
                  <a:endParaRPr lang="en-US" sz="3600">
                    <a:effectLst/>
                    <a:latin typeface="Times New Roman"/>
                    <a:ea typeface="Calibri"/>
                    <a:cs typeface="Times New Roman"/>
                  </a:endParaRPr>
                </a:p>
              </p:txBody>
            </p:sp>
          </mc:Choice>
          <mc:Fallback xmlns="">
            <p:sp>
              <p:nvSpPr>
                <p:cNvPr id="60" name="Text Box 16"/>
                <p:cNvSpPr txBox="1">
                  <a:spLocks noRot="1" noChangeAspect="1" noMove="1" noResize="1" noEditPoints="1" noAdjustHandles="1" noChangeArrowheads="1" noChangeShapeType="1" noTextEdit="1"/>
                </p:cNvSpPr>
                <p:nvPr/>
              </p:nvSpPr>
              <p:spPr>
                <a:xfrm>
                  <a:off x="2932108" y="919559"/>
                  <a:ext cx="330835" cy="307975"/>
                </a:xfrm>
                <a:prstGeom prst="rect">
                  <a:avLst/>
                </a:prstGeom>
                <a:blipFill rotWithShape="1">
                  <a:blip r:embed="rId10"/>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 Box 16"/>
                <p:cNvSpPr txBox="1"/>
                <p:nvPr/>
              </p:nvSpPr>
              <p:spPr>
                <a:xfrm>
                  <a:off x="36000" y="2115822"/>
                  <a:ext cx="50415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sSup>
                          <m:sSupPr>
                            <m:ctrlPr>
                              <a:rPr lang="en-US" sz="3600" i="1">
                                <a:effectLst/>
                                <a:latin typeface="Cambria Math" panose="02040503050406030204" pitchFamily="18" charset="0"/>
                                <a:ea typeface="Calibri"/>
                                <a:cs typeface="Times New Roman"/>
                              </a:rPr>
                            </m:ctrlPr>
                          </m:sSupPr>
                          <m:e>
                            <m:r>
                              <a:rPr lang="en-US" sz="3600" i="1">
                                <a:effectLst/>
                                <a:latin typeface="Cambria Math"/>
                                <a:ea typeface="Calibri"/>
                                <a:cs typeface="Times New Roman"/>
                              </a:rPr>
                              <m:t>𝑎</m:t>
                            </m:r>
                          </m:e>
                          <m:sup>
                            <m:r>
                              <a:rPr lang="en-US" sz="3600" i="1">
                                <a:effectLst/>
                                <a:latin typeface="Cambria Math"/>
                                <a:ea typeface="Calibri"/>
                                <a:cs typeface="Times New Roman"/>
                              </a:rPr>
                              <m:t>3</m:t>
                            </m:r>
                          </m:sup>
                        </m:sSup>
                      </m:oMath>
                    </m:oMathPara>
                  </a14:m>
                  <a:endParaRPr lang="en-US" sz="3600">
                    <a:effectLst/>
                    <a:latin typeface="Times New Roman"/>
                    <a:ea typeface="Calibri"/>
                    <a:cs typeface="Times New Roman"/>
                  </a:endParaRPr>
                </a:p>
              </p:txBody>
            </p:sp>
          </mc:Choice>
          <mc:Fallback xmlns="">
            <p:sp>
              <p:nvSpPr>
                <p:cNvPr id="61" name="Text Box 16"/>
                <p:cNvSpPr txBox="1">
                  <a:spLocks noRot="1" noChangeAspect="1" noMove="1" noResize="1" noEditPoints="1" noAdjustHandles="1" noChangeArrowheads="1" noChangeShapeType="1" noTextEdit="1"/>
                </p:cNvSpPr>
                <p:nvPr/>
              </p:nvSpPr>
              <p:spPr>
                <a:xfrm>
                  <a:off x="36000" y="2115822"/>
                  <a:ext cx="504155" cy="307975"/>
                </a:xfrm>
                <a:prstGeom prst="rect">
                  <a:avLst/>
                </a:prstGeom>
                <a:blipFill rotWithShape="1">
                  <a:blip r:embed="rId11"/>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 Box 16"/>
                <p:cNvSpPr txBox="1"/>
                <p:nvPr/>
              </p:nvSpPr>
              <p:spPr>
                <a:xfrm>
                  <a:off x="491806" y="2087590"/>
                  <a:ext cx="50355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sSup>
                          <m:sSupPr>
                            <m:ctrlPr>
                              <a:rPr lang="en-US" sz="3600" i="1">
                                <a:effectLst/>
                                <a:latin typeface="Cambria Math" panose="02040503050406030204" pitchFamily="18" charset="0"/>
                                <a:ea typeface="Calibri"/>
                                <a:cs typeface="Times New Roman"/>
                              </a:rPr>
                            </m:ctrlPr>
                          </m:sSupPr>
                          <m:e>
                            <m:r>
                              <a:rPr lang="en-US" sz="3600" i="1">
                                <a:effectLst/>
                                <a:latin typeface="Cambria Math"/>
                                <a:ea typeface="Calibri"/>
                                <a:cs typeface="Times New Roman"/>
                              </a:rPr>
                              <m:t>𝑎</m:t>
                            </m:r>
                          </m:e>
                          <m:sup>
                            <m:r>
                              <a:rPr lang="en-US" sz="3600" i="1">
                                <a:effectLst/>
                                <a:latin typeface="Cambria Math"/>
                                <a:ea typeface="Calibri"/>
                                <a:cs typeface="Times New Roman"/>
                              </a:rPr>
                              <m:t>2</m:t>
                            </m:r>
                          </m:sup>
                        </m:sSup>
                        <m:r>
                          <a:rPr lang="en-US" sz="3600" i="1">
                            <a:effectLst/>
                            <a:latin typeface="Cambria Math"/>
                            <a:ea typeface="Calibri"/>
                            <a:cs typeface="Times New Roman"/>
                          </a:rPr>
                          <m:t>𝑏</m:t>
                        </m:r>
                      </m:oMath>
                    </m:oMathPara>
                  </a14:m>
                  <a:endParaRPr lang="en-US" sz="3600">
                    <a:effectLst/>
                    <a:latin typeface="Times New Roman"/>
                    <a:ea typeface="Calibri"/>
                    <a:cs typeface="Times New Roman"/>
                  </a:endParaRPr>
                </a:p>
              </p:txBody>
            </p:sp>
          </mc:Choice>
          <mc:Fallback xmlns="">
            <p:sp>
              <p:nvSpPr>
                <p:cNvPr id="62" name="Text Box 16"/>
                <p:cNvSpPr txBox="1">
                  <a:spLocks noRot="1" noChangeAspect="1" noMove="1" noResize="1" noEditPoints="1" noAdjustHandles="1" noChangeArrowheads="1" noChangeShapeType="1" noTextEdit="1"/>
                </p:cNvSpPr>
                <p:nvPr/>
              </p:nvSpPr>
              <p:spPr>
                <a:xfrm>
                  <a:off x="491806" y="2087590"/>
                  <a:ext cx="503555" cy="307975"/>
                </a:xfrm>
                <a:prstGeom prst="rect">
                  <a:avLst/>
                </a:prstGeom>
                <a:blipFill rotWithShape="1">
                  <a:blip r:embed="rId12"/>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 Box 16"/>
                <p:cNvSpPr txBox="1"/>
                <p:nvPr/>
              </p:nvSpPr>
              <p:spPr>
                <a:xfrm>
                  <a:off x="939729" y="2014670"/>
                  <a:ext cx="340207"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m:t>
                        </m:r>
                      </m:oMath>
                    </m:oMathPara>
                  </a14:m>
                  <a:endParaRPr lang="en-US" sz="3600">
                    <a:effectLst/>
                    <a:latin typeface="Times New Roman"/>
                    <a:ea typeface="Calibri"/>
                    <a:cs typeface="Times New Roman"/>
                  </a:endParaRPr>
                </a:p>
              </p:txBody>
            </p:sp>
          </mc:Choice>
          <mc:Fallback xmlns="">
            <p:sp>
              <p:nvSpPr>
                <p:cNvPr id="63" name="Text Box 16"/>
                <p:cNvSpPr txBox="1">
                  <a:spLocks noRot="1" noChangeAspect="1" noMove="1" noResize="1" noEditPoints="1" noAdjustHandles="1" noChangeArrowheads="1" noChangeShapeType="1" noTextEdit="1"/>
                </p:cNvSpPr>
                <p:nvPr/>
              </p:nvSpPr>
              <p:spPr>
                <a:xfrm>
                  <a:off x="939729" y="2014670"/>
                  <a:ext cx="340207" cy="307975"/>
                </a:xfrm>
                <a:prstGeom prst="rect">
                  <a:avLst/>
                </a:prstGeom>
                <a:blipFill rotWithShape="1">
                  <a:blip r:embed="rId13"/>
                  <a:stretch>
                    <a:fillRect/>
                  </a:stretch>
                </a:blipFill>
                <a:ln w="6350">
                  <a:noFill/>
                </a:ln>
              </p:spPr>
              <p:txBody>
                <a:bodyPr/>
                <a:lstStyle/>
                <a:p>
                  <a:r>
                    <a:rPr lang="en-US">
                      <a:noFill/>
                    </a:rPr>
                    <a:t> </a:t>
                  </a:r>
                </a:p>
              </p:txBody>
            </p:sp>
          </mc:Fallback>
        </mc:AlternateContent>
        <p:sp>
          <p:nvSpPr>
            <p:cNvPr id="64" name="Oval 63"/>
            <p:cNvSpPr/>
            <p:nvPr/>
          </p:nvSpPr>
          <p:spPr>
            <a:xfrm>
              <a:off x="583158" y="1481262"/>
              <a:ext cx="75565" cy="749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71" name="Straight Arrow Connector 70"/>
            <p:cNvCxnSpPr>
              <a:stCxn id="64" idx="3"/>
            </p:cNvCxnSpPr>
            <p:nvPr/>
          </p:nvCxnSpPr>
          <p:spPr>
            <a:xfrm flipH="1">
              <a:off x="331023" y="1545219"/>
              <a:ext cx="263146" cy="491033"/>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4" idx="5"/>
            </p:cNvCxnSpPr>
            <p:nvPr/>
          </p:nvCxnSpPr>
          <p:spPr>
            <a:xfrm>
              <a:off x="647597" y="1545219"/>
              <a:ext cx="119223" cy="484223"/>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3" name="Text Box 16"/>
                <p:cNvSpPr txBox="1"/>
                <p:nvPr/>
              </p:nvSpPr>
              <p:spPr>
                <a:xfrm>
                  <a:off x="178028" y="1560002"/>
                  <a:ext cx="330835"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𝑎</m:t>
                        </m:r>
                      </m:oMath>
                    </m:oMathPara>
                  </a14:m>
                  <a:endParaRPr lang="en-US" sz="3600">
                    <a:effectLst/>
                    <a:latin typeface="Times New Roman"/>
                    <a:ea typeface="Calibri"/>
                    <a:cs typeface="Times New Roman"/>
                  </a:endParaRPr>
                </a:p>
              </p:txBody>
            </p:sp>
          </mc:Choice>
          <mc:Fallback xmlns="">
            <p:sp>
              <p:nvSpPr>
                <p:cNvPr id="73" name="Text Box 16"/>
                <p:cNvSpPr txBox="1">
                  <a:spLocks noRot="1" noChangeAspect="1" noMove="1" noResize="1" noEditPoints="1" noAdjustHandles="1" noChangeArrowheads="1" noChangeShapeType="1" noTextEdit="1"/>
                </p:cNvSpPr>
                <p:nvPr/>
              </p:nvSpPr>
              <p:spPr>
                <a:xfrm>
                  <a:off x="178028" y="1560002"/>
                  <a:ext cx="330835" cy="307340"/>
                </a:xfrm>
                <a:prstGeom prst="rect">
                  <a:avLst/>
                </a:prstGeom>
                <a:blipFill rotWithShape="1">
                  <a:blip r:embed="rId14"/>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 Box 16"/>
                <p:cNvSpPr txBox="1"/>
                <p:nvPr/>
              </p:nvSpPr>
              <p:spPr>
                <a:xfrm>
                  <a:off x="724763" y="1560002"/>
                  <a:ext cx="330835"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𝑏</m:t>
                        </m:r>
                      </m:oMath>
                    </m:oMathPara>
                  </a14:m>
                  <a:endParaRPr lang="en-US" sz="3600">
                    <a:effectLst/>
                    <a:latin typeface="Times New Roman"/>
                    <a:ea typeface="Calibri"/>
                    <a:cs typeface="Times New Roman"/>
                  </a:endParaRPr>
                </a:p>
              </p:txBody>
            </p:sp>
          </mc:Choice>
          <mc:Fallback xmlns="">
            <p:sp>
              <p:nvSpPr>
                <p:cNvPr id="74" name="Text Box 16"/>
                <p:cNvSpPr txBox="1">
                  <a:spLocks noRot="1" noChangeAspect="1" noMove="1" noResize="1" noEditPoints="1" noAdjustHandles="1" noChangeArrowheads="1" noChangeShapeType="1" noTextEdit="1"/>
                </p:cNvSpPr>
                <p:nvPr/>
              </p:nvSpPr>
              <p:spPr>
                <a:xfrm>
                  <a:off x="724763" y="1560002"/>
                  <a:ext cx="330835" cy="307340"/>
                </a:xfrm>
                <a:prstGeom prst="rect">
                  <a:avLst/>
                </a:prstGeom>
                <a:blipFill rotWithShape="1">
                  <a:blip r:embed="rId15"/>
                  <a:stretch>
                    <a:fillRect/>
                  </a:stretch>
                </a:blipFill>
                <a:ln w="6350">
                  <a:noFill/>
                </a:ln>
              </p:spPr>
              <p:txBody>
                <a:bodyPr/>
                <a:lstStyle/>
                <a:p>
                  <a:r>
                    <a:rPr lang="en-US">
                      <a:noFill/>
                    </a:rPr>
                    <a:t> </a:t>
                  </a:r>
                </a:p>
              </p:txBody>
            </p:sp>
          </mc:Fallback>
        </mc:AlternateContent>
        <p:sp>
          <p:nvSpPr>
            <p:cNvPr id="75" name="Oval 74"/>
            <p:cNvSpPr/>
            <p:nvPr/>
          </p:nvSpPr>
          <p:spPr>
            <a:xfrm>
              <a:off x="1307080" y="1491422"/>
              <a:ext cx="75565" cy="749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76" name="Straight Arrow Connector 75"/>
            <p:cNvCxnSpPr>
              <a:stCxn id="75" idx="3"/>
            </p:cNvCxnSpPr>
            <p:nvPr/>
          </p:nvCxnSpPr>
          <p:spPr>
            <a:xfrm flipH="1">
              <a:off x="1095655" y="1555379"/>
              <a:ext cx="222393" cy="506955"/>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75" idx="5"/>
            </p:cNvCxnSpPr>
            <p:nvPr/>
          </p:nvCxnSpPr>
          <p:spPr>
            <a:xfrm>
              <a:off x="1371476" y="1555379"/>
              <a:ext cx="207663" cy="510244"/>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8" name="Text Box 16"/>
                <p:cNvSpPr txBox="1"/>
                <p:nvPr/>
              </p:nvSpPr>
              <p:spPr>
                <a:xfrm>
                  <a:off x="967734" y="1550427"/>
                  <a:ext cx="330835"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𝑎</m:t>
                        </m:r>
                      </m:oMath>
                    </m:oMathPara>
                  </a14:m>
                  <a:endParaRPr lang="en-US" sz="3600">
                    <a:effectLst/>
                    <a:latin typeface="Times New Roman"/>
                    <a:ea typeface="Calibri"/>
                    <a:cs typeface="Times New Roman"/>
                  </a:endParaRPr>
                </a:p>
              </p:txBody>
            </p:sp>
          </mc:Choice>
          <mc:Fallback xmlns="">
            <p:sp>
              <p:nvSpPr>
                <p:cNvPr id="78" name="Text Box 16"/>
                <p:cNvSpPr txBox="1">
                  <a:spLocks noRot="1" noChangeAspect="1" noMove="1" noResize="1" noEditPoints="1" noAdjustHandles="1" noChangeArrowheads="1" noChangeShapeType="1" noTextEdit="1"/>
                </p:cNvSpPr>
                <p:nvPr/>
              </p:nvSpPr>
              <p:spPr>
                <a:xfrm>
                  <a:off x="967734" y="1550427"/>
                  <a:ext cx="330835" cy="307340"/>
                </a:xfrm>
                <a:prstGeom prst="rect">
                  <a:avLst/>
                </a:prstGeom>
                <a:blipFill rotWithShape="1">
                  <a:blip r:embed="rId16"/>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 Box 16"/>
                <p:cNvSpPr txBox="1"/>
                <p:nvPr/>
              </p:nvSpPr>
              <p:spPr>
                <a:xfrm>
                  <a:off x="1417177" y="1566352"/>
                  <a:ext cx="33972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m:t>
                        </m:r>
                      </m:oMath>
                    </m:oMathPara>
                  </a14:m>
                  <a:endParaRPr lang="en-US" sz="3600">
                    <a:effectLst/>
                    <a:latin typeface="Times New Roman"/>
                    <a:ea typeface="Calibri"/>
                    <a:cs typeface="Times New Roman"/>
                  </a:endParaRPr>
                </a:p>
              </p:txBody>
            </p:sp>
          </mc:Choice>
          <mc:Fallback xmlns="">
            <p:sp>
              <p:nvSpPr>
                <p:cNvPr id="79" name="Text Box 16"/>
                <p:cNvSpPr txBox="1">
                  <a:spLocks noRot="1" noChangeAspect="1" noMove="1" noResize="1" noEditPoints="1" noAdjustHandles="1" noChangeArrowheads="1" noChangeShapeType="1" noTextEdit="1"/>
                </p:cNvSpPr>
                <p:nvPr/>
              </p:nvSpPr>
              <p:spPr>
                <a:xfrm>
                  <a:off x="1417177" y="1566352"/>
                  <a:ext cx="339725" cy="307975"/>
                </a:xfrm>
                <a:prstGeom prst="rect">
                  <a:avLst/>
                </a:prstGeom>
                <a:blipFill rotWithShape="1">
                  <a:blip r:embed="rId17"/>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 Box 16"/>
                <p:cNvSpPr txBox="1"/>
                <p:nvPr/>
              </p:nvSpPr>
              <p:spPr>
                <a:xfrm>
                  <a:off x="1400730" y="2037424"/>
                  <a:ext cx="33972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m:t>
                        </m:r>
                      </m:oMath>
                    </m:oMathPara>
                  </a14:m>
                  <a:endParaRPr lang="en-US" sz="3600">
                    <a:effectLst/>
                    <a:latin typeface="Times New Roman"/>
                    <a:ea typeface="Calibri"/>
                    <a:cs typeface="Times New Roman"/>
                  </a:endParaRPr>
                </a:p>
              </p:txBody>
            </p:sp>
          </mc:Choice>
          <mc:Fallback xmlns="">
            <p:sp>
              <p:nvSpPr>
                <p:cNvPr id="80" name="Text Box 16"/>
                <p:cNvSpPr txBox="1">
                  <a:spLocks noRot="1" noChangeAspect="1" noMove="1" noResize="1" noEditPoints="1" noAdjustHandles="1" noChangeArrowheads="1" noChangeShapeType="1" noTextEdit="1"/>
                </p:cNvSpPr>
                <p:nvPr/>
              </p:nvSpPr>
              <p:spPr>
                <a:xfrm>
                  <a:off x="1400730" y="2037424"/>
                  <a:ext cx="339725" cy="307975"/>
                </a:xfrm>
                <a:prstGeom prst="rect">
                  <a:avLst/>
                </a:prstGeom>
                <a:blipFill rotWithShape="1">
                  <a:blip r:embed="rId18"/>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 Box 16"/>
                <p:cNvSpPr txBox="1"/>
                <p:nvPr/>
              </p:nvSpPr>
              <p:spPr>
                <a:xfrm>
                  <a:off x="1851352" y="1897515"/>
                  <a:ext cx="50355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m:t>
                        </m:r>
                      </m:oMath>
                    </m:oMathPara>
                  </a14:m>
                  <a:endParaRPr lang="en-US" sz="3600">
                    <a:effectLst/>
                    <a:latin typeface="Times New Roman"/>
                    <a:ea typeface="Calibri"/>
                    <a:cs typeface="Times New Roman"/>
                  </a:endParaRPr>
                </a:p>
              </p:txBody>
            </p:sp>
          </mc:Choice>
          <mc:Fallback xmlns="">
            <p:sp>
              <p:nvSpPr>
                <p:cNvPr id="81" name="Text Box 16"/>
                <p:cNvSpPr txBox="1">
                  <a:spLocks noRot="1" noChangeAspect="1" noMove="1" noResize="1" noEditPoints="1" noAdjustHandles="1" noChangeArrowheads="1" noChangeShapeType="1" noTextEdit="1"/>
                </p:cNvSpPr>
                <p:nvPr/>
              </p:nvSpPr>
              <p:spPr>
                <a:xfrm>
                  <a:off x="1851352" y="1897515"/>
                  <a:ext cx="503555" cy="307975"/>
                </a:xfrm>
                <a:prstGeom prst="rect">
                  <a:avLst/>
                </a:prstGeom>
                <a:blipFill rotWithShape="1">
                  <a:blip r:embed="rId19"/>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 Box 16"/>
                <p:cNvSpPr txBox="1"/>
                <p:nvPr/>
              </p:nvSpPr>
              <p:spPr>
                <a:xfrm>
                  <a:off x="2307282" y="1946435"/>
                  <a:ext cx="502920"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m:t>
                        </m:r>
                      </m:oMath>
                    </m:oMathPara>
                  </a14:m>
                  <a:endParaRPr lang="en-US" sz="3600">
                    <a:effectLst/>
                    <a:latin typeface="Times New Roman"/>
                    <a:ea typeface="Calibri"/>
                    <a:cs typeface="Times New Roman"/>
                  </a:endParaRPr>
                </a:p>
              </p:txBody>
            </p:sp>
          </mc:Choice>
          <mc:Fallback xmlns="">
            <p:sp>
              <p:nvSpPr>
                <p:cNvPr id="84" name="Text Box 16"/>
                <p:cNvSpPr txBox="1">
                  <a:spLocks noRot="1" noChangeAspect="1" noMove="1" noResize="1" noEditPoints="1" noAdjustHandles="1" noChangeArrowheads="1" noChangeShapeType="1" noTextEdit="1"/>
                </p:cNvSpPr>
                <p:nvPr/>
              </p:nvSpPr>
              <p:spPr>
                <a:xfrm>
                  <a:off x="2307282" y="1946435"/>
                  <a:ext cx="502920" cy="307975"/>
                </a:xfrm>
                <a:prstGeom prst="rect">
                  <a:avLst/>
                </a:prstGeom>
                <a:blipFill rotWithShape="1">
                  <a:blip r:embed="rId20"/>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 Box 16"/>
                <p:cNvSpPr txBox="1"/>
                <p:nvPr/>
              </p:nvSpPr>
              <p:spPr>
                <a:xfrm>
                  <a:off x="2755592" y="1897515"/>
                  <a:ext cx="33972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m:t>
                        </m:r>
                      </m:oMath>
                    </m:oMathPara>
                  </a14:m>
                  <a:endParaRPr lang="en-US" sz="3600">
                    <a:effectLst/>
                    <a:latin typeface="Times New Roman"/>
                    <a:ea typeface="Calibri"/>
                    <a:cs typeface="Times New Roman"/>
                  </a:endParaRPr>
                </a:p>
              </p:txBody>
            </p:sp>
          </mc:Choice>
          <mc:Fallback xmlns="">
            <p:sp>
              <p:nvSpPr>
                <p:cNvPr id="85" name="Text Box 16"/>
                <p:cNvSpPr txBox="1">
                  <a:spLocks noRot="1" noChangeAspect="1" noMove="1" noResize="1" noEditPoints="1" noAdjustHandles="1" noChangeArrowheads="1" noChangeShapeType="1" noTextEdit="1"/>
                </p:cNvSpPr>
                <p:nvPr/>
              </p:nvSpPr>
              <p:spPr>
                <a:xfrm>
                  <a:off x="2755592" y="1897515"/>
                  <a:ext cx="339725" cy="307975"/>
                </a:xfrm>
                <a:prstGeom prst="rect">
                  <a:avLst/>
                </a:prstGeom>
                <a:blipFill rotWithShape="1">
                  <a:blip r:embed="rId21"/>
                  <a:stretch>
                    <a:fillRect/>
                  </a:stretch>
                </a:blipFill>
                <a:ln w="6350">
                  <a:noFill/>
                </a:ln>
              </p:spPr>
              <p:txBody>
                <a:bodyPr/>
                <a:lstStyle/>
                <a:p>
                  <a:r>
                    <a:rPr lang="en-US">
                      <a:noFill/>
                    </a:rPr>
                    <a:t> </a:t>
                  </a:r>
                </a:p>
              </p:txBody>
            </p:sp>
          </mc:Fallback>
        </mc:AlternateContent>
        <p:sp>
          <p:nvSpPr>
            <p:cNvPr id="86" name="Oval 85"/>
            <p:cNvSpPr/>
            <p:nvPr/>
          </p:nvSpPr>
          <p:spPr>
            <a:xfrm>
              <a:off x="2387581" y="1450195"/>
              <a:ext cx="74930" cy="749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87" name="Straight Arrow Connector 86"/>
            <p:cNvCxnSpPr>
              <a:stCxn id="86" idx="3"/>
            </p:cNvCxnSpPr>
            <p:nvPr/>
          </p:nvCxnSpPr>
          <p:spPr>
            <a:xfrm flipH="1">
              <a:off x="2135188" y="1514152"/>
              <a:ext cx="263202" cy="491033"/>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86" idx="5"/>
            </p:cNvCxnSpPr>
            <p:nvPr/>
          </p:nvCxnSpPr>
          <p:spPr>
            <a:xfrm>
              <a:off x="2451369" y="1514152"/>
              <a:ext cx="119552" cy="484048"/>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9" name="Text Box 16"/>
                <p:cNvSpPr txBox="1"/>
                <p:nvPr/>
              </p:nvSpPr>
              <p:spPr>
                <a:xfrm>
                  <a:off x="1993592" y="1442855"/>
                  <a:ext cx="330200"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m:t>
                        </m:r>
                      </m:oMath>
                    </m:oMathPara>
                  </a14:m>
                  <a:endParaRPr lang="en-US" sz="3600">
                    <a:effectLst/>
                    <a:latin typeface="Times New Roman"/>
                    <a:ea typeface="Calibri"/>
                    <a:cs typeface="Times New Roman"/>
                  </a:endParaRPr>
                </a:p>
              </p:txBody>
            </p:sp>
          </mc:Choice>
          <mc:Fallback xmlns="">
            <p:sp>
              <p:nvSpPr>
                <p:cNvPr id="89" name="Text Box 16"/>
                <p:cNvSpPr txBox="1">
                  <a:spLocks noRot="1" noChangeAspect="1" noMove="1" noResize="1" noEditPoints="1" noAdjustHandles="1" noChangeArrowheads="1" noChangeShapeType="1" noTextEdit="1"/>
                </p:cNvSpPr>
                <p:nvPr/>
              </p:nvSpPr>
              <p:spPr>
                <a:xfrm>
                  <a:off x="1993592" y="1442855"/>
                  <a:ext cx="330200" cy="307340"/>
                </a:xfrm>
                <a:prstGeom prst="rect">
                  <a:avLst/>
                </a:prstGeom>
                <a:blipFill rotWithShape="1">
                  <a:blip r:embed="rId22"/>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 Box 16"/>
                <p:cNvSpPr txBox="1"/>
                <p:nvPr/>
              </p:nvSpPr>
              <p:spPr>
                <a:xfrm>
                  <a:off x="2436028" y="1449205"/>
                  <a:ext cx="330200"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m:t>
                        </m:r>
                      </m:oMath>
                    </m:oMathPara>
                  </a14:m>
                  <a:endParaRPr lang="en-US" sz="3600">
                    <a:effectLst/>
                    <a:latin typeface="Times New Roman"/>
                    <a:ea typeface="Calibri"/>
                    <a:cs typeface="Times New Roman"/>
                  </a:endParaRPr>
                </a:p>
              </p:txBody>
            </p:sp>
          </mc:Choice>
          <mc:Fallback xmlns="">
            <p:sp>
              <p:nvSpPr>
                <p:cNvPr id="90" name="Text Box 16"/>
                <p:cNvSpPr txBox="1">
                  <a:spLocks noRot="1" noChangeAspect="1" noMove="1" noResize="1" noEditPoints="1" noAdjustHandles="1" noChangeArrowheads="1" noChangeShapeType="1" noTextEdit="1"/>
                </p:cNvSpPr>
                <p:nvPr/>
              </p:nvSpPr>
              <p:spPr>
                <a:xfrm>
                  <a:off x="2436028" y="1449205"/>
                  <a:ext cx="330200" cy="307340"/>
                </a:xfrm>
                <a:prstGeom prst="rect">
                  <a:avLst/>
                </a:prstGeom>
                <a:blipFill rotWithShape="1">
                  <a:blip r:embed="rId23"/>
                  <a:stretch>
                    <a:fillRect/>
                  </a:stretch>
                </a:blipFill>
                <a:ln w="6350">
                  <a:noFill/>
                </a:ln>
              </p:spPr>
              <p:txBody>
                <a:bodyPr/>
                <a:lstStyle/>
                <a:p>
                  <a:r>
                    <a:rPr lang="en-US">
                      <a:noFill/>
                    </a:rPr>
                    <a:t> </a:t>
                  </a:r>
                </a:p>
              </p:txBody>
            </p:sp>
          </mc:Fallback>
        </mc:AlternateContent>
        <p:sp>
          <p:nvSpPr>
            <p:cNvPr id="91" name="Oval 90"/>
            <p:cNvSpPr/>
            <p:nvPr/>
          </p:nvSpPr>
          <p:spPr>
            <a:xfrm>
              <a:off x="3133387" y="1400589"/>
              <a:ext cx="74930" cy="749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92" name="Straight Arrow Connector 91"/>
            <p:cNvCxnSpPr>
              <a:stCxn id="91" idx="3"/>
            </p:cNvCxnSpPr>
            <p:nvPr/>
          </p:nvCxnSpPr>
          <p:spPr>
            <a:xfrm flipH="1">
              <a:off x="2921737" y="1464546"/>
              <a:ext cx="222415" cy="506908"/>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91" idx="5"/>
            </p:cNvCxnSpPr>
            <p:nvPr/>
          </p:nvCxnSpPr>
          <p:spPr>
            <a:xfrm>
              <a:off x="3197131" y="1464546"/>
              <a:ext cx="207812" cy="510083"/>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4" name="Text Box 16"/>
                <p:cNvSpPr txBox="1"/>
                <p:nvPr/>
              </p:nvSpPr>
              <p:spPr>
                <a:xfrm>
                  <a:off x="2783532" y="1433330"/>
                  <a:ext cx="330200"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𝑎</m:t>
                        </m:r>
                      </m:oMath>
                    </m:oMathPara>
                  </a14:m>
                  <a:endParaRPr lang="en-US" sz="3600">
                    <a:effectLst/>
                    <a:latin typeface="Times New Roman"/>
                    <a:ea typeface="Calibri"/>
                    <a:cs typeface="Times New Roman"/>
                  </a:endParaRPr>
                </a:p>
              </p:txBody>
            </p:sp>
          </mc:Choice>
          <mc:Fallback xmlns="">
            <p:sp>
              <p:nvSpPr>
                <p:cNvPr id="94" name="Text Box 16"/>
                <p:cNvSpPr txBox="1">
                  <a:spLocks noRot="1" noChangeAspect="1" noMove="1" noResize="1" noEditPoints="1" noAdjustHandles="1" noChangeArrowheads="1" noChangeShapeType="1" noTextEdit="1"/>
                </p:cNvSpPr>
                <p:nvPr/>
              </p:nvSpPr>
              <p:spPr>
                <a:xfrm>
                  <a:off x="2783532" y="1433330"/>
                  <a:ext cx="330200" cy="307340"/>
                </a:xfrm>
                <a:prstGeom prst="rect">
                  <a:avLst/>
                </a:prstGeom>
                <a:blipFill rotWithShape="1">
                  <a:blip r:embed="rId24"/>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Text Box 16"/>
                <p:cNvSpPr txBox="1"/>
                <p:nvPr/>
              </p:nvSpPr>
              <p:spPr>
                <a:xfrm>
                  <a:off x="3232477" y="1449205"/>
                  <a:ext cx="339090"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m:t>
                        </m:r>
                      </m:oMath>
                    </m:oMathPara>
                  </a14:m>
                  <a:endParaRPr lang="en-US" sz="3600">
                    <a:effectLst/>
                    <a:latin typeface="Times New Roman"/>
                    <a:ea typeface="Calibri"/>
                    <a:cs typeface="Times New Roman"/>
                  </a:endParaRPr>
                </a:p>
              </p:txBody>
            </p:sp>
          </mc:Choice>
          <mc:Fallback xmlns="">
            <p:sp>
              <p:nvSpPr>
                <p:cNvPr id="95" name="Text Box 16"/>
                <p:cNvSpPr txBox="1">
                  <a:spLocks noRot="1" noChangeAspect="1" noMove="1" noResize="1" noEditPoints="1" noAdjustHandles="1" noChangeArrowheads="1" noChangeShapeType="1" noTextEdit="1"/>
                </p:cNvSpPr>
                <p:nvPr/>
              </p:nvSpPr>
              <p:spPr>
                <a:xfrm>
                  <a:off x="3232477" y="1449205"/>
                  <a:ext cx="339090" cy="307975"/>
                </a:xfrm>
                <a:prstGeom prst="rect">
                  <a:avLst/>
                </a:prstGeom>
                <a:blipFill rotWithShape="1">
                  <a:blip r:embed="rId25"/>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 Box 16"/>
                <p:cNvSpPr txBox="1"/>
                <p:nvPr/>
              </p:nvSpPr>
              <p:spPr>
                <a:xfrm>
                  <a:off x="3256073" y="2031128"/>
                  <a:ext cx="339090"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sSup>
                          <m:sSupPr>
                            <m:ctrlPr>
                              <a:rPr lang="en-US" sz="3600" i="1">
                                <a:effectLst/>
                                <a:latin typeface="Cambria Math" panose="02040503050406030204" pitchFamily="18" charset="0"/>
                                <a:ea typeface="Calibri"/>
                                <a:cs typeface="Times New Roman"/>
                              </a:rPr>
                            </m:ctrlPr>
                          </m:sSupPr>
                          <m:e>
                            <m:r>
                              <a:rPr lang="en-US" sz="3600" i="1">
                                <a:effectLst/>
                                <a:latin typeface="Cambria Math"/>
                                <a:ea typeface="Calibri"/>
                                <a:cs typeface="Times New Roman"/>
                              </a:rPr>
                              <m:t>𝑏</m:t>
                            </m:r>
                          </m:e>
                          <m:sup>
                            <m:r>
                              <a:rPr lang="en-US" sz="3600" i="1">
                                <a:effectLst/>
                                <a:latin typeface="Cambria Math"/>
                                <a:ea typeface="Calibri"/>
                                <a:cs typeface="Times New Roman"/>
                              </a:rPr>
                              <m:t>3</m:t>
                            </m:r>
                          </m:sup>
                        </m:sSup>
                      </m:oMath>
                    </m:oMathPara>
                  </a14:m>
                  <a:endParaRPr lang="en-US" sz="3600">
                    <a:effectLst/>
                    <a:latin typeface="Times New Roman"/>
                    <a:ea typeface="Calibri"/>
                    <a:cs typeface="Times New Roman"/>
                  </a:endParaRPr>
                </a:p>
              </p:txBody>
            </p:sp>
          </mc:Choice>
          <mc:Fallback xmlns="">
            <p:sp>
              <p:nvSpPr>
                <p:cNvPr id="96" name="Text Box 16"/>
                <p:cNvSpPr txBox="1">
                  <a:spLocks noRot="1" noChangeAspect="1" noMove="1" noResize="1" noEditPoints="1" noAdjustHandles="1" noChangeArrowheads="1" noChangeShapeType="1" noTextEdit="1"/>
                </p:cNvSpPr>
                <p:nvPr/>
              </p:nvSpPr>
              <p:spPr>
                <a:xfrm>
                  <a:off x="3256073" y="2031128"/>
                  <a:ext cx="339090" cy="307975"/>
                </a:xfrm>
                <a:prstGeom prst="rect">
                  <a:avLst/>
                </a:prstGeom>
                <a:blipFill rotWithShape="1">
                  <a:blip r:embed="rId26"/>
                  <a:stretch>
                    <a:fillRect/>
                  </a:stretch>
                </a:blipFill>
                <a:ln w="6350">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 name="Rectangle 2"/>
              <p:cNvSpPr/>
              <p:nvPr/>
            </p:nvSpPr>
            <p:spPr>
              <a:xfrm>
                <a:off x="17943162" y="9524032"/>
                <a:ext cx="2908425" cy="769441"/>
              </a:xfrm>
              <a:prstGeom prst="rect">
                <a:avLst/>
              </a:prstGeom>
            </p:spPr>
            <p:txBody>
              <a:bodyPr wrap="none">
                <a:spAutoFit/>
              </a:bodyPr>
              <a:lstStyle/>
              <a:p>
                <a14:m>
                  <m:oMath xmlns:m="http://schemas.openxmlformats.org/officeDocument/2006/math">
                    <m:d>
                      <m:dPr>
                        <m:ctrlPr>
                          <a:rPr lang="en-US" sz="4400" i="1" smtClean="0">
                            <a:latin typeface="Cambria Math" panose="02040503050406030204" pitchFamily="18" charset="0"/>
                            <a:ea typeface="Tahoma" panose="020B0604030504040204" pitchFamily="34" charset="0"/>
                            <a:cs typeface="Tahoma" panose="020B0604030504040204" pitchFamily="34" charset="0"/>
                          </a:rPr>
                        </m:ctrlPr>
                      </m:dPr>
                      <m:e>
                        <m:r>
                          <a:rPr lang="en-US" sz="4400" i="1">
                            <a:latin typeface="Cambria Math"/>
                            <a:ea typeface="Tahoma" panose="020B0604030504040204" pitchFamily="34" charset="0"/>
                            <a:cs typeface="Tahoma" panose="020B0604030504040204" pitchFamily="34" charset="0"/>
                          </a:rPr>
                          <m:t>𝐻</m:t>
                        </m:r>
                        <m:r>
                          <a:rPr lang="en-US" sz="4400" b="0" i="1" smtClean="0">
                            <a:latin typeface="Cambria Math"/>
                            <a:ea typeface="Tahoma" panose="020B0604030504040204" pitchFamily="34" charset="0"/>
                            <a:cs typeface="Tahoma" panose="020B0604030504040204" pitchFamily="34" charset="0"/>
                          </a:rPr>
                          <m:t>ì</m:t>
                        </m:r>
                        <m:r>
                          <a:rPr lang="en-US" sz="4400" b="0" i="1" smtClean="0">
                            <a:latin typeface="Cambria Math"/>
                            <a:ea typeface="Tahoma" panose="020B0604030504040204" pitchFamily="34" charset="0"/>
                            <a:cs typeface="Tahoma" panose="020B0604030504040204" pitchFamily="34" charset="0"/>
                          </a:rPr>
                          <m:t>𝑛h</m:t>
                        </m:r>
                        <m:r>
                          <a:rPr lang="en-US" sz="4400" b="0" i="1" smtClean="0">
                            <a:latin typeface="Cambria Math"/>
                            <a:ea typeface="Tahoma" panose="020B0604030504040204" pitchFamily="34" charset="0"/>
                            <a:cs typeface="Tahoma" panose="020B0604030504040204" pitchFamily="34" charset="0"/>
                          </a:rPr>
                          <m:t> 8.7</m:t>
                        </m:r>
                      </m:e>
                    </m:d>
                  </m:oMath>
                </a14:m>
                <a:r>
                  <a:rPr lang="en-US" sz="4400">
                    <a:latin typeface="Tahoma" panose="020B0604030504040204" pitchFamily="34" charset="0"/>
                    <a:ea typeface="Tahoma" panose="020B0604030504040204" pitchFamily="34" charset="0"/>
                    <a:cs typeface="Tahoma" panose="020B0604030504040204" pitchFamily="34" charset="0"/>
                  </a:rPr>
                  <a:t> </a:t>
                </a:r>
                <a:endParaRPr lang="en-US"/>
              </a:p>
            </p:txBody>
          </p:sp>
        </mc:Choice>
        <mc:Fallback xmlns="">
          <p:sp>
            <p:nvSpPr>
              <p:cNvPr id="3" name="Rectangle 2"/>
              <p:cNvSpPr>
                <a:spLocks noRot="1" noChangeAspect="1" noMove="1" noResize="1" noEditPoints="1" noAdjustHandles="1" noChangeArrowheads="1" noChangeShapeType="1" noTextEdit="1"/>
              </p:cNvSpPr>
              <p:nvPr/>
            </p:nvSpPr>
            <p:spPr>
              <a:xfrm>
                <a:off x="17943162" y="9524032"/>
                <a:ext cx="2908425" cy="769441"/>
              </a:xfrm>
              <a:prstGeom prst="rect">
                <a:avLst/>
              </a:prstGeom>
              <a:blipFill rotWithShape="1">
                <a:blip r:embed="rId27"/>
                <a:stretch>
                  <a:fillRect/>
                </a:stretch>
              </a:blipFill>
            </p:spPr>
            <p:txBody>
              <a:bodyPr/>
              <a:lstStyle/>
              <a:p>
                <a:r>
                  <a:rPr lang="en-US">
                    <a:noFill/>
                  </a:rPr>
                  <a:t> </a:t>
                </a:r>
              </a:p>
            </p:txBody>
          </p:sp>
        </mc:Fallback>
      </mc:AlternateContent>
      <p:grpSp>
        <p:nvGrpSpPr>
          <p:cNvPr id="83" name="Canvas 84">
            <a:extLst>
              <a:ext uri="{FF2B5EF4-FFF2-40B4-BE49-F238E27FC236}">
                <a16:creationId xmlns:a16="http://schemas.microsoft.com/office/drawing/2014/main" id="{451BD681-E288-EC77-61C9-E34A81FA0F99}"/>
              </a:ext>
            </a:extLst>
          </p:cNvPr>
          <p:cNvGrpSpPr/>
          <p:nvPr/>
        </p:nvGrpSpPr>
        <p:grpSpPr>
          <a:xfrm>
            <a:off x="13738860" y="2829377"/>
            <a:ext cx="9841969" cy="6728192"/>
            <a:chOff x="-138471" y="-68902"/>
            <a:chExt cx="4005784" cy="2492699"/>
          </a:xfrm>
        </p:grpSpPr>
        <p:sp>
          <p:nvSpPr>
            <p:cNvPr id="102" name="Rectangle 101">
              <a:extLst>
                <a:ext uri="{FF2B5EF4-FFF2-40B4-BE49-F238E27FC236}">
                  <a16:creationId xmlns:a16="http://schemas.microsoft.com/office/drawing/2014/main" id="{9F9672C2-11FF-8A50-E51A-CDCD0B41581A}"/>
                </a:ext>
              </a:extLst>
            </p:cNvPr>
            <p:cNvSpPr/>
            <p:nvPr/>
          </p:nvSpPr>
          <p:spPr>
            <a:xfrm>
              <a:off x="0" y="0"/>
              <a:ext cx="3594735" cy="2356485"/>
            </a:xfrm>
            <a:prstGeom prst="rect">
              <a:avLst/>
            </a:prstGeom>
            <a:solidFill>
              <a:prstClr val="white"/>
            </a:solidFill>
          </p:spPr>
        </p:sp>
        <mc:AlternateContent xmlns:mc="http://schemas.openxmlformats.org/markup-compatibility/2006" xmlns:a14="http://schemas.microsoft.com/office/drawing/2010/main">
          <mc:Choice Requires="a14">
            <p:sp>
              <p:nvSpPr>
                <p:cNvPr id="103" name="Text Box 64">
                  <a:extLst>
                    <a:ext uri="{FF2B5EF4-FFF2-40B4-BE49-F238E27FC236}">
                      <a16:creationId xmlns:a16="http://schemas.microsoft.com/office/drawing/2014/main" id="{9F7A3094-1944-D9B4-96F0-D2C3F1FA5F7B}"/>
                    </a:ext>
                  </a:extLst>
                </p:cNvPr>
                <p:cNvSpPr txBox="1"/>
                <p:nvPr/>
              </p:nvSpPr>
              <p:spPr>
                <a:xfrm>
                  <a:off x="-138471" y="-68902"/>
                  <a:ext cx="4005784" cy="45726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4000" dirty="0" err="1">
                      <a:effectLst/>
                      <a:latin typeface="Times New Roman"/>
                      <a:ea typeface="Calibri"/>
                      <a:cs typeface="Times New Roman"/>
                    </a:rPr>
                    <a:t>Sơ</a:t>
                  </a:r>
                  <a:r>
                    <a:rPr lang="en-US" sz="4000" dirty="0">
                      <a:effectLst/>
                      <a:latin typeface="Times New Roman"/>
                      <a:ea typeface="Calibri"/>
                      <a:cs typeface="Times New Roman"/>
                    </a:rPr>
                    <a:t> </a:t>
                  </a:r>
                  <a:r>
                    <a:rPr lang="en-US" sz="4000" dirty="0" err="1">
                      <a:effectLst/>
                      <a:latin typeface="Times New Roman"/>
                      <a:ea typeface="Calibri"/>
                      <a:cs typeface="Times New Roman"/>
                    </a:rPr>
                    <a:t>đồ</a:t>
                  </a:r>
                  <a:r>
                    <a:rPr lang="en-US" sz="4000" dirty="0">
                      <a:effectLst/>
                      <a:latin typeface="Times New Roman"/>
                      <a:ea typeface="Calibri"/>
                      <a:cs typeface="Times New Roman"/>
                    </a:rPr>
                    <a:t> </a:t>
                  </a:r>
                  <a:r>
                    <a:rPr lang="en-US" sz="4000" dirty="0" err="1">
                      <a:effectLst/>
                      <a:latin typeface="Times New Roman"/>
                      <a:ea typeface="Calibri"/>
                      <a:cs typeface="Times New Roman"/>
                    </a:rPr>
                    <a:t>hình</a:t>
                  </a:r>
                  <a:r>
                    <a:rPr lang="en-US" sz="4000" dirty="0">
                      <a:effectLst/>
                      <a:latin typeface="Times New Roman"/>
                      <a:ea typeface="Calibri"/>
                      <a:cs typeface="Times New Roman"/>
                    </a:rPr>
                    <a:t> </a:t>
                  </a:r>
                  <a:r>
                    <a:rPr lang="en-US" sz="4000" dirty="0" err="1">
                      <a:effectLst/>
                      <a:latin typeface="Times New Roman"/>
                      <a:ea typeface="Calibri"/>
                      <a:cs typeface="Times New Roman"/>
                    </a:rPr>
                    <a:t>cây</a:t>
                  </a:r>
                  <a:r>
                    <a:rPr lang="en-US" sz="4000" dirty="0">
                      <a:effectLst/>
                      <a:latin typeface="Times New Roman"/>
                      <a:ea typeface="Calibri"/>
                      <a:cs typeface="Times New Roman"/>
                    </a:rPr>
                    <a:t> </a:t>
                  </a:r>
                  <a:r>
                    <a:rPr lang="en-US" sz="4000" dirty="0" err="1">
                      <a:effectLst/>
                      <a:latin typeface="Times New Roman"/>
                      <a:ea typeface="Calibri"/>
                      <a:cs typeface="Times New Roman"/>
                    </a:rPr>
                    <a:t>của</a:t>
                  </a:r>
                  <a:r>
                    <a:rPr lang="en-US" sz="4000" dirty="0">
                      <a:effectLst/>
                      <a:latin typeface="Times New Roman"/>
                      <a:ea typeface="Calibri"/>
                      <a:cs typeface="Times New Roman"/>
                    </a:rPr>
                    <a:t> </a:t>
                  </a:r>
                  <a14:m>
                    <m:oMath xmlns:m="http://schemas.openxmlformats.org/officeDocument/2006/math">
                      <m:d>
                        <m:dPr>
                          <m:ctrlPr>
                            <a:rPr lang="en-US" sz="4000" i="1">
                              <a:effectLst/>
                              <a:latin typeface="Cambria Math" panose="02040503050406030204" pitchFamily="18" charset="0"/>
                              <a:ea typeface="Calibri"/>
                              <a:cs typeface="Times New Roman"/>
                            </a:rPr>
                          </m:ctrlPr>
                        </m:dPr>
                        <m:e>
                          <m:r>
                            <a:rPr lang="en-US" sz="4000" i="1">
                              <a:effectLst/>
                              <a:latin typeface="Cambria Math"/>
                              <a:ea typeface="Calibri"/>
                              <a:cs typeface="Times New Roman"/>
                            </a:rPr>
                            <m:t>𝑎</m:t>
                          </m:r>
                          <m:r>
                            <a:rPr lang="en-US" sz="4000" i="1">
                              <a:effectLst/>
                              <a:latin typeface="Cambria Math"/>
                              <a:ea typeface="Calibri"/>
                              <a:cs typeface="Times New Roman"/>
                            </a:rPr>
                            <m:t>+</m:t>
                          </m:r>
                          <m:r>
                            <a:rPr lang="en-US" sz="4000" i="1">
                              <a:effectLst/>
                              <a:latin typeface="Cambria Math"/>
                              <a:ea typeface="Calibri"/>
                              <a:cs typeface="Times New Roman"/>
                            </a:rPr>
                            <m:t>𝑏</m:t>
                          </m:r>
                        </m:e>
                      </m:d>
                      <m:r>
                        <a:rPr lang="en-US" sz="4000" i="1">
                          <a:effectLst/>
                          <a:latin typeface="Cambria Math"/>
                          <a:ea typeface="Calibri"/>
                          <a:cs typeface="Times New Roman"/>
                        </a:rPr>
                        <m:t>⋅</m:t>
                      </m:r>
                      <m:d>
                        <m:dPr>
                          <m:ctrlPr>
                            <a:rPr lang="en-US" sz="4000" i="1">
                              <a:effectLst/>
                              <a:latin typeface="Cambria Math" panose="02040503050406030204" pitchFamily="18" charset="0"/>
                              <a:ea typeface="Calibri"/>
                              <a:cs typeface="Times New Roman"/>
                            </a:rPr>
                          </m:ctrlPr>
                        </m:dPr>
                        <m:e>
                          <m:r>
                            <a:rPr lang="en-US" sz="4000" i="1">
                              <a:effectLst/>
                              <a:latin typeface="Cambria Math"/>
                              <a:ea typeface="Calibri"/>
                              <a:cs typeface="Times New Roman"/>
                            </a:rPr>
                            <m:t>𝑎</m:t>
                          </m:r>
                          <m:r>
                            <a:rPr lang="en-US" sz="4000" i="1">
                              <a:effectLst/>
                              <a:latin typeface="Cambria Math"/>
                              <a:ea typeface="Calibri"/>
                              <a:cs typeface="Times New Roman"/>
                            </a:rPr>
                            <m:t>+</m:t>
                          </m:r>
                          <m:r>
                            <a:rPr lang="en-US" sz="4000" i="1">
                              <a:effectLst/>
                              <a:latin typeface="Cambria Math"/>
                              <a:ea typeface="Calibri"/>
                              <a:cs typeface="Times New Roman"/>
                            </a:rPr>
                            <m:t>𝑏</m:t>
                          </m:r>
                        </m:e>
                      </m:d>
                      <m:r>
                        <a:rPr lang="en-US" sz="4000" i="1">
                          <a:effectLst/>
                          <a:latin typeface="Cambria Math"/>
                          <a:ea typeface="Calibri"/>
                          <a:cs typeface="Times New Roman"/>
                        </a:rPr>
                        <m:t>⋅(</m:t>
                      </m:r>
                      <m:r>
                        <a:rPr lang="en-US" sz="4000" i="1">
                          <a:effectLst/>
                          <a:latin typeface="Cambria Math"/>
                          <a:ea typeface="Calibri"/>
                          <a:cs typeface="Times New Roman"/>
                        </a:rPr>
                        <m:t>𝑎</m:t>
                      </m:r>
                      <m:r>
                        <a:rPr lang="en-US" sz="4000" i="1">
                          <a:effectLst/>
                          <a:latin typeface="Cambria Math"/>
                          <a:ea typeface="Calibri"/>
                          <a:cs typeface="Times New Roman"/>
                        </a:rPr>
                        <m:t>+</m:t>
                      </m:r>
                      <m:r>
                        <a:rPr lang="en-US" sz="4000" i="1">
                          <a:effectLst/>
                          <a:latin typeface="Cambria Math"/>
                          <a:ea typeface="Calibri"/>
                          <a:cs typeface="Times New Roman"/>
                        </a:rPr>
                        <m:t>𝑏</m:t>
                      </m:r>
                      <m:r>
                        <a:rPr lang="en-US" sz="4000" i="1">
                          <a:effectLst/>
                          <a:latin typeface="Cambria Math"/>
                          <a:ea typeface="Calibri"/>
                          <a:cs typeface="Times New Roman"/>
                        </a:rPr>
                        <m:t>)</m:t>
                      </m:r>
                    </m:oMath>
                  </a14:m>
                  <a:endParaRPr lang="en-US" sz="4000" dirty="0">
                    <a:effectLst/>
                    <a:latin typeface="Times New Roman"/>
                    <a:ea typeface="Calibri"/>
                    <a:cs typeface="Times New Roman"/>
                  </a:endParaRPr>
                </a:p>
              </p:txBody>
            </p:sp>
          </mc:Choice>
          <mc:Fallback xmlns="">
            <p:sp>
              <p:nvSpPr>
                <p:cNvPr id="38" name="Text Box 64"/>
                <p:cNvSpPr txBox="1">
                  <a:spLocks noRot="1" noChangeAspect="1" noMove="1" noResize="1" noEditPoints="1" noAdjustHandles="1" noChangeArrowheads="1" noChangeShapeType="1" noTextEdit="1"/>
                </p:cNvSpPr>
                <p:nvPr/>
              </p:nvSpPr>
              <p:spPr>
                <a:xfrm>
                  <a:off x="-138471" y="-68902"/>
                  <a:ext cx="4005784" cy="457267"/>
                </a:xfrm>
                <a:prstGeom prst="rect">
                  <a:avLst/>
                </a:prstGeom>
                <a:blipFill rotWithShape="1">
                  <a:blip r:embed="rId4"/>
                  <a:stretch>
                    <a:fillRect l="-2167" t="-8867"/>
                  </a:stretch>
                </a:blipFill>
                <a:ln w="6350">
                  <a:noFill/>
                </a:ln>
              </p:spPr>
              <p:txBody>
                <a:bodyPr/>
                <a:lstStyle/>
                <a:p>
                  <a:r>
                    <a:rPr lang="en-US">
                      <a:noFill/>
                    </a:rPr>
                    <a:t> </a:t>
                  </a:r>
                </a:p>
              </p:txBody>
            </p:sp>
          </mc:Fallback>
        </mc:AlternateContent>
        <p:sp>
          <p:nvSpPr>
            <p:cNvPr id="104" name="Oval 103">
              <a:extLst>
                <a:ext uri="{FF2B5EF4-FFF2-40B4-BE49-F238E27FC236}">
                  <a16:creationId xmlns:a16="http://schemas.microsoft.com/office/drawing/2014/main" id="{8CA2DDD1-2FA4-7CF0-33BD-E3E521387F46}"/>
                </a:ext>
              </a:extLst>
            </p:cNvPr>
            <p:cNvSpPr/>
            <p:nvPr/>
          </p:nvSpPr>
          <p:spPr>
            <a:xfrm>
              <a:off x="1871460" y="411224"/>
              <a:ext cx="75753" cy="7575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05" name="Straight Arrow Connector 104">
              <a:extLst>
                <a:ext uri="{FF2B5EF4-FFF2-40B4-BE49-F238E27FC236}">
                  <a16:creationId xmlns:a16="http://schemas.microsoft.com/office/drawing/2014/main" id="{80A14312-DC0E-FEB9-F6C5-7280869510CD}"/>
                </a:ext>
              </a:extLst>
            </p:cNvPr>
            <p:cNvCxnSpPr>
              <a:stCxn id="104" idx="2"/>
              <a:endCxn id="109" idx="7"/>
            </p:cNvCxnSpPr>
            <p:nvPr/>
          </p:nvCxnSpPr>
          <p:spPr>
            <a:xfrm flipH="1">
              <a:off x="934417" y="449101"/>
              <a:ext cx="937043" cy="4564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F039C19B-4009-B0AA-4C12-98B968E90A0B}"/>
                </a:ext>
              </a:extLst>
            </p:cNvPr>
            <p:cNvCxnSpPr>
              <a:stCxn id="104" idx="6"/>
              <a:endCxn id="114" idx="1"/>
            </p:cNvCxnSpPr>
            <p:nvPr/>
          </p:nvCxnSpPr>
          <p:spPr>
            <a:xfrm>
              <a:off x="1947213" y="449101"/>
              <a:ext cx="866924" cy="3809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7" name="Text Box 68">
                  <a:extLst>
                    <a:ext uri="{FF2B5EF4-FFF2-40B4-BE49-F238E27FC236}">
                      <a16:creationId xmlns:a16="http://schemas.microsoft.com/office/drawing/2014/main" id="{1BEC0BE3-7C1C-3DC2-2459-4D701D4E40F6}"/>
                    </a:ext>
                  </a:extLst>
                </p:cNvPr>
                <p:cNvSpPr txBox="1"/>
                <p:nvPr/>
              </p:nvSpPr>
              <p:spPr>
                <a:xfrm>
                  <a:off x="1228081" y="411223"/>
                  <a:ext cx="330979" cy="3085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𝑎</m:t>
                        </m:r>
                      </m:oMath>
                    </m:oMathPara>
                  </a14:m>
                  <a:endParaRPr lang="en-US" sz="3600">
                    <a:effectLst/>
                    <a:latin typeface="Times New Roman"/>
                    <a:ea typeface="Calibri"/>
                    <a:cs typeface="Times New Roman"/>
                  </a:endParaRPr>
                </a:p>
              </p:txBody>
            </p:sp>
          </mc:Choice>
          <mc:Fallback xmlns="">
            <p:sp>
              <p:nvSpPr>
                <p:cNvPr id="45" name="Text Box 68"/>
                <p:cNvSpPr txBox="1">
                  <a:spLocks noRot="1" noChangeAspect="1" noMove="1" noResize="1" noEditPoints="1" noAdjustHandles="1" noChangeArrowheads="1" noChangeShapeType="1" noTextEdit="1"/>
                </p:cNvSpPr>
                <p:nvPr/>
              </p:nvSpPr>
              <p:spPr>
                <a:xfrm>
                  <a:off x="1228081" y="411223"/>
                  <a:ext cx="330979" cy="308540"/>
                </a:xfrm>
                <a:prstGeom prst="rect">
                  <a:avLst/>
                </a:prstGeom>
                <a:blipFill rotWithShape="1">
                  <a:blip r:embed="rId5"/>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Text Box 16">
                  <a:extLst>
                    <a:ext uri="{FF2B5EF4-FFF2-40B4-BE49-F238E27FC236}">
                      <a16:creationId xmlns:a16="http://schemas.microsoft.com/office/drawing/2014/main" id="{7BBD6C07-91A4-11EE-1650-36A4C7646DD7}"/>
                    </a:ext>
                  </a:extLst>
                </p:cNvPr>
                <p:cNvSpPr txBox="1"/>
                <p:nvPr/>
              </p:nvSpPr>
              <p:spPr>
                <a:xfrm>
                  <a:off x="2240086" y="388365"/>
                  <a:ext cx="33083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𝑏</m:t>
                        </m:r>
                      </m:oMath>
                    </m:oMathPara>
                  </a14:m>
                  <a:endParaRPr lang="en-US" sz="3600">
                    <a:effectLst/>
                    <a:latin typeface="Times New Roman"/>
                    <a:ea typeface="Calibri"/>
                    <a:cs typeface="Times New Roman"/>
                  </a:endParaRPr>
                </a:p>
              </p:txBody>
            </p:sp>
          </mc:Choice>
          <mc:Fallback xmlns="">
            <p:sp>
              <p:nvSpPr>
                <p:cNvPr id="46" name="Text Box 16"/>
                <p:cNvSpPr txBox="1">
                  <a:spLocks noRot="1" noChangeAspect="1" noMove="1" noResize="1" noEditPoints="1" noAdjustHandles="1" noChangeArrowheads="1" noChangeShapeType="1" noTextEdit="1"/>
                </p:cNvSpPr>
                <p:nvPr/>
              </p:nvSpPr>
              <p:spPr>
                <a:xfrm>
                  <a:off x="2240086" y="388365"/>
                  <a:ext cx="330835" cy="307975"/>
                </a:xfrm>
                <a:prstGeom prst="rect">
                  <a:avLst/>
                </a:prstGeom>
                <a:blipFill rotWithShape="1">
                  <a:blip r:embed="rId6"/>
                  <a:stretch>
                    <a:fillRect/>
                  </a:stretch>
                </a:blipFill>
                <a:ln w="6350">
                  <a:noFill/>
                </a:ln>
              </p:spPr>
              <p:txBody>
                <a:bodyPr/>
                <a:lstStyle/>
                <a:p>
                  <a:r>
                    <a:rPr lang="en-US">
                      <a:noFill/>
                    </a:rPr>
                    <a:t> </a:t>
                  </a:r>
                </a:p>
              </p:txBody>
            </p:sp>
          </mc:Fallback>
        </mc:AlternateContent>
        <p:sp>
          <p:nvSpPr>
            <p:cNvPr id="109" name="Oval 108">
              <a:extLst>
                <a:ext uri="{FF2B5EF4-FFF2-40B4-BE49-F238E27FC236}">
                  <a16:creationId xmlns:a16="http://schemas.microsoft.com/office/drawing/2014/main" id="{AE663C99-5BC1-28EB-E6A8-CDB2BE55A5A8}"/>
                </a:ext>
              </a:extLst>
            </p:cNvPr>
            <p:cNvSpPr/>
            <p:nvPr/>
          </p:nvSpPr>
          <p:spPr>
            <a:xfrm>
              <a:off x="869918" y="894517"/>
              <a:ext cx="75565" cy="755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10" name="Straight Arrow Connector 109">
              <a:extLst>
                <a:ext uri="{FF2B5EF4-FFF2-40B4-BE49-F238E27FC236}">
                  <a16:creationId xmlns:a16="http://schemas.microsoft.com/office/drawing/2014/main" id="{0E23FE3D-50AE-1BAE-7A4E-56F671A5B6FF}"/>
                </a:ext>
              </a:extLst>
            </p:cNvPr>
            <p:cNvCxnSpPr>
              <a:stCxn id="109" idx="3"/>
              <a:endCxn id="122" idx="0"/>
            </p:cNvCxnSpPr>
            <p:nvPr/>
          </p:nvCxnSpPr>
          <p:spPr>
            <a:xfrm flipH="1">
              <a:off x="620883" y="959016"/>
              <a:ext cx="260029" cy="522246"/>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0D9165B3-4FA5-33CE-6263-B7E04609717B}"/>
                </a:ext>
              </a:extLst>
            </p:cNvPr>
            <p:cNvCxnSpPr>
              <a:stCxn id="109" idx="5"/>
              <a:endCxn id="127" idx="1"/>
            </p:cNvCxnSpPr>
            <p:nvPr/>
          </p:nvCxnSpPr>
          <p:spPr>
            <a:xfrm>
              <a:off x="934340" y="959016"/>
              <a:ext cx="383708" cy="54337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2" name="Text Box 16">
                  <a:extLst>
                    <a:ext uri="{FF2B5EF4-FFF2-40B4-BE49-F238E27FC236}">
                      <a16:creationId xmlns:a16="http://schemas.microsoft.com/office/drawing/2014/main" id="{71429580-389C-B540-144C-8C8EB26E1086}"/>
                    </a:ext>
                  </a:extLst>
                </p:cNvPr>
                <p:cNvSpPr txBox="1"/>
                <p:nvPr/>
              </p:nvSpPr>
              <p:spPr>
                <a:xfrm>
                  <a:off x="464596" y="973459"/>
                  <a:ext cx="33083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𝑎</m:t>
                        </m:r>
                      </m:oMath>
                    </m:oMathPara>
                  </a14:m>
                  <a:endParaRPr lang="en-US" sz="3600">
                    <a:effectLst/>
                    <a:latin typeface="Times New Roman"/>
                    <a:ea typeface="Calibri"/>
                    <a:cs typeface="Times New Roman"/>
                  </a:endParaRPr>
                </a:p>
              </p:txBody>
            </p:sp>
          </mc:Choice>
          <mc:Fallback xmlns="">
            <p:sp>
              <p:nvSpPr>
                <p:cNvPr id="50" name="Text Box 16"/>
                <p:cNvSpPr txBox="1">
                  <a:spLocks noRot="1" noChangeAspect="1" noMove="1" noResize="1" noEditPoints="1" noAdjustHandles="1" noChangeArrowheads="1" noChangeShapeType="1" noTextEdit="1"/>
                </p:cNvSpPr>
                <p:nvPr/>
              </p:nvSpPr>
              <p:spPr>
                <a:xfrm>
                  <a:off x="464596" y="973459"/>
                  <a:ext cx="330835" cy="307975"/>
                </a:xfrm>
                <a:prstGeom prst="rect">
                  <a:avLst/>
                </a:prstGeom>
                <a:blipFill rotWithShape="1">
                  <a:blip r:embed="rId7"/>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Text Box 16">
                  <a:extLst>
                    <a:ext uri="{FF2B5EF4-FFF2-40B4-BE49-F238E27FC236}">
                      <a16:creationId xmlns:a16="http://schemas.microsoft.com/office/drawing/2014/main" id="{88D71B09-222E-02EB-E150-34D29D034050}"/>
                    </a:ext>
                  </a:extLst>
                </p:cNvPr>
                <p:cNvSpPr txBox="1"/>
                <p:nvPr/>
              </p:nvSpPr>
              <p:spPr>
                <a:xfrm>
                  <a:off x="1086342" y="1006479"/>
                  <a:ext cx="285134" cy="3519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𝑏</m:t>
                        </m:r>
                      </m:oMath>
                    </m:oMathPara>
                  </a14:m>
                  <a:endParaRPr lang="en-US" sz="3600">
                    <a:effectLst/>
                    <a:latin typeface="Times New Roman"/>
                    <a:ea typeface="Calibri"/>
                    <a:cs typeface="Times New Roman"/>
                  </a:endParaRPr>
                </a:p>
              </p:txBody>
            </p:sp>
          </mc:Choice>
          <mc:Fallback xmlns="">
            <p:sp>
              <p:nvSpPr>
                <p:cNvPr id="55" name="Text Box 16"/>
                <p:cNvSpPr txBox="1">
                  <a:spLocks noRot="1" noChangeAspect="1" noMove="1" noResize="1" noEditPoints="1" noAdjustHandles="1" noChangeArrowheads="1" noChangeShapeType="1" noTextEdit="1"/>
                </p:cNvSpPr>
                <p:nvPr/>
              </p:nvSpPr>
              <p:spPr>
                <a:xfrm>
                  <a:off x="1086342" y="1006479"/>
                  <a:ext cx="285134" cy="351955"/>
                </a:xfrm>
                <a:prstGeom prst="rect">
                  <a:avLst/>
                </a:prstGeom>
                <a:blipFill rotWithShape="1">
                  <a:blip r:embed="rId8"/>
                  <a:stretch>
                    <a:fillRect/>
                  </a:stretch>
                </a:blipFill>
                <a:ln w="6350">
                  <a:noFill/>
                </a:ln>
              </p:spPr>
              <p:txBody>
                <a:bodyPr/>
                <a:lstStyle/>
                <a:p>
                  <a:r>
                    <a:rPr lang="en-US">
                      <a:noFill/>
                    </a:rPr>
                    <a:t> </a:t>
                  </a:r>
                </a:p>
              </p:txBody>
            </p:sp>
          </mc:Fallback>
        </mc:AlternateContent>
        <p:sp>
          <p:nvSpPr>
            <p:cNvPr id="114" name="Oval 113">
              <a:extLst>
                <a:ext uri="{FF2B5EF4-FFF2-40B4-BE49-F238E27FC236}">
                  <a16:creationId xmlns:a16="http://schemas.microsoft.com/office/drawing/2014/main" id="{829DEB00-B5F9-8C00-A4B5-B2C6B896D186}"/>
                </a:ext>
              </a:extLst>
            </p:cNvPr>
            <p:cNvSpPr/>
            <p:nvPr/>
          </p:nvSpPr>
          <p:spPr>
            <a:xfrm>
              <a:off x="2803071" y="818952"/>
              <a:ext cx="75565" cy="755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15" name="Straight Arrow Connector 114">
              <a:extLst>
                <a:ext uri="{FF2B5EF4-FFF2-40B4-BE49-F238E27FC236}">
                  <a16:creationId xmlns:a16="http://schemas.microsoft.com/office/drawing/2014/main" id="{770E8F94-12EB-D800-FA8B-2936F8D569C6}"/>
                </a:ext>
              </a:extLst>
            </p:cNvPr>
            <p:cNvCxnSpPr>
              <a:stCxn id="114" idx="3"/>
              <a:endCxn id="136" idx="0"/>
            </p:cNvCxnSpPr>
            <p:nvPr/>
          </p:nvCxnSpPr>
          <p:spPr>
            <a:xfrm flipH="1">
              <a:off x="2425046" y="883451"/>
              <a:ext cx="389091" cy="56674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50B58646-C810-3749-B637-A52C4661427A}"/>
                </a:ext>
              </a:extLst>
            </p:cNvPr>
            <p:cNvCxnSpPr>
              <a:stCxn id="114" idx="5"/>
              <a:endCxn id="141" idx="0"/>
            </p:cNvCxnSpPr>
            <p:nvPr/>
          </p:nvCxnSpPr>
          <p:spPr>
            <a:xfrm>
              <a:off x="2867570" y="883451"/>
              <a:ext cx="303282" cy="51713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7" name="Text Box 16">
                  <a:extLst>
                    <a:ext uri="{FF2B5EF4-FFF2-40B4-BE49-F238E27FC236}">
                      <a16:creationId xmlns:a16="http://schemas.microsoft.com/office/drawing/2014/main" id="{D7D9D47C-47D1-27C1-A937-1140A7248102}"/>
                    </a:ext>
                  </a:extLst>
                </p:cNvPr>
                <p:cNvSpPr txBox="1"/>
                <p:nvPr/>
              </p:nvSpPr>
              <p:spPr>
                <a:xfrm>
                  <a:off x="2393324" y="883451"/>
                  <a:ext cx="33083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𝑎</m:t>
                        </m:r>
                      </m:oMath>
                    </m:oMathPara>
                  </a14:m>
                  <a:endParaRPr lang="en-US" sz="3600">
                    <a:effectLst/>
                    <a:latin typeface="Times New Roman"/>
                    <a:ea typeface="Calibri"/>
                    <a:cs typeface="Times New Roman"/>
                  </a:endParaRPr>
                </a:p>
              </p:txBody>
            </p:sp>
          </mc:Choice>
          <mc:Fallback xmlns="">
            <p:sp>
              <p:nvSpPr>
                <p:cNvPr id="59" name="Text Box 16"/>
                <p:cNvSpPr txBox="1">
                  <a:spLocks noRot="1" noChangeAspect="1" noMove="1" noResize="1" noEditPoints="1" noAdjustHandles="1" noChangeArrowheads="1" noChangeShapeType="1" noTextEdit="1"/>
                </p:cNvSpPr>
                <p:nvPr/>
              </p:nvSpPr>
              <p:spPr>
                <a:xfrm>
                  <a:off x="2393324" y="883451"/>
                  <a:ext cx="330835" cy="307975"/>
                </a:xfrm>
                <a:prstGeom prst="rect">
                  <a:avLst/>
                </a:prstGeom>
                <a:blipFill rotWithShape="1">
                  <a:blip r:embed="rId9"/>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Text Box 16">
                  <a:extLst>
                    <a:ext uri="{FF2B5EF4-FFF2-40B4-BE49-F238E27FC236}">
                      <a16:creationId xmlns:a16="http://schemas.microsoft.com/office/drawing/2014/main" id="{CF1B3FD8-6B96-7EB3-0F74-6225E07D830D}"/>
                    </a:ext>
                  </a:extLst>
                </p:cNvPr>
                <p:cNvSpPr txBox="1"/>
                <p:nvPr/>
              </p:nvSpPr>
              <p:spPr>
                <a:xfrm>
                  <a:off x="2932108" y="919559"/>
                  <a:ext cx="33083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𝑏</m:t>
                        </m:r>
                      </m:oMath>
                    </m:oMathPara>
                  </a14:m>
                  <a:endParaRPr lang="en-US" sz="3600">
                    <a:effectLst/>
                    <a:latin typeface="Times New Roman"/>
                    <a:ea typeface="Calibri"/>
                    <a:cs typeface="Times New Roman"/>
                  </a:endParaRPr>
                </a:p>
              </p:txBody>
            </p:sp>
          </mc:Choice>
          <mc:Fallback xmlns="">
            <p:sp>
              <p:nvSpPr>
                <p:cNvPr id="60" name="Text Box 16"/>
                <p:cNvSpPr txBox="1">
                  <a:spLocks noRot="1" noChangeAspect="1" noMove="1" noResize="1" noEditPoints="1" noAdjustHandles="1" noChangeArrowheads="1" noChangeShapeType="1" noTextEdit="1"/>
                </p:cNvSpPr>
                <p:nvPr/>
              </p:nvSpPr>
              <p:spPr>
                <a:xfrm>
                  <a:off x="2932108" y="919559"/>
                  <a:ext cx="330835" cy="307975"/>
                </a:xfrm>
                <a:prstGeom prst="rect">
                  <a:avLst/>
                </a:prstGeom>
                <a:blipFill rotWithShape="1">
                  <a:blip r:embed="rId10"/>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Text Box 16">
                  <a:extLst>
                    <a:ext uri="{FF2B5EF4-FFF2-40B4-BE49-F238E27FC236}">
                      <a16:creationId xmlns:a16="http://schemas.microsoft.com/office/drawing/2014/main" id="{7200FB72-BDD4-F3C9-5902-691EBECFEB78}"/>
                    </a:ext>
                  </a:extLst>
                </p:cNvPr>
                <p:cNvSpPr txBox="1"/>
                <p:nvPr/>
              </p:nvSpPr>
              <p:spPr>
                <a:xfrm>
                  <a:off x="36000" y="2115822"/>
                  <a:ext cx="50415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sSup>
                          <m:sSupPr>
                            <m:ctrlPr>
                              <a:rPr lang="en-US" sz="3600" i="1">
                                <a:effectLst/>
                                <a:latin typeface="Cambria Math" panose="02040503050406030204" pitchFamily="18" charset="0"/>
                                <a:ea typeface="Calibri"/>
                                <a:cs typeface="Times New Roman"/>
                              </a:rPr>
                            </m:ctrlPr>
                          </m:sSupPr>
                          <m:e>
                            <m:r>
                              <a:rPr lang="en-US" sz="3600" i="1">
                                <a:effectLst/>
                                <a:latin typeface="Cambria Math"/>
                                <a:ea typeface="Calibri"/>
                                <a:cs typeface="Times New Roman"/>
                              </a:rPr>
                              <m:t>𝑎</m:t>
                            </m:r>
                          </m:e>
                          <m:sup>
                            <m:r>
                              <a:rPr lang="en-US" sz="3600" i="1">
                                <a:effectLst/>
                                <a:latin typeface="Cambria Math"/>
                                <a:ea typeface="Calibri"/>
                                <a:cs typeface="Times New Roman"/>
                              </a:rPr>
                              <m:t>3</m:t>
                            </m:r>
                          </m:sup>
                        </m:sSup>
                      </m:oMath>
                    </m:oMathPara>
                  </a14:m>
                  <a:endParaRPr lang="en-US" sz="3600">
                    <a:effectLst/>
                    <a:latin typeface="Times New Roman"/>
                    <a:ea typeface="Calibri"/>
                    <a:cs typeface="Times New Roman"/>
                  </a:endParaRPr>
                </a:p>
              </p:txBody>
            </p:sp>
          </mc:Choice>
          <mc:Fallback xmlns="">
            <p:sp>
              <p:nvSpPr>
                <p:cNvPr id="61" name="Text Box 16"/>
                <p:cNvSpPr txBox="1">
                  <a:spLocks noRot="1" noChangeAspect="1" noMove="1" noResize="1" noEditPoints="1" noAdjustHandles="1" noChangeArrowheads="1" noChangeShapeType="1" noTextEdit="1"/>
                </p:cNvSpPr>
                <p:nvPr/>
              </p:nvSpPr>
              <p:spPr>
                <a:xfrm>
                  <a:off x="36000" y="2115822"/>
                  <a:ext cx="504155" cy="307975"/>
                </a:xfrm>
                <a:prstGeom prst="rect">
                  <a:avLst/>
                </a:prstGeom>
                <a:blipFill rotWithShape="1">
                  <a:blip r:embed="rId11"/>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 name="Text Box 16">
                  <a:extLst>
                    <a:ext uri="{FF2B5EF4-FFF2-40B4-BE49-F238E27FC236}">
                      <a16:creationId xmlns:a16="http://schemas.microsoft.com/office/drawing/2014/main" id="{D78CE366-5433-B687-E71D-09099632CC48}"/>
                    </a:ext>
                  </a:extLst>
                </p:cNvPr>
                <p:cNvSpPr txBox="1"/>
                <p:nvPr/>
              </p:nvSpPr>
              <p:spPr>
                <a:xfrm>
                  <a:off x="491806" y="2087590"/>
                  <a:ext cx="50355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sSup>
                          <m:sSupPr>
                            <m:ctrlPr>
                              <a:rPr lang="en-US" sz="3600" i="1">
                                <a:effectLst/>
                                <a:latin typeface="Cambria Math" panose="02040503050406030204" pitchFamily="18" charset="0"/>
                                <a:ea typeface="Calibri"/>
                                <a:cs typeface="Times New Roman"/>
                              </a:rPr>
                            </m:ctrlPr>
                          </m:sSupPr>
                          <m:e>
                            <m:r>
                              <a:rPr lang="en-US" sz="3600" i="1">
                                <a:effectLst/>
                                <a:latin typeface="Cambria Math"/>
                                <a:ea typeface="Calibri"/>
                                <a:cs typeface="Times New Roman"/>
                              </a:rPr>
                              <m:t>𝑎</m:t>
                            </m:r>
                          </m:e>
                          <m:sup>
                            <m:r>
                              <a:rPr lang="en-US" sz="3600" i="1">
                                <a:effectLst/>
                                <a:latin typeface="Cambria Math"/>
                                <a:ea typeface="Calibri"/>
                                <a:cs typeface="Times New Roman"/>
                              </a:rPr>
                              <m:t>2</m:t>
                            </m:r>
                          </m:sup>
                        </m:sSup>
                        <m:r>
                          <a:rPr lang="en-US" sz="3600" i="1">
                            <a:effectLst/>
                            <a:latin typeface="Cambria Math"/>
                            <a:ea typeface="Calibri"/>
                            <a:cs typeface="Times New Roman"/>
                          </a:rPr>
                          <m:t>𝑏</m:t>
                        </m:r>
                      </m:oMath>
                    </m:oMathPara>
                  </a14:m>
                  <a:endParaRPr lang="en-US" sz="3600">
                    <a:effectLst/>
                    <a:latin typeface="Times New Roman"/>
                    <a:ea typeface="Calibri"/>
                    <a:cs typeface="Times New Roman"/>
                  </a:endParaRPr>
                </a:p>
              </p:txBody>
            </p:sp>
          </mc:Choice>
          <mc:Fallback xmlns="">
            <p:sp>
              <p:nvSpPr>
                <p:cNvPr id="62" name="Text Box 16"/>
                <p:cNvSpPr txBox="1">
                  <a:spLocks noRot="1" noChangeAspect="1" noMove="1" noResize="1" noEditPoints="1" noAdjustHandles="1" noChangeArrowheads="1" noChangeShapeType="1" noTextEdit="1"/>
                </p:cNvSpPr>
                <p:nvPr/>
              </p:nvSpPr>
              <p:spPr>
                <a:xfrm>
                  <a:off x="491806" y="2087590"/>
                  <a:ext cx="503555" cy="307975"/>
                </a:xfrm>
                <a:prstGeom prst="rect">
                  <a:avLst/>
                </a:prstGeom>
                <a:blipFill rotWithShape="1">
                  <a:blip r:embed="rId12"/>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1" name="Text Box 16">
                  <a:extLst>
                    <a:ext uri="{FF2B5EF4-FFF2-40B4-BE49-F238E27FC236}">
                      <a16:creationId xmlns:a16="http://schemas.microsoft.com/office/drawing/2014/main" id="{83A41775-7E5C-1DB8-C21E-44BA1AE65255}"/>
                    </a:ext>
                  </a:extLst>
                </p:cNvPr>
                <p:cNvSpPr txBox="1"/>
                <p:nvPr/>
              </p:nvSpPr>
              <p:spPr>
                <a:xfrm>
                  <a:off x="939729" y="2014670"/>
                  <a:ext cx="340207"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m:t>
                        </m:r>
                      </m:oMath>
                    </m:oMathPara>
                  </a14:m>
                  <a:endParaRPr lang="en-US" sz="3600">
                    <a:effectLst/>
                    <a:latin typeface="Times New Roman"/>
                    <a:ea typeface="Calibri"/>
                    <a:cs typeface="Times New Roman"/>
                  </a:endParaRPr>
                </a:p>
              </p:txBody>
            </p:sp>
          </mc:Choice>
          <mc:Fallback xmlns="">
            <p:sp>
              <p:nvSpPr>
                <p:cNvPr id="63" name="Text Box 16"/>
                <p:cNvSpPr txBox="1">
                  <a:spLocks noRot="1" noChangeAspect="1" noMove="1" noResize="1" noEditPoints="1" noAdjustHandles="1" noChangeArrowheads="1" noChangeShapeType="1" noTextEdit="1"/>
                </p:cNvSpPr>
                <p:nvPr/>
              </p:nvSpPr>
              <p:spPr>
                <a:xfrm>
                  <a:off x="939729" y="2014670"/>
                  <a:ext cx="340207" cy="307975"/>
                </a:xfrm>
                <a:prstGeom prst="rect">
                  <a:avLst/>
                </a:prstGeom>
                <a:blipFill rotWithShape="1">
                  <a:blip r:embed="rId13"/>
                  <a:stretch>
                    <a:fillRect/>
                  </a:stretch>
                </a:blipFill>
                <a:ln w="6350">
                  <a:noFill/>
                </a:ln>
              </p:spPr>
              <p:txBody>
                <a:bodyPr/>
                <a:lstStyle/>
                <a:p>
                  <a:r>
                    <a:rPr lang="en-US">
                      <a:noFill/>
                    </a:rPr>
                    <a:t> </a:t>
                  </a:r>
                </a:p>
              </p:txBody>
            </p:sp>
          </mc:Fallback>
        </mc:AlternateContent>
        <p:sp>
          <p:nvSpPr>
            <p:cNvPr id="122" name="Oval 121">
              <a:extLst>
                <a:ext uri="{FF2B5EF4-FFF2-40B4-BE49-F238E27FC236}">
                  <a16:creationId xmlns:a16="http://schemas.microsoft.com/office/drawing/2014/main" id="{9D251C0D-740D-B683-C7BA-4EC4CBB6A7C6}"/>
                </a:ext>
              </a:extLst>
            </p:cNvPr>
            <p:cNvSpPr/>
            <p:nvPr/>
          </p:nvSpPr>
          <p:spPr>
            <a:xfrm>
              <a:off x="583158" y="1481262"/>
              <a:ext cx="75565" cy="749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23" name="Straight Arrow Connector 122">
              <a:extLst>
                <a:ext uri="{FF2B5EF4-FFF2-40B4-BE49-F238E27FC236}">
                  <a16:creationId xmlns:a16="http://schemas.microsoft.com/office/drawing/2014/main" id="{4BAB6352-4F89-B02C-8B45-2954C840C5CF}"/>
                </a:ext>
              </a:extLst>
            </p:cNvPr>
            <p:cNvCxnSpPr>
              <a:stCxn id="122" idx="3"/>
            </p:cNvCxnSpPr>
            <p:nvPr/>
          </p:nvCxnSpPr>
          <p:spPr>
            <a:xfrm flipH="1">
              <a:off x="331023" y="1545219"/>
              <a:ext cx="263146" cy="491033"/>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63565FD1-E662-2C58-1C16-BB3EBE20CC58}"/>
                </a:ext>
              </a:extLst>
            </p:cNvPr>
            <p:cNvCxnSpPr>
              <a:stCxn id="122" idx="5"/>
            </p:cNvCxnSpPr>
            <p:nvPr/>
          </p:nvCxnSpPr>
          <p:spPr>
            <a:xfrm>
              <a:off x="647597" y="1545219"/>
              <a:ext cx="119223" cy="484223"/>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5" name="Text Box 16">
                  <a:extLst>
                    <a:ext uri="{FF2B5EF4-FFF2-40B4-BE49-F238E27FC236}">
                      <a16:creationId xmlns:a16="http://schemas.microsoft.com/office/drawing/2014/main" id="{13B7DDEC-C273-AA29-1B80-DA474A16F53A}"/>
                    </a:ext>
                  </a:extLst>
                </p:cNvPr>
                <p:cNvSpPr txBox="1"/>
                <p:nvPr/>
              </p:nvSpPr>
              <p:spPr>
                <a:xfrm>
                  <a:off x="178028" y="1560002"/>
                  <a:ext cx="330835"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𝑎</m:t>
                        </m:r>
                      </m:oMath>
                    </m:oMathPara>
                  </a14:m>
                  <a:endParaRPr lang="en-US" sz="3600">
                    <a:effectLst/>
                    <a:latin typeface="Times New Roman"/>
                    <a:ea typeface="Calibri"/>
                    <a:cs typeface="Times New Roman"/>
                  </a:endParaRPr>
                </a:p>
              </p:txBody>
            </p:sp>
          </mc:Choice>
          <mc:Fallback xmlns="">
            <p:sp>
              <p:nvSpPr>
                <p:cNvPr id="73" name="Text Box 16"/>
                <p:cNvSpPr txBox="1">
                  <a:spLocks noRot="1" noChangeAspect="1" noMove="1" noResize="1" noEditPoints="1" noAdjustHandles="1" noChangeArrowheads="1" noChangeShapeType="1" noTextEdit="1"/>
                </p:cNvSpPr>
                <p:nvPr/>
              </p:nvSpPr>
              <p:spPr>
                <a:xfrm>
                  <a:off x="178028" y="1560002"/>
                  <a:ext cx="330835" cy="307340"/>
                </a:xfrm>
                <a:prstGeom prst="rect">
                  <a:avLst/>
                </a:prstGeom>
                <a:blipFill rotWithShape="1">
                  <a:blip r:embed="rId14"/>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Text Box 16">
                  <a:extLst>
                    <a:ext uri="{FF2B5EF4-FFF2-40B4-BE49-F238E27FC236}">
                      <a16:creationId xmlns:a16="http://schemas.microsoft.com/office/drawing/2014/main" id="{51FA7446-1E21-7A3D-D57F-264B208936F6}"/>
                    </a:ext>
                  </a:extLst>
                </p:cNvPr>
                <p:cNvSpPr txBox="1"/>
                <p:nvPr/>
              </p:nvSpPr>
              <p:spPr>
                <a:xfrm>
                  <a:off x="724763" y="1560002"/>
                  <a:ext cx="330835"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𝑏</m:t>
                        </m:r>
                      </m:oMath>
                    </m:oMathPara>
                  </a14:m>
                  <a:endParaRPr lang="en-US" sz="3600">
                    <a:effectLst/>
                    <a:latin typeface="Times New Roman"/>
                    <a:ea typeface="Calibri"/>
                    <a:cs typeface="Times New Roman"/>
                  </a:endParaRPr>
                </a:p>
              </p:txBody>
            </p:sp>
          </mc:Choice>
          <mc:Fallback xmlns="">
            <p:sp>
              <p:nvSpPr>
                <p:cNvPr id="74" name="Text Box 16"/>
                <p:cNvSpPr txBox="1">
                  <a:spLocks noRot="1" noChangeAspect="1" noMove="1" noResize="1" noEditPoints="1" noAdjustHandles="1" noChangeArrowheads="1" noChangeShapeType="1" noTextEdit="1"/>
                </p:cNvSpPr>
                <p:nvPr/>
              </p:nvSpPr>
              <p:spPr>
                <a:xfrm>
                  <a:off x="724763" y="1560002"/>
                  <a:ext cx="330835" cy="307340"/>
                </a:xfrm>
                <a:prstGeom prst="rect">
                  <a:avLst/>
                </a:prstGeom>
                <a:blipFill rotWithShape="1">
                  <a:blip r:embed="rId15"/>
                  <a:stretch>
                    <a:fillRect/>
                  </a:stretch>
                </a:blipFill>
                <a:ln w="6350">
                  <a:noFill/>
                </a:ln>
              </p:spPr>
              <p:txBody>
                <a:bodyPr/>
                <a:lstStyle/>
                <a:p>
                  <a:r>
                    <a:rPr lang="en-US">
                      <a:noFill/>
                    </a:rPr>
                    <a:t> </a:t>
                  </a:r>
                </a:p>
              </p:txBody>
            </p:sp>
          </mc:Fallback>
        </mc:AlternateContent>
        <p:sp>
          <p:nvSpPr>
            <p:cNvPr id="127" name="Oval 126">
              <a:extLst>
                <a:ext uri="{FF2B5EF4-FFF2-40B4-BE49-F238E27FC236}">
                  <a16:creationId xmlns:a16="http://schemas.microsoft.com/office/drawing/2014/main" id="{9A75F501-FA1F-ED62-B080-D6A8216F6086}"/>
                </a:ext>
              </a:extLst>
            </p:cNvPr>
            <p:cNvSpPr/>
            <p:nvPr/>
          </p:nvSpPr>
          <p:spPr>
            <a:xfrm>
              <a:off x="1307080" y="1491422"/>
              <a:ext cx="75565" cy="749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28" name="Straight Arrow Connector 127">
              <a:extLst>
                <a:ext uri="{FF2B5EF4-FFF2-40B4-BE49-F238E27FC236}">
                  <a16:creationId xmlns:a16="http://schemas.microsoft.com/office/drawing/2014/main" id="{F14A96BF-41D6-D3DB-5DEB-15F4F2B94351}"/>
                </a:ext>
              </a:extLst>
            </p:cNvPr>
            <p:cNvCxnSpPr>
              <a:stCxn id="127" idx="3"/>
            </p:cNvCxnSpPr>
            <p:nvPr/>
          </p:nvCxnSpPr>
          <p:spPr>
            <a:xfrm flipH="1">
              <a:off x="1095655" y="1555379"/>
              <a:ext cx="222393" cy="506955"/>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800F6950-C551-5BA9-B770-E379D05B7EA9}"/>
                </a:ext>
              </a:extLst>
            </p:cNvPr>
            <p:cNvCxnSpPr>
              <a:stCxn id="127" idx="5"/>
            </p:cNvCxnSpPr>
            <p:nvPr/>
          </p:nvCxnSpPr>
          <p:spPr>
            <a:xfrm>
              <a:off x="1371476" y="1555379"/>
              <a:ext cx="207663" cy="510244"/>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0" name="Text Box 16">
                  <a:extLst>
                    <a:ext uri="{FF2B5EF4-FFF2-40B4-BE49-F238E27FC236}">
                      <a16:creationId xmlns:a16="http://schemas.microsoft.com/office/drawing/2014/main" id="{A3578C94-7AEB-E904-2022-DACC7BA196A7}"/>
                    </a:ext>
                  </a:extLst>
                </p:cNvPr>
                <p:cNvSpPr txBox="1"/>
                <p:nvPr/>
              </p:nvSpPr>
              <p:spPr>
                <a:xfrm>
                  <a:off x="967734" y="1550427"/>
                  <a:ext cx="330835"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𝑎</m:t>
                        </m:r>
                      </m:oMath>
                    </m:oMathPara>
                  </a14:m>
                  <a:endParaRPr lang="en-US" sz="3600">
                    <a:effectLst/>
                    <a:latin typeface="Times New Roman"/>
                    <a:ea typeface="Calibri"/>
                    <a:cs typeface="Times New Roman"/>
                  </a:endParaRPr>
                </a:p>
              </p:txBody>
            </p:sp>
          </mc:Choice>
          <mc:Fallback xmlns="">
            <p:sp>
              <p:nvSpPr>
                <p:cNvPr id="78" name="Text Box 16"/>
                <p:cNvSpPr txBox="1">
                  <a:spLocks noRot="1" noChangeAspect="1" noMove="1" noResize="1" noEditPoints="1" noAdjustHandles="1" noChangeArrowheads="1" noChangeShapeType="1" noTextEdit="1"/>
                </p:cNvSpPr>
                <p:nvPr/>
              </p:nvSpPr>
              <p:spPr>
                <a:xfrm>
                  <a:off x="967734" y="1550427"/>
                  <a:ext cx="330835" cy="307340"/>
                </a:xfrm>
                <a:prstGeom prst="rect">
                  <a:avLst/>
                </a:prstGeom>
                <a:blipFill rotWithShape="1">
                  <a:blip r:embed="rId16"/>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 name="Text Box 16">
                  <a:extLst>
                    <a:ext uri="{FF2B5EF4-FFF2-40B4-BE49-F238E27FC236}">
                      <a16:creationId xmlns:a16="http://schemas.microsoft.com/office/drawing/2014/main" id="{9A216AE9-ED71-64D8-C809-C30999713810}"/>
                    </a:ext>
                  </a:extLst>
                </p:cNvPr>
                <p:cNvSpPr txBox="1"/>
                <p:nvPr/>
              </p:nvSpPr>
              <p:spPr>
                <a:xfrm>
                  <a:off x="1417177" y="1566352"/>
                  <a:ext cx="33972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m:t>
                        </m:r>
                      </m:oMath>
                    </m:oMathPara>
                  </a14:m>
                  <a:endParaRPr lang="en-US" sz="3600">
                    <a:effectLst/>
                    <a:latin typeface="Times New Roman"/>
                    <a:ea typeface="Calibri"/>
                    <a:cs typeface="Times New Roman"/>
                  </a:endParaRPr>
                </a:p>
              </p:txBody>
            </p:sp>
          </mc:Choice>
          <mc:Fallback xmlns="">
            <p:sp>
              <p:nvSpPr>
                <p:cNvPr id="79" name="Text Box 16"/>
                <p:cNvSpPr txBox="1">
                  <a:spLocks noRot="1" noChangeAspect="1" noMove="1" noResize="1" noEditPoints="1" noAdjustHandles="1" noChangeArrowheads="1" noChangeShapeType="1" noTextEdit="1"/>
                </p:cNvSpPr>
                <p:nvPr/>
              </p:nvSpPr>
              <p:spPr>
                <a:xfrm>
                  <a:off x="1417177" y="1566352"/>
                  <a:ext cx="339725" cy="307975"/>
                </a:xfrm>
                <a:prstGeom prst="rect">
                  <a:avLst/>
                </a:prstGeom>
                <a:blipFill rotWithShape="1">
                  <a:blip r:embed="rId17"/>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2" name="Text Box 16">
                  <a:extLst>
                    <a:ext uri="{FF2B5EF4-FFF2-40B4-BE49-F238E27FC236}">
                      <a16:creationId xmlns:a16="http://schemas.microsoft.com/office/drawing/2014/main" id="{3DDF5CBC-7A4B-F4BD-9CC3-88544593664E}"/>
                    </a:ext>
                  </a:extLst>
                </p:cNvPr>
                <p:cNvSpPr txBox="1"/>
                <p:nvPr/>
              </p:nvSpPr>
              <p:spPr>
                <a:xfrm>
                  <a:off x="1400730" y="2037424"/>
                  <a:ext cx="33972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m:t>
                        </m:r>
                      </m:oMath>
                    </m:oMathPara>
                  </a14:m>
                  <a:endParaRPr lang="en-US" sz="3600">
                    <a:effectLst/>
                    <a:latin typeface="Times New Roman"/>
                    <a:ea typeface="Calibri"/>
                    <a:cs typeface="Times New Roman"/>
                  </a:endParaRPr>
                </a:p>
              </p:txBody>
            </p:sp>
          </mc:Choice>
          <mc:Fallback xmlns="">
            <p:sp>
              <p:nvSpPr>
                <p:cNvPr id="80" name="Text Box 16"/>
                <p:cNvSpPr txBox="1">
                  <a:spLocks noRot="1" noChangeAspect="1" noMove="1" noResize="1" noEditPoints="1" noAdjustHandles="1" noChangeArrowheads="1" noChangeShapeType="1" noTextEdit="1"/>
                </p:cNvSpPr>
                <p:nvPr/>
              </p:nvSpPr>
              <p:spPr>
                <a:xfrm>
                  <a:off x="1400730" y="2037424"/>
                  <a:ext cx="339725" cy="307975"/>
                </a:xfrm>
                <a:prstGeom prst="rect">
                  <a:avLst/>
                </a:prstGeom>
                <a:blipFill rotWithShape="1">
                  <a:blip r:embed="rId18"/>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3" name="Text Box 16">
                  <a:extLst>
                    <a:ext uri="{FF2B5EF4-FFF2-40B4-BE49-F238E27FC236}">
                      <a16:creationId xmlns:a16="http://schemas.microsoft.com/office/drawing/2014/main" id="{8A8761A1-DF4D-A3D0-9503-D36BFBB00575}"/>
                    </a:ext>
                  </a:extLst>
                </p:cNvPr>
                <p:cNvSpPr txBox="1"/>
                <p:nvPr/>
              </p:nvSpPr>
              <p:spPr>
                <a:xfrm>
                  <a:off x="1851352" y="1897515"/>
                  <a:ext cx="50355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m:t>
                        </m:r>
                      </m:oMath>
                    </m:oMathPara>
                  </a14:m>
                  <a:endParaRPr lang="en-US" sz="3600">
                    <a:effectLst/>
                    <a:latin typeface="Times New Roman"/>
                    <a:ea typeface="Calibri"/>
                    <a:cs typeface="Times New Roman"/>
                  </a:endParaRPr>
                </a:p>
              </p:txBody>
            </p:sp>
          </mc:Choice>
          <mc:Fallback xmlns="">
            <p:sp>
              <p:nvSpPr>
                <p:cNvPr id="81" name="Text Box 16"/>
                <p:cNvSpPr txBox="1">
                  <a:spLocks noRot="1" noChangeAspect="1" noMove="1" noResize="1" noEditPoints="1" noAdjustHandles="1" noChangeArrowheads="1" noChangeShapeType="1" noTextEdit="1"/>
                </p:cNvSpPr>
                <p:nvPr/>
              </p:nvSpPr>
              <p:spPr>
                <a:xfrm>
                  <a:off x="1851352" y="1897515"/>
                  <a:ext cx="503555" cy="307975"/>
                </a:xfrm>
                <a:prstGeom prst="rect">
                  <a:avLst/>
                </a:prstGeom>
                <a:blipFill rotWithShape="1">
                  <a:blip r:embed="rId19"/>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4" name="Text Box 16">
                  <a:extLst>
                    <a:ext uri="{FF2B5EF4-FFF2-40B4-BE49-F238E27FC236}">
                      <a16:creationId xmlns:a16="http://schemas.microsoft.com/office/drawing/2014/main" id="{C4C22F40-7FAE-E69C-7FFB-0D0213CE616B}"/>
                    </a:ext>
                  </a:extLst>
                </p:cNvPr>
                <p:cNvSpPr txBox="1"/>
                <p:nvPr/>
              </p:nvSpPr>
              <p:spPr>
                <a:xfrm>
                  <a:off x="2307282" y="1946435"/>
                  <a:ext cx="502920"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m:t>
                        </m:r>
                      </m:oMath>
                    </m:oMathPara>
                  </a14:m>
                  <a:endParaRPr lang="en-US" sz="3600">
                    <a:effectLst/>
                    <a:latin typeface="Times New Roman"/>
                    <a:ea typeface="Calibri"/>
                    <a:cs typeface="Times New Roman"/>
                  </a:endParaRPr>
                </a:p>
              </p:txBody>
            </p:sp>
          </mc:Choice>
          <mc:Fallback xmlns="">
            <p:sp>
              <p:nvSpPr>
                <p:cNvPr id="84" name="Text Box 16"/>
                <p:cNvSpPr txBox="1">
                  <a:spLocks noRot="1" noChangeAspect="1" noMove="1" noResize="1" noEditPoints="1" noAdjustHandles="1" noChangeArrowheads="1" noChangeShapeType="1" noTextEdit="1"/>
                </p:cNvSpPr>
                <p:nvPr/>
              </p:nvSpPr>
              <p:spPr>
                <a:xfrm>
                  <a:off x="2307282" y="1946435"/>
                  <a:ext cx="502920" cy="307975"/>
                </a:xfrm>
                <a:prstGeom prst="rect">
                  <a:avLst/>
                </a:prstGeom>
                <a:blipFill rotWithShape="1">
                  <a:blip r:embed="rId20"/>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5" name="Text Box 16">
                  <a:extLst>
                    <a:ext uri="{FF2B5EF4-FFF2-40B4-BE49-F238E27FC236}">
                      <a16:creationId xmlns:a16="http://schemas.microsoft.com/office/drawing/2014/main" id="{8327C4C4-10CD-9975-89C8-5BC62D1A90DB}"/>
                    </a:ext>
                  </a:extLst>
                </p:cNvPr>
                <p:cNvSpPr txBox="1"/>
                <p:nvPr/>
              </p:nvSpPr>
              <p:spPr>
                <a:xfrm>
                  <a:off x="2755592" y="1897515"/>
                  <a:ext cx="33972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m:t>
                        </m:r>
                      </m:oMath>
                    </m:oMathPara>
                  </a14:m>
                  <a:endParaRPr lang="en-US" sz="3600">
                    <a:effectLst/>
                    <a:latin typeface="Times New Roman"/>
                    <a:ea typeface="Calibri"/>
                    <a:cs typeface="Times New Roman"/>
                  </a:endParaRPr>
                </a:p>
              </p:txBody>
            </p:sp>
          </mc:Choice>
          <mc:Fallback xmlns="">
            <p:sp>
              <p:nvSpPr>
                <p:cNvPr id="85" name="Text Box 16"/>
                <p:cNvSpPr txBox="1">
                  <a:spLocks noRot="1" noChangeAspect="1" noMove="1" noResize="1" noEditPoints="1" noAdjustHandles="1" noChangeArrowheads="1" noChangeShapeType="1" noTextEdit="1"/>
                </p:cNvSpPr>
                <p:nvPr/>
              </p:nvSpPr>
              <p:spPr>
                <a:xfrm>
                  <a:off x="2755592" y="1897515"/>
                  <a:ext cx="339725" cy="307975"/>
                </a:xfrm>
                <a:prstGeom prst="rect">
                  <a:avLst/>
                </a:prstGeom>
                <a:blipFill rotWithShape="1">
                  <a:blip r:embed="rId21"/>
                  <a:stretch>
                    <a:fillRect/>
                  </a:stretch>
                </a:blipFill>
                <a:ln w="6350">
                  <a:noFill/>
                </a:ln>
              </p:spPr>
              <p:txBody>
                <a:bodyPr/>
                <a:lstStyle/>
                <a:p>
                  <a:r>
                    <a:rPr lang="en-US">
                      <a:noFill/>
                    </a:rPr>
                    <a:t> </a:t>
                  </a:r>
                </a:p>
              </p:txBody>
            </p:sp>
          </mc:Fallback>
        </mc:AlternateContent>
        <p:sp>
          <p:nvSpPr>
            <p:cNvPr id="136" name="Oval 135">
              <a:extLst>
                <a:ext uri="{FF2B5EF4-FFF2-40B4-BE49-F238E27FC236}">
                  <a16:creationId xmlns:a16="http://schemas.microsoft.com/office/drawing/2014/main" id="{51B7736B-E002-27F5-3154-53611BF033E6}"/>
                </a:ext>
              </a:extLst>
            </p:cNvPr>
            <p:cNvSpPr/>
            <p:nvPr/>
          </p:nvSpPr>
          <p:spPr>
            <a:xfrm>
              <a:off x="2387581" y="1450195"/>
              <a:ext cx="74930" cy="749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37" name="Straight Arrow Connector 136">
              <a:extLst>
                <a:ext uri="{FF2B5EF4-FFF2-40B4-BE49-F238E27FC236}">
                  <a16:creationId xmlns:a16="http://schemas.microsoft.com/office/drawing/2014/main" id="{644D98AA-B089-7DA1-CC27-ADA5435B1A9F}"/>
                </a:ext>
              </a:extLst>
            </p:cNvPr>
            <p:cNvCxnSpPr>
              <a:stCxn id="136" idx="3"/>
            </p:cNvCxnSpPr>
            <p:nvPr/>
          </p:nvCxnSpPr>
          <p:spPr>
            <a:xfrm flipH="1">
              <a:off x="2135188" y="1514152"/>
              <a:ext cx="263202" cy="491033"/>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1125A6B1-A178-4AD7-D360-FBCC87AEDFD0}"/>
                </a:ext>
              </a:extLst>
            </p:cNvPr>
            <p:cNvCxnSpPr>
              <a:stCxn id="136" idx="5"/>
            </p:cNvCxnSpPr>
            <p:nvPr/>
          </p:nvCxnSpPr>
          <p:spPr>
            <a:xfrm>
              <a:off x="2451369" y="1514152"/>
              <a:ext cx="119552" cy="484048"/>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9" name="Text Box 16">
                  <a:extLst>
                    <a:ext uri="{FF2B5EF4-FFF2-40B4-BE49-F238E27FC236}">
                      <a16:creationId xmlns:a16="http://schemas.microsoft.com/office/drawing/2014/main" id="{33DDB723-C673-D6F3-A1F3-624575DA958A}"/>
                    </a:ext>
                  </a:extLst>
                </p:cNvPr>
                <p:cNvSpPr txBox="1"/>
                <p:nvPr/>
              </p:nvSpPr>
              <p:spPr>
                <a:xfrm>
                  <a:off x="1993592" y="1442855"/>
                  <a:ext cx="330200"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m:t>
                        </m:r>
                      </m:oMath>
                    </m:oMathPara>
                  </a14:m>
                  <a:endParaRPr lang="en-US" sz="3600">
                    <a:effectLst/>
                    <a:latin typeface="Times New Roman"/>
                    <a:ea typeface="Calibri"/>
                    <a:cs typeface="Times New Roman"/>
                  </a:endParaRPr>
                </a:p>
              </p:txBody>
            </p:sp>
          </mc:Choice>
          <mc:Fallback xmlns="">
            <p:sp>
              <p:nvSpPr>
                <p:cNvPr id="89" name="Text Box 16"/>
                <p:cNvSpPr txBox="1">
                  <a:spLocks noRot="1" noChangeAspect="1" noMove="1" noResize="1" noEditPoints="1" noAdjustHandles="1" noChangeArrowheads="1" noChangeShapeType="1" noTextEdit="1"/>
                </p:cNvSpPr>
                <p:nvPr/>
              </p:nvSpPr>
              <p:spPr>
                <a:xfrm>
                  <a:off x="1993592" y="1442855"/>
                  <a:ext cx="330200" cy="307340"/>
                </a:xfrm>
                <a:prstGeom prst="rect">
                  <a:avLst/>
                </a:prstGeom>
                <a:blipFill rotWithShape="1">
                  <a:blip r:embed="rId22"/>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0" name="Text Box 16">
                  <a:extLst>
                    <a:ext uri="{FF2B5EF4-FFF2-40B4-BE49-F238E27FC236}">
                      <a16:creationId xmlns:a16="http://schemas.microsoft.com/office/drawing/2014/main" id="{1F02E7D6-70C3-B42A-7FEE-7311DBC097DB}"/>
                    </a:ext>
                  </a:extLst>
                </p:cNvPr>
                <p:cNvSpPr txBox="1"/>
                <p:nvPr/>
              </p:nvSpPr>
              <p:spPr>
                <a:xfrm>
                  <a:off x="2436028" y="1449205"/>
                  <a:ext cx="330200"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m:t>
                        </m:r>
                      </m:oMath>
                    </m:oMathPara>
                  </a14:m>
                  <a:endParaRPr lang="en-US" sz="3600">
                    <a:effectLst/>
                    <a:latin typeface="Times New Roman"/>
                    <a:ea typeface="Calibri"/>
                    <a:cs typeface="Times New Roman"/>
                  </a:endParaRPr>
                </a:p>
              </p:txBody>
            </p:sp>
          </mc:Choice>
          <mc:Fallback xmlns="">
            <p:sp>
              <p:nvSpPr>
                <p:cNvPr id="90" name="Text Box 16"/>
                <p:cNvSpPr txBox="1">
                  <a:spLocks noRot="1" noChangeAspect="1" noMove="1" noResize="1" noEditPoints="1" noAdjustHandles="1" noChangeArrowheads="1" noChangeShapeType="1" noTextEdit="1"/>
                </p:cNvSpPr>
                <p:nvPr/>
              </p:nvSpPr>
              <p:spPr>
                <a:xfrm>
                  <a:off x="2436028" y="1449205"/>
                  <a:ext cx="330200" cy="307340"/>
                </a:xfrm>
                <a:prstGeom prst="rect">
                  <a:avLst/>
                </a:prstGeom>
                <a:blipFill rotWithShape="1">
                  <a:blip r:embed="rId23"/>
                  <a:stretch>
                    <a:fillRect/>
                  </a:stretch>
                </a:blipFill>
                <a:ln w="6350">
                  <a:noFill/>
                </a:ln>
              </p:spPr>
              <p:txBody>
                <a:bodyPr/>
                <a:lstStyle/>
                <a:p>
                  <a:r>
                    <a:rPr lang="en-US">
                      <a:noFill/>
                    </a:rPr>
                    <a:t> </a:t>
                  </a:r>
                </a:p>
              </p:txBody>
            </p:sp>
          </mc:Fallback>
        </mc:AlternateContent>
        <p:sp>
          <p:nvSpPr>
            <p:cNvPr id="141" name="Oval 140">
              <a:extLst>
                <a:ext uri="{FF2B5EF4-FFF2-40B4-BE49-F238E27FC236}">
                  <a16:creationId xmlns:a16="http://schemas.microsoft.com/office/drawing/2014/main" id="{B02CB890-491F-9865-2C30-CEA8CA563073}"/>
                </a:ext>
              </a:extLst>
            </p:cNvPr>
            <p:cNvSpPr/>
            <p:nvPr/>
          </p:nvSpPr>
          <p:spPr>
            <a:xfrm>
              <a:off x="3133387" y="1400589"/>
              <a:ext cx="74930" cy="749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42" name="Straight Arrow Connector 141">
              <a:extLst>
                <a:ext uri="{FF2B5EF4-FFF2-40B4-BE49-F238E27FC236}">
                  <a16:creationId xmlns:a16="http://schemas.microsoft.com/office/drawing/2014/main" id="{8985B3E2-E4DE-E30D-29DC-8BA22FACA0BD}"/>
                </a:ext>
              </a:extLst>
            </p:cNvPr>
            <p:cNvCxnSpPr>
              <a:stCxn id="141" idx="3"/>
            </p:cNvCxnSpPr>
            <p:nvPr/>
          </p:nvCxnSpPr>
          <p:spPr>
            <a:xfrm flipH="1">
              <a:off x="2921737" y="1464546"/>
              <a:ext cx="222415" cy="506908"/>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4222D366-C3CB-C42A-60BE-B9539E563174}"/>
                </a:ext>
              </a:extLst>
            </p:cNvPr>
            <p:cNvCxnSpPr>
              <a:stCxn id="141" idx="5"/>
            </p:cNvCxnSpPr>
            <p:nvPr/>
          </p:nvCxnSpPr>
          <p:spPr>
            <a:xfrm>
              <a:off x="3197131" y="1464546"/>
              <a:ext cx="207812" cy="510083"/>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4" name="Text Box 16">
                  <a:extLst>
                    <a:ext uri="{FF2B5EF4-FFF2-40B4-BE49-F238E27FC236}">
                      <a16:creationId xmlns:a16="http://schemas.microsoft.com/office/drawing/2014/main" id="{706D6D79-61E6-0D71-BCBC-B1EF6666DFC5}"/>
                    </a:ext>
                  </a:extLst>
                </p:cNvPr>
                <p:cNvSpPr txBox="1"/>
                <p:nvPr/>
              </p:nvSpPr>
              <p:spPr>
                <a:xfrm>
                  <a:off x="2783532" y="1433330"/>
                  <a:ext cx="330200"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𝑎</m:t>
                        </m:r>
                      </m:oMath>
                    </m:oMathPara>
                  </a14:m>
                  <a:endParaRPr lang="en-US" sz="3600">
                    <a:effectLst/>
                    <a:latin typeface="Times New Roman"/>
                    <a:ea typeface="Calibri"/>
                    <a:cs typeface="Times New Roman"/>
                  </a:endParaRPr>
                </a:p>
              </p:txBody>
            </p:sp>
          </mc:Choice>
          <mc:Fallback xmlns="">
            <p:sp>
              <p:nvSpPr>
                <p:cNvPr id="94" name="Text Box 16"/>
                <p:cNvSpPr txBox="1">
                  <a:spLocks noRot="1" noChangeAspect="1" noMove="1" noResize="1" noEditPoints="1" noAdjustHandles="1" noChangeArrowheads="1" noChangeShapeType="1" noTextEdit="1"/>
                </p:cNvSpPr>
                <p:nvPr/>
              </p:nvSpPr>
              <p:spPr>
                <a:xfrm>
                  <a:off x="2783532" y="1433330"/>
                  <a:ext cx="330200" cy="307340"/>
                </a:xfrm>
                <a:prstGeom prst="rect">
                  <a:avLst/>
                </a:prstGeom>
                <a:blipFill rotWithShape="1">
                  <a:blip r:embed="rId24"/>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5" name="Text Box 16">
                  <a:extLst>
                    <a:ext uri="{FF2B5EF4-FFF2-40B4-BE49-F238E27FC236}">
                      <a16:creationId xmlns:a16="http://schemas.microsoft.com/office/drawing/2014/main" id="{9D5EA97A-58D3-6693-7F3F-83E8DC0271BE}"/>
                    </a:ext>
                  </a:extLst>
                </p:cNvPr>
                <p:cNvSpPr txBox="1"/>
                <p:nvPr/>
              </p:nvSpPr>
              <p:spPr>
                <a:xfrm>
                  <a:off x="3232477" y="1449205"/>
                  <a:ext cx="339090"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m:t>
                        </m:r>
                      </m:oMath>
                    </m:oMathPara>
                  </a14:m>
                  <a:endParaRPr lang="en-US" sz="3600">
                    <a:effectLst/>
                    <a:latin typeface="Times New Roman"/>
                    <a:ea typeface="Calibri"/>
                    <a:cs typeface="Times New Roman"/>
                  </a:endParaRPr>
                </a:p>
              </p:txBody>
            </p:sp>
          </mc:Choice>
          <mc:Fallback xmlns="">
            <p:sp>
              <p:nvSpPr>
                <p:cNvPr id="95" name="Text Box 16"/>
                <p:cNvSpPr txBox="1">
                  <a:spLocks noRot="1" noChangeAspect="1" noMove="1" noResize="1" noEditPoints="1" noAdjustHandles="1" noChangeArrowheads="1" noChangeShapeType="1" noTextEdit="1"/>
                </p:cNvSpPr>
                <p:nvPr/>
              </p:nvSpPr>
              <p:spPr>
                <a:xfrm>
                  <a:off x="3232477" y="1449205"/>
                  <a:ext cx="339090" cy="307975"/>
                </a:xfrm>
                <a:prstGeom prst="rect">
                  <a:avLst/>
                </a:prstGeom>
                <a:blipFill rotWithShape="1">
                  <a:blip r:embed="rId25"/>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6" name="Text Box 16">
                  <a:extLst>
                    <a:ext uri="{FF2B5EF4-FFF2-40B4-BE49-F238E27FC236}">
                      <a16:creationId xmlns:a16="http://schemas.microsoft.com/office/drawing/2014/main" id="{638FC4EC-C001-7B4A-CB23-48DA6DC1D3FB}"/>
                    </a:ext>
                  </a:extLst>
                </p:cNvPr>
                <p:cNvSpPr txBox="1"/>
                <p:nvPr/>
              </p:nvSpPr>
              <p:spPr>
                <a:xfrm>
                  <a:off x="3256073" y="2031128"/>
                  <a:ext cx="339090"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sSup>
                          <m:sSupPr>
                            <m:ctrlPr>
                              <a:rPr lang="en-US" sz="3600" i="1">
                                <a:effectLst/>
                                <a:latin typeface="Cambria Math" panose="02040503050406030204" pitchFamily="18" charset="0"/>
                                <a:ea typeface="Calibri"/>
                                <a:cs typeface="Times New Roman"/>
                              </a:rPr>
                            </m:ctrlPr>
                          </m:sSupPr>
                          <m:e>
                            <m:r>
                              <a:rPr lang="en-US" sz="3600" i="1">
                                <a:effectLst/>
                                <a:latin typeface="Cambria Math"/>
                                <a:ea typeface="Calibri"/>
                                <a:cs typeface="Times New Roman"/>
                              </a:rPr>
                              <m:t>𝑏</m:t>
                            </m:r>
                          </m:e>
                          <m:sup>
                            <m:r>
                              <a:rPr lang="en-US" sz="3600" i="1">
                                <a:effectLst/>
                                <a:latin typeface="Cambria Math"/>
                                <a:ea typeface="Calibri"/>
                                <a:cs typeface="Times New Roman"/>
                              </a:rPr>
                              <m:t>3</m:t>
                            </m:r>
                          </m:sup>
                        </m:sSup>
                      </m:oMath>
                    </m:oMathPara>
                  </a14:m>
                  <a:endParaRPr lang="en-US" sz="3600">
                    <a:effectLst/>
                    <a:latin typeface="Times New Roman"/>
                    <a:ea typeface="Calibri"/>
                    <a:cs typeface="Times New Roman"/>
                  </a:endParaRPr>
                </a:p>
              </p:txBody>
            </p:sp>
          </mc:Choice>
          <mc:Fallback xmlns="">
            <p:sp>
              <p:nvSpPr>
                <p:cNvPr id="96" name="Text Box 16"/>
                <p:cNvSpPr txBox="1">
                  <a:spLocks noRot="1" noChangeAspect="1" noMove="1" noResize="1" noEditPoints="1" noAdjustHandles="1" noChangeArrowheads="1" noChangeShapeType="1" noTextEdit="1"/>
                </p:cNvSpPr>
                <p:nvPr/>
              </p:nvSpPr>
              <p:spPr>
                <a:xfrm>
                  <a:off x="3256073" y="2031128"/>
                  <a:ext cx="339090" cy="307975"/>
                </a:xfrm>
                <a:prstGeom prst="rect">
                  <a:avLst/>
                </a:prstGeom>
                <a:blipFill rotWithShape="1">
                  <a:blip r:embed="rId26"/>
                  <a:stretch>
                    <a:fillRect/>
                  </a:stretch>
                </a:blipFill>
                <a:ln w="6350">
                  <a:noFill/>
                </a:ln>
              </p:spPr>
              <p:txBody>
                <a:bodyPr/>
                <a:lstStyle/>
                <a:p>
                  <a:r>
                    <a:rPr lang="en-US">
                      <a:noFill/>
                    </a:rPr>
                    <a:t> </a:t>
                  </a:r>
                </a:p>
              </p:txBody>
            </p:sp>
          </mc:Fallback>
        </mc:AlternateContent>
      </p:grpSp>
    </p:spTree>
    <p:extLst>
      <p:ext uri="{BB962C8B-B14F-4D97-AF65-F5344CB8AC3E}">
        <p14:creationId xmlns:p14="http://schemas.microsoft.com/office/powerpoint/2010/main" val="2366783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randombar(horizontal)">
                                      <p:cBhvr>
                                        <p:cTn id="11" dur="500"/>
                                        <p:tgtEl>
                                          <p:spTgt spid="82"/>
                                        </p:tgtEl>
                                      </p:cBhvr>
                                    </p:animEffect>
                                  </p:childTnLst>
                                </p:cTn>
                              </p:par>
                              <p:par>
                                <p:cTn id="12" presetID="14" presetClass="entr" presetSubtype="10" fill="hold"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randombar(horizontal)">
                                      <p:cBhvr>
                                        <p:cTn id="14" dur="500"/>
                                        <p:tgtEl>
                                          <p:spTgt spid="36"/>
                                        </p:tgtEl>
                                      </p:cBhvr>
                                    </p:animEffect>
                                  </p:childTnLst>
                                </p:cTn>
                              </p:par>
                              <p:par>
                                <p:cTn id="15" presetID="45"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anim calcmode="lin" valueType="num">
                                      <p:cBhvr>
                                        <p:cTn id="18" dur="2000" fill="hold"/>
                                        <p:tgtEl>
                                          <p:spTgt spid="3"/>
                                        </p:tgtEl>
                                        <p:attrNameLst>
                                          <p:attrName>ppt_w</p:attrName>
                                        </p:attrNameLst>
                                      </p:cBhvr>
                                      <p:tavLst>
                                        <p:tav tm="0" fmla="#ppt_w*sin(2.5*pi*$)">
                                          <p:val>
                                            <p:fltVal val="0"/>
                                          </p:val>
                                        </p:tav>
                                        <p:tav tm="100000">
                                          <p:val>
                                            <p:fltVal val="1"/>
                                          </p:val>
                                        </p:tav>
                                      </p:tavLst>
                                    </p:anim>
                                    <p:anim calcmode="lin" valueType="num">
                                      <p:cBhvr>
                                        <p:cTn id="19" dur="2000" fill="hold"/>
                                        <p:tgtEl>
                                          <p:spTgt spid="3"/>
                                        </p:tgtEl>
                                        <p:attrNameLst>
                                          <p:attrName>ppt_h</p:attrName>
                                        </p:attrNameLst>
                                      </p:cBhvr>
                                      <p:tavLst>
                                        <p:tav tm="0">
                                          <p:val>
                                            <p:strVal val="#ppt_h"/>
                                          </p:val>
                                        </p:tav>
                                        <p:tav tm="100000">
                                          <p:val>
                                            <p:strVal val="#ppt_h"/>
                                          </p:val>
                                        </p:tav>
                                      </p:tavLst>
                                    </p:anim>
                                  </p:childTnLst>
                                </p:cTn>
                              </p:par>
                              <p:par>
                                <p:cTn id="20" presetID="14" presetClass="entr" presetSubtype="10" fill="hold" nodeType="with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randombar(horizontal)">
                                      <p:cBhvr>
                                        <p:cTn id="22"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FAD0BC6C-B274-403D-B389-601D352F485A}"/>
              </a:ext>
            </a:extLst>
          </p:cNvPr>
          <p:cNvGrpSpPr/>
          <p:nvPr/>
        </p:nvGrpSpPr>
        <p:grpSpPr>
          <a:xfrm>
            <a:off x="171024" y="2987241"/>
            <a:ext cx="24003000" cy="10364829"/>
            <a:chOff x="1222851" y="5348149"/>
            <a:chExt cx="23228669" cy="4933171"/>
          </a:xfrm>
        </p:grpSpPr>
        <p:sp>
          <p:nvSpPr>
            <p:cNvPr id="42" name="Rounded Rectangle 34">
              <a:extLst>
                <a:ext uri="{FF2B5EF4-FFF2-40B4-BE49-F238E27FC236}">
                  <a16:creationId xmlns:a16="http://schemas.microsoft.com/office/drawing/2014/main" id="{6261E7D4-EF36-44E2-B14D-C976222A2555}"/>
                </a:ext>
              </a:extLst>
            </p:cNvPr>
            <p:cNvSpPr/>
            <p:nvPr/>
          </p:nvSpPr>
          <p:spPr>
            <a:xfrm>
              <a:off x="1302687" y="5419798"/>
              <a:ext cx="23148833"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43" name="Group 60">
              <a:extLst>
                <a:ext uri="{FF2B5EF4-FFF2-40B4-BE49-F238E27FC236}">
                  <a16:creationId xmlns:a16="http://schemas.microsoft.com/office/drawing/2014/main" id="{FA209534-7FF3-4484-9EFF-8419F99B832D}"/>
                </a:ext>
              </a:extLst>
            </p:cNvPr>
            <p:cNvGrpSpPr/>
            <p:nvPr/>
          </p:nvGrpSpPr>
          <p:grpSpPr>
            <a:xfrm>
              <a:off x="1222851" y="5348149"/>
              <a:ext cx="5748901" cy="824430"/>
              <a:chOff x="1224542" y="6322796"/>
              <a:chExt cx="5749566" cy="828633"/>
            </a:xfrm>
          </p:grpSpPr>
          <p:sp>
            <p:nvSpPr>
              <p:cNvPr id="51" name="Freeform 20">
                <a:extLst>
                  <a:ext uri="{FF2B5EF4-FFF2-40B4-BE49-F238E27FC236}">
                    <a16:creationId xmlns:a16="http://schemas.microsoft.com/office/drawing/2014/main" id="{2D33D6B9-A13D-4FB0-B941-B0D849062C0D}"/>
                  </a:ext>
                </a:extLst>
              </p:cNvPr>
              <p:cNvSpPr>
                <a:spLocks/>
              </p:cNvSpPr>
              <p:nvPr/>
            </p:nvSpPr>
            <p:spPr bwMode="auto">
              <a:xfrm rot="16200000" flipV="1">
                <a:off x="3182231" y="4936818"/>
                <a:ext cx="618872" cy="3390827"/>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52" name="TextBox 51">
                <a:extLst>
                  <a:ext uri="{FF2B5EF4-FFF2-40B4-BE49-F238E27FC236}">
                    <a16:creationId xmlns:a16="http://schemas.microsoft.com/office/drawing/2014/main" id="{41A3C53F-D869-400C-8EDB-9AAE73FAA1CD}"/>
                  </a:ext>
                </a:extLst>
              </p:cNvPr>
              <p:cNvSpPr txBox="1"/>
              <p:nvPr/>
            </p:nvSpPr>
            <p:spPr>
              <a:xfrm>
                <a:off x="2461395" y="6394807"/>
                <a:ext cx="4512713" cy="368085"/>
              </a:xfrm>
              <a:prstGeom prst="rect">
                <a:avLst/>
              </a:prstGeom>
              <a:noFill/>
            </p:spPr>
            <p:txBody>
              <a:bodyPr wrap="square" rtlCol="0">
                <a:spAutoFit/>
              </a:bodyPr>
              <a:lstStyle/>
              <a:p>
                <a:r>
                  <a:rPr lang="vi-VN" sz="4400" b="1">
                    <a:solidFill>
                      <a:srgbClr val="FF0000"/>
                    </a:solidFill>
                    <a:latin typeface="Tahoma" pitchFamily="34" charset="0"/>
                    <a:ea typeface="Tahoma" pitchFamily="34" charset="0"/>
                    <a:cs typeface="Tahoma" pitchFamily="34" charset="0"/>
                  </a:rPr>
                  <a:t>Trả lời:</a:t>
                </a:r>
                <a:endParaRPr lang="en-US" sz="4400" b="1" dirty="0">
                  <a:solidFill>
                    <a:srgbClr val="FF0000"/>
                  </a:solidFill>
                  <a:latin typeface="Tahoma" pitchFamily="34" charset="0"/>
                  <a:ea typeface="Tahoma" pitchFamily="34" charset="0"/>
                  <a:cs typeface="Tahoma" pitchFamily="34" charset="0"/>
                </a:endParaRPr>
              </a:p>
            </p:txBody>
          </p:sp>
          <p:sp>
            <p:nvSpPr>
              <p:cNvPr id="53" name="Round Diagonal Corner Rectangle 41">
                <a:extLst>
                  <a:ext uri="{FF2B5EF4-FFF2-40B4-BE49-F238E27FC236}">
                    <a16:creationId xmlns:a16="http://schemas.microsoft.com/office/drawing/2014/main" id="{EC407B9C-5004-4A32-9D9A-AED2A971A049}"/>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15">
                <a:extLst>
                  <a:ext uri="{FF2B5EF4-FFF2-40B4-BE49-F238E27FC236}">
                    <a16:creationId xmlns:a16="http://schemas.microsoft.com/office/drawing/2014/main" id="{28F6AA0C-07CD-49E2-9A7A-B15B4E2B4ACD}"/>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65" name="Group 64">
            <a:extLst>
              <a:ext uri="{FF2B5EF4-FFF2-40B4-BE49-F238E27FC236}">
                <a16:creationId xmlns:a16="http://schemas.microsoft.com/office/drawing/2014/main" id="{70524C28-330B-43E5-9378-84CE4353225F}"/>
              </a:ext>
            </a:extLst>
          </p:cNvPr>
          <p:cNvGrpSpPr/>
          <p:nvPr/>
        </p:nvGrpSpPr>
        <p:grpSpPr>
          <a:xfrm>
            <a:off x="381000" y="1904999"/>
            <a:ext cx="23219986" cy="1538884"/>
            <a:chOff x="381000" y="1904999"/>
            <a:chExt cx="23219986" cy="1538884"/>
          </a:xfrm>
        </p:grpSpPr>
        <p:sp>
          <p:nvSpPr>
            <p:cNvPr id="66" name="Rectangle 65">
              <a:extLst>
                <a:ext uri="{FF2B5EF4-FFF2-40B4-BE49-F238E27FC236}">
                  <a16:creationId xmlns:a16="http://schemas.microsoft.com/office/drawing/2014/main" id="{04F86028-A5E9-4A56-884D-C219A70B815D}"/>
                </a:ext>
              </a:extLst>
            </p:cNvPr>
            <p:cNvSpPr/>
            <p:nvPr/>
          </p:nvSpPr>
          <p:spPr>
            <a:xfrm>
              <a:off x="1981200" y="1905000"/>
              <a:ext cx="21619786" cy="1538883"/>
            </a:xfrm>
            <a:prstGeom prst="rect">
              <a:avLst/>
            </a:prstGeom>
          </p:spPr>
          <p:txBody>
            <a:bodyPr wrap="square">
              <a:spAutoFit/>
            </a:bodyPr>
            <a:lstStyle/>
            <a:p>
              <a:pPr>
                <a:spcBef>
                  <a:spcPct val="0"/>
                </a:spcBef>
                <a:defRPr/>
              </a:pPr>
              <a:r>
                <a:rPr lang="en-US" sz="4700" b="1">
                  <a:solidFill>
                    <a:srgbClr val="242452"/>
                  </a:solidFill>
                  <a:latin typeface="Tahoma" panose="020B0604030504040204" pitchFamily="34" charset="0"/>
                  <a:ea typeface="Tahoma" panose="020B0604030504040204" pitchFamily="34" charset="0"/>
                  <a:cs typeface="Tahoma" panose="020B0604030504040204" pitchFamily="34" charset="0"/>
                </a:rPr>
                <a:t>XÂY DỰNG CÔNG THỨC NHỊ THỨC NEWTON.</a:t>
              </a:r>
            </a:p>
            <a:p>
              <a:pPr>
                <a:lnSpc>
                  <a:spcPct val="100000"/>
                </a:lnSpc>
                <a:spcBef>
                  <a:spcPct val="0"/>
                </a:spcBef>
                <a:buNone/>
                <a:defRPr/>
              </a:pP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67" name="Round Same Side Corner Rectangle 51">
              <a:extLst>
                <a:ext uri="{FF2B5EF4-FFF2-40B4-BE49-F238E27FC236}">
                  <a16:creationId xmlns:a16="http://schemas.microsoft.com/office/drawing/2014/main" id="{9EC2DC36-A59A-4325-A664-FA1E955F8F20}"/>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8" name="TextBox 67">
              <a:extLst>
                <a:ext uri="{FF2B5EF4-FFF2-40B4-BE49-F238E27FC236}">
                  <a16:creationId xmlns:a16="http://schemas.microsoft.com/office/drawing/2014/main" id="{A318689D-AF99-44A0-B09D-CC913A5CD0DB}"/>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69" name="Round Same Side Corner Rectangle 51">
              <a:extLst>
                <a:ext uri="{FF2B5EF4-FFF2-40B4-BE49-F238E27FC236}">
                  <a16:creationId xmlns:a16="http://schemas.microsoft.com/office/drawing/2014/main" id="{B981FF08-42E1-4108-8DD0-1D34E9BB63E2}"/>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0" name="TextBox 69">
              <a:extLst>
                <a:ext uri="{FF2B5EF4-FFF2-40B4-BE49-F238E27FC236}">
                  <a16:creationId xmlns:a16="http://schemas.microsoft.com/office/drawing/2014/main" id="{A9997F11-890A-4A73-BC16-EB07297C552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83" name="Canvas 266"/>
          <p:cNvGrpSpPr/>
          <p:nvPr/>
        </p:nvGrpSpPr>
        <p:grpSpPr>
          <a:xfrm>
            <a:off x="12901365" y="4537791"/>
            <a:ext cx="11274001" cy="7500907"/>
            <a:chOff x="0" y="0"/>
            <a:chExt cx="3595163" cy="2356485"/>
          </a:xfrm>
        </p:grpSpPr>
        <p:sp>
          <p:nvSpPr>
            <p:cNvPr id="97" name="Rectangle 96"/>
            <p:cNvSpPr/>
            <p:nvPr/>
          </p:nvSpPr>
          <p:spPr>
            <a:xfrm>
              <a:off x="0" y="0"/>
              <a:ext cx="3594735" cy="2356485"/>
            </a:xfrm>
            <a:prstGeom prst="rect">
              <a:avLst/>
            </a:prstGeom>
            <a:solidFill>
              <a:prstClr val="white"/>
            </a:solidFill>
          </p:spPr>
        </p:sp>
        <mc:AlternateContent xmlns:mc="http://schemas.openxmlformats.org/markup-compatibility/2006" xmlns:a14="http://schemas.microsoft.com/office/drawing/2010/main">
          <mc:Choice Requires="a14">
            <p:sp>
              <p:nvSpPr>
                <p:cNvPr id="114" name="Text Box 16"/>
                <p:cNvSpPr txBox="1"/>
                <p:nvPr/>
              </p:nvSpPr>
              <p:spPr>
                <a:xfrm>
                  <a:off x="36000" y="2014670"/>
                  <a:ext cx="50415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sSup>
                          <m:sSupPr>
                            <m:ctrlPr>
                              <a:rPr lang="en-US" sz="4000" i="1">
                                <a:effectLst/>
                                <a:latin typeface="Cambria Math" panose="02040503050406030204" pitchFamily="18" charset="0"/>
                                <a:ea typeface="Calibri"/>
                                <a:cs typeface="Times New Roman"/>
                              </a:rPr>
                            </m:ctrlPr>
                          </m:sSupPr>
                          <m:e>
                            <m:r>
                              <a:rPr lang="en-US" sz="4000" i="1">
                                <a:effectLst/>
                                <a:latin typeface="Cambria Math"/>
                                <a:ea typeface="Calibri"/>
                                <a:cs typeface="Times New Roman"/>
                              </a:rPr>
                              <m:t>𝑎</m:t>
                            </m:r>
                          </m:e>
                          <m:sup>
                            <m:r>
                              <a:rPr lang="en-US" sz="4000" i="1">
                                <a:effectLst/>
                                <a:latin typeface="Cambria Math"/>
                                <a:ea typeface="Calibri"/>
                                <a:cs typeface="Times New Roman"/>
                              </a:rPr>
                              <m:t>3</m:t>
                            </m:r>
                          </m:sup>
                        </m:sSup>
                      </m:oMath>
                    </m:oMathPara>
                  </a14:m>
                  <a:endParaRPr lang="en-US" sz="4000">
                    <a:effectLst/>
                    <a:latin typeface="Times New Roman"/>
                    <a:ea typeface="Calibri"/>
                    <a:cs typeface="Times New Roman"/>
                  </a:endParaRPr>
                </a:p>
              </p:txBody>
            </p:sp>
          </mc:Choice>
          <mc:Fallback xmlns="">
            <p:sp>
              <p:nvSpPr>
                <p:cNvPr id="114" name="Text Box 16"/>
                <p:cNvSpPr txBox="1">
                  <a:spLocks noRot="1" noChangeAspect="1" noMove="1" noResize="1" noEditPoints="1" noAdjustHandles="1" noChangeArrowheads="1" noChangeShapeType="1" noTextEdit="1"/>
                </p:cNvSpPr>
                <p:nvPr/>
              </p:nvSpPr>
              <p:spPr>
                <a:xfrm>
                  <a:off x="36000" y="2014670"/>
                  <a:ext cx="504155" cy="307975"/>
                </a:xfrm>
                <a:prstGeom prst="rect">
                  <a:avLst/>
                </a:prstGeom>
                <a:blipFill rotWithShape="1">
                  <a:blip r:embed="rId10"/>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Text Box 16"/>
                <p:cNvSpPr txBox="1"/>
                <p:nvPr/>
              </p:nvSpPr>
              <p:spPr>
                <a:xfrm>
                  <a:off x="491806" y="2005185"/>
                  <a:ext cx="50355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sSup>
                          <m:sSupPr>
                            <m:ctrlPr>
                              <a:rPr lang="en-US" sz="4000" i="1">
                                <a:effectLst/>
                                <a:latin typeface="Cambria Math" panose="02040503050406030204" pitchFamily="18" charset="0"/>
                                <a:ea typeface="Calibri"/>
                                <a:cs typeface="Times New Roman"/>
                              </a:rPr>
                            </m:ctrlPr>
                          </m:sSupPr>
                          <m:e>
                            <m:r>
                              <a:rPr lang="en-US" sz="4000" i="1">
                                <a:effectLst/>
                                <a:latin typeface="Cambria Math"/>
                                <a:ea typeface="Calibri"/>
                                <a:cs typeface="Times New Roman"/>
                              </a:rPr>
                              <m:t>𝑎</m:t>
                            </m:r>
                          </m:e>
                          <m:sup>
                            <m:r>
                              <a:rPr lang="en-US" sz="4000" i="1">
                                <a:effectLst/>
                                <a:latin typeface="Cambria Math"/>
                                <a:ea typeface="Calibri"/>
                                <a:cs typeface="Times New Roman"/>
                              </a:rPr>
                              <m:t>2</m:t>
                            </m:r>
                          </m:sup>
                        </m:sSup>
                        <m:r>
                          <a:rPr lang="en-US" sz="4000" i="1">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xmlns="">
            <p:sp>
              <p:nvSpPr>
                <p:cNvPr id="115" name="Text Box 16"/>
                <p:cNvSpPr txBox="1">
                  <a:spLocks noRot="1" noChangeAspect="1" noMove="1" noResize="1" noEditPoints="1" noAdjustHandles="1" noChangeArrowheads="1" noChangeShapeType="1" noTextEdit="1"/>
                </p:cNvSpPr>
                <p:nvPr/>
              </p:nvSpPr>
              <p:spPr>
                <a:xfrm>
                  <a:off x="491806" y="2005185"/>
                  <a:ext cx="503555" cy="307975"/>
                </a:xfrm>
                <a:prstGeom prst="rect">
                  <a:avLst/>
                </a:prstGeom>
                <a:blipFill rotWithShape="1">
                  <a:blip r:embed="rId11"/>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Text Box 16"/>
                <p:cNvSpPr txBox="1"/>
                <p:nvPr/>
              </p:nvSpPr>
              <p:spPr>
                <a:xfrm>
                  <a:off x="939729" y="2014670"/>
                  <a:ext cx="340207"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sSup>
                          <m:sSupPr>
                            <m:ctrlPr>
                              <a:rPr lang="en-US" sz="4000" i="1">
                                <a:effectLst/>
                                <a:latin typeface="Cambria Math" panose="02040503050406030204" pitchFamily="18" charset="0"/>
                                <a:ea typeface="Calibri"/>
                                <a:cs typeface="Times New Roman"/>
                              </a:rPr>
                            </m:ctrlPr>
                          </m:sSupPr>
                          <m:e>
                            <m:r>
                              <a:rPr lang="en-US" sz="4000" i="1">
                                <a:effectLst/>
                                <a:latin typeface="Cambria Math"/>
                                <a:ea typeface="Calibri"/>
                                <a:cs typeface="Times New Roman"/>
                              </a:rPr>
                              <m:t>𝑎</m:t>
                            </m:r>
                          </m:e>
                          <m:sup>
                            <m:r>
                              <a:rPr lang="en-US" sz="4000" i="1">
                                <a:effectLst/>
                                <a:latin typeface="Cambria Math"/>
                                <a:ea typeface="Calibri"/>
                                <a:cs typeface="Times New Roman"/>
                              </a:rPr>
                              <m:t>2</m:t>
                            </m:r>
                          </m:sup>
                        </m:sSup>
                        <m:r>
                          <a:rPr lang="en-US" sz="4000" i="1">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xmlns="">
            <p:sp>
              <p:nvSpPr>
                <p:cNvPr id="116" name="Text Box 16"/>
                <p:cNvSpPr txBox="1">
                  <a:spLocks noRot="1" noChangeAspect="1" noMove="1" noResize="1" noEditPoints="1" noAdjustHandles="1" noChangeArrowheads="1" noChangeShapeType="1" noTextEdit="1"/>
                </p:cNvSpPr>
                <p:nvPr/>
              </p:nvSpPr>
              <p:spPr>
                <a:xfrm>
                  <a:off x="939729" y="2014670"/>
                  <a:ext cx="340207" cy="307975"/>
                </a:xfrm>
                <a:prstGeom prst="rect">
                  <a:avLst/>
                </a:prstGeom>
                <a:blipFill rotWithShape="1">
                  <a:blip r:embed="rId12"/>
                  <a:stretch>
                    <a:fillRect/>
                  </a:stretch>
                </a:blipFill>
                <a:ln w="6350">
                  <a:noFill/>
                </a:ln>
              </p:spPr>
              <p:txBody>
                <a:bodyPr/>
                <a:lstStyle/>
                <a:p>
                  <a:r>
                    <a:rPr lang="en-US">
                      <a:noFill/>
                    </a:rPr>
                    <a:t> </a:t>
                  </a:r>
                </a:p>
              </p:txBody>
            </p:sp>
          </mc:Fallback>
        </mc:AlternateContent>
        <p:sp>
          <p:nvSpPr>
            <p:cNvPr id="117" name="Oval 116"/>
            <p:cNvSpPr/>
            <p:nvPr/>
          </p:nvSpPr>
          <p:spPr>
            <a:xfrm>
              <a:off x="583158" y="1481262"/>
              <a:ext cx="75565" cy="749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18" name="Straight Arrow Connector 117"/>
            <p:cNvCxnSpPr/>
            <p:nvPr/>
          </p:nvCxnSpPr>
          <p:spPr>
            <a:xfrm flipH="1">
              <a:off x="331023" y="1545219"/>
              <a:ext cx="263146" cy="491033"/>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647597" y="1545219"/>
              <a:ext cx="119223" cy="484223"/>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0" name="Text Box 16"/>
                <p:cNvSpPr txBox="1"/>
                <p:nvPr/>
              </p:nvSpPr>
              <p:spPr>
                <a:xfrm>
                  <a:off x="178028" y="1560002"/>
                  <a:ext cx="330835"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𝑎</m:t>
                        </m:r>
                      </m:oMath>
                    </m:oMathPara>
                  </a14:m>
                  <a:endParaRPr lang="en-US" sz="4000">
                    <a:effectLst/>
                    <a:latin typeface="Times New Roman"/>
                    <a:ea typeface="Calibri"/>
                    <a:cs typeface="Times New Roman"/>
                  </a:endParaRPr>
                </a:p>
              </p:txBody>
            </p:sp>
          </mc:Choice>
          <mc:Fallback xmlns="">
            <p:sp>
              <p:nvSpPr>
                <p:cNvPr id="120" name="Text Box 16"/>
                <p:cNvSpPr txBox="1">
                  <a:spLocks noRot="1" noChangeAspect="1" noMove="1" noResize="1" noEditPoints="1" noAdjustHandles="1" noChangeArrowheads="1" noChangeShapeType="1" noTextEdit="1"/>
                </p:cNvSpPr>
                <p:nvPr/>
              </p:nvSpPr>
              <p:spPr>
                <a:xfrm>
                  <a:off x="178028" y="1560002"/>
                  <a:ext cx="330835" cy="307340"/>
                </a:xfrm>
                <a:prstGeom prst="rect">
                  <a:avLst/>
                </a:prstGeom>
                <a:blipFill rotWithShape="1">
                  <a:blip r:embed="rId13"/>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1" name="Text Box 16"/>
                <p:cNvSpPr txBox="1"/>
                <p:nvPr/>
              </p:nvSpPr>
              <p:spPr>
                <a:xfrm>
                  <a:off x="724763" y="1560002"/>
                  <a:ext cx="330835"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xmlns="">
            <p:sp>
              <p:nvSpPr>
                <p:cNvPr id="121" name="Text Box 16"/>
                <p:cNvSpPr txBox="1">
                  <a:spLocks noRot="1" noChangeAspect="1" noMove="1" noResize="1" noEditPoints="1" noAdjustHandles="1" noChangeArrowheads="1" noChangeShapeType="1" noTextEdit="1"/>
                </p:cNvSpPr>
                <p:nvPr/>
              </p:nvSpPr>
              <p:spPr>
                <a:xfrm>
                  <a:off x="724763" y="1560002"/>
                  <a:ext cx="330835" cy="307340"/>
                </a:xfrm>
                <a:prstGeom prst="rect">
                  <a:avLst/>
                </a:prstGeom>
                <a:blipFill rotWithShape="1">
                  <a:blip r:embed="rId14"/>
                  <a:stretch>
                    <a:fillRect/>
                  </a:stretch>
                </a:blipFill>
                <a:ln w="6350">
                  <a:noFill/>
                </a:ln>
              </p:spPr>
              <p:txBody>
                <a:bodyPr/>
                <a:lstStyle/>
                <a:p>
                  <a:r>
                    <a:rPr lang="en-US">
                      <a:noFill/>
                    </a:rPr>
                    <a:t> </a:t>
                  </a:r>
                </a:p>
              </p:txBody>
            </p:sp>
          </mc:Fallback>
        </mc:AlternateContent>
        <p:sp>
          <p:nvSpPr>
            <p:cNvPr id="122" name="Oval 121"/>
            <p:cNvSpPr/>
            <p:nvPr/>
          </p:nvSpPr>
          <p:spPr>
            <a:xfrm>
              <a:off x="1307080" y="1491422"/>
              <a:ext cx="75565" cy="749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23" name="Straight Arrow Connector 122"/>
            <p:cNvCxnSpPr/>
            <p:nvPr/>
          </p:nvCxnSpPr>
          <p:spPr>
            <a:xfrm flipH="1">
              <a:off x="1095655" y="1555379"/>
              <a:ext cx="222393" cy="506955"/>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a:off x="1371476" y="1555379"/>
              <a:ext cx="207663" cy="510244"/>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5" name="Text Box 16"/>
                <p:cNvSpPr txBox="1"/>
                <p:nvPr/>
              </p:nvSpPr>
              <p:spPr>
                <a:xfrm>
                  <a:off x="967734" y="1550427"/>
                  <a:ext cx="330835"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𝑎</m:t>
                        </m:r>
                      </m:oMath>
                    </m:oMathPara>
                  </a14:m>
                  <a:endParaRPr lang="en-US" sz="4000">
                    <a:effectLst/>
                    <a:latin typeface="Times New Roman"/>
                    <a:ea typeface="Calibri"/>
                    <a:cs typeface="Times New Roman"/>
                  </a:endParaRPr>
                </a:p>
              </p:txBody>
            </p:sp>
          </mc:Choice>
          <mc:Fallback xmlns="">
            <p:sp>
              <p:nvSpPr>
                <p:cNvPr id="125" name="Text Box 16"/>
                <p:cNvSpPr txBox="1">
                  <a:spLocks noRot="1" noChangeAspect="1" noMove="1" noResize="1" noEditPoints="1" noAdjustHandles="1" noChangeArrowheads="1" noChangeShapeType="1" noTextEdit="1"/>
                </p:cNvSpPr>
                <p:nvPr/>
              </p:nvSpPr>
              <p:spPr>
                <a:xfrm>
                  <a:off x="967734" y="1550427"/>
                  <a:ext cx="330835" cy="307340"/>
                </a:xfrm>
                <a:prstGeom prst="rect">
                  <a:avLst/>
                </a:prstGeom>
                <a:blipFill rotWithShape="1">
                  <a:blip r:embed="rId15"/>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Text Box 16"/>
                <p:cNvSpPr txBox="1"/>
                <p:nvPr/>
              </p:nvSpPr>
              <p:spPr>
                <a:xfrm>
                  <a:off x="1417177" y="1566352"/>
                  <a:ext cx="33972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xmlns="">
            <p:sp>
              <p:nvSpPr>
                <p:cNvPr id="126" name="Text Box 16"/>
                <p:cNvSpPr txBox="1">
                  <a:spLocks noRot="1" noChangeAspect="1" noMove="1" noResize="1" noEditPoints="1" noAdjustHandles="1" noChangeArrowheads="1" noChangeShapeType="1" noTextEdit="1"/>
                </p:cNvSpPr>
                <p:nvPr/>
              </p:nvSpPr>
              <p:spPr>
                <a:xfrm>
                  <a:off x="1417177" y="1566352"/>
                  <a:ext cx="339725" cy="307975"/>
                </a:xfrm>
                <a:prstGeom prst="rect">
                  <a:avLst/>
                </a:prstGeom>
                <a:blipFill rotWithShape="1">
                  <a:blip r:embed="rId16"/>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Text Box 16"/>
                <p:cNvSpPr txBox="1"/>
                <p:nvPr/>
              </p:nvSpPr>
              <p:spPr>
                <a:xfrm>
                  <a:off x="1400730" y="2037424"/>
                  <a:ext cx="33972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𝑎</m:t>
                        </m:r>
                        <m:sSup>
                          <m:sSupPr>
                            <m:ctrlPr>
                              <a:rPr lang="en-US" sz="4000" i="1">
                                <a:effectLst/>
                                <a:latin typeface="Cambria Math" panose="02040503050406030204" pitchFamily="18" charset="0"/>
                                <a:ea typeface="Calibri"/>
                                <a:cs typeface="Times New Roman"/>
                              </a:rPr>
                            </m:ctrlPr>
                          </m:sSupPr>
                          <m:e>
                            <m:r>
                              <a:rPr lang="en-US" sz="4000" i="1">
                                <a:effectLst/>
                                <a:latin typeface="Cambria Math"/>
                                <a:ea typeface="Calibri"/>
                                <a:cs typeface="Times New Roman"/>
                              </a:rPr>
                              <m:t>𝑏</m:t>
                            </m:r>
                          </m:e>
                          <m:sup>
                            <m:r>
                              <a:rPr lang="en-US" sz="4000" i="1">
                                <a:effectLst/>
                                <a:latin typeface="Cambria Math"/>
                                <a:ea typeface="Calibri"/>
                                <a:cs typeface="Times New Roman"/>
                              </a:rPr>
                              <m:t>2</m:t>
                            </m:r>
                          </m:sup>
                        </m:sSup>
                      </m:oMath>
                    </m:oMathPara>
                  </a14:m>
                  <a:endParaRPr lang="en-US" sz="4000">
                    <a:effectLst/>
                    <a:latin typeface="Times New Roman"/>
                    <a:ea typeface="Calibri"/>
                    <a:cs typeface="Times New Roman"/>
                  </a:endParaRPr>
                </a:p>
              </p:txBody>
            </p:sp>
          </mc:Choice>
          <mc:Fallback xmlns="">
            <p:sp>
              <p:nvSpPr>
                <p:cNvPr id="127" name="Text Box 16"/>
                <p:cNvSpPr txBox="1">
                  <a:spLocks noRot="1" noChangeAspect="1" noMove="1" noResize="1" noEditPoints="1" noAdjustHandles="1" noChangeArrowheads="1" noChangeShapeType="1" noTextEdit="1"/>
                </p:cNvSpPr>
                <p:nvPr/>
              </p:nvSpPr>
              <p:spPr>
                <a:xfrm>
                  <a:off x="1400730" y="2037424"/>
                  <a:ext cx="339725" cy="307975"/>
                </a:xfrm>
                <a:prstGeom prst="rect">
                  <a:avLst/>
                </a:prstGeom>
                <a:blipFill rotWithShape="1">
                  <a:blip r:embed="rId17"/>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Text Box 16"/>
                <p:cNvSpPr txBox="1"/>
                <p:nvPr/>
              </p:nvSpPr>
              <p:spPr>
                <a:xfrm>
                  <a:off x="1860405" y="2014670"/>
                  <a:ext cx="50355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sSup>
                          <m:sSupPr>
                            <m:ctrlPr>
                              <a:rPr lang="en-US" sz="4000" i="1">
                                <a:effectLst/>
                                <a:latin typeface="Cambria Math" panose="02040503050406030204" pitchFamily="18" charset="0"/>
                                <a:ea typeface="Calibri"/>
                                <a:cs typeface="Times New Roman"/>
                              </a:rPr>
                            </m:ctrlPr>
                          </m:sSupPr>
                          <m:e>
                            <m:r>
                              <a:rPr lang="en-US" sz="4000" i="1">
                                <a:effectLst/>
                                <a:latin typeface="Cambria Math"/>
                                <a:ea typeface="Calibri"/>
                                <a:cs typeface="Times New Roman"/>
                              </a:rPr>
                              <m:t>𝑎</m:t>
                            </m:r>
                          </m:e>
                          <m:sup>
                            <m:r>
                              <a:rPr lang="en-US" sz="4000" i="1">
                                <a:effectLst/>
                                <a:latin typeface="Cambria Math"/>
                                <a:ea typeface="Calibri"/>
                                <a:cs typeface="Times New Roman"/>
                              </a:rPr>
                              <m:t>2</m:t>
                            </m:r>
                          </m:sup>
                        </m:sSup>
                        <m:r>
                          <a:rPr lang="en-US" sz="4000" i="1">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xmlns="">
            <p:sp>
              <p:nvSpPr>
                <p:cNvPr id="128" name="Text Box 16"/>
                <p:cNvSpPr txBox="1">
                  <a:spLocks noRot="1" noChangeAspect="1" noMove="1" noResize="1" noEditPoints="1" noAdjustHandles="1" noChangeArrowheads="1" noChangeShapeType="1" noTextEdit="1"/>
                </p:cNvSpPr>
                <p:nvPr/>
              </p:nvSpPr>
              <p:spPr>
                <a:xfrm>
                  <a:off x="1860405" y="2014670"/>
                  <a:ext cx="503555" cy="307975"/>
                </a:xfrm>
                <a:prstGeom prst="rect">
                  <a:avLst/>
                </a:prstGeom>
                <a:blipFill rotWithShape="1">
                  <a:blip r:embed="rId18"/>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Text Box 16"/>
                <p:cNvSpPr txBox="1"/>
                <p:nvPr/>
              </p:nvSpPr>
              <p:spPr>
                <a:xfrm>
                  <a:off x="2280616" y="1974629"/>
                  <a:ext cx="502920"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𝑎</m:t>
                        </m:r>
                        <m:sSup>
                          <m:sSupPr>
                            <m:ctrlPr>
                              <a:rPr lang="en-US" sz="4000" i="1">
                                <a:effectLst/>
                                <a:latin typeface="Cambria Math" panose="02040503050406030204" pitchFamily="18" charset="0"/>
                                <a:ea typeface="Calibri"/>
                                <a:cs typeface="Times New Roman"/>
                              </a:rPr>
                            </m:ctrlPr>
                          </m:sSupPr>
                          <m:e>
                            <m:r>
                              <a:rPr lang="en-US" sz="4000" i="1">
                                <a:effectLst/>
                                <a:latin typeface="Cambria Math"/>
                                <a:ea typeface="Calibri"/>
                                <a:cs typeface="Times New Roman"/>
                              </a:rPr>
                              <m:t>𝑏</m:t>
                            </m:r>
                          </m:e>
                          <m:sup>
                            <m:r>
                              <a:rPr lang="en-US" sz="4000" i="1">
                                <a:effectLst/>
                                <a:latin typeface="Cambria Math"/>
                                <a:ea typeface="Calibri"/>
                                <a:cs typeface="Times New Roman"/>
                              </a:rPr>
                              <m:t>2</m:t>
                            </m:r>
                          </m:sup>
                        </m:sSup>
                      </m:oMath>
                    </m:oMathPara>
                  </a14:m>
                  <a:endParaRPr lang="en-US" sz="4000">
                    <a:effectLst/>
                    <a:latin typeface="Times New Roman"/>
                    <a:ea typeface="Calibri"/>
                    <a:cs typeface="Times New Roman"/>
                  </a:endParaRPr>
                </a:p>
              </p:txBody>
            </p:sp>
          </mc:Choice>
          <mc:Fallback xmlns="">
            <p:sp>
              <p:nvSpPr>
                <p:cNvPr id="129" name="Text Box 16"/>
                <p:cNvSpPr txBox="1">
                  <a:spLocks noRot="1" noChangeAspect="1" noMove="1" noResize="1" noEditPoints="1" noAdjustHandles="1" noChangeArrowheads="1" noChangeShapeType="1" noTextEdit="1"/>
                </p:cNvSpPr>
                <p:nvPr/>
              </p:nvSpPr>
              <p:spPr>
                <a:xfrm>
                  <a:off x="2280616" y="1974629"/>
                  <a:ext cx="502920" cy="307975"/>
                </a:xfrm>
                <a:prstGeom prst="rect">
                  <a:avLst/>
                </a:prstGeom>
                <a:blipFill rotWithShape="1">
                  <a:blip r:embed="rId19"/>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0" name="Text Box 16"/>
                <p:cNvSpPr txBox="1"/>
                <p:nvPr/>
              </p:nvSpPr>
              <p:spPr>
                <a:xfrm>
                  <a:off x="2793657" y="1970917"/>
                  <a:ext cx="33972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𝑎</m:t>
                        </m:r>
                        <m:sSup>
                          <m:sSupPr>
                            <m:ctrlPr>
                              <a:rPr lang="en-US" sz="4000" i="1">
                                <a:effectLst/>
                                <a:latin typeface="Cambria Math" panose="02040503050406030204" pitchFamily="18" charset="0"/>
                                <a:ea typeface="Calibri"/>
                                <a:cs typeface="Times New Roman"/>
                              </a:rPr>
                            </m:ctrlPr>
                          </m:sSupPr>
                          <m:e>
                            <m:r>
                              <a:rPr lang="en-US" sz="4000" i="1">
                                <a:effectLst/>
                                <a:latin typeface="Cambria Math"/>
                                <a:ea typeface="Calibri"/>
                                <a:cs typeface="Times New Roman"/>
                              </a:rPr>
                              <m:t>𝑏</m:t>
                            </m:r>
                          </m:e>
                          <m:sup>
                            <m:r>
                              <a:rPr lang="en-US" sz="4000" i="1">
                                <a:effectLst/>
                                <a:latin typeface="Cambria Math"/>
                                <a:ea typeface="Calibri"/>
                                <a:cs typeface="Times New Roman"/>
                              </a:rPr>
                              <m:t>2</m:t>
                            </m:r>
                          </m:sup>
                        </m:sSup>
                      </m:oMath>
                    </m:oMathPara>
                  </a14:m>
                  <a:endParaRPr lang="en-US" sz="4000">
                    <a:effectLst/>
                    <a:latin typeface="Times New Roman"/>
                    <a:ea typeface="Calibri"/>
                    <a:cs typeface="Times New Roman"/>
                  </a:endParaRPr>
                </a:p>
              </p:txBody>
            </p:sp>
          </mc:Choice>
          <mc:Fallback xmlns="">
            <p:sp>
              <p:nvSpPr>
                <p:cNvPr id="130" name="Text Box 16"/>
                <p:cNvSpPr txBox="1">
                  <a:spLocks noRot="1" noChangeAspect="1" noMove="1" noResize="1" noEditPoints="1" noAdjustHandles="1" noChangeArrowheads="1" noChangeShapeType="1" noTextEdit="1"/>
                </p:cNvSpPr>
                <p:nvPr/>
              </p:nvSpPr>
              <p:spPr>
                <a:xfrm>
                  <a:off x="2793657" y="1970917"/>
                  <a:ext cx="339725" cy="307975"/>
                </a:xfrm>
                <a:prstGeom prst="rect">
                  <a:avLst/>
                </a:prstGeom>
                <a:blipFill rotWithShape="1">
                  <a:blip r:embed="rId20"/>
                  <a:stretch>
                    <a:fillRect/>
                  </a:stretch>
                </a:blipFill>
                <a:ln w="6350">
                  <a:noFill/>
                </a:ln>
              </p:spPr>
              <p:txBody>
                <a:bodyPr/>
                <a:lstStyle/>
                <a:p>
                  <a:r>
                    <a:rPr lang="en-US">
                      <a:noFill/>
                    </a:rPr>
                    <a:t> </a:t>
                  </a:r>
                </a:p>
              </p:txBody>
            </p:sp>
          </mc:Fallback>
        </mc:AlternateContent>
        <p:sp>
          <p:nvSpPr>
            <p:cNvPr id="131" name="Oval 130"/>
            <p:cNvSpPr/>
            <p:nvPr/>
          </p:nvSpPr>
          <p:spPr>
            <a:xfrm>
              <a:off x="2387581" y="1450195"/>
              <a:ext cx="74930" cy="749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32" name="Straight Arrow Connector 131"/>
            <p:cNvCxnSpPr/>
            <p:nvPr/>
          </p:nvCxnSpPr>
          <p:spPr>
            <a:xfrm flipH="1">
              <a:off x="2135188" y="1514152"/>
              <a:ext cx="263202" cy="491033"/>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2451369" y="1514152"/>
              <a:ext cx="119552" cy="484048"/>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4" name="Text Box 16"/>
                <p:cNvSpPr txBox="1"/>
                <p:nvPr/>
              </p:nvSpPr>
              <p:spPr>
                <a:xfrm>
                  <a:off x="1993592" y="1528013"/>
                  <a:ext cx="330200"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𝑎</m:t>
                        </m:r>
                      </m:oMath>
                    </m:oMathPara>
                  </a14:m>
                  <a:endParaRPr lang="en-US" sz="4000">
                    <a:effectLst/>
                    <a:latin typeface="Times New Roman"/>
                    <a:ea typeface="Calibri"/>
                    <a:cs typeface="Times New Roman"/>
                  </a:endParaRPr>
                </a:p>
              </p:txBody>
            </p:sp>
          </mc:Choice>
          <mc:Fallback xmlns="">
            <p:sp>
              <p:nvSpPr>
                <p:cNvPr id="134" name="Text Box 16"/>
                <p:cNvSpPr txBox="1">
                  <a:spLocks noRot="1" noChangeAspect="1" noMove="1" noResize="1" noEditPoints="1" noAdjustHandles="1" noChangeArrowheads="1" noChangeShapeType="1" noTextEdit="1"/>
                </p:cNvSpPr>
                <p:nvPr/>
              </p:nvSpPr>
              <p:spPr>
                <a:xfrm>
                  <a:off x="1993592" y="1528013"/>
                  <a:ext cx="330200" cy="307340"/>
                </a:xfrm>
                <a:prstGeom prst="rect">
                  <a:avLst/>
                </a:prstGeom>
                <a:blipFill rotWithShape="1">
                  <a:blip r:embed="rId21"/>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5" name="Text Box 16"/>
                <p:cNvSpPr txBox="1"/>
                <p:nvPr/>
              </p:nvSpPr>
              <p:spPr>
                <a:xfrm>
                  <a:off x="2436028" y="1580126"/>
                  <a:ext cx="330200"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xmlns="">
            <p:sp>
              <p:nvSpPr>
                <p:cNvPr id="135" name="Text Box 16"/>
                <p:cNvSpPr txBox="1">
                  <a:spLocks noRot="1" noChangeAspect="1" noMove="1" noResize="1" noEditPoints="1" noAdjustHandles="1" noChangeArrowheads="1" noChangeShapeType="1" noTextEdit="1"/>
                </p:cNvSpPr>
                <p:nvPr/>
              </p:nvSpPr>
              <p:spPr>
                <a:xfrm>
                  <a:off x="2436028" y="1580126"/>
                  <a:ext cx="330200" cy="307340"/>
                </a:xfrm>
                <a:prstGeom prst="rect">
                  <a:avLst/>
                </a:prstGeom>
                <a:blipFill rotWithShape="1">
                  <a:blip r:embed="rId22"/>
                  <a:stretch>
                    <a:fillRect/>
                  </a:stretch>
                </a:blipFill>
                <a:ln w="6350">
                  <a:noFill/>
                </a:ln>
              </p:spPr>
              <p:txBody>
                <a:bodyPr/>
                <a:lstStyle/>
                <a:p>
                  <a:r>
                    <a:rPr lang="en-US">
                      <a:noFill/>
                    </a:rPr>
                    <a:t> </a:t>
                  </a:r>
                </a:p>
              </p:txBody>
            </p:sp>
          </mc:Fallback>
        </mc:AlternateContent>
        <p:sp>
          <p:nvSpPr>
            <p:cNvPr id="136" name="Oval 135"/>
            <p:cNvSpPr/>
            <p:nvPr/>
          </p:nvSpPr>
          <p:spPr>
            <a:xfrm>
              <a:off x="3133387" y="1400589"/>
              <a:ext cx="74930" cy="749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37" name="Straight Arrow Connector 136"/>
            <p:cNvCxnSpPr/>
            <p:nvPr/>
          </p:nvCxnSpPr>
          <p:spPr>
            <a:xfrm flipH="1">
              <a:off x="2921737" y="1464546"/>
              <a:ext cx="222415" cy="506908"/>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a:off x="3197131" y="1464546"/>
              <a:ext cx="207812" cy="510083"/>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9" name="Text Box 16"/>
                <p:cNvSpPr txBox="1"/>
                <p:nvPr/>
              </p:nvSpPr>
              <p:spPr>
                <a:xfrm>
                  <a:off x="2783532" y="1603192"/>
                  <a:ext cx="330200" cy="28427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𝑎</m:t>
                        </m:r>
                      </m:oMath>
                    </m:oMathPara>
                  </a14:m>
                  <a:endParaRPr lang="en-US" sz="4000">
                    <a:effectLst/>
                    <a:latin typeface="Times New Roman"/>
                    <a:ea typeface="Calibri"/>
                    <a:cs typeface="Times New Roman"/>
                  </a:endParaRPr>
                </a:p>
              </p:txBody>
            </p:sp>
          </mc:Choice>
          <mc:Fallback xmlns="">
            <p:sp>
              <p:nvSpPr>
                <p:cNvPr id="139" name="Text Box 16"/>
                <p:cNvSpPr txBox="1">
                  <a:spLocks noRot="1" noChangeAspect="1" noMove="1" noResize="1" noEditPoints="1" noAdjustHandles="1" noChangeArrowheads="1" noChangeShapeType="1" noTextEdit="1"/>
                </p:cNvSpPr>
                <p:nvPr/>
              </p:nvSpPr>
              <p:spPr>
                <a:xfrm>
                  <a:off x="2783532" y="1603192"/>
                  <a:ext cx="330200" cy="284274"/>
                </a:xfrm>
                <a:prstGeom prst="rect">
                  <a:avLst/>
                </a:prstGeom>
                <a:blipFill rotWithShape="1">
                  <a:blip r:embed="rId23"/>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0" name="Text Box 16"/>
                <p:cNvSpPr txBox="1"/>
                <p:nvPr/>
              </p:nvSpPr>
              <p:spPr>
                <a:xfrm>
                  <a:off x="3232477" y="1579491"/>
                  <a:ext cx="339090"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xmlns="">
            <p:sp>
              <p:nvSpPr>
                <p:cNvPr id="140" name="Text Box 16"/>
                <p:cNvSpPr txBox="1">
                  <a:spLocks noRot="1" noChangeAspect="1" noMove="1" noResize="1" noEditPoints="1" noAdjustHandles="1" noChangeArrowheads="1" noChangeShapeType="1" noTextEdit="1"/>
                </p:cNvSpPr>
                <p:nvPr/>
              </p:nvSpPr>
              <p:spPr>
                <a:xfrm>
                  <a:off x="3232477" y="1579491"/>
                  <a:ext cx="339090" cy="307975"/>
                </a:xfrm>
                <a:prstGeom prst="rect">
                  <a:avLst/>
                </a:prstGeom>
                <a:blipFill rotWithShape="1">
                  <a:blip r:embed="rId24"/>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1" name="Text Box 16"/>
                <p:cNvSpPr txBox="1"/>
                <p:nvPr/>
              </p:nvSpPr>
              <p:spPr>
                <a:xfrm>
                  <a:off x="3256073" y="1966424"/>
                  <a:ext cx="339090"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sSup>
                          <m:sSupPr>
                            <m:ctrlPr>
                              <a:rPr lang="en-US" sz="4000" i="1">
                                <a:effectLst/>
                                <a:latin typeface="Cambria Math" panose="02040503050406030204" pitchFamily="18" charset="0"/>
                                <a:ea typeface="Calibri"/>
                                <a:cs typeface="Times New Roman"/>
                              </a:rPr>
                            </m:ctrlPr>
                          </m:sSupPr>
                          <m:e>
                            <m:r>
                              <a:rPr lang="en-US" sz="4000" i="1">
                                <a:effectLst/>
                                <a:latin typeface="Cambria Math"/>
                                <a:ea typeface="Calibri"/>
                                <a:cs typeface="Times New Roman"/>
                              </a:rPr>
                              <m:t>𝑏</m:t>
                            </m:r>
                          </m:e>
                          <m:sup>
                            <m:r>
                              <a:rPr lang="en-US" sz="4000" i="1">
                                <a:effectLst/>
                                <a:latin typeface="Cambria Math"/>
                                <a:ea typeface="Calibri"/>
                                <a:cs typeface="Times New Roman"/>
                              </a:rPr>
                              <m:t>3</m:t>
                            </m:r>
                          </m:sup>
                        </m:sSup>
                      </m:oMath>
                    </m:oMathPara>
                  </a14:m>
                  <a:endParaRPr lang="en-US" sz="4000">
                    <a:effectLst/>
                    <a:latin typeface="Times New Roman"/>
                    <a:ea typeface="Calibri"/>
                    <a:cs typeface="Times New Roman"/>
                  </a:endParaRPr>
                </a:p>
              </p:txBody>
            </p:sp>
          </mc:Choice>
          <mc:Fallback xmlns="">
            <p:sp>
              <p:nvSpPr>
                <p:cNvPr id="141" name="Text Box 16"/>
                <p:cNvSpPr txBox="1">
                  <a:spLocks noRot="1" noChangeAspect="1" noMove="1" noResize="1" noEditPoints="1" noAdjustHandles="1" noChangeArrowheads="1" noChangeShapeType="1" noTextEdit="1"/>
                </p:cNvSpPr>
                <p:nvPr/>
              </p:nvSpPr>
              <p:spPr>
                <a:xfrm>
                  <a:off x="3256073" y="1966424"/>
                  <a:ext cx="339090" cy="307975"/>
                </a:xfrm>
                <a:prstGeom prst="rect">
                  <a:avLst/>
                </a:prstGeom>
                <a:blipFill rotWithShape="1">
                  <a:blip r:embed="rId25"/>
                  <a:stretch>
                    <a:fillRect/>
                  </a:stretch>
                </a:blipFill>
                <a:ln w="6350">
                  <a:noFill/>
                </a:ln>
              </p:spPr>
              <p:txBody>
                <a:bodyPr/>
                <a:lstStyle/>
                <a:p>
                  <a:r>
                    <a:rPr lang="en-US">
                      <a:noFill/>
                    </a:rPr>
                    <a:t> </a:t>
                  </a:r>
                </a:p>
              </p:txBody>
            </p:sp>
          </mc:Fallback>
        </mc:AlternateContent>
      </p:grpSp>
      <p:grpSp>
        <p:nvGrpSpPr>
          <p:cNvPr id="143" name="Group 142">
            <a:extLst>
              <a:ext uri="{FF2B5EF4-FFF2-40B4-BE49-F238E27FC236}">
                <a16:creationId xmlns:a16="http://schemas.microsoft.com/office/drawing/2014/main" id="{0C728639-CFD6-46CB-9C88-0C2B576EC9B6}"/>
              </a:ext>
            </a:extLst>
          </p:cNvPr>
          <p:cNvGrpSpPr/>
          <p:nvPr/>
        </p:nvGrpSpPr>
        <p:grpSpPr>
          <a:xfrm>
            <a:off x="375386" y="7593685"/>
            <a:ext cx="12415707" cy="5091897"/>
            <a:chOff x="110000" y="8366099"/>
            <a:chExt cx="23583711" cy="4798506"/>
          </a:xfrm>
        </p:grpSpPr>
        <p:grpSp>
          <p:nvGrpSpPr>
            <p:cNvPr id="144" name="Group 143">
              <a:extLst>
                <a:ext uri="{FF2B5EF4-FFF2-40B4-BE49-F238E27FC236}">
                  <a16:creationId xmlns:a16="http://schemas.microsoft.com/office/drawing/2014/main" id="{FAD0BC6C-B274-403D-B389-601D352F485A}"/>
                </a:ext>
              </a:extLst>
            </p:cNvPr>
            <p:cNvGrpSpPr/>
            <p:nvPr/>
          </p:nvGrpSpPr>
          <p:grpSpPr>
            <a:xfrm>
              <a:off x="110000" y="8366099"/>
              <a:ext cx="23583711" cy="4798506"/>
              <a:chOff x="945941" y="5239800"/>
              <a:chExt cx="23542036" cy="4861522"/>
            </a:xfrm>
          </p:grpSpPr>
          <p:sp>
            <p:nvSpPr>
              <p:cNvPr id="146" name="Rounded Rectangle 34">
                <a:extLst>
                  <a:ext uri="{FF2B5EF4-FFF2-40B4-BE49-F238E27FC236}">
                    <a16:creationId xmlns:a16="http://schemas.microsoft.com/office/drawing/2014/main" id="{6261E7D4-EF36-44E2-B14D-C976222A2555}"/>
                  </a:ext>
                </a:extLst>
              </p:cNvPr>
              <p:cNvSpPr/>
              <p:nvPr/>
            </p:nvSpPr>
            <p:spPr>
              <a:xfrm>
                <a:off x="945941" y="5239800"/>
                <a:ext cx="23542036" cy="4861522"/>
              </a:xfrm>
              <a:prstGeom prst="roundRect">
                <a:avLst>
                  <a:gd name="adj" fmla="val 561"/>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147" name="Group 60">
                <a:extLst>
                  <a:ext uri="{FF2B5EF4-FFF2-40B4-BE49-F238E27FC236}">
                    <a16:creationId xmlns:a16="http://schemas.microsoft.com/office/drawing/2014/main" id="{FA209534-7FF3-4484-9EFF-8419F99B832D}"/>
                  </a:ext>
                </a:extLst>
              </p:cNvPr>
              <p:cNvGrpSpPr/>
              <p:nvPr/>
            </p:nvGrpSpPr>
            <p:grpSpPr>
              <a:xfrm>
                <a:off x="1222851" y="5324071"/>
                <a:ext cx="6242901" cy="848505"/>
                <a:chOff x="1224542" y="6298598"/>
                <a:chExt cx="6243625" cy="852831"/>
              </a:xfrm>
            </p:grpSpPr>
            <p:sp>
              <p:nvSpPr>
                <p:cNvPr id="148" name="Freeform 20">
                  <a:extLst>
                    <a:ext uri="{FF2B5EF4-FFF2-40B4-BE49-F238E27FC236}">
                      <a16:creationId xmlns:a16="http://schemas.microsoft.com/office/drawing/2014/main" id="{2D33D6B9-A13D-4FB0-B941-B0D849062C0D}"/>
                    </a:ext>
                  </a:extLst>
                </p:cNvPr>
                <p:cNvSpPr>
                  <a:spLocks/>
                </p:cNvSpPr>
                <p:nvPr/>
              </p:nvSpPr>
              <p:spPr bwMode="auto">
                <a:xfrm rot="16200000" flipV="1">
                  <a:off x="4056073" y="4062977"/>
                  <a:ext cx="828631" cy="5348271"/>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49" name="Round Diagonal Corner Rectangle 41">
                  <a:extLst>
                    <a:ext uri="{FF2B5EF4-FFF2-40B4-BE49-F238E27FC236}">
                      <a16:creationId xmlns:a16="http://schemas.microsoft.com/office/drawing/2014/main" id="{EC407B9C-5004-4A32-9D9A-AED2A971A049}"/>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extBox 149">
                  <a:extLst>
                    <a:ext uri="{FF2B5EF4-FFF2-40B4-BE49-F238E27FC236}">
                      <a16:creationId xmlns:a16="http://schemas.microsoft.com/office/drawing/2014/main" id="{7A071807-5160-4448-8C55-CE0309CBCA6E}"/>
                    </a:ext>
                  </a:extLst>
                </p:cNvPr>
                <p:cNvSpPr txBox="1"/>
                <p:nvPr/>
              </p:nvSpPr>
              <p:spPr>
                <a:xfrm>
                  <a:off x="2018425" y="6298598"/>
                  <a:ext cx="5449742" cy="783519"/>
                </a:xfrm>
                <a:prstGeom prst="rect">
                  <a:avLst/>
                </a:prstGeom>
                <a:noFill/>
              </p:spPr>
              <p:txBody>
                <a:bodyPr wrap="square" rtlCol="0">
                  <a:spAutoFit/>
                </a:bodyPr>
                <a:lstStyle/>
                <a:p>
                  <a:r>
                    <a:rPr lang="vi-VN" sz="4400" b="1">
                      <a:solidFill>
                        <a:srgbClr val="FFC000"/>
                      </a:solidFill>
                      <a:latin typeface="Tahoma" pitchFamily="34" charset="0"/>
                      <a:ea typeface="Tahoma" pitchFamily="34" charset="0"/>
                      <a:cs typeface="Tahoma" pitchFamily="34" charset="0"/>
                    </a:rPr>
                    <a:t>Nhận xét</a:t>
                  </a:r>
                  <a:endParaRPr lang="en-US" sz="4400" b="1" dirty="0">
                    <a:solidFill>
                      <a:srgbClr val="FFC000"/>
                    </a:solidFill>
                    <a:latin typeface="Tahoma" pitchFamily="34" charset="0"/>
                    <a:ea typeface="Tahoma" pitchFamily="34" charset="0"/>
                    <a:cs typeface="Tahoma" pitchFamily="34" charset="0"/>
                  </a:endParaRPr>
                </a:p>
              </p:txBody>
            </p:sp>
          </p:grpSp>
        </p:grpSp>
        <p:pic>
          <p:nvPicPr>
            <p:cNvPr id="145" name="Graphic 3" descr="Clipboard outline">
              <a:extLst>
                <a:ext uri="{FF2B5EF4-FFF2-40B4-BE49-F238E27FC236}">
                  <a16:creationId xmlns:a16="http://schemas.microsoft.com/office/drawing/2014/main" id="{835E3A4E-575C-4FB1-AE8D-F9CEEC9792C2}"/>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19463" y="8394402"/>
              <a:ext cx="914400" cy="914400"/>
            </a:xfrm>
            <a:prstGeom prst="rect">
              <a:avLst/>
            </a:prstGeom>
          </p:spPr>
        </p:pic>
      </p:grpSp>
      <p:sp>
        <p:nvSpPr>
          <p:cNvPr id="151" name="TextBox 150">
            <a:extLst>
              <a:ext uri="{FF2B5EF4-FFF2-40B4-BE49-F238E27FC236}">
                <a16:creationId xmlns:a16="http://schemas.microsoft.com/office/drawing/2014/main" id="{3DD30A3B-E42E-4A1F-8AB9-53C0308D9766}"/>
              </a:ext>
            </a:extLst>
          </p:cNvPr>
          <p:cNvSpPr txBox="1"/>
          <p:nvPr/>
        </p:nvSpPr>
        <p:spPr>
          <a:xfrm>
            <a:off x="533400" y="8827755"/>
            <a:ext cx="12224032" cy="4524315"/>
          </a:xfrm>
          <a:prstGeom prst="rect">
            <a:avLst/>
          </a:prstGeom>
          <a:noFill/>
        </p:spPr>
        <p:txBody>
          <a:bodyPr wrap="square">
            <a:spAutoFit/>
          </a:bodyPr>
          <a:lstStyle/>
          <a:p>
            <a:pPr algn="just"/>
            <a:r>
              <a:rPr lang="en-US" sz="4800" dirty="0" err="1">
                <a:latin typeface="Tahoma" panose="020B0604030504040204" pitchFamily="34" charset="0"/>
                <a:ea typeface="Tahoma" panose="020B0604030504040204" pitchFamily="34" charset="0"/>
                <a:cs typeface="Tahoma" panose="020B0604030504040204" pitchFamily="34" charset="0"/>
              </a:rPr>
              <a:t>Các</a:t>
            </a:r>
            <a:r>
              <a:rPr lang="vi-VN"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tích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nhận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được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từ</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cây</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sơ</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đồ</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hình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cây</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của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một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tích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các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thức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giống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như</a:t>
            </a:r>
            <a:r>
              <a:rPr lang="en-US" sz="4800" dirty="0">
                <a:latin typeface="Tahoma" panose="020B0604030504040204" pitchFamily="34" charset="0"/>
                <a:ea typeface="Tahoma" panose="020B0604030504040204" pitchFamily="34" charset="0"/>
                <a:cs typeface="Tahoma" panose="020B0604030504040204" pitchFamily="34" charset="0"/>
              </a:rPr>
              <a:t> cách </a:t>
            </a:r>
            <a:r>
              <a:rPr lang="en-US" sz="4800" dirty="0" err="1">
                <a:latin typeface="Tahoma" panose="020B0604030504040204" pitchFamily="34" charset="0"/>
                <a:ea typeface="Tahoma" panose="020B0604030504040204" pitchFamily="34" charset="0"/>
                <a:cs typeface="Tahoma" panose="020B0604030504040204" pitchFamily="34" charset="0"/>
              </a:rPr>
              <a:t>lấy</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ra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một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đơn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thức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từ</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mỗi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thức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rồi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nhân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lại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với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nhau</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Hơn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nữa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tổng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của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chúng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cho</a:t>
            </a:r>
            <a:r>
              <a:rPr lang="en-US" sz="4800" dirty="0">
                <a:latin typeface="Tahoma" panose="020B0604030504040204" pitchFamily="34" charset="0"/>
                <a:ea typeface="Tahoma" panose="020B0604030504040204" pitchFamily="34" charset="0"/>
                <a:cs typeface="Tahoma" panose="020B0604030504040204" pitchFamily="34" charset="0"/>
              </a:rPr>
              <a:t> ta </a:t>
            </a:r>
            <a:r>
              <a:rPr lang="en-US" sz="4800" dirty="0" err="1">
                <a:latin typeface="Tahoma" panose="020B0604030504040204" pitchFamily="34" charset="0"/>
                <a:ea typeface="Tahoma" panose="020B0604030504040204" pitchFamily="34" charset="0"/>
                <a:cs typeface="Tahoma" panose="020B0604030504040204" pitchFamily="34" charset="0"/>
              </a:rPr>
              <a:t>khai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triển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của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tích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các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thức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đã</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cho</a:t>
            </a:r>
            <a:r>
              <a:rPr lang="en-US" sz="4800" dirty="0">
                <a:latin typeface="Tahoma" panose="020B0604030504040204" pitchFamily="34" charset="0"/>
                <a:ea typeface="Tahoma" panose="020B0604030504040204" pitchFamily="34" charset="0"/>
                <a:cs typeface="Tahoma" panose="020B0604030504040204" pitchFamily="34" charset="0"/>
              </a:rPr>
              <a:t>.</a:t>
            </a:r>
          </a:p>
          <a:p>
            <a:pPr algn="just"/>
            <a:endParaRPr lang="en-US" sz="4800" i="1" dirty="0">
              <a:latin typeface="Cambria Math" panose="02040503050406030204" pitchFamily="18"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152" name="TextBox 151">
                <a:extLst>
                  <a:ext uri="{FF2B5EF4-FFF2-40B4-BE49-F238E27FC236}">
                    <a16:creationId xmlns:a16="http://schemas.microsoft.com/office/drawing/2014/main" id="{3DD30A3B-E42E-4A1F-8AB9-53C0308D9766}"/>
                  </a:ext>
                </a:extLst>
              </p:cNvPr>
              <p:cNvSpPr txBox="1"/>
              <p:nvPr/>
            </p:nvSpPr>
            <p:spPr>
              <a:xfrm>
                <a:off x="782528" y="5619522"/>
                <a:ext cx="12224032" cy="1569660"/>
              </a:xfrm>
              <a:prstGeom prst="rect">
                <a:avLst/>
              </a:prstGeom>
              <a:noFill/>
            </p:spPr>
            <p:txBody>
              <a:bodyPr wrap="square">
                <a:spAutoFit/>
              </a:bodyPr>
              <a:lstStyle/>
              <a:p>
                <a:r>
                  <a:rPr lang="en-US" sz="4800" dirty="0" err="1">
                    <a:latin typeface="Tahoma" panose="020B0604030504040204" pitchFamily="34" charset="0"/>
                    <a:ea typeface="Tahoma" panose="020B0604030504040204" pitchFamily="34" charset="0"/>
                    <a:cs typeface="Tahoma" panose="020B0604030504040204" pitchFamily="34" charset="0"/>
                  </a:rPr>
                  <a:t>Có</a:t>
                </a:r>
                <a:r>
                  <a:rPr lang="en-US" sz="4800" dirty="0">
                    <a:latin typeface="Tahoma" panose="020B0604030504040204" pitchFamily="34" charset="0"/>
                    <a:ea typeface="Tahoma" panose="020B0604030504040204" pitchFamily="34" charset="0"/>
                    <a:cs typeface="Tahoma" panose="020B0604030504040204" pitchFamily="34" charset="0"/>
                  </a:rPr>
                  <a:t> 1, 3, 3, 1 </a:t>
                </a:r>
                <a:r>
                  <a:rPr lang="en-US" sz="4800" dirty="0" err="1">
                    <a:latin typeface="Tahoma" panose="020B0604030504040204" pitchFamily="34" charset="0"/>
                    <a:ea typeface="Tahoma" panose="020B0604030504040204" pitchFamily="34" charset="0"/>
                    <a:cs typeface="Tahoma" panose="020B0604030504040204" pitchFamily="34" charset="0"/>
                  </a:rPr>
                  <a:t>tích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nhận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được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lần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lượt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bằng</a:t>
                </a:r>
                <a:endParaRPr lang="en-US" sz="4800" dirty="0">
                  <a:latin typeface="Tahoma" panose="020B0604030504040204" pitchFamily="34" charset="0"/>
                  <a:ea typeface="Tahoma" panose="020B0604030504040204" pitchFamily="34" charset="0"/>
                  <a:cs typeface="Tahoma" panose="020B0604030504040204" pitchFamily="34" charset="0"/>
                </a:endParaRPr>
              </a:p>
              <a:p>
                <a:r>
                  <a:rPr lang="en-US" sz="480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800" i="1">
                            <a:latin typeface="Cambria Math" panose="02040503050406030204" pitchFamily="18" charset="0"/>
                          </a:rPr>
                        </m:ctrlPr>
                      </m:sSupPr>
                      <m:e>
                        <m:r>
                          <a:rPr lang="en-US" sz="4800" i="1">
                            <a:latin typeface="Cambria Math"/>
                          </a:rPr>
                          <m:t>𝑎</m:t>
                        </m:r>
                      </m:e>
                      <m:sup>
                        <m:r>
                          <a:rPr lang="en-US" sz="4800" i="1">
                            <a:latin typeface="Cambria Math"/>
                          </a:rPr>
                          <m:t>3</m:t>
                        </m:r>
                      </m:sup>
                    </m:sSup>
                    <m:r>
                      <a:rPr lang="en-US" sz="4800" i="1">
                        <a:latin typeface="Cambria Math"/>
                      </a:rPr>
                      <m:t>, </m:t>
                    </m:r>
                    <m:sSup>
                      <m:sSupPr>
                        <m:ctrlPr>
                          <a:rPr lang="en-US" sz="4800" i="1">
                            <a:latin typeface="Cambria Math" panose="02040503050406030204" pitchFamily="18" charset="0"/>
                          </a:rPr>
                        </m:ctrlPr>
                      </m:sSupPr>
                      <m:e>
                        <m:r>
                          <a:rPr lang="en-US" sz="4800" i="1">
                            <a:latin typeface="Cambria Math"/>
                          </a:rPr>
                          <m:t>𝑎</m:t>
                        </m:r>
                      </m:e>
                      <m:sup>
                        <m:r>
                          <a:rPr lang="en-US" sz="4800" i="1">
                            <a:latin typeface="Cambria Math"/>
                          </a:rPr>
                          <m:t>2</m:t>
                        </m:r>
                      </m:sup>
                    </m:sSup>
                    <m:r>
                      <a:rPr lang="en-US" sz="4800" i="1">
                        <a:latin typeface="Cambria Math"/>
                      </a:rPr>
                      <m:t>𝑏</m:t>
                    </m:r>
                    <m:r>
                      <a:rPr lang="en-US" sz="4800" i="1">
                        <a:latin typeface="Cambria Math"/>
                      </a:rPr>
                      <m:t>, </m:t>
                    </m:r>
                    <m:r>
                      <a:rPr lang="en-US" sz="4800" i="1">
                        <a:latin typeface="Cambria Math"/>
                      </a:rPr>
                      <m:t>𝑎</m:t>
                    </m:r>
                    <m:sSup>
                      <m:sSupPr>
                        <m:ctrlPr>
                          <a:rPr lang="en-US" sz="4800" i="1">
                            <a:latin typeface="Cambria Math" panose="02040503050406030204" pitchFamily="18" charset="0"/>
                          </a:rPr>
                        </m:ctrlPr>
                      </m:sSupPr>
                      <m:e>
                        <m:r>
                          <a:rPr lang="en-US" sz="4800" i="1">
                            <a:latin typeface="Cambria Math"/>
                          </a:rPr>
                          <m:t>𝑏</m:t>
                        </m:r>
                      </m:e>
                      <m:sup>
                        <m:r>
                          <a:rPr lang="en-US" sz="4800" i="1">
                            <a:latin typeface="Cambria Math"/>
                          </a:rPr>
                          <m:t>2</m:t>
                        </m:r>
                      </m:sup>
                    </m:sSup>
                    <m:r>
                      <a:rPr lang="en-US" sz="4800" i="1">
                        <a:latin typeface="Cambria Math"/>
                      </a:rPr>
                      <m:t>, </m:t>
                    </m:r>
                    <m:sSup>
                      <m:sSupPr>
                        <m:ctrlPr>
                          <a:rPr lang="en-US" sz="4800" i="1">
                            <a:latin typeface="Cambria Math" panose="02040503050406030204" pitchFamily="18" charset="0"/>
                          </a:rPr>
                        </m:ctrlPr>
                      </m:sSupPr>
                      <m:e>
                        <m:r>
                          <a:rPr lang="en-US" sz="4800" i="1">
                            <a:latin typeface="Cambria Math"/>
                          </a:rPr>
                          <m:t>𝑏</m:t>
                        </m:r>
                      </m:e>
                      <m:sup>
                        <m:r>
                          <a:rPr lang="en-US" sz="4800" i="1">
                            <a:latin typeface="Cambria Math"/>
                          </a:rPr>
                          <m:t>3</m:t>
                        </m:r>
                      </m:sup>
                    </m:sSup>
                  </m:oMath>
                </a14:m>
                <a:endParaRPr lang="en-US" sz="4800" i="1" dirty="0">
                  <a:latin typeface="Cambria Math" panose="02040503050406030204" pitchFamily="18" charset="0"/>
                  <a:ea typeface="Tahoma" panose="020B0604030504040204" pitchFamily="34" charset="0"/>
                  <a:cs typeface="Tahoma" panose="020B0604030504040204" pitchFamily="34" charset="0"/>
                </a:endParaRPr>
              </a:p>
            </p:txBody>
          </p:sp>
        </mc:Choice>
        <mc:Fallback>
          <p:sp>
            <p:nvSpPr>
              <p:cNvPr id="152" name="TextBox 151">
                <a:extLst>
                  <a:ext uri="{FF2B5EF4-FFF2-40B4-BE49-F238E27FC236}">
                    <a16:creationId xmlns:a16="http://schemas.microsoft.com/office/drawing/2014/main" id="{3DD30A3B-E42E-4A1F-8AB9-53C0308D9766}"/>
                  </a:ext>
                </a:extLst>
              </p:cNvPr>
              <p:cNvSpPr txBox="1">
                <a:spLocks noRot="1" noChangeAspect="1" noMove="1" noResize="1" noEditPoints="1" noAdjustHandles="1" noChangeArrowheads="1" noChangeShapeType="1" noTextEdit="1"/>
              </p:cNvSpPr>
              <p:nvPr/>
            </p:nvSpPr>
            <p:spPr>
              <a:xfrm>
                <a:off x="782528" y="5619522"/>
                <a:ext cx="12224032" cy="1569660"/>
              </a:xfrm>
              <a:prstGeom prst="rect">
                <a:avLst/>
              </a:prstGeom>
              <a:blipFill>
                <a:blip r:embed="rId28"/>
                <a:stretch>
                  <a:fillRect l="-2243" t="-894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1" name="Text Box 171">
                <a:extLst>
                  <a:ext uri="{FF2B5EF4-FFF2-40B4-BE49-F238E27FC236}">
                    <a16:creationId xmlns:a16="http://schemas.microsoft.com/office/drawing/2014/main" id="{68887934-C7EE-1B1D-3FEB-39BEA7BC2A70}"/>
                  </a:ext>
                </a:extLst>
              </p:cNvPr>
              <p:cNvSpPr txBox="1"/>
              <p:nvPr/>
            </p:nvSpPr>
            <p:spPr>
              <a:xfrm>
                <a:off x="12867180" y="4046833"/>
                <a:ext cx="11489111" cy="1053536"/>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4000" dirty="0" err="1">
                    <a:effectLst/>
                    <a:latin typeface="Times New Roman"/>
                    <a:ea typeface="Calibri"/>
                    <a:cs typeface="Times New Roman"/>
                  </a:rPr>
                  <a:t>Sơ</a:t>
                </a:r>
                <a:r>
                  <a:rPr lang="en-US" sz="4000" dirty="0">
                    <a:effectLst/>
                    <a:latin typeface="Times New Roman"/>
                    <a:ea typeface="Calibri"/>
                    <a:cs typeface="Times New Roman"/>
                  </a:rPr>
                  <a:t> </a:t>
                </a:r>
                <a:r>
                  <a:rPr lang="en-US" sz="4000" dirty="0" err="1">
                    <a:effectLst/>
                    <a:latin typeface="Times New Roman"/>
                    <a:ea typeface="Calibri"/>
                    <a:cs typeface="Times New Roman"/>
                  </a:rPr>
                  <a:t>đồ</a:t>
                </a:r>
                <a:r>
                  <a:rPr lang="en-US" sz="4000" dirty="0">
                    <a:effectLst/>
                    <a:latin typeface="Times New Roman"/>
                    <a:ea typeface="Calibri"/>
                    <a:cs typeface="Times New Roman"/>
                  </a:rPr>
                  <a:t> </a:t>
                </a:r>
                <a:r>
                  <a:rPr lang="en-US" sz="4000" dirty="0" err="1">
                    <a:effectLst/>
                    <a:latin typeface="Times New Roman"/>
                    <a:ea typeface="Calibri"/>
                    <a:cs typeface="Times New Roman"/>
                  </a:rPr>
                  <a:t>hình</a:t>
                </a:r>
                <a:r>
                  <a:rPr lang="en-US" sz="4000" dirty="0">
                    <a:effectLst/>
                    <a:latin typeface="Times New Roman"/>
                    <a:ea typeface="Calibri"/>
                    <a:cs typeface="Times New Roman"/>
                  </a:rPr>
                  <a:t> </a:t>
                </a:r>
                <a:r>
                  <a:rPr lang="en-US" sz="4000" dirty="0" err="1">
                    <a:effectLst/>
                    <a:latin typeface="Times New Roman"/>
                    <a:ea typeface="Calibri"/>
                    <a:cs typeface="Times New Roman"/>
                  </a:rPr>
                  <a:t>cây</a:t>
                </a:r>
                <a:r>
                  <a:rPr lang="en-US" sz="4000" dirty="0">
                    <a:effectLst/>
                    <a:latin typeface="Times New Roman"/>
                    <a:ea typeface="Calibri"/>
                    <a:cs typeface="Times New Roman"/>
                  </a:rPr>
                  <a:t> </a:t>
                </a:r>
                <a:r>
                  <a:rPr lang="en-US" sz="4000" dirty="0" err="1">
                    <a:effectLst/>
                    <a:latin typeface="Times New Roman"/>
                    <a:ea typeface="Calibri"/>
                    <a:cs typeface="Times New Roman"/>
                  </a:rPr>
                  <a:t>của</a:t>
                </a:r>
                <a:r>
                  <a:rPr lang="en-US" sz="4000" dirty="0">
                    <a:effectLst/>
                    <a:latin typeface="Times New Roman"/>
                    <a:ea typeface="Calibri"/>
                    <a:cs typeface="Times New Roman"/>
                  </a:rPr>
                  <a:t> </a:t>
                </a:r>
                <a14:m>
                  <m:oMath xmlns:m="http://schemas.openxmlformats.org/officeDocument/2006/math">
                    <m:d>
                      <m:dPr>
                        <m:ctrlPr>
                          <a:rPr lang="en-US" sz="4000" i="1">
                            <a:effectLst/>
                            <a:latin typeface="Cambria Math" panose="02040503050406030204" pitchFamily="18" charset="0"/>
                            <a:ea typeface="Calibri"/>
                            <a:cs typeface="Times New Roman"/>
                          </a:rPr>
                        </m:ctrlPr>
                      </m:dPr>
                      <m:e>
                        <m:r>
                          <a:rPr lang="en-US" sz="4000" i="1">
                            <a:effectLst/>
                            <a:latin typeface="Cambria Math"/>
                            <a:ea typeface="Calibri"/>
                            <a:cs typeface="Times New Roman"/>
                          </a:rPr>
                          <m:t>𝑎</m:t>
                        </m:r>
                        <m:r>
                          <a:rPr lang="en-US" sz="4000" i="1">
                            <a:effectLst/>
                            <a:latin typeface="Cambria Math"/>
                            <a:ea typeface="Calibri"/>
                            <a:cs typeface="Times New Roman"/>
                          </a:rPr>
                          <m:t>+</m:t>
                        </m:r>
                        <m:r>
                          <a:rPr lang="en-US" sz="4000" i="1">
                            <a:effectLst/>
                            <a:latin typeface="Cambria Math"/>
                            <a:ea typeface="Calibri"/>
                            <a:cs typeface="Times New Roman"/>
                          </a:rPr>
                          <m:t>𝑏</m:t>
                        </m:r>
                      </m:e>
                    </m:d>
                    <m:r>
                      <a:rPr lang="en-US" sz="4000" i="1">
                        <a:effectLst/>
                        <a:latin typeface="Cambria Math"/>
                        <a:ea typeface="Calibri"/>
                        <a:cs typeface="Times New Roman"/>
                      </a:rPr>
                      <m:t>⋅</m:t>
                    </m:r>
                    <m:d>
                      <m:dPr>
                        <m:ctrlPr>
                          <a:rPr lang="en-US" sz="4000" i="1">
                            <a:effectLst/>
                            <a:latin typeface="Cambria Math" panose="02040503050406030204" pitchFamily="18" charset="0"/>
                            <a:ea typeface="Calibri"/>
                            <a:cs typeface="Times New Roman"/>
                          </a:rPr>
                        </m:ctrlPr>
                      </m:dPr>
                      <m:e>
                        <m:r>
                          <a:rPr lang="en-US" sz="4000" i="1">
                            <a:effectLst/>
                            <a:latin typeface="Cambria Math"/>
                            <a:ea typeface="Calibri"/>
                            <a:cs typeface="Times New Roman"/>
                          </a:rPr>
                          <m:t>𝑎</m:t>
                        </m:r>
                        <m:r>
                          <a:rPr lang="en-US" sz="4000" i="1">
                            <a:effectLst/>
                            <a:latin typeface="Cambria Math"/>
                            <a:ea typeface="Calibri"/>
                            <a:cs typeface="Times New Roman"/>
                          </a:rPr>
                          <m:t>+</m:t>
                        </m:r>
                        <m:r>
                          <a:rPr lang="en-US" sz="4000" i="1">
                            <a:effectLst/>
                            <a:latin typeface="Cambria Math"/>
                            <a:ea typeface="Calibri"/>
                            <a:cs typeface="Times New Roman"/>
                          </a:rPr>
                          <m:t>𝑏</m:t>
                        </m:r>
                      </m:e>
                    </m:d>
                    <m:r>
                      <a:rPr lang="en-US" sz="4000" i="1">
                        <a:effectLst/>
                        <a:latin typeface="Cambria Math"/>
                        <a:ea typeface="Calibri"/>
                        <a:cs typeface="Times New Roman"/>
                      </a:rPr>
                      <m:t>⋅(</m:t>
                    </m:r>
                    <m:r>
                      <a:rPr lang="en-US" sz="4000" i="1">
                        <a:effectLst/>
                        <a:latin typeface="Cambria Math"/>
                        <a:ea typeface="Calibri"/>
                        <a:cs typeface="Times New Roman"/>
                      </a:rPr>
                      <m:t>𝑎</m:t>
                    </m:r>
                    <m:r>
                      <a:rPr lang="en-US" sz="4000" i="1">
                        <a:effectLst/>
                        <a:latin typeface="Cambria Math"/>
                        <a:ea typeface="Calibri"/>
                        <a:cs typeface="Times New Roman"/>
                      </a:rPr>
                      <m:t>+</m:t>
                    </m:r>
                    <m:r>
                      <a:rPr lang="en-US" sz="4000" i="1">
                        <a:effectLst/>
                        <a:latin typeface="Cambria Math"/>
                        <a:ea typeface="Calibri"/>
                        <a:cs typeface="Times New Roman"/>
                      </a:rPr>
                      <m:t>𝑏</m:t>
                    </m:r>
                    <m:r>
                      <a:rPr lang="en-US" sz="4000" i="1">
                        <a:effectLst/>
                        <a:latin typeface="Cambria Math"/>
                        <a:ea typeface="Calibri"/>
                        <a:cs typeface="Times New Roman"/>
                      </a:rPr>
                      <m:t>)</m:t>
                    </m:r>
                  </m:oMath>
                </a14:m>
                <a:endParaRPr lang="en-US" sz="4000" dirty="0">
                  <a:effectLst/>
                  <a:latin typeface="Times New Roman"/>
                  <a:ea typeface="Calibri"/>
                  <a:cs typeface="Times New Roman"/>
                </a:endParaRPr>
              </a:p>
            </p:txBody>
          </p:sp>
        </mc:Choice>
        <mc:Fallback>
          <p:sp>
            <p:nvSpPr>
              <p:cNvPr id="71" name="Text Box 171">
                <a:extLst>
                  <a:ext uri="{FF2B5EF4-FFF2-40B4-BE49-F238E27FC236}">
                    <a16:creationId xmlns:a16="http://schemas.microsoft.com/office/drawing/2014/main" id="{68887934-C7EE-1B1D-3FEB-39BEA7BC2A70}"/>
                  </a:ext>
                </a:extLst>
              </p:cNvPr>
              <p:cNvSpPr txBox="1">
                <a:spLocks noRot="1" noChangeAspect="1" noMove="1" noResize="1" noEditPoints="1" noAdjustHandles="1" noChangeArrowheads="1" noChangeShapeType="1" noTextEdit="1"/>
              </p:cNvSpPr>
              <p:nvPr/>
            </p:nvSpPr>
            <p:spPr>
              <a:xfrm>
                <a:off x="12867180" y="4046833"/>
                <a:ext cx="11489111" cy="1053536"/>
              </a:xfrm>
              <a:prstGeom prst="rect">
                <a:avLst/>
              </a:prstGeom>
              <a:blipFill>
                <a:blip r:embed="rId29"/>
                <a:stretch>
                  <a:fillRect l="-1911" t="-10405"/>
                </a:stretch>
              </a:blipFill>
              <a:ln w="6350">
                <a:noFill/>
              </a:ln>
            </p:spPr>
            <p:txBody>
              <a:bodyPr/>
              <a:lstStyle/>
              <a:p>
                <a:r>
                  <a:rPr lang="en-US">
                    <a:noFill/>
                  </a:rPr>
                  <a:t> </a:t>
                </a:r>
              </a:p>
            </p:txBody>
          </p:sp>
        </mc:Fallback>
      </mc:AlternateContent>
      <p:sp>
        <p:nvSpPr>
          <p:cNvPr id="72" name="Oval 71">
            <a:extLst>
              <a:ext uri="{FF2B5EF4-FFF2-40B4-BE49-F238E27FC236}">
                <a16:creationId xmlns:a16="http://schemas.microsoft.com/office/drawing/2014/main" id="{56A0F688-2862-488A-8ECF-8F9546892690}"/>
              </a:ext>
            </a:extLst>
          </p:cNvPr>
          <p:cNvSpPr/>
          <p:nvPr/>
        </p:nvSpPr>
        <p:spPr>
          <a:xfrm>
            <a:off x="18771656" y="5626504"/>
            <a:ext cx="244272" cy="2411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73" name="Straight Arrow Connector 72">
            <a:extLst>
              <a:ext uri="{FF2B5EF4-FFF2-40B4-BE49-F238E27FC236}">
                <a16:creationId xmlns:a16="http://schemas.microsoft.com/office/drawing/2014/main" id="{627CF284-579A-DB18-9549-8B903AEEC589}"/>
              </a:ext>
            </a:extLst>
          </p:cNvPr>
          <p:cNvCxnSpPr/>
          <p:nvPr/>
        </p:nvCxnSpPr>
        <p:spPr>
          <a:xfrm flipH="1">
            <a:off x="15750082" y="5747070"/>
            <a:ext cx="3021574" cy="14530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9AE4C0AA-1F89-9E59-6E0A-CCC642E9EE67}"/>
              </a:ext>
            </a:extLst>
          </p:cNvPr>
          <p:cNvCxnSpPr/>
          <p:nvPr/>
        </p:nvCxnSpPr>
        <p:spPr>
          <a:xfrm>
            <a:off x="19015928" y="5747070"/>
            <a:ext cx="2795470" cy="12124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5" name="Text Box 226">
                <a:extLst>
                  <a:ext uri="{FF2B5EF4-FFF2-40B4-BE49-F238E27FC236}">
                    <a16:creationId xmlns:a16="http://schemas.microsoft.com/office/drawing/2014/main" id="{58B09D53-A4F8-E69E-446E-585BE3C09748}"/>
                  </a:ext>
                </a:extLst>
              </p:cNvPr>
              <p:cNvSpPr txBox="1"/>
              <p:nvPr/>
            </p:nvSpPr>
            <p:spPr>
              <a:xfrm>
                <a:off x="16697026" y="5626500"/>
                <a:ext cx="1067270" cy="98211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𝑎</m:t>
                      </m:r>
                    </m:oMath>
                  </m:oMathPara>
                </a14:m>
                <a:endParaRPr lang="en-US" sz="4000">
                  <a:effectLst/>
                  <a:latin typeface="Times New Roman"/>
                  <a:ea typeface="Calibri"/>
                  <a:cs typeface="Times New Roman"/>
                </a:endParaRPr>
              </a:p>
            </p:txBody>
          </p:sp>
        </mc:Choice>
        <mc:Fallback>
          <p:sp>
            <p:nvSpPr>
              <p:cNvPr id="75" name="Text Box 226">
                <a:extLst>
                  <a:ext uri="{FF2B5EF4-FFF2-40B4-BE49-F238E27FC236}">
                    <a16:creationId xmlns:a16="http://schemas.microsoft.com/office/drawing/2014/main" id="{58B09D53-A4F8-E69E-446E-585BE3C09748}"/>
                  </a:ext>
                </a:extLst>
              </p:cNvPr>
              <p:cNvSpPr txBox="1">
                <a:spLocks noRot="1" noChangeAspect="1" noMove="1" noResize="1" noEditPoints="1" noAdjustHandles="1" noChangeArrowheads="1" noChangeShapeType="1" noTextEdit="1"/>
              </p:cNvSpPr>
              <p:nvPr/>
            </p:nvSpPr>
            <p:spPr>
              <a:xfrm>
                <a:off x="16697026" y="5626500"/>
                <a:ext cx="1067270" cy="982111"/>
              </a:xfrm>
              <a:prstGeom prst="rect">
                <a:avLst/>
              </a:prstGeom>
              <a:blipFill>
                <a:blip r:embed="rId30"/>
                <a:stretch>
                  <a:fillRect/>
                </a:stretch>
              </a:blipFill>
              <a:ln w="6350">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6" name="Text Box 16">
                <a:extLst>
                  <a:ext uri="{FF2B5EF4-FFF2-40B4-BE49-F238E27FC236}">
                    <a16:creationId xmlns:a16="http://schemas.microsoft.com/office/drawing/2014/main" id="{DE408871-3531-3C32-9738-5419764E53E8}"/>
                  </a:ext>
                </a:extLst>
              </p:cNvPr>
              <p:cNvSpPr txBox="1"/>
              <p:nvPr/>
            </p:nvSpPr>
            <p:spPr>
              <a:xfrm>
                <a:off x="19960322" y="5553741"/>
                <a:ext cx="1066805" cy="98031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p:sp>
            <p:nvSpPr>
              <p:cNvPr id="76" name="Text Box 16">
                <a:extLst>
                  <a:ext uri="{FF2B5EF4-FFF2-40B4-BE49-F238E27FC236}">
                    <a16:creationId xmlns:a16="http://schemas.microsoft.com/office/drawing/2014/main" id="{DE408871-3531-3C32-9738-5419764E53E8}"/>
                  </a:ext>
                </a:extLst>
              </p:cNvPr>
              <p:cNvSpPr txBox="1">
                <a:spLocks noRot="1" noChangeAspect="1" noMove="1" noResize="1" noEditPoints="1" noAdjustHandles="1" noChangeArrowheads="1" noChangeShapeType="1" noTextEdit="1"/>
              </p:cNvSpPr>
              <p:nvPr/>
            </p:nvSpPr>
            <p:spPr>
              <a:xfrm>
                <a:off x="19960322" y="5553741"/>
                <a:ext cx="1066805" cy="980313"/>
              </a:xfrm>
              <a:prstGeom prst="rect">
                <a:avLst/>
              </a:prstGeom>
              <a:blipFill>
                <a:blip r:embed="rId31"/>
                <a:stretch>
                  <a:fillRect/>
                </a:stretch>
              </a:blipFill>
              <a:ln w="6350">
                <a:noFill/>
              </a:ln>
            </p:spPr>
            <p:txBody>
              <a:bodyPr/>
              <a:lstStyle/>
              <a:p>
                <a:r>
                  <a:rPr lang="en-US">
                    <a:noFill/>
                  </a:rPr>
                  <a:t> </a:t>
                </a:r>
              </a:p>
            </p:txBody>
          </p:sp>
        </mc:Fallback>
      </mc:AlternateContent>
      <p:sp>
        <p:nvSpPr>
          <p:cNvPr id="77" name="Oval 76">
            <a:extLst>
              <a:ext uri="{FF2B5EF4-FFF2-40B4-BE49-F238E27FC236}">
                <a16:creationId xmlns:a16="http://schemas.microsoft.com/office/drawing/2014/main" id="{0761A48C-C228-A64B-317D-B13A6B8C040F}"/>
              </a:ext>
            </a:extLst>
          </p:cNvPr>
          <p:cNvSpPr/>
          <p:nvPr/>
        </p:nvSpPr>
        <p:spPr>
          <a:xfrm>
            <a:off x="15649733" y="7251760"/>
            <a:ext cx="243666" cy="2405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78" name="Straight Arrow Connector 77">
            <a:extLst>
              <a:ext uri="{FF2B5EF4-FFF2-40B4-BE49-F238E27FC236}">
                <a16:creationId xmlns:a16="http://schemas.microsoft.com/office/drawing/2014/main" id="{78D71BA4-AAFB-9448-D1B9-F7CDCA758800}"/>
              </a:ext>
            </a:extLst>
          </p:cNvPr>
          <p:cNvCxnSpPr/>
          <p:nvPr/>
        </p:nvCxnSpPr>
        <p:spPr>
          <a:xfrm flipH="1">
            <a:off x="14846699" y="7457067"/>
            <a:ext cx="838485" cy="1662357"/>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C7DB4839-42E3-DF56-1BF5-922C77FEF8D0}"/>
              </a:ext>
            </a:extLst>
          </p:cNvPr>
          <p:cNvCxnSpPr>
            <a:cxnSpLocks/>
          </p:cNvCxnSpPr>
          <p:nvPr/>
        </p:nvCxnSpPr>
        <p:spPr>
          <a:xfrm>
            <a:off x="15857467" y="7457067"/>
            <a:ext cx="978643" cy="1795716"/>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0" name="Text Box 16">
                <a:extLst>
                  <a:ext uri="{FF2B5EF4-FFF2-40B4-BE49-F238E27FC236}">
                    <a16:creationId xmlns:a16="http://schemas.microsoft.com/office/drawing/2014/main" id="{93050CA9-F4A2-9AB6-87AD-FF813CDE6EE8}"/>
                  </a:ext>
                </a:extLst>
              </p:cNvPr>
              <p:cNvSpPr txBox="1"/>
              <p:nvPr/>
            </p:nvSpPr>
            <p:spPr>
              <a:xfrm>
                <a:off x="14342738" y="7503040"/>
                <a:ext cx="1066805" cy="98031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𝑎</m:t>
                      </m:r>
                    </m:oMath>
                  </m:oMathPara>
                </a14:m>
                <a:endParaRPr lang="en-US" sz="4000">
                  <a:effectLst/>
                  <a:latin typeface="Times New Roman"/>
                  <a:ea typeface="Calibri"/>
                  <a:cs typeface="Times New Roman"/>
                </a:endParaRPr>
              </a:p>
            </p:txBody>
          </p:sp>
        </mc:Choice>
        <mc:Fallback>
          <p:sp>
            <p:nvSpPr>
              <p:cNvPr id="80" name="Text Box 16">
                <a:extLst>
                  <a:ext uri="{FF2B5EF4-FFF2-40B4-BE49-F238E27FC236}">
                    <a16:creationId xmlns:a16="http://schemas.microsoft.com/office/drawing/2014/main" id="{93050CA9-F4A2-9AB6-87AD-FF813CDE6EE8}"/>
                  </a:ext>
                </a:extLst>
              </p:cNvPr>
              <p:cNvSpPr txBox="1">
                <a:spLocks noRot="1" noChangeAspect="1" noMove="1" noResize="1" noEditPoints="1" noAdjustHandles="1" noChangeArrowheads="1" noChangeShapeType="1" noTextEdit="1"/>
              </p:cNvSpPr>
              <p:nvPr/>
            </p:nvSpPr>
            <p:spPr>
              <a:xfrm>
                <a:off x="14342738" y="7503040"/>
                <a:ext cx="1066805" cy="980313"/>
              </a:xfrm>
              <a:prstGeom prst="rect">
                <a:avLst/>
              </a:prstGeom>
              <a:blipFill>
                <a:blip r:embed="rId32"/>
                <a:stretch>
                  <a:fillRect/>
                </a:stretch>
              </a:blipFill>
              <a:ln w="6350">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1" name="Text Box 16">
                <a:extLst>
                  <a:ext uri="{FF2B5EF4-FFF2-40B4-BE49-F238E27FC236}">
                    <a16:creationId xmlns:a16="http://schemas.microsoft.com/office/drawing/2014/main" id="{EBBF6A64-5405-0757-CC9A-C5626CA4081A}"/>
                  </a:ext>
                </a:extLst>
              </p:cNvPr>
              <p:cNvSpPr txBox="1"/>
              <p:nvPr/>
            </p:nvSpPr>
            <p:spPr>
              <a:xfrm>
                <a:off x="16105805" y="7503040"/>
                <a:ext cx="1066805" cy="98031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p:sp>
            <p:nvSpPr>
              <p:cNvPr id="81" name="Text Box 16">
                <a:extLst>
                  <a:ext uri="{FF2B5EF4-FFF2-40B4-BE49-F238E27FC236}">
                    <a16:creationId xmlns:a16="http://schemas.microsoft.com/office/drawing/2014/main" id="{EBBF6A64-5405-0757-CC9A-C5626CA4081A}"/>
                  </a:ext>
                </a:extLst>
              </p:cNvPr>
              <p:cNvSpPr txBox="1">
                <a:spLocks noRot="1" noChangeAspect="1" noMove="1" noResize="1" noEditPoints="1" noAdjustHandles="1" noChangeArrowheads="1" noChangeShapeType="1" noTextEdit="1"/>
              </p:cNvSpPr>
              <p:nvPr/>
            </p:nvSpPr>
            <p:spPr>
              <a:xfrm>
                <a:off x="16105805" y="7503040"/>
                <a:ext cx="1066805" cy="980313"/>
              </a:xfrm>
              <a:prstGeom prst="rect">
                <a:avLst/>
              </a:prstGeom>
              <a:blipFill>
                <a:blip r:embed="rId33"/>
                <a:stretch>
                  <a:fillRect/>
                </a:stretch>
              </a:blipFill>
              <a:ln w="6350">
                <a:noFill/>
              </a:ln>
            </p:spPr>
            <p:txBody>
              <a:bodyPr/>
              <a:lstStyle/>
              <a:p>
                <a:r>
                  <a:rPr lang="en-US">
                    <a:noFill/>
                  </a:rPr>
                  <a:t> </a:t>
                </a:r>
              </a:p>
            </p:txBody>
          </p:sp>
        </mc:Fallback>
      </mc:AlternateContent>
      <p:sp>
        <p:nvSpPr>
          <p:cNvPr id="88" name="Oval 87">
            <a:extLst>
              <a:ext uri="{FF2B5EF4-FFF2-40B4-BE49-F238E27FC236}">
                <a16:creationId xmlns:a16="http://schemas.microsoft.com/office/drawing/2014/main" id="{F6B64D36-7BF1-940A-7C95-0BCC5B0EE0B9}"/>
              </a:ext>
            </a:extLst>
          </p:cNvPr>
          <p:cNvSpPr/>
          <p:nvPr/>
        </p:nvSpPr>
        <p:spPr>
          <a:xfrm>
            <a:off x="21708360" y="6939586"/>
            <a:ext cx="243666" cy="2405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89" name="Straight Arrow Connector 88">
            <a:extLst>
              <a:ext uri="{FF2B5EF4-FFF2-40B4-BE49-F238E27FC236}">
                <a16:creationId xmlns:a16="http://schemas.microsoft.com/office/drawing/2014/main" id="{4722609B-2540-7537-B8D5-CFA7AFAF619D}"/>
              </a:ext>
            </a:extLst>
          </p:cNvPr>
          <p:cNvCxnSpPr>
            <a:cxnSpLocks/>
          </p:cNvCxnSpPr>
          <p:nvPr/>
        </p:nvCxnSpPr>
        <p:spPr>
          <a:xfrm flipH="1">
            <a:off x="20520128" y="7144892"/>
            <a:ext cx="1223916" cy="185110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B3D7E9F6-97E1-7D59-DC9D-F3957FA78758}"/>
              </a:ext>
            </a:extLst>
          </p:cNvPr>
          <p:cNvCxnSpPr>
            <a:cxnSpLocks/>
          </p:cNvCxnSpPr>
          <p:nvPr/>
        </p:nvCxnSpPr>
        <p:spPr>
          <a:xfrm>
            <a:off x="21805737" y="7085633"/>
            <a:ext cx="1130463" cy="174212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91" name="Text Box 16">
                <a:extLst>
                  <a:ext uri="{FF2B5EF4-FFF2-40B4-BE49-F238E27FC236}">
                    <a16:creationId xmlns:a16="http://schemas.microsoft.com/office/drawing/2014/main" id="{E2F663E6-4645-5F14-172E-6FB8E31B221C}"/>
                  </a:ext>
                </a:extLst>
              </p:cNvPr>
              <p:cNvSpPr txBox="1"/>
              <p:nvPr/>
            </p:nvSpPr>
            <p:spPr>
              <a:xfrm>
                <a:off x="20049908" y="7477783"/>
                <a:ext cx="1066805" cy="98031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𝑎</m:t>
                      </m:r>
                    </m:oMath>
                  </m:oMathPara>
                </a14:m>
                <a:endParaRPr lang="en-US" sz="4000">
                  <a:effectLst/>
                  <a:latin typeface="Times New Roman"/>
                  <a:ea typeface="Calibri"/>
                  <a:cs typeface="Times New Roman"/>
                </a:endParaRPr>
              </a:p>
            </p:txBody>
          </p:sp>
        </mc:Choice>
        <mc:Fallback>
          <p:sp>
            <p:nvSpPr>
              <p:cNvPr id="91" name="Text Box 16">
                <a:extLst>
                  <a:ext uri="{FF2B5EF4-FFF2-40B4-BE49-F238E27FC236}">
                    <a16:creationId xmlns:a16="http://schemas.microsoft.com/office/drawing/2014/main" id="{E2F663E6-4645-5F14-172E-6FB8E31B221C}"/>
                  </a:ext>
                </a:extLst>
              </p:cNvPr>
              <p:cNvSpPr txBox="1">
                <a:spLocks noRot="1" noChangeAspect="1" noMove="1" noResize="1" noEditPoints="1" noAdjustHandles="1" noChangeArrowheads="1" noChangeShapeType="1" noTextEdit="1"/>
              </p:cNvSpPr>
              <p:nvPr/>
            </p:nvSpPr>
            <p:spPr>
              <a:xfrm>
                <a:off x="20049908" y="7477783"/>
                <a:ext cx="1066805" cy="980313"/>
              </a:xfrm>
              <a:prstGeom prst="rect">
                <a:avLst/>
              </a:prstGeom>
              <a:blipFill>
                <a:blip r:embed="rId34"/>
                <a:stretch>
                  <a:fillRect/>
                </a:stretch>
              </a:blipFill>
              <a:ln w="6350">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2" name="Text Box 16">
                <a:extLst>
                  <a:ext uri="{FF2B5EF4-FFF2-40B4-BE49-F238E27FC236}">
                    <a16:creationId xmlns:a16="http://schemas.microsoft.com/office/drawing/2014/main" id="{BB6278C4-58B2-92E6-98C6-A7FAC5DA0D77}"/>
                  </a:ext>
                </a:extLst>
              </p:cNvPr>
              <p:cNvSpPr txBox="1"/>
              <p:nvPr/>
            </p:nvSpPr>
            <p:spPr>
              <a:xfrm>
                <a:off x="22124451" y="7452818"/>
                <a:ext cx="1066805" cy="98031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p:sp>
            <p:nvSpPr>
              <p:cNvPr id="92" name="Text Box 16">
                <a:extLst>
                  <a:ext uri="{FF2B5EF4-FFF2-40B4-BE49-F238E27FC236}">
                    <a16:creationId xmlns:a16="http://schemas.microsoft.com/office/drawing/2014/main" id="{BB6278C4-58B2-92E6-98C6-A7FAC5DA0D77}"/>
                  </a:ext>
                </a:extLst>
              </p:cNvPr>
              <p:cNvSpPr txBox="1">
                <a:spLocks noRot="1" noChangeAspect="1" noMove="1" noResize="1" noEditPoints="1" noAdjustHandles="1" noChangeArrowheads="1" noChangeShapeType="1" noTextEdit="1"/>
              </p:cNvSpPr>
              <p:nvPr/>
            </p:nvSpPr>
            <p:spPr>
              <a:xfrm>
                <a:off x="22124451" y="7452818"/>
                <a:ext cx="1066805" cy="980313"/>
              </a:xfrm>
              <a:prstGeom prst="rect">
                <a:avLst/>
              </a:prstGeom>
              <a:blipFill>
                <a:blip r:embed="rId35"/>
                <a:stretch>
                  <a:fillRect/>
                </a:stretch>
              </a:blipFill>
              <a:ln w="6350">
                <a:noFill/>
              </a:ln>
            </p:spPr>
            <p:txBody>
              <a:bodyPr/>
              <a:lstStyle/>
              <a:p>
                <a:r>
                  <a:rPr lang="en-US">
                    <a:noFill/>
                  </a:rPr>
                  <a:t> </a:t>
                </a:r>
              </a:p>
            </p:txBody>
          </p:sp>
        </mc:Fallback>
      </mc:AlternateContent>
    </p:spTree>
    <p:extLst>
      <p:ext uri="{BB962C8B-B14F-4D97-AF65-F5344CB8AC3E}">
        <p14:creationId xmlns:p14="http://schemas.microsoft.com/office/powerpoint/2010/main" val="954136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500"/>
                                        <p:tgtEl>
                                          <p:spTgt spid="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500"/>
                                        <p:tgtEl>
                                          <p:spTgt spid="72"/>
                                        </p:tgtEl>
                                      </p:cBhvr>
                                    </p:animEffect>
                                  </p:childTnLst>
                                </p:cTn>
                              </p:par>
                              <p:par>
                                <p:cTn id="18" presetID="10" presetClass="entr" presetSubtype="0" fill="hold"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fade">
                                      <p:cBhvr>
                                        <p:cTn id="20" dur="500"/>
                                        <p:tgtEl>
                                          <p:spTgt spid="73"/>
                                        </p:tgtEl>
                                      </p:cBhvr>
                                    </p:animEffect>
                                  </p:childTnLst>
                                </p:cTn>
                              </p:par>
                              <p:par>
                                <p:cTn id="21" presetID="10" presetClass="entr" presetSubtype="0" fill="hold" nodeType="with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500"/>
                                        <p:tgtEl>
                                          <p:spTgt spid="7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fade">
                                      <p:cBhvr>
                                        <p:cTn id="26" dur="500"/>
                                        <p:tgtEl>
                                          <p:spTgt spid="7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500"/>
                                        <p:tgtEl>
                                          <p:spTgt spid="7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fade">
                                      <p:cBhvr>
                                        <p:cTn id="34" dur="500"/>
                                        <p:tgtEl>
                                          <p:spTgt spid="77"/>
                                        </p:tgtEl>
                                      </p:cBhvr>
                                    </p:animEffect>
                                  </p:childTnLst>
                                </p:cTn>
                              </p:par>
                              <p:par>
                                <p:cTn id="35" presetID="10" presetClass="entr" presetSubtype="0" fill="hold" nodeType="with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fade">
                                      <p:cBhvr>
                                        <p:cTn id="37" dur="500"/>
                                        <p:tgtEl>
                                          <p:spTgt spid="78"/>
                                        </p:tgtEl>
                                      </p:cBhvr>
                                    </p:animEffect>
                                  </p:childTnLst>
                                </p:cTn>
                              </p:par>
                              <p:par>
                                <p:cTn id="38" presetID="10" presetClass="entr" presetSubtype="0" fill="hold" nodeType="withEffect">
                                  <p:stCondLst>
                                    <p:cond delay="0"/>
                                  </p:stCondLst>
                                  <p:childTnLst>
                                    <p:set>
                                      <p:cBhvr>
                                        <p:cTn id="39" dur="1" fill="hold">
                                          <p:stCondLst>
                                            <p:cond delay="0"/>
                                          </p:stCondLst>
                                        </p:cTn>
                                        <p:tgtEl>
                                          <p:spTgt spid="79"/>
                                        </p:tgtEl>
                                        <p:attrNameLst>
                                          <p:attrName>style.visibility</p:attrName>
                                        </p:attrNameLst>
                                      </p:cBhvr>
                                      <p:to>
                                        <p:strVal val="visible"/>
                                      </p:to>
                                    </p:set>
                                    <p:animEffect transition="in" filter="fade">
                                      <p:cBhvr>
                                        <p:cTn id="40" dur="500"/>
                                        <p:tgtEl>
                                          <p:spTgt spid="7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fade">
                                      <p:cBhvr>
                                        <p:cTn id="43" dur="500"/>
                                        <p:tgtEl>
                                          <p:spTgt spid="8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1"/>
                                        </p:tgtEl>
                                        <p:attrNameLst>
                                          <p:attrName>style.visibility</p:attrName>
                                        </p:attrNameLst>
                                      </p:cBhvr>
                                      <p:to>
                                        <p:strVal val="visible"/>
                                      </p:to>
                                    </p:set>
                                    <p:animEffect transition="in" filter="fade">
                                      <p:cBhvr>
                                        <p:cTn id="46" dur="500"/>
                                        <p:tgtEl>
                                          <p:spTgt spid="8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fade">
                                      <p:cBhvr>
                                        <p:cTn id="51" dur="500"/>
                                        <p:tgtEl>
                                          <p:spTgt spid="88"/>
                                        </p:tgtEl>
                                      </p:cBhvr>
                                    </p:animEffect>
                                  </p:childTnLst>
                                </p:cTn>
                              </p:par>
                              <p:par>
                                <p:cTn id="52" presetID="10" presetClass="entr" presetSubtype="0" fill="hold" nodeType="withEffect">
                                  <p:stCondLst>
                                    <p:cond delay="0"/>
                                  </p:stCondLst>
                                  <p:childTnLst>
                                    <p:set>
                                      <p:cBhvr>
                                        <p:cTn id="53" dur="1" fill="hold">
                                          <p:stCondLst>
                                            <p:cond delay="0"/>
                                          </p:stCondLst>
                                        </p:cTn>
                                        <p:tgtEl>
                                          <p:spTgt spid="89"/>
                                        </p:tgtEl>
                                        <p:attrNameLst>
                                          <p:attrName>style.visibility</p:attrName>
                                        </p:attrNameLst>
                                      </p:cBhvr>
                                      <p:to>
                                        <p:strVal val="visible"/>
                                      </p:to>
                                    </p:set>
                                    <p:animEffect transition="in" filter="fade">
                                      <p:cBhvr>
                                        <p:cTn id="54" dur="500"/>
                                        <p:tgtEl>
                                          <p:spTgt spid="89"/>
                                        </p:tgtEl>
                                      </p:cBhvr>
                                    </p:animEffect>
                                  </p:childTnLst>
                                </p:cTn>
                              </p:par>
                              <p:par>
                                <p:cTn id="55" presetID="10" presetClass="entr" presetSubtype="0"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animEffect transition="in" filter="fade">
                                      <p:cBhvr>
                                        <p:cTn id="57" dur="500"/>
                                        <p:tgtEl>
                                          <p:spTgt spid="9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91"/>
                                        </p:tgtEl>
                                        <p:attrNameLst>
                                          <p:attrName>style.visibility</p:attrName>
                                        </p:attrNameLst>
                                      </p:cBhvr>
                                      <p:to>
                                        <p:strVal val="visible"/>
                                      </p:to>
                                    </p:set>
                                    <p:animEffect transition="in" filter="fade">
                                      <p:cBhvr>
                                        <p:cTn id="60" dur="500"/>
                                        <p:tgtEl>
                                          <p:spTgt spid="9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fade">
                                      <p:cBhvr>
                                        <p:cTn id="63" dur="500"/>
                                        <p:tgtEl>
                                          <p:spTgt spid="9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83"/>
                                        </p:tgtEl>
                                        <p:attrNameLst>
                                          <p:attrName>style.visibility</p:attrName>
                                        </p:attrNameLst>
                                      </p:cBhvr>
                                      <p:to>
                                        <p:strVal val="visible"/>
                                      </p:to>
                                    </p:set>
                                    <p:animEffect transition="in" filter="wipe(up)">
                                      <p:cBhvr>
                                        <p:cTn id="68" dur="500"/>
                                        <p:tgtEl>
                                          <p:spTgt spid="8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152">
                                            <p:txEl>
                                              <p:pRg st="0" end="0"/>
                                            </p:txEl>
                                          </p:spTgt>
                                        </p:tgtEl>
                                        <p:attrNameLst>
                                          <p:attrName>style.visibility</p:attrName>
                                        </p:attrNameLst>
                                      </p:cBhvr>
                                      <p:to>
                                        <p:strVal val="visible"/>
                                      </p:to>
                                    </p:set>
                                    <p:animEffect transition="in" filter="wipe(left)">
                                      <p:cBhvr>
                                        <p:cTn id="73" dur="500"/>
                                        <p:tgtEl>
                                          <p:spTgt spid="152">
                                            <p:txEl>
                                              <p:pRg st="0" end="0"/>
                                            </p:txEl>
                                          </p:spTgt>
                                        </p:tgtEl>
                                      </p:cBhvr>
                                    </p:animEffect>
                                  </p:childTnLst>
                                </p:cTn>
                              </p:par>
                              <p:par>
                                <p:cTn id="74" presetID="22" presetClass="entr" presetSubtype="8" fill="hold" nodeType="withEffect">
                                  <p:stCondLst>
                                    <p:cond delay="0"/>
                                  </p:stCondLst>
                                  <p:childTnLst>
                                    <p:set>
                                      <p:cBhvr>
                                        <p:cTn id="75" dur="1" fill="hold">
                                          <p:stCondLst>
                                            <p:cond delay="0"/>
                                          </p:stCondLst>
                                        </p:cTn>
                                        <p:tgtEl>
                                          <p:spTgt spid="152">
                                            <p:txEl>
                                              <p:pRg st="1" end="1"/>
                                            </p:txEl>
                                          </p:spTgt>
                                        </p:tgtEl>
                                        <p:attrNameLst>
                                          <p:attrName>style.visibility</p:attrName>
                                        </p:attrNameLst>
                                      </p:cBhvr>
                                      <p:to>
                                        <p:strVal val="visible"/>
                                      </p:to>
                                    </p:set>
                                    <p:animEffect transition="in" filter="wipe(left)">
                                      <p:cBhvr>
                                        <p:cTn id="76" dur="500"/>
                                        <p:tgtEl>
                                          <p:spTgt spid="152">
                                            <p:txEl>
                                              <p:pRg st="1" end="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nodeType="clickEffect">
                                  <p:stCondLst>
                                    <p:cond delay="0"/>
                                  </p:stCondLst>
                                  <p:childTnLst>
                                    <p:set>
                                      <p:cBhvr>
                                        <p:cTn id="80" dur="1" fill="hold">
                                          <p:stCondLst>
                                            <p:cond delay="0"/>
                                          </p:stCondLst>
                                        </p:cTn>
                                        <p:tgtEl>
                                          <p:spTgt spid="143"/>
                                        </p:tgtEl>
                                        <p:attrNameLst>
                                          <p:attrName>style.visibility</p:attrName>
                                        </p:attrNameLst>
                                      </p:cBhvr>
                                      <p:to>
                                        <p:strVal val="visible"/>
                                      </p:to>
                                    </p:set>
                                    <p:animEffect transition="in" filter="circle(in)">
                                      <p:cBhvr>
                                        <p:cTn id="81" dur="2000"/>
                                        <p:tgtEl>
                                          <p:spTgt spid="143"/>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151">
                                            <p:txEl>
                                              <p:pRg st="0" end="0"/>
                                            </p:txEl>
                                          </p:spTgt>
                                        </p:tgtEl>
                                        <p:attrNameLst>
                                          <p:attrName>style.visibility</p:attrName>
                                        </p:attrNameLst>
                                      </p:cBhvr>
                                      <p:to>
                                        <p:strVal val="visible"/>
                                      </p:to>
                                    </p:set>
                                    <p:animEffect transition="in" filter="wipe(left)">
                                      <p:cBhvr>
                                        <p:cTn id="86" dur="500"/>
                                        <p:tgtEl>
                                          <p:spTgt spid="1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5" grpId="0"/>
      <p:bldP spid="76" grpId="0"/>
      <p:bldP spid="77" grpId="0" animBg="1"/>
      <p:bldP spid="80" grpId="0"/>
      <p:bldP spid="81" grpId="0"/>
      <p:bldP spid="88" grpId="0" animBg="1"/>
      <p:bldP spid="91" grpId="0"/>
      <p:bldP spid="9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70524C28-330B-43E5-9378-84CE4353225F}"/>
              </a:ext>
            </a:extLst>
          </p:cNvPr>
          <p:cNvGrpSpPr/>
          <p:nvPr/>
        </p:nvGrpSpPr>
        <p:grpSpPr>
          <a:xfrm>
            <a:off x="381000" y="1904999"/>
            <a:ext cx="23219986" cy="1538884"/>
            <a:chOff x="381000" y="1904999"/>
            <a:chExt cx="23219986" cy="1538884"/>
          </a:xfrm>
        </p:grpSpPr>
        <p:sp>
          <p:nvSpPr>
            <p:cNvPr id="66" name="Rectangle 65">
              <a:extLst>
                <a:ext uri="{FF2B5EF4-FFF2-40B4-BE49-F238E27FC236}">
                  <a16:creationId xmlns:a16="http://schemas.microsoft.com/office/drawing/2014/main" id="{04F86028-A5E9-4A56-884D-C219A70B815D}"/>
                </a:ext>
              </a:extLst>
            </p:cNvPr>
            <p:cNvSpPr/>
            <p:nvPr/>
          </p:nvSpPr>
          <p:spPr>
            <a:xfrm>
              <a:off x="1981200" y="1905000"/>
              <a:ext cx="21619786" cy="1538883"/>
            </a:xfrm>
            <a:prstGeom prst="rect">
              <a:avLst/>
            </a:prstGeom>
          </p:spPr>
          <p:txBody>
            <a:bodyPr wrap="square">
              <a:spAutoFit/>
            </a:bodyPr>
            <a:lstStyle/>
            <a:p>
              <a:pPr>
                <a:spcBef>
                  <a:spcPct val="0"/>
                </a:spcBef>
                <a:defRPr/>
              </a:pPr>
              <a:r>
                <a:rPr lang="en-US" sz="4700" b="1">
                  <a:solidFill>
                    <a:srgbClr val="242452"/>
                  </a:solidFill>
                  <a:latin typeface="Tahoma" panose="020B0604030504040204" pitchFamily="34" charset="0"/>
                  <a:ea typeface="Tahoma" panose="020B0604030504040204" pitchFamily="34" charset="0"/>
                  <a:cs typeface="Tahoma" panose="020B0604030504040204" pitchFamily="34" charset="0"/>
                </a:rPr>
                <a:t>XÂY DỰNG CÔNG THỨC NHỊ THỨC NEWTON.</a:t>
              </a:r>
            </a:p>
            <a:p>
              <a:pPr>
                <a:lnSpc>
                  <a:spcPct val="100000"/>
                </a:lnSpc>
                <a:spcBef>
                  <a:spcPct val="0"/>
                </a:spcBef>
                <a:buNone/>
                <a:defRPr/>
              </a:pP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67" name="Round Same Side Corner Rectangle 51">
              <a:extLst>
                <a:ext uri="{FF2B5EF4-FFF2-40B4-BE49-F238E27FC236}">
                  <a16:creationId xmlns:a16="http://schemas.microsoft.com/office/drawing/2014/main" id="{9EC2DC36-A59A-4325-A664-FA1E955F8F20}"/>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8" name="TextBox 67">
              <a:extLst>
                <a:ext uri="{FF2B5EF4-FFF2-40B4-BE49-F238E27FC236}">
                  <a16:creationId xmlns:a16="http://schemas.microsoft.com/office/drawing/2014/main" id="{A318689D-AF99-44A0-B09D-CC913A5CD0DB}"/>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69" name="Round Same Side Corner Rectangle 51">
              <a:extLst>
                <a:ext uri="{FF2B5EF4-FFF2-40B4-BE49-F238E27FC236}">
                  <a16:creationId xmlns:a16="http://schemas.microsoft.com/office/drawing/2014/main" id="{B981FF08-42E1-4108-8DD0-1D34E9BB63E2}"/>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0" name="TextBox 69">
              <a:extLst>
                <a:ext uri="{FF2B5EF4-FFF2-40B4-BE49-F238E27FC236}">
                  <a16:creationId xmlns:a16="http://schemas.microsoft.com/office/drawing/2014/main" id="{A9997F11-890A-4A73-BC16-EB07297C552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43" name="Group 142">
            <a:extLst>
              <a:ext uri="{FF2B5EF4-FFF2-40B4-BE49-F238E27FC236}">
                <a16:creationId xmlns:a16="http://schemas.microsoft.com/office/drawing/2014/main" id="{0C728639-CFD6-46CB-9C88-0C2B576EC9B6}"/>
              </a:ext>
            </a:extLst>
          </p:cNvPr>
          <p:cNvGrpSpPr/>
          <p:nvPr/>
        </p:nvGrpSpPr>
        <p:grpSpPr>
          <a:xfrm>
            <a:off x="436894" y="3295772"/>
            <a:ext cx="23947106" cy="10397983"/>
            <a:chOff x="319463" y="8243102"/>
            <a:chExt cx="23689937" cy="4798506"/>
          </a:xfrm>
        </p:grpSpPr>
        <p:grpSp>
          <p:nvGrpSpPr>
            <p:cNvPr id="144" name="Group 143">
              <a:extLst>
                <a:ext uri="{FF2B5EF4-FFF2-40B4-BE49-F238E27FC236}">
                  <a16:creationId xmlns:a16="http://schemas.microsoft.com/office/drawing/2014/main" id="{FAD0BC6C-B274-403D-B389-601D352F485A}"/>
                </a:ext>
              </a:extLst>
            </p:cNvPr>
            <p:cNvGrpSpPr/>
            <p:nvPr/>
          </p:nvGrpSpPr>
          <p:grpSpPr>
            <a:xfrm>
              <a:off x="387400" y="8243102"/>
              <a:ext cx="23622000" cy="4798506"/>
              <a:chOff x="1222851" y="5115188"/>
              <a:chExt cx="23580257" cy="4861522"/>
            </a:xfrm>
          </p:grpSpPr>
          <p:sp>
            <p:nvSpPr>
              <p:cNvPr id="146" name="Rounded Rectangle 34">
                <a:extLst>
                  <a:ext uri="{FF2B5EF4-FFF2-40B4-BE49-F238E27FC236}">
                    <a16:creationId xmlns:a16="http://schemas.microsoft.com/office/drawing/2014/main" id="{6261E7D4-EF36-44E2-B14D-C976222A2555}"/>
                  </a:ext>
                </a:extLst>
              </p:cNvPr>
              <p:cNvSpPr/>
              <p:nvPr/>
            </p:nvSpPr>
            <p:spPr>
              <a:xfrm>
                <a:off x="1261072" y="5115188"/>
                <a:ext cx="23542036"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147" name="Group 60">
                <a:extLst>
                  <a:ext uri="{FF2B5EF4-FFF2-40B4-BE49-F238E27FC236}">
                    <a16:creationId xmlns:a16="http://schemas.microsoft.com/office/drawing/2014/main" id="{FA209534-7FF3-4484-9EFF-8419F99B832D}"/>
                  </a:ext>
                </a:extLst>
              </p:cNvPr>
              <p:cNvGrpSpPr/>
              <p:nvPr/>
            </p:nvGrpSpPr>
            <p:grpSpPr>
              <a:xfrm>
                <a:off x="1222851" y="5324068"/>
                <a:ext cx="3771084" cy="612484"/>
                <a:chOff x="1224542" y="6298598"/>
                <a:chExt cx="3771521" cy="615607"/>
              </a:xfrm>
            </p:grpSpPr>
            <p:sp>
              <p:nvSpPr>
                <p:cNvPr id="148" name="Freeform 20">
                  <a:extLst>
                    <a:ext uri="{FF2B5EF4-FFF2-40B4-BE49-F238E27FC236}">
                      <a16:creationId xmlns:a16="http://schemas.microsoft.com/office/drawing/2014/main" id="{2D33D6B9-A13D-4FB0-B941-B0D849062C0D}"/>
                    </a:ext>
                  </a:extLst>
                </p:cNvPr>
                <p:cNvSpPr>
                  <a:spLocks/>
                </p:cNvSpPr>
                <p:nvPr/>
              </p:nvSpPr>
              <p:spPr bwMode="auto">
                <a:xfrm rot="16200000" flipV="1">
                  <a:off x="3100455" y="5018596"/>
                  <a:ext cx="591408" cy="319980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49" name="Round Diagonal Corner Rectangle 41">
                  <a:extLst>
                    <a:ext uri="{FF2B5EF4-FFF2-40B4-BE49-F238E27FC236}">
                      <a16:creationId xmlns:a16="http://schemas.microsoft.com/office/drawing/2014/main" id="{EC407B9C-5004-4A32-9D9A-AED2A971A049}"/>
                    </a:ext>
                  </a:extLst>
                </p:cNvPr>
                <p:cNvSpPr/>
                <p:nvPr/>
              </p:nvSpPr>
              <p:spPr>
                <a:xfrm flipV="1">
                  <a:off x="1224542" y="6322799"/>
                  <a:ext cx="777240" cy="591406"/>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extBox 149">
                  <a:extLst>
                    <a:ext uri="{FF2B5EF4-FFF2-40B4-BE49-F238E27FC236}">
                      <a16:creationId xmlns:a16="http://schemas.microsoft.com/office/drawing/2014/main" id="{7A071807-5160-4448-8C55-CE0309CBCA6E}"/>
                    </a:ext>
                  </a:extLst>
                </p:cNvPr>
                <p:cNvSpPr txBox="1"/>
                <p:nvPr/>
              </p:nvSpPr>
              <p:spPr>
                <a:xfrm>
                  <a:off x="2018425" y="6298598"/>
                  <a:ext cx="2977638" cy="361582"/>
                </a:xfrm>
                <a:prstGeom prst="rect">
                  <a:avLst/>
                </a:prstGeom>
                <a:noFill/>
              </p:spPr>
              <p:txBody>
                <a:bodyPr wrap="square" rtlCol="0">
                  <a:spAutoFit/>
                </a:bodyPr>
                <a:lstStyle/>
                <a:p>
                  <a:r>
                    <a:rPr lang="vi-VN" sz="4400" b="1">
                      <a:solidFill>
                        <a:srgbClr val="FFC000"/>
                      </a:solidFill>
                      <a:latin typeface="Tahoma" pitchFamily="34" charset="0"/>
                      <a:ea typeface="Tahoma" pitchFamily="34" charset="0"/>
                      <a:cs typeface="Tahoma" pitchFamily="34" charset="0"/>
                    </a:rPr>
                    <a:t>Nhận xét</a:t>
                  </a:r>
                  <a:endParaRPr lang="en-US" sz="4400" b="1" dirty="0">
                    <a:solidFill>
                      <a:srgbClr val="FFC000"/>
                    </a:solidFill>
                    <a:latin typeface="Tahoma" pitchFamily="34" charset="0"/>
                    <a:ea typeface="Tahoma" pitchFamily="34" charset="0"/>
                    <a:cs typeface="Tahoma" pitchFamily="34" charset="0"/>
                  </a:endParaRPr>
                </a:p>
              </p:txBody>
            </p:sp>
          </p:grpSp>
        </p:grpSp>
        <p:pic>
          <p:nvPicPr>
            <p:cNvPr id="145" name="Graphic 3" descr="Clipboard outline">
              <a:extLst>
                <a:ext uri="{FF2B5EF4-FFF2-40B4-BE49-F238E27FC236}">
                  <a16:creationId xmlns:a16="http://schemas.microsoft.com/office/drawing/2014/main" id="{835E3A4E-575C-4FB1-AE8D-F9CEEC9792C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9463" y="8394402"/>
              <a:ext cx="914400" cy="659420"/>
            </a:xfrm>
            <a:prstGeom prst="rect">
              <a:avLst/>
            </a:prstGeom>
          </p:spPr>
        </p:pic>
      </p:grpSp>
      <mc:AlternateContent xmlns:mc="http://schemas.openxmlformats.org/markup-compatibility/2006" xmlns:a14="http://schemas.microsoft.com/office/drawing/2010/main">
        <mc:Choice Requires="a14">
          <p:sp>
            <p:nvSpPr>
              <p:cNvPr id="151" name="TextBox 150">
                <a:extLst>
                  <a:ext uri="{FF2B5EF4-FFF2-40B4-BE49-F238E27FC236}">
                    <a16:creationId xmlns:a16="http://schemas.microsoft.com/office/drawing/2014/main" id="{3DD30A3B-E42E-4A1F-8AB9-53C0308D9766}"/>
                  </a:ext>
                </a:extLst>
              </p:cNvPr>
              <p:cNvSpPr txBox="1"/>
              <p:nvPr/>
            </p:nvSpPr>
            <p:spPr>
              <a:xfrm>
                <a:off x="494929" y="5722764"/>
                <a:ext cx="14115703" cy="6001643"/>
              </a:xfrm>
              <a:prstGeom prst="rect">
                <a:avLst/>
              </a:prstGeom>
              <a:noFill/>
            </p:spPr>
            <p:txBody>
              <a:bodyPr wrap="square">
                <a:spAutoFit/>
              </a:bodyPr>
              <a:lstStyle/>
              <a:p>
                <a:r>
                  <a:rPr lang="en-US" sz="4800">
                    <a:latin typeface="Tahoma" panose="020B0604030504040204" pitchFamily="34" charset="0"/>
                    <a:ea typeface="Tahoma" panose="020B0604030504040204" pitchFamily="34" charset="0"/>
                    <a:cs typeface="Tahoma" panose="020B0604030504040204" pitchFamily="34" charset="0"/>
                  </a:rPr>
                  <a:t>Chẳng hạn, trong sơ đồ hình cây (H.8.8) của </a:t>
                </a:r>
                <a14:m>
                  <m:oMath xmlns:m="http://schemas.openxmlformats.org/officeDocument/2006/math">
                    <m:d>
                      <m:dPr>
                        <m:ctrlPr>
                          <a:rPr lang="en-US" sz="4800" i="1">
                            <a:latin typeface="Cambria Math" panose="02040503050406030204" pitchFamily="18" charset="0"/>
                          </a:rPr>
                        </m:ctrlPr>
                      </m:dPr>
                      <m:e>
                        <m:r>
                          <a:rPr lang="en-US" sz="4800" i="1">
                            <a:latin typeface="Cambria Math"/>
                          </a:rPr>
                          <m:t>𝑎</m:t>
                        </m:r>
                        <m:r>
                          <a:rPr lang="en-US" sz="4800" i="1">
                            <a:latin typeface="Cambria Math"/>
                          </a:rPr>
                          <m:t>+</m:t>
                        </m:r>
                        <m:r>
                          <a:rPr lang="en-US" sz="4800" i="1">
                            <a:latin typeface="Cambria Math"/>
                          </a:rPr>
                          <m:t>𝑏</m:t>
                        </m:r>
                      </m:e>
                    </m:d>
                    <m:r>
                      <a:rPr lang="en-US" sz="4800" i="1">
                        <a:latin typeface="Cambria Math"/>
                      </a:rPr>
                      <m:t>.</m:t>
                    </m:r>
                    <m:d>
                      <m:dPr>
                        <m:ctrlPr>
                          <a:rPr lang="en-US" sz="4800" i="1">
                            <a:latin typeface="Cambria Math" panose="02040503050406030204" pitchFamily="18" charset="0"/>
                          </a:rPr>
                        </m:ctrlPr>
                      </m:dPr>
                      <m:e>
                        <m:r>
                          <a:rPr lang="en-US" sz="4800" i="1">
                            <a:latin typeface="Cambria Math"/>
                          </a:rPr>
                          <m:t>𝑐</m:t>
                        </m:r>
                        <m:r>
                          <a:rPr lang="en-US" sz="4800" i="1">
                            <a:latin typeface="Cambria Math"/>
                          </a:rPr>
                          <m:t>+</m:t>
                        </m:r>
                        <m:r>
                          <a:rPr lang="en-US" sz="4800" i="1">
                            <a:latin typeface="Cambria Math"/>
                          </a:rPr>
                          <m:t>𝑑</m:t>
                        </m:r>
                      </m:e>
                    </m:d>
                  </m:oMath>
                </a14:m>
                <a:r>
                  <a:rPr lang="en-US" sz="4800">
                    <a:latin typeface="Tahoma" panose="020B0604030504040204" pitchFamily="34" charset="0"/>
                    <a:ea typeface="Tahoma" panose="020B0604030504040204" pitchFamily="34" charset="0"/>
                    <a:cs typeface="Tahoma" panose="020B0604030504040204" pitchFamily="34" charset="0"/>
                  </a:rPr>
                  <a:t> thì các tích nhận được là </a:t>
                </a:r>
                <a14:m>
                  <m:oMath xmlns:m="http://schemas.openxmlformats.org/officeDocument/2006/math">
                    <m:r>
                      <a:rPr lang="en-US" sz="4800" i="1">
                        <a:latin typeface="Cambria Math"/>
                      </a:rPr>
                      <m:t>𝑎𝑐</m:t>
                    </m:r>
                    <m:r>
                      <a:rPr lang="en-US" sz="4800" b="0" i="1" smtClean="0">
                        <a:latin typeface="Cambria Math"/>
                      </a:rPr>
                      <m:t>; </m:t>
                    </m:r>
                    <m:r>
                      <a:rPr lang="en-US" sz="4800" i="1">
                        <a:latin typeface="Cambria Math"/>
                      </a:rPr>
                      <m:t>𝑎𝑑</m:t>
                    </m:r>
                    <m:r>
                      <a:rPr lang="en-US" sz="4800" b="0" i="1" smtClean="0">
                        <a:latin typeface="Cambria Math"/>
                      </a:rPr>
                      <m:t>; </m:t>
                    </m:r>
                    <m:r>
                      <a:rPr lang="en-US" sz="4800" i="1">
                        <a:latin typeface="Cambria Math"/>
                      </a:rPr>
                      <m:t>𝑏𝑐</m:t>
                    </m:r>
                    <m:r>
                      <a:rPr lang="en-US" sz="4800" b="0" i="1" smtClean="0">
                        <a:latin typeface="Cambria Math"/>
                      </a:rPr>
                      <m:t>; </m:t>
                    </m:r>
                    <m:r>
                      <a:rPr lang="en-US" sz="4800" i="1">
                        <a:latin typeface="Cambria Math"/>
                      </a:rPr>
                      <m:t>𝑏𝑑</m:t>
                    </m:r>
                    <m:r>
                      <a:rPr lang="en-US" sz="4800" b="0" i="0" smtClean="0">
                        <a:latin typeface="Cambria Math"/>
                      </a:rPr>
                      <m:t> </m:t>
                    </m:r>
                  </m:oMath>
                </a14:m>
                <a:r>
                  <a:rPr lang="en-US" sz="4800">
                    <a:latin typeface="Tahoma" panose="020B0604030504040204" pitchFamily="34" charset="0"/>
                    <a:ea typeface="Tahoma" panose="020B0604030504040204" pitchFamily="34" charset="0"/>
                    <a:cs typeface="Tahoma" panose="020B0604030504040204" pitchFamily="34" charset="0"/>
                  </a:rPr>
                  <a:t>cũng chính là các tích nhận được khi ta lấy một hạng tử của nhị thức thứ nhất (là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𝑎</m:t>
                    </m:r>
                  </m:oMath>
                </a14:m>
                <a:r>
                  <a:rPr lang="en-US" sz="4800">
                    <a:latin typeface="Tahoma" panose="020B0604030504040204" pitchFamily="34" charset="0"/>
                    <a:ea typeface="Tahoma" panose="020B0604030504040204" pitchFamily="34" charset="0"/>
                    <a:cs typeface="Tahoma" panose="020B0604030504040204" pitchFamily="34" charset="0"/>
                  </a:rPr>
                  <a:t> hoặc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𝑏</m:t>
                    </m:r>
                  </m:oMath>
                </a14:m>
                <a:r>
                  <a:rPr lang="en-US" sz="4800">
                    <a:latin typeface="Tahoma" panose="020B0604030504040204" pitchFamily="34" charset="0"/>
                    <a:ea typeface="Tahoma" panose="020B0604030504040204" pitchFamily="34" charset="0"/>
                    <a:cs typeface="Tahoma" panose="020B0604030504040204" pitchFamily="34" charset="0"/>
                  </a:rPr>
                  <a:t>) nhân với một hạng tử của nhị thức thứ hai (là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𝑐</m:t>
                    </m:r>
                    <m:r>
                      <a:rPr lang="en-US" sz="4800" b="0" i="1" smtClean="0">
                        <a:latin typeface="Cambria Math"/>
                        <a:ea typeface="Tahoma" panose="020B0604030504040204" pitchFamily="34" charset="0"/>
                        <a:cs typeface="Tahoma" panose="020B0604030504040204" pitchFamily="34" charset="0"/>
                      </a:rPr>
                      <m:t> </m:t>
                    </m:r>
                  </m:oMath>
                </a14:m>
                <a:r>
                  <a:rPr lang="en-US" sz="4800">
                    <a:latin typeface="Tahoma" panose="020B0604030504040204" pitchFamily="34" charset="0"/>
                    <a:ea typeface="Tahoma" panose="020B0604030504040204" pitchFamily="34" charset="0"/>
                    <a:cs typeface="Tahoma" panose="020B0604030504040204" pitchFamily="34" charset="0"/>
                  </a:rPr>
                  <a:t>hoặc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𝑑</m:t>
                    </m:r>
                  </m:oMath>
                </a14:m>
                <a:r>
                  <a:rPr lang="en-US" sz="4800">
                    <a:latin typeface="Tahoma" panose="020B0604030504040204" pitchFamily="34" charset="0"/>
                    <a:ea typeface="Tahoma" panose="020B0604030504040204" pitchFamily="34" charset="0"/>
                    <a:cs typeface="Tahoma" panose="020B0604030504040204" pitchFamily="34" charset="0"/>
                  </a:rPr>
                  <a:t> ). Ta có:</a:t>
                </a:r>
              </a:p>
              <a:p>
                <a14:m>
                  <m:oMath xmlns:m="http://schemas.openxmlformats.org/officeDocument/2006/math">
                    <m:d>
                      <m:dPr>
                        <m:ctrlPr>
                          <a:rPr lang="en-US" sz="4800" i="1">
                            <a:latin typeface="Cambria Math" panose="02040503050406030204" pitchFamily="18" charset="0"/>
                          </a:rPr>
                        </m:ctrlPr>
                      </m:dPr>
                      <m:e>
                        <m:r>
                          <a:rPr lang="en-US" sz="4800" i="1">
                            <a:latin typeface="Cambria Math"/>
                          </a:rPr>
                          <m:t>𝑎</m:t>
                        </m:r>
                        <m:r>
                          <a:rPr lang="en-US" sz="4800" i="1">
                            <a:latin typeface="Cambria Math"/>
                          </a:rPr>
                          <m:t>+</m:t>
                        </m:r>
                        <m:r>
                          <a:rPr lang="en-US" sz="4800" i="1">
                            <a:latin typeface="Cambria Math"/>
                          </a:rPr>
                          <m:t>𝑏</m:t>
                        </m:r>
                      </m:e>
                    </m:d>
                  </m:oMath>
                </a14:m>
                <a:r>
                  <a:rPr lang="en-US" sz="4800">
                    <a:latin typeface="Tahoma" panose="020B0604030504040204" pitchFamily="34" charset="0"/>
                    <a:ea typeface="Tahoma" panose="020B0604030504040204" pitchFamily="34" charset="0"/>
                    <a:cs typeface="Tahoma" panose="020B0604030504040204" pitchFamily="34" charset="0"/>
                  </a:rPr>
                  <a:t>.</a:t>
                </a:r>
                <a:r>
                  <a:rPr lang="en-US" sz="4800"/>
                  <a:t> </a:t>
                </a:r>
                <a14:m>
                  <m:oMath xmlns:m="http://schemas.openxmlformats.org/officeDocument/2006/math">
                    <m:d>
                      <m:dPr>
                        <m:ctrlPr>
                          <a:rPr lang="en-US" sz="4800" i="1">
                            <a:latin typeface="Cambria Math" panose="02040503050406030204" pitchFamily="18" charset="0"/>
                          </a:rPr>
                        </m:ctrlPr>
                      </m:dPr>
                      <m:e>
                        <m:r>
                          <a:rPr lang="en-US" sz="4800" i="1">
                            <a:latin typeface="Cambria Math"/>
                          </a:rPr>
                          <m:t>𝑎</m:t>
                        </m:r>
                        <m:r>
                          <a:rPr lang="en-US" sz="4800" i="1">
                            <a:latin typeface="Cambria Math"/>
                          </a:rPr>
                          <m:t>+</m:t>
                        </m:r>
                        <m:r>
                          <a:rPr lang="en-US" sz="4800" i="1">
                            <a:latin typeface="Cambria Math"/>
                          </a:rPr>
                          <m:t>𝑏</m:t>
                        </m:r>
                      </m:e>
                    </m:d>
                    <m:r>
                      <a:rPr lang="en-US" sz="4800" b="0" i="0" smtClean="0">
                        <a:latin typeface="Cambria Math"/>
                      </a:rPr>
                      <m:t>=</m:t>
                    </m:r>
                    <m:r>
                      <a:rPr lang="en-US" sz="4800" i="1">
                        <a:latin typeface="Cambria Math"/>
                      </a:rPr>
                      <m:t>𝑎𝑐</m:t>
                    </m:r>
                    <m:r>
                      <a:rPr lang="en-US" sz="4800" b="0" i="1" smtClean="0">
                        <a:latin typeface="Cambria Math"/>
                      </a:rPr>
                      <m:t>+</m:t>
                    </m:r>
                    <m:r>
                      <a:rPr lang="en-US" sz="4800" i="1">
                        <a:latin typeface="Cambria Math"/>
                      </a:rPr>
                      <m:t>𝑎𝑑</m:t>
                    </m:r>
                    <m:r>
                      <a:rPr lang="en-US" sz="4800" b="0" i="1" smtClean="0">
                        <a:latin typeface="Cambria Math"/>
                      </a:rPr>
                      <m:t>+</m:t>
                    </m:r>
                    <m:r>
                      <a:rPr lang="en-US" sz="4800" i="1">
                        <a:latin typeface="Cambria Math"/>
                      </a:rPr>
                      <m:t>𝑏𝑐</m:t>
                    </m:r>
                    <m:r>
                      <a:rPr lang="en-US" sz="4800" b="0" i="1" smtClean="0">
                        <a:latin typeface="Cambria Math"/>
                      </a:rPr>
                      <m:t>+</m:t>
                    </m:r>
                    <m:r>
                      <a:rPr lang="en-US" sz="4800" i="1">
                        <a:latin typeface="Cambria Math"/>
                      </a:rPr>
                      <m:t>𝑏𝑑</m:t>
                    </m:r>
                  </m:oMath>
                </a14:m>
                <a:endParaRPr lang="en-US" sz="4800">
                  <a:latin typeface="Tahoma" panose="020B0604030504040204" pitchFamily="34" charset="0"/>
                  <a:ea typeface="Tahoma" panose="020B0604030504040204" pitchFamily="34" charset="0"/>
                  <a:cs typeface="Tahoma" panose="020B0604030504040204" pitchFamily="34" charset="0"/>
                </a:endParaRPr>
              </a:p>
              <a:p>
                <a:pPr algn="just"/>
                <a:endParaRPr lang="en-US" sz="4800" i="1">
                  <a:latin typeface="Cambria Math" panose="02040503050406030204" pitchFamily="18" charset="0"/>
                  <a:ea typeface="Tahoma" panose="020B0604030504040204" pitchFamily="34" charset="0"/>
                  <a:cs typeface="Tahoma" panose="020B0604030504040204" pitchFamily="34" charset="0"/>
                </a:endParaRPr>
              </a:p>
            </p:txBody>
          </p:sp>
        </mc:Choice>
        <mc:Fallback xmlns="">
          <p:sp>
            <p:nvSpPr>
              <p:cNvPr id="151" name="TextBox 150">
                <a:extLst>
                  <a:ext uri="{FF2B5EF4-FFF2-40B4-BE49-F238E27FC236}">
                    <a16:creationId xmlns="" xmlns:a16="http://schemas.microsoft.com/office/drawing/2014/main" xmlns:a14="http://schemas.microsoft.com/office/drawing/2010/main" id="{3DD30A3B-E42E-4A1F-8AB9-53C0308D9766}"/>
                  </a:ext>
                </a:extLst>
              </p:cNvPr>
              <p:cNvSpPr txBox="1">
                <a:spLocks noRot="1" noChangeAspect="1" noMove="1" noResize="1" noEditPoints="1" noAdjustHandles="1" noChangeArrowheads="1" noChangeShapeType="1" noTextEdit="1"/>
              </p:cNvSpPr>
              <p:nvPr/>
            </p:nvSpPr>
            <p:spPr>
              <a:xfrm>
                <a:off x="494929" y="5722764"/>
                <a:ext cx="14115703" cy="6001643"/>
              </a:xfrm>
              <a:prstGeom prst="rect">
                <a:avLst/>
              </a:prstGeom>
              <a:blipFill rotWithShape="1">
                <a:blip r:embed="rId5"/>
                <a:stretch>
                  <a:fillRect l="-1943" t="-2337" r="-3238"/>
                </a:stretch>
              </a:blipFill>
            </p:spPr>
            <p:txBody>
              <a:bodyPr/>
              <a:lstStyle/>
              <a:p>
                <a:r>
                  <a:rPr lang="en-US">
                    <a:noFill/>
                  </a:rPr>
                  <a:t> </a:t>
                </a:r>
              </a:p>
            </p:txBody>
          </p:sp>
        </mc:Fallback>
      </mc:AlternateContent>
      <p:grpSp>
        <p:nvGrpSpPr>
          <p:cNvPr id="72" name="Canvas 129"/>
          <p:cNvGrpSpPr/>
          <p:nvPr/>
        </p:nvGrpSpPr>
        <p:grpSpPr>
          <a:xfrm>
            <a:off x="14745006" y="3295773"/>
            <a:ext cx="9433997" cy="8896227"/>
            <a:chOff x="0" y="0"/>
            <a:chExt cx="2559685" cy="2632075"/>
          </a:xfrm>
        </p:grpSpPr>
        <p:sp>
          <p:nvSpPr>
            <p:cNvPr id="73" name="Rectangle 72"/>
            <p:cNvSpPr/>
            <p:nvPr/>
          </p:nvSpPr>
          <p:spPr>
            <a:xfrm>
              <a:off x="0" y="0"/>
              <a:ext cx="2559685" cy="2632075"/>
            </a:xfrm>
            <a:prstGeom prst="rect">
              <a:avLst/>
            </a:prstGeom>
            <a:solidFill>
              <a:prstClr val="white"/>
            </a:solidFill>
          </p:spPr>
        </p:sp>
        <p:sp>
          <p:nvSpPr>
            <p:cNvPr id="74" name="Oval 73"/>
            <p:cNvSpPr/>
            <p:nvPr/>
          </p:nvSpPr>
          <p:spPr>
            <a:xfrm>
              <a:off x="1219507" y="43"/>
              <a:ext cx="75753" cy="7575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75" name="Straight Arrow Connector 74"/>
            <p:cNvCxnSpPr>
              <a:stCxn id="74" idx="2"/>
              <a:endCxn id="79" idx="7"/>
            </p:cNvCxnSpPr>
            <p:nvPr/>
          </p:nvCxnSpPr>
          <p:spPr>
            <a:xfrm flipH="1">
              <a:off x="598329" y="37920"/>
              <a:ext cx="621178" cy="5512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74" idx="7"/>
              <a:endCxn id="85" idx="1"/>
            </p:cNvCxnSpPr>
            <p:nvPr/>
          </p:nvCxnSpPr>
          <p:spPr>
            <a:xfrm>
              <a:off x="1284166" y="11137"/>
              <a:ext cx="565645" cy="6031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7" name="Text Box 88"/>
                <p:cNvSpPr txBox="1"/>
                <p:nvPr/>
              </p:nvSpPr>
              <p:spPr>
                <a:xfrm>
                  <a:off x="697683" y="89882"/>
                  <a:ext cx="330979" cy="29445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𝑎</m:t>
                        </m:r>
                      </m:oMath>
                    </m:oMathPara>
                  </a14:m>
                  <a:endParaRPr lang="en-US" sz="4000">
                    <a:effectLst/>
                    <a:latin typeface="Times New Roman"/>
                    <a:ea typeface="Calibri"/>
                    <a:cs typeface="Times New Roman"/>
                  </a:endParaRPr>
                </a:p>
              </p:txBody>
            </p:sp>
          </mc:Choice>
          <mc:Fallback xmlns="">
            <p:sp>
              <p:nvSpPr>
                <p:cNvPr id="77" name="Text Box 88"/>
                <p:cNvSpPr txBox="1">
                  <a:spLocks noRot="1" noChangeAspect="1" noMove="1" noResize="1" noEditPoints="1" noAdjustHandles="1" noChangeArrowheads="1" noChangeShapeType="1" noTextEdit="1"/>
                </p:cNvSpPr>
                <p:nvPr/>
              </p:nvSpPr>
              <p:spPr>
                <a:xfrm>
                  <a:off x="697683" y="89882"/>
                  <a:ext cx="330979" cy="294454"/>
                </a:xfrm>
                <a:prstGeom prst="rect">
                  <a:avLst/>
                </a:prstGeom>
                <a:blipFill rotWithShape="1">
                  <a:blip r:embed="rId6"/>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 Box 16"/>
                <p:cNvSpPr txBox="1"/>
                <p:nvPr/>
              </p:nvSpPr>
              <p:spPr>
                <a:xfrm>
                  <a:off x="1523815" y="89882"/>
                  <a:ext cx="33083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xmlns="">
            <p:sp>
              <p:nvSpPr>
                <p:cNvPr id="78" name="Text Box 16"/>
                <p:cNvSpPr txBox="1">
                  <a:spLocks noRot="1" noChangeAspect="1" noMove="1" noResize="1" noEditPoints="1" noAdjustHandles="1" noChangeArrowheads="1" noChangeShapeType="1" noTextEdit="1"/>
                </p:cNvSpPr>
                <p:nvPr/>
              </p:nvSpPr>
              <p:spPr>
                <a:xfrm>
                  <a:off x="1523815" y="89882"/>
                  <a:ext cx="330835" cy="307975"/>
                </a:xfrm>
                <a:prstGeom prst="rect">
                  <a:avLst/>
                </a:prstGeom>
                <a:blipFill rotWithShape="1">
                  <a:blip r:embed="rId7"/>
                  <a:stretch>
                    <a:fillRect/>
                  </a:stretch>
                </a:blipFill>
                <a:ln w="6350">
                  <a:noFill/>
                </a:ln>
              </p:spPr>
              <p:txBody>
                <a:bodyPr/>
                <a:lstStyle/>
                <a:p>
                  <a:r>
                    <a:rPr lang="en-US">
                      <a:noFill/>
                    </a:rPr>
                    <a:t> </a:t>
                  </a:r>
                </a:p>
              </p:txBody>
            </p:sp>
          </mc:Fallback>
        </mc:AlternateContent>
        <p:sp>
          <p:nvSpPr>
            <p:cNvPr id="79" name="Oval 78"/>
            <p:cNvSpPr/>
            <p:nvPr/>
          </p:nvSpPr>
          <p:spPr>
            <a:xfrm>
              <a:off x="533830" y="578057"/>
              <a:ext cx="75565" cy="755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80" name="Straight Arrow Connector 79"/>
            <p:cNvCxnSpPr>
              <a:stCxn id="79" idx="3"/>
              <a:endCxn id="90" idx="0"/>
            </p:cNvCxnSpPr>
            <p:nvPr/>
          </p:nvCxnSpPr>
          <p:spPr>
            <a:xfrm flipH="1">
              <a:off x="281727" y="642556"/>
              <a:ext cx="263169" cy="49070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79" idx="5"/>
              <a:endCxn id="91" idx="0"/>
            </p:cNvCxnSpPr>
            <p:nvPr/>
          </p:nvCxnSpPr>
          <p:spPr>
            <a:xfrm>
              <a:off x="598329" y="642556"/>
              <a:ext cx="346577" cy="49070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2" name="Text Box 16"/>
                <p:cNvSpPr txBox="1"/>
                <p:nvPr/>
              </p:nvSpPr>
              <p:spPr>
                <a:xfrm>
                  <a:off x="128508" y="656999"/>
                  <a:ext cx="33083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𝑐</m:t>
                        </m:r>
                      </m:oMath>
                    </m:oMathPara>
                  </a14:m>
                  <a:endParaRPr lang="en-US" sz="4000">
                    <a:effectLst/>
                    <a:latin typeface="Times New Roman"/>
                    <a:ea typeface="Calibri"/>
                    <a:cs typeface="Times New Roman"/>
                  </a:endParaRPr>
                </a:p>
              </p:txBody>
            </p:sp>
          </mc:Choice>
          <mc:Fallback xmlns="">
            <p:sp>
              <p:nvSpPr>
                <p:cNvPr id="82" name="Text Box 16"/>
                <p:cNvSpPr txBox="1">
                  <a:spLocks noRot="1" noChangeAspect="1" noMove="1" noResize="1" noEditPoints="1" noAdjustHandles="1" noChangeArrowheads="1" noChangeShapeType="1" noTextEdit="1"/>
                </p:cNvSpPr>
                <p:nvPr/>
              </p:nvSpPr>
              <p:spPr>
                <a:xfrm>
                  <a:off x="128508" y="656999"/>
                  <a:ext cx="330835" cy="307975"/>
                </a:xfrm>
                <a:prstGeom prst="rect">
                  <a:avLst/>
                </a:prstGeom>
                <a:blipFill rotWithShape="1">
                  <a:blip r:embed="rId8"/>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 Box 16"/>
                <p:cNvSpPr txBox="1"/>
                <p:nvPr/>
              </p:nvSpPr>
              <p:spPr>
                <a:xfrm>
                  <a:off x="675266" y="656999"/>
                  <a:ext cx="33083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𝑑</m:t>
                        </m:r>
                      </m:oMath>
                    </m:oMathPara>
                  </a14:m>
                  <a:endParaRPr lang="en-US" sz="4000">
                    <a:effectLst/>
                    <a:latin typeface="Times New Roman"/>
                    <a:ea typeface="Calibri"/>
                    <a:cs typeface="Times New Roman"/>
                  </a:endParaRPr>
                </a:p>
              </p:txBody>
            </p:sp>
          </mc:Choice>
          <mc:Fallback xmlns="">
            <p:sp>
              <p:nvSpPr>
                <p:cNvPr id="84" name="Text Box 16"/>
                <p:cNvSpPr txBox="1">
                  <a:spLocks noRot="1" noChangeAspect="1" noMove="1" noResize="1" noEditPoints="1" noAdjustHandles="1" noChangeArrowheads="1" noChangeShapeType="1" noTextEdit="1"/>
                </p:cNvSpPr>
                <p:nvPr/>
              </p:nvSpPr>
              <p:spPr>
                <a:xfrm>
                  <a:off x="675266" y="656999"/>
                  <a:ext cx="330835" cy="307975"/>
                </a:xfrm>
                <a:prstGeom prst="rect">
                  <a:avLst/>
                </a:prstGeom>
                <a:blipFill rotWithShape="1">
                  <a:blip r:embed="rId9"/>
                  <a:stretch>
                    <a:fillRect/>
                  </a:stretch>
                </a:blipFill>
                <a:ln w="6350">
                  <a:noFill/>
                </a:ln>
              </p:spPr>
              <p:txBody>
                <a:bodyPr/>
                <a:lstStyle/>
                <a:p>
                  <a:r>
                    <a:rPr lang="en-US">
                      <a:noFill/>
                    </a:rPr>
                    <a:t> </a:t>
                  </a:r>
                </a:p>
              </p:txBody>
            </p:sp>
          </mc:Fallback>
        </mc:AlternateContent>
        <p:sp>
          <p:nvSpPr>
            <p:cNvPr id="85" name="Oval 84"/>
            <p:cNvSpPr/>
            <p:nvPr/>
          </p:nvSpPr>
          <p:spPr>
            <a:xfrm>
              <a:off x="1838745" y="603186"/>
              <a:ext cx="75565" cy="755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86" name="Straight Arrow Connector 85"/>
            <p:cNvCxnSpPr>
              <a:stCxn id="85" idx="3"/>
              <a:endCxn id="92" idx="0"/>
            </p:cNvCxnSpPr>
            <p:nvPr/>
          </p:nvCxnSpPr>
          <p:spPr>
            <a:xfrm flipH="1">
              <a:off x="1615749" y="667685"/>
              <a:ext cx="234062" cy="465576"/>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85" idx="5"/>
              <a:endCxn id="93" idx="0"/>
            </p:cNvCxnSpPr>
            <p:nvPr/>
          </p:nvCxnSpPr>
          <p:spPr>
            <a:xfrm>
              <a:off x="1903244" y="667685"/>
              <a:ext cx="360539" cy="465576"/>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8" name="Text Box 16"/>
                <p:cNvSpPr txBox="1"/>
                <p:nvPr/>
              </p:nvSpPr>
              <p:spPr>
                <a:xfrm>
                  <a:off x="1431276" y="650333"/>
                  <a:ext cx="33083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𝑐</m:t>
                        </m:r>
                      </m:oMath>
                    </m:oMathPara>
                  </a14:m>
                  <a:endParaRPr lang="en-US" sz="4000">
                    <a:effectLst/>
                    <a:latin typeface="Times New Roman"/>
                    <a:ea typeface="Calibri"/>
                    <a:cs typeface="Times New Roman"/>
                  </a:endParaRPr>
                </a:p>
              </p:txBody>
            </p:sp>
          </mc:Choice>
          <mc:Fallback xmlns="">
            <p:sp>
              <p:nvSpPr>
                <p:cNvPr id="88" name="Text Box 16"/>
                <p:cNvSpPr txBox="1">
                  <a:spLocks noRot="1" noChangeAspect="1" noMove="1" noResize="1" noEditPoints="1" noAdjustHandles="1" noChangeArrowheads="1" noChangeShapeType="1" noTextEdit="1"/>
                </p:cNvSpPr>
                <p:nvPr/>
              </p:nvSpPr>
              <p:spPr>
                <a:xfrm>
                  <a:off x="1431276" y="650333"/>
                  <a:ext cx="330835" cy="307975"/>
                </a:xfrm>
                <a:prstGeom prst="rect">
                  <a:avLst/>
                </a:prstGeom>
                <a:blipFill rotWithShape="1">
                  <a:blip r:embed="rId10"/>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 Box 16"/>
                <p:cNvSpPr txBox="1"/>
                <p:nvPr/>
              </p:nvSpPr>
              <p:spPr>
                <a:xfrm>
                  <a:off x="1954624" y="678751"/>
                  <a:ext cx="33083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𝑑</m:t>
                        </m:r>
                      </m:oMath>
                    </m:oMathPara>
                  </a14:m>
                  <a:endParaRPr lang="en-US" sz="4000">
                    <a:effectLst/>
                    <a:latin typeface="Times New Roman"/>
                    <a:ea typeface="Calibri"/>
                    <a:cs typeface="Times New Roman"/>
                  </a:endParaRPr>
                </a:p>
              </p:txBody>
            </p:sp>
          </mc:Choice>
          <mc:Fallback xmlns="">
            <p:sp>
              <p:nvSpPr>
                <p:cNvPr id="89" name="Text Box 16"/>
                <p:cNvSpPr txBox="1">
                  <a:spLocks noRot="1" noChangeAspect="1" noMove="1" noResize="1" noEditPoints="1" noAdjustHandles="1" noChangeArrowheads="1" noChangeShapeType="1" noTextEdit="1"/>
                </p:cNvSpPr>
                <p:nvPr/>
              </p:nvSpPr>
              <p:spPr>
                <a:xfrm>
                  <a:off x="1954624" y="678751"/>
                  <a:ext cx="330835" cy="307975"/>
                </a:xfrm>
                <a:prstGeom prst="rect">
                  <a:avLst/>
                </a:prstGeom>
                <a:blipFill rotWithShape="1">
                  <a:blip r:embed="rId11"/>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 Box 16"/>
                <p:cNvSpPr txBox="1"/>
                <p:nvPr/>
              </p:nvSpPr>
              <p:spPr>
                <a:xfrm>
                  <a:off x="29649" y="1133261"/>
                  <a:ext cx="504155" cy="307975"/>
                </a:xfrm>
                <a:prstGeom prst="roundRect">
                  <a:avLst/>
                </a:prstGeom>
                <a:solidFill>
                  <a:schemeClr val="bg1">
                    <a:lumMod val="85000"/>
                  </a:schemeClr>
                </a:solidFill>
                <a:ln w="635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𝑎</m:t>
                        </m:r>
                        <m:r>
                          <a:rPr lang="en-US" sz="4000" i="1">
                            <a:effectLst/>
                            <a:latin typeface="Cambria Math"/>
                            <a:ea typeface="Calibri"/>
                            <a:cs typeface="Times New Roman"/>
                          </a:rPr>
                          <m:t>⋅</m:t>
                        </m:r>
                        <m:r>
                          <a:rPr lang="en-US" sz="4000" i="1">
                            <a:effectLst/>
                            <a:latin typeface="Cambria Math"/>
                            <a:ea typeface="Calibri"/>
                            <a:cs typeface="Times New Roman"/>
                          </a:rPr>
                          <m:t>𝑐</m:t>
                        </m:r>
                      </m:oMath>
                    </m:oMathPara>
                  </a14:m>
                  <a:endParaRPr lang="en-US" sz="4000">
                    <a:effectLst/>
                    <a:latin typeface="Times New Roman"/>
                    <a:ea typeface="Calibri"/>
                    <a:cs typeface="Times New Roman"/>
                  </a:endParaRPr>
                </a:p>
              </p:txBody>
            </p:sp>
          </mc:Choice>
          <mc:Fallback xmlns="">
            <p:sp>
              <p:nvSpPr>
                <p:cNvPr id="90" name="Text Box 16"/>
                <p:cNvSpPr txBox="1">
                  <a:spLocks noRot="1" noChangeAspect="1" noMove="1" noResize="1" noEditPoints="1" noAdjustHandles="1" noChangeArrowheads="1" noChangeShapeType="1" noTextEdit="1"/>
                </p:cNvSpPr>
                <p:nvPr/>
              </p:nvSpPr>
              <p:spPr>
                <a:xfrm>
                  <a:off x="29649" y="1133261"/>
                  <a:ext cx="504155" cy="307975"/>
                </a:xfrm>
                <a:prstGeom prst="roundRect">
                  <a:avLst/>
                </a:prstGeom>
                <a:blipFill rotWithShape="1">
                  <a:blip r:embed="rId12"/>
                  <a:stretch>
                    <a:fillRect/>
                  </a:stretch>
                </a:blipFill>
                <a:ln w="63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 Box 16"/>
                <p:cNvSpPr txBox="1"/>
                <p:nvPr/>
              </p:nvSpPr>
              <p:spPr>
                <a:xfrm>
                  <a:off x="665590" y="1133261"/>
                  <a:ext cx="558632" cy="307975"/>
                </a:xfrm>
                <a:prstGeom prst="roundRect">
                  <a:avLst/>
                </a:prstGeom>
                <a:solidFill>
                  <a:schemeClr val="bg1">
                    <a:lumMod val="85000"/>
                  </a:schemeClr>
                </a:solidFill>
                <a:ln w="635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𝑎</m:t>
                        </m:r>
                        <m:r>
                          <a:rPr lang="en-US" sz="4000" i="1">
                            <a:effectLst/>
                            <a:latin typeface="Cambria Math"/>
                            <a:ea typeface="Calibri"/>
                            <a:cs typeface="Times New Roman"/>
                          </a:rPr>
                          <m:t>⋅</m:t>
                        </m:r>
                        <m:r>
                          <a:rPr lang="en-US" sz="4000" i="1">
                            <a:effectLst/>
                            <a:latin typeface="Cambria Math"/>
                            <a:ea typeface="Calibri"/>
                            <a:cs typeface="Times New Roman"/>
                          </a:rPr>
                          <m:t>𝑑</m:t>
                        </m:r>
                      </m:oMath>
                    </m:oMathPara>
                  </a14:m>
                  <a:endParaRPr lang="en-US" sz="4000">
                    <a:effectLst/>
                    <a:latin typeface="Times New Roman"/>
                    <a:ea typeface="Calibri"/>
                    <a:cs typeface="Times New Roman"/>
                  </a:endParaRPr>
                </a:p>
              </p:txBody>
            </p:sp>
          </mc:Choice>
          <mc:Fallback xmlns="">
            <p:sp>
              <p:nvSpPr>
                <p:cNvPr id="91" name="Text Box 16"/>
                <p:cNvSpPr txBox="1">
                  <a:spLocks noRot="1" noChangeAspect="1" noMove="1" noResize="1" noEditPoints="1" noAdjustHandles="1" noChangeArrowheads="1" noChangeShapeType="1" noTextEdit="1"/>
                </p:cNvSpPr>
                <p:nvPr/>
              </p:nvSpPr>
              <p:spPr>
                <a:xfrm>
                  <a:off x="665590" y="1133261"/>
                  <a:ext cx="558632" cy="307975"/>
                </a:xfrm>
                <a:prstGeom prst="roundRect">
                  <a:avLst/>
                </a:prstGeom>
                <a:blipFill rotWithShape="1">
                  <a:blip r:embed="rId13"/>
                  <a:stretch>
                    <a:fillRect/>
                  </a:stretch>
                </a:blipFill>
                <a:ln w="63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 Box 16"/>
                <p:cNvSpPr txBox="1"/>
                <p:nvPr/>
              </p:nvSpPr>
              <p:spPr>
                <a:xfrm>
                  <a:off x="1363971" y="1133261"/>
                  <a:ext cx="503555" cy="307975"/>
                </a:xfrm>
                <a:prstGeom prst="roundRect">
                  <a:avLst/>
                </a:prstGeom>
                <a:solidFill>
                  <a:schemeClr val="bg1">
                    <a:lumMod val="85000"/>
                  </a:schemeClr>
                </a:solidFill>
                <a:ln w="635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𝑏</m:t>
                        </m:r>
                        <m:r>
                          <a:rPr lang="en-US" sz="4000" i="1">
                            <a:effectLst/>
                            <a:latin typeface="Cambria Math"/>
                            <a:ea typeface="Calibri"/>
                            <a:cs typeface="Times New Roman"/>
                          </a:rPr>
                          <m:t>⋅</m:t>
                        </m:r>
                        <m:r>
                          <a:rPr lang="en-US" sz="4000" i="1">
                            <a:effectLst/>
                            <a:latin typeface="Cambria Math"/>
                            <a:ea typeface="Calibri"/>
                            <a:cs typeface="Times New Roman"/>
                          </a:rPr>
                          <m:t>𝑐</m:t>
                        </m:r>
                      </m:oMath>
                    </m:oMathPara>
                  </a14:m>
                  <a:endParaRPr lang="en-US" sz="4000">
                    <a:effectLst/>
                    <a:latin typeface="Times New Roman"/>
                    <a:ea typeface="Calibri"/>
                    <a:cs typeface="Times New Roman"/>
                  </a:endParaRPr>
                </a:p>
              </p:txBody>
            </p:sp>
          </mc:Choice>
          <mc:Fallback xmlns="">
            <p:sp>
              <p:nvSpPr>
                <p:cNvPr id="92" name="Text Box 16"/>
                <p:cNvSpPr txBox="1">
                  <a:spLocks noRot="1" noChangeAspect="1" noMove="1" noResize="1" noEditPoints="1" noAdjustHandles="1" noChangeArrowheads="1" noChangeShapeType="1" noTextEdit="1"/>
                </p:cNvSpPr>
                <p:nvPr/>
              </p:nvSpPr>
              <p:spPr>
                <a:xfrm>
                  <a:off x="1363971" y="1133261"/>
                  <a:ext cx="503555" cy="307975"/>
                </a:xfrm>
                <a:prstGeom prst="roundRect">
                  <a:avLst/>
                </a:prstGeom>
                <a:blipFill rotWithShape="1">
                  <a:blip r:embed="rId14"/>
                  <a:stretch>
                    <a:fillRect/>
                  </a:stretch>
                </a:blipFill>
                <a:ln w="63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 Box 16"/>
                <p:cNvSpPr txBox="1"/>
                <p:nvPr/>
              </p:nvSpPr>
              <p:spPr>
                <a:xfrm>
                  <a:off x="1973654" y="1133261"/>
                  <a:ext cx="580258" cy="307975"/>
                </a:xfrm>
                <a:prstGeom prst="roundRect">
                  <a:avLst/>
                </a:prstGeom>
                <a:solidFill>
                  <a:schemeClr val="bg1">
                    <a:lumMod val="85000"/>
                  </a:schemeClr>
                </a:solidFill>
                <a:ln w="635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𝑏</m:t>
                        </m:r>
                        <m:r>
                          <a:rPr lang="en-US" sz="4000" i="1">
                            <a:effectLst/>
                            <a:latin typeface="Cambria Math"/>
                            <a:ea typeface="Calibri"/>
                            <a:cs typeface="Times New Roman"/>
                          </a:rPr>
                          <m:t>⋅</m:t>
                        </m:r>
                        <m:r>
                          <a:rPr lang="en-US" sz="4000" i="1">
                            <a:effectLst/>
                            <a:latin typeface="Cambria Math"/>
                            <a:ea typeface="Calibri"/>
                            <a:cs typeface="Times New Roman"/>
                          </a:rPr>
                          <m:t>𝑑</m:t>
                        </m:r>
                      </m:oMath>
                    </m:oMathPara>
                  </a14:m>
                  <a:endParaRPr lang="en-US" sz="4000">
                    <a:effectLst/>
                    <a:latin typeface="Times New Roman"/>
                    <a:ea typeface="Calibri"/>
                    <a:cs typeface="Times New Roman"/>
                  </a:endParaRPr>
                </a:p>
              </p:txBody>
            </p:sp>
          </mc:Choice>
          <mc:Fallback xmlns="">
            <p:sp>
              <p:nvSpPr>
                <p:cNvPr id="93" name="Text Box 16"/>
                <p:cNvSpPr txBox="1">
                  <a:spLocks noRot="1" noChangeAspect="1" noMove="1" noResize="1" noEditPoints="1" noAdjustHandles="1" noChangeArrowheads="1" noChangeShapeType="1" noTextEdit="1"/>
                </p:cNvSpPr>
                <p:nvPr/>
              </p:nvSpPr>
              <p:spPr>
                <a:xfrm>
                  <a:off x="1973654" y="1133261"/>
                  <a:ext cx="580258" cy="307975"/>
                </a:xfrm>
                <a:prstGeom prst="roundRect">
                  <a:avLst/>
                </a:prstGeom>
                <a:blipFill rotWithShape="1">
                  <a:blip r:embed="rId15"/>
                  <a:stretch>
                    <a:fillRect/>
                  </a:stretch>
                </a:blipFill>
                <a:ln w="63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 Box 16"/>
                <p:cNvSpPr txBox="1"/>
                <p:nvPr/>
              </p:nvSpPr>
              <p:spPr>
                <a:xfrm>
                  <a:off x="598329" y="1995784"/>
                  <a:ext cx="1484970" cy="307975"/>
                </a:xfrm>
                <a:prstGeom prst="roundRect">
                  <a:avLst/>
                </a:prstGeom>
                <a:solidFill>
                  <a:schemeClr val="bg1">
                    <a:lumMod val="85000"/>
                  </a:schemeClr>
                </a:solidFill>
                <a:ln w="635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d>
                          <m:dPr>
                            <m:ctrlPr>
                              <a:rPr lang="en-US" sz="4000" i="1">
                                <a:effectLst/>
                                <a:latin typeface="Cambria Math" panose="02040503050406030204" pitchFamily="18" charset="0"/>
                                <a:ea typeface="Calibri"/>
                                <a:cs typeface="Times New Roman"/>
                              </a:rPr>
                            </m:ctrlPr>
                          </m:dPr>
                          <m:e>
                            <m:r>
                              <a:rPr lang="en-US" sz="4000" i="1">
                                <a:effectLst/>
                                <a:latin typeface="Cambria Math"/>
                                <a:ea typeface="Calibri"/>
                                <a:cs typeface="Times New Roman"/>
                              </a:rPr>
                              <m:t>𝑎</m:t>
                            </m:r>
                            <m:r>
                              <a:rPr lang="en-US" sz="4000" i="1">
                                <a:effectLst/>
                                <a:latin typeface="Cambria Math"/>
                                <a:ea typeface="Calibri"/>
                                <a:cs typeface="Times New Roman"/>
                              </a:rPr>
                              <m:t>+</m:t>
                            </m:r>
                            <m:r>
                              <a:rPr lang="en-US" sz="4000" i="1">
                                <a:effectLst/>
                                <a:latin typeface="Cambria Math"/>
                                <a:ea typeface="Calibri"/>
                                <a:cs typeface="Times New Roman"/>
                              </a:rPr>
                              <m:t>𝑏</m:t>
                            </m:r>
                          </m:e>
                        </m:d>
                        <m:r>
                          <a:rPr lang="en-US" sz="4000" i="1">
                            <a:effectLst/>
                            <a:latin typeface="Cambria Math"/>
                            <a:ea typeface="Calibri"/>
                            <a:cs typeface="Times New Roman"/>
                          </a:rPr>
                          <m:t>⋅(</m:t>
                        </m:r>
                        <m:r>
                          <a:rPr lang="en-US" sz="4000" i="1">
                            <a:effectLst/>
                            <a:latin typeface="Cambria Math"/>
                            <a:ea typeface="Calibri"/>
                            <a:cs typeface="Times New Roman"/>
                          </a:rPr>
                          <m:t>𝑐</m:t>
                        </m:r>
                        <m:r>
                          <a:rPr lang="en-US" sz="4000" i="1">
                            <a:effectLst/>
                            <a:latin typeface="Cambria Math"/>
                            <a:ea typeface="Calibri"/>
                            <a:cs typeface="Times New Roman"/>
                          </a:rPr>
                          <m:t>+</m:t>
                        </m:r>
                        <m:r>
                          <a:rPr lang="en-US" sz="4000" i="1">
                            <a:effectLst/>
                            <a:latin typeface="Cambria Math"/>
                            <a:ea typeface="Calibri"/>
                            <a:cs typeface="Times New Roman"/>
                          </a:rPr>
                          <m:t>𝑑</m:t>
                        </m:r>
                        <m:r>
                          <a:rPr lang="en-US" sz="4000" i="1">
                            <a:effectLst/>
                            <a:latin typeface="Cambria Math"/>
                            <a:ea typeface="Calibri"/>
                            <a:cs typeface="Times New Roman"/>
                          </a:rPr>
                          <m:t>)</m:t>
                        </m:r>
                      </m:oMath>
                    </m:oMathPara>
                  </a14:m>
                  <a:endParaRPr lang="en-US" sz="4000">
                    <a:effectLst/>
                    <a:latin typeface="Times New Roman"/>
                    <a:ea typeface="Calibri"/>
                    <a:cs typeface="Times New Roman"/>
                  </a:endParaRPr>
                </a:p>
              </p:txBody>
            </p:sp>
          </mc:Choice>
          <mc:Fallback xmlns="">
            <p:sp>
              <p:nvSpPr>
                <p:cNvPr id="94" name="Text Box 16"/>
                <p:cNvSpPr txBox="1">
                  <a:spLocks noRot="1" noChangeAspect="1" noMove="1" noResize="1" noEditPoints="1" noAdjustHandles="1" noChangeArrowheads="1" noChangeShapeType="1" noTextEdit="1"/>
                </p:cNvSpPr>
                <p:nvPr/>
              </p:nvSpPr>
              <p:spPr>
                <a:xfrm>
                  <a:off x="598329" y="1995784"/>
                  <a:ext cx="1484970" cy="307975"/>
                </a:xfrm>
                <a:prstGeom prst="roundRect">
                  <a:avLst/>
                </a:prstGeom>
                <a:blipFill rotWithShape="1">
                  <a:blip r:embed="rId16"/>
                  <a:stretch>
                    <a:fillRect/>
                  </a:stretch>
                </a:blipFill>
                <a:ln w="6350">
                  <a:solidFill>
                    <a:schemeClr val="tx1"/>
                  </a:solidFill>
                </a:ln>
              </p:spPr>
              <p:txBody>
                <a:bodyPr/>
                <a:lstStyle/>
                <a:p>
                  <a:r>
                    <a:rPr lang="en-US">
                      <a:noFill/>
                    </a:rPr>
                    <a:t> </a:t>
                  </a:r>
                </a:p>
              </p:txBody>
            </p:sp>
          </mc:Fallback>
        </mc:AlternateContent>
        <p:sp>
          <p:nvSpPr>
            <p:cNvPr id="95" name="Left Bracket 94"/>
            <p:cNvSpPr/>
            <p:nvPr/>
          </p:nvSpPr>
          <p:spPr>
            <a:xfrm rot="5400000">
              <a:off x="1243225" y="1524350"/>
              <a:ext cx="213298" cy="887730"/>
            </a:xfrm>
            <a:prstGeom prst="leftBracket">
              <a:avLst>
                <a:gd name="adj" fmla="val 0"/>
              </a:avLst>
            </a:prstGeom>
            <a:ln w="12700">
              <a:solidFill>
                <a:srgbClr val="00B0F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6" name="Left Bracket 95"/>
            <p:cNvSpPr/>
            <p:nvPr/>
          </p:nvSpPr>
          <p:spPr>
            <a:xfrm rot="16200000" flipV="1">
              <a:off x="1098004" y="2047629"/>
              <a:ext cx="202750" cy="586740"/>
            </a:xfrm>
            <a:prstGeom prst="leftBracket">
              <a:avLst>
                <a:gd name="adj" fmla="val 0"/>
              </a:avLst>
            </a:prstGeom>
            <a:ln w="12700">
              <a:solidFill>
                <a:srgbClr val="00B0F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2" name="Left Bracket 141"/>
            <p:cNvSpPr/>
            <p:nvPr/>
          </p:nvSpPr>
          <p:spPr>
            <a:xfrm rot="5400000">
              <a:off x="1265875" y="1833198"/>
              <a:ext cx="149877" cy="349590"/>
            </a:xfrm>
            <a:prstGeom prst="leftBracket">
              <a:avLst>
                <a:gd name="adj" fmla="val 0"/>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3" name="Left Bracket 152"/>
            <p:cNvSpPr/>
            <p:nvPr/>
          </p:nvSpPr>
          <p:spPr>
            <a:xfrm rot="16200000" flipV="1">
              <a:off x="1411454" y="2006828"/>
              <a:ext cx="149860" cy="570802"/>
            </a:xfrm>
            <a:prstGeom prst="leftBracket">
              <a:avLst>
                <a:gd name="adj" fmla="val 0"/>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54" name="Connector: Elbow 136"/>
            <p:cNvCxnSpPr>
              <a:stCxn id="95" idx="1"/>
            </p:cNvCxnSpPr>
            <p:nvPr/>
          </p:nvCxnSpPr>
          <p:spPr>
            <a:xfrm rot="16200000" flipV="1">
              <a:off x="976376" y="1487762"/>
              <a:ext cx="420509" cy="326488"/>
            </a:xfrm>
            <a:prstGeom prst="bentConnector3">
              <a:avLst>
                <a:gd name="adj1" fmla="val 50000"/>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Connector: Elbow 137"/>
            <p:cNvCxnSpPr/>
            <p:nvPr/>
          </p:nvCxnSpPr>
          <p:spPr>
            <a:xfrm rot="5400000" flipH="1" flipV="1">
              <a:off x="1353169" y="1542836"/>
              <a:ext cx="486317" cy="282111"/>
            </a:xfrm>
            <a:prstGeom prst="bentConnector3">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Connector: Elbow 138"/>
            <p:cNvCxnSpPr/>
            <p:nvPr/>
          </p:nvCxnSpPr>
          <p:spPr>
            <a:xfrm rot="5400000" flipH="1" flipV="1">
              <a:off x="1568874" y="1514507"/>
              <a:ext cx="927401" cy="793058"/>
            </a:xfrm>
            <a:prstGeom prst="bentConnector3">
              <a:avLst>
                <a:gd name="adj1" fmla="val -13552"/>
              </a:avLst>
            </a:prstGeom>
            <a:ln w="127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7" name="Connector: Elbow 139"/>
            <p:cNvCxnSpPr>
              <a:endCxn id="90" idx="2"/>
            </p:cNvCxnSpPr>
            <p:nvPr/>
          </p:nvCxnSpPr>
          <p:spPr>
            <a:xfrm rot="16200000" flipV="1">
              <a:off x="170190" y="1552537"/>
              <a:ext cx="1001018" cy="777943"/>
            </a:xfrm>
            <a:prstGeom prst="bentConnector3">
              <a:avLst>
                <a:gd name="adj1" fmla="val -11908"/>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4" name="Rectangle 3"/>
          <p:cNvSpPr/>
          <p:nvPr/>
        </p:nvSpPr>
        <p:spPr>
          <a:xfrm>
            <a:off x="18717856" y="12573000"/>
            <a:ext cx="2056973" cy="754053"/>
          </a:xfrm>
          <a:prstGeom prst="rect">
            <a:avLst/>
          </a:prstGeom>
        </p:spPr>
        <p:txBody>
          <a:bodyPr wrap="none">
            <a:spAutoFit/>
          </a:bodyPr>
          <a:lstStyle/>
          <a:p>
            <a:r>
              <a:rPr lang="en-US"/>
              <a:t>Hình 8.8</a:t>
            </a:r>
          </a:p>
        </p:txBody>
      </p:sp>
    </p:spTree>
    <p:extLst>
      <p:ext uri="{BB962C8B-B14F-4D97-AF65-F5344CB8AC3E}">
        <p14:creationId xmlns:p14="http://schemas.microsoft.com/office/powerpoint/2010/main" val="4055125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circle(in)">
                                      <p:cBhvr>
                                        <p:cTn id="7" dur="20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barn(inVertical)">
                                      <p:cBhvr>
                                        <p:cTn id="12" dur="500"/>
                                        <p:tgtEl>
                                          <p:spTgt spid="72"/>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51">
                                            <p:txEl>
                                              <p:pRg st="0" end="0"/>
                                            </p:txEl>
                                          </p:spTgt>
                                        </p:tgtEl>
                                        <p:attrNameLst>
                                          <p:attrName>style.visibility</p:attrName>
                                        </p:attrNameLst>
                                      </p:cBhvr>
                                      <p:to>
                                        <p:strVal val="visible"/>
                                      </p:to>
                                    </p:set>
                                    <p:animEffect transition="in" filter="wipe(left)">
                                      <p:cBhvr>
                                        <p:cTn id="19" dur="500"/>
                                        <p:tgtEl>
                                          <p:spTgt spid="15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51">
                                            <p:txEl>
                                              <p:pRg st="1" end="1"/>
                                            </p:txEl>
                                          </p:spTgt>
                                        </p:tgtEl>
                                        <p:attrNameLst>
                                          <p:attrName>style.visibility</p:attrName>
                                        </p:attrNameLst>
                                      </p:cBhvr>
                                      <p:to>
                                        <p:strVal val="visible"/>
                                      </p:to>
                                    </p:set>
                                    <p:animEffect transition="in" filter="wipe(left)">
                                      <p:cBhvr>
                                        <p:cTn id="24" dur="500"/>
                                        <p:tgtEl>
                                          <p:spTgt spid="1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754CC7F0-0729-4189-90CF-146627880041}"/>
              </a:ext>
            </a:extLst>
          </p:cNvPr>
          <p:cNvGrpSpPr/>
          <p:nvPr/>
        </p:nvGrpSpPr>
        <p:grpSpPr>
          <a:xfrm>
            <a:off x="381000" y="2832537"/>
            <a:ext cx="23622000" cy="10883463"/>
            <a:chOff x="381000" y="2832537"/>
            <a:chExt cx="23622000" cy="5549463"/>
          </a:xfrm>
        </p:grpSpPr>
        <p:sp>
          <p:nvSpPr>
            <p:cNvPr id="30" name="Rounded Rectangle 19">
              <a:extLst>
                <a:ext uri="{FF2B5EF4-FFF2-40B4-BE49-F238E27FC236}">
                  <a16:creationId xmlns:a16="http://schemas.microsoft.com/office/drawing/2014/main" id="{4037BF9A-D324-47A1-B18F-4B8EBD779EB2}"/>
                </a:ext>
              </a:extLst>
            </p:cNvPr>
            <p:cNvSpPr/>
            <p:nvPr/>
          </p:nvSpPr>
          <p:spPr>
            <a:xfrm>
              <a:off x="381000" y="2832537"/>
              <a:ext cx="23622000" cy="554946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31" name="Group 30">
              <a:extLst>
                <a:ext uri="{FF2B5EF4-FFF2-40B4-BE49-F238E27FC236}">
                  <a16:creationId xmlns:a16="http://schemas.microsoft.com/office/drawing/2014/main" id="{6B191E70-EDEC-4D43-84C8-05AC9BB98041}"/>
                </a:ext>
              </a:extLst>
            </p:cNvPr>
            <p:cNvGrpSpPr/>
            <p:nvPr/>
          </p:nvGrpSpPr>
          <p:grpSpPr>
            <a:xfrm>
              <a:off x="440180" y="3117122"/>
              <a:ext cx="1617502" cy="476161"/>
              <a:chOff x="0" y="92326"/>
              <a:chExt cx="575416" cy="197663"/>
            </a:xfrm>
          </p:grpSpPr>
          <p:grpSp>
            <p:nvGrpSpPr>
              <p:cNvPr id="32" name="Group 31">
                <a:extLst>
                  <a:ext uri="{FF2B5EF4-FFF2-40B4-BE49-F238E27FC236}">
                    <a16:creationId xmlns:a16="http://schemas.microsoft.com/office/drawing/2014/main" id="{15B23649-3D01-4DE4-B377-62CA31C7C6C6}"/>
                  </a:ext>
                </a:extLst>
              </p:cNvPr>
              <p:cNvGrpSpPr/>
              <p:nvPr/>
            </p:nvGrpSpPr>
            <p:grpSpPr>
              <a:xfrm>
                <a:off x="0" y="92326"/>
                <a:ext cx="575416" cy="197663"/>
                <a:chOff x="0" y="92326"/>
                <a:chExt cx="644449" cy="302837"/>
              </a:xfrm>
            </p:grpSpPr>
            <p:sp>
              <p:nvSpPr>
                <p:cNvPr id="35" name="Arrow: Pentagon 34">
                  <a:extLst>
                    <a:ext uri="{FF2B5EF4-FFF2-40B4-BE49-F238E27FC236}">
                      <a16:creationId xmlns:a16="http://schemas.microsoft.com/office/drawing/2014/main" id="{4EC17F32-748E-4304-A529-DDB3C7D629BC}"/>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6" name="Arrow: Chevron 35">
                  <a:extLst>
                    <a:ext uri="{FF2B5EF4-FFF2-40B4-BE49-F238E27FC236}">
                      <a16:creationId xmlns:a16="http://schemas.microsoft.com/office/drawing/2014/main" id="{E818F19F-C9C4-4E3D-8C89-107CE62D08DA}"/>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7" name="Arrow: Chevron 36">
                  <a:extLst>
                    <a:ext uri="{FF2B5EF4-FFF2-40B4-BE49-F238E27FC236}">
                      <a16:creationId xmlns:a16="http://schemas.microsoft.com/office/drawing/2014/main" id="{FD7479BF-2AE9-4B49-9A1B-25E01781F177}"/>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33" name="Flowchart: Terminator 32">
                <a:extLst>
                  <a:ext uri="{FF2B5EF4-FFF2-40B4-BE49-F238E27FC236}">
                    <a16:creationId xmlns:a16="http://schemas.microsoft.com/office/drawing/2014/main" id="{72040C5E-0C22-4C9E-8AD8-295701E88EA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4" name="Oval 33">
                <a:extLst>
                  <a:ext uri="{FF2B5EF4-FFF2-40B4-BE49-F238E27FC236}">
                    <a16:creationId xmlns:a16="http://schemas.microsoft.com/office/drawing/2014/main" id="{CD16E270-5947-44E1-923D-9AE8BB758D79}"/>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grpSp>
        <p:nvGrpSpPr>
          <p:cNvPr id="65" name="Group 64">
            <a:extLst>
              <a:ext uri="{FF2B5EF4-FFF2-40B4-BE49-F238E27FC236}">
                <a16:creationId xmlns:a16="http://schemas.microsoft.com/office/drawing/2014/main" id="{70524C28-330B-43E5-9378-84CE4353225F}"/>
              </a:ext>
            </a:extLst>
          </p:cNvPr>
          <p:cNvGrpSpPr/>
          <p:nvPr/>
        </p:nvGrpSpPr>
        <p:grpSpPr>
          <a:xfrm>
            <a:off x="381000" y="1904999"/>
            <a:ext cx="23219986" cy="1538884"/>
            <a:chOff x="381000" y="1904999"/>
            <a:chExt cx="23219986" cy="1538884"/>
          </a:xfrm>
        </p:grpSpPr>
        <p:sp>
          <p:nvSpPr>
            <p:cNvPr id="66" name="Rectangle 65">
              <a:extLst>
                <a:ext uri="{FF2B5EF4-FFF2-40B4-BE49-F238E27FC236}">
                  <a16:creationId xmlns:a16="http://schemas.microsoft.com/office/drawing/2014/main" id="{04F86028-A5E9-4A56-884D-C219A70B815D}"/>
                </a:ext>
              </a:extLst>
            </p:cNvPr>
            <p:cNvSpPr/>
            <p:nvPr/>
          </p:nvSpPr>
          <p:spPr>
            <a:xfrm>
              <a:off x="1981200" y="1905000"/>
              <a:ext cx="21619786" cy="1538883"/>
            </a:xfrm>
            <a:prstGeom prst="rect">
              <a:avLst/>
            </a:prstGeom>
          </p:spPr>
          <p:txBody>
            <a:bodyPr wrap="square">
              <a:spAutoFit/>
            </a:bodyPr>
            <a:lstStyle/>
            <a:p>
              <a:pPr>
                <a:spcBef>
                  <a:spcPct val="0"/>
                </a:spcBef>
                <a:defRPr/>
              </a:pPr>
              <a:r>
                <a:rPr lang="en-US" sz="4700" b="1">
                  <a:solidFill>
                    <a:srgbClr val="242452"/>
                  </a:solidFill>
                  <a:latin typeface="Tahoma" panose="020B0604030504040204" pitchFamily="34" charset="0"/>
                  <a:ea typeface="Tahoma" panose="020B0604030504040204" pitchFamily="34" charset="0"/>
                  <a:cs typeface="Tahoma" panose="020B0604030504040204" pitchFamily="34" charset="0"/>
                </a:rPr>
                <a:t>XÂY DỰNG CÔNG THỨC NHỊ THỨC NEWTON.</a:t>
              </a:r>
            </a:p>
            <a:p>
              <a:pPr>
                <a:lnSpc>
                  <a:spcPct val="100000"/>
                </a:lnSpc>
                <a:spcBef>
                  <a:spcPct val="0"/>
                </a:spcBef>
                <a:buNone/>
                <a:defRPr/>
              </a:pP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67" name="Round Same Side Corner Rectangle 51">
              <a:extLst>
                <a:ext uri="{FF2B5EF4-FFF2-40B4-BE49-F238E27FC236}">
                  <a16:creationId xmlns:a16="http://schemas.microsoft.com/office/drawing/2014/main" id="{9EC2DC36-A59A-4325-A664-FA1E955F8F20}"/>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8" name="TextBox 67">
              <a:extLst>
                <a:ext uri="{FF2B5EF4-FFF2-40B4-BE49-F238E27FC236}">
                  <a16:creationId xmlns:a16="http://schemas.microsoft.com/office/drawing/2014/main" id="{A318689D-AF99-44A0-B09D-CC913A5CD0DB}"/>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69" name="Round Same Side Corner Rectangle 51">
              <a:extLst>
                <a:ext uri="{FF2B5EF4-FFF2-40B4-BE49-F238E27FC236}">
                  <a16:creationId xmlns:a16="http://schemas.microsoft.com/office/drawing/2014/main" id="{B981FF08-42E1-4108-8DD0-1D34E9BB63E2}"/>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0" name="TextBox 69">
              <a:extLst>
                <a:ext uri="{FF2B5EF4-FFF2-40B4-BE49-F238E27FC236}">
                  <a16:creationId xmlns:a16="http://schemas.microsoft.com/office/drawing/2014/main" id="{A9997F11-890A-4A73-BC16-EB07297C552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2" name="TextBox 321">
                <a:extLst>
                  <a:ext uri="{FF2B5EF4-FFF2-40B4-BE49-F238E27FC236}">
                    <a16:creationId xmlns:a16="http://schemas.microsoft.com/office/drawing/2014/main" id="{80776566-E98C-4E3A-8234-F7C108AEFAC6}"/>
                  </a:ext>
                </a:extLst>
              </p:cNvPr>
              <p:cNvSpPr txBox="1"/>
              <p:nvPr/>
            </p:nvSpPr>
            <p:spPr>
              <a:xfrm>
                <a:off x="2296813" y="2876370"/>
                <a:ext cx="21706187" cy="5461795"/>
              </a:xfrm>
              <a:prstGeom prst="rect">
                <a:avLst/>
              </a:prstGeom>
              <a:noFill/>
            </p:spPr>
            <p:txBody>
              <a:bodyPr wrap="square" rtlCol="0">
                <a:noAutofit/>
              </a:bodyPr>
              <a:lstStyle/>
              <a:p>
                <a:pPr algn="just">
                  <a:lnSpc>
                    <a:spcPct val="150000"/>
                  </a:lnSpc>
                  <a:spcAft>
                    <a:spcPts val="800"/>
                  </a:spcAft>
                </a:pPr>
                <a:r>
                  <a:rPr lang="en-US" sz="46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HĐ3</a:t>
                </a:r>
                <a:r>
                  <a:rPr lang="en-US" sz="46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Hãy</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vẽ</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sơ</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đồ</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hình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cây</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của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khai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triển</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d>
                          <m:dPr>
                            <m:ctrlPr>
                              <a:rPr lang="en-US" sz="4800" i="1" smtClean="0">
                                <a:latin typeface="Cambria Math" panose="02040503050406030204" pitchFamily="18" charset="0"/>
                                <a:ea typeface="Tahoma" panose="020B0604030504040204" pitchFamily="34" charset="0"/>
                                <a:cs typeface="Tahoma" panose="020B0604030504040204" pitchFamily="34" charset="0"/>
                              </a:rPr>
                            </m:ctrlPr>
                          </m:dPr>
                          <m:e>
                            <m:r>
                              <a:rPr lang="en-US" sz="4800" b="0" i="1" smtClean="0">
                                <a:latin typeface="Cambria Math"/>
                                <a:ea typeface="Tahoma" panose="020B0604030504040204" pitchFamily="34" charset="0"/>
                                <a:cs typeface="Tahoma" panose="020B0604030504040204" pitchFamily="34" charset="0"/>
                              </a:rPr>
                              <m:t>𝑎</m:t>
                            </m:r>
                            <m:r>
                              <a:rPr lang="en-US" sz="4800" b="0" i="1" smtClean="0">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𝑏</m:t>
                            </m:r>
                          </m:e>
                        </m:d>
                      </m:e>
                      <m:sup>
                        <m:r>
                          <a:rPr lang="en-US" sz="4800" b="0" i="1" smtClean="0">
                            <a:latin typeface="Cambria Math"/>
                            <a:ea typeface="Tahoma" panose="020B0604030504040204" pitchFamily="34" charset="0"/>
                            <a:cs typeface="Tahoma" panose="020B0604030504040204" pitchFamily="34" charset="0"/>
                          </a:rPr>
                          <m:t>4</m:t>
                        </m:r>
                      </m:sup>
                    </m:sSup>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được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mô</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tả</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như</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Hình</a:t>
                </a:r>
                <a:r>
                  <a:rPr lang="en-US" sz="4800" dirty="0">
                    <a:latin typeface="Tahoma" panose="020B0604030504040204" pitchFamily="34" charset="0"/>
                    <a:ea typeface="Tahoma" panose="020B0604030504040204" pitchFamily="34" charset="0"/>
                    <a:cs typeface="Tahoma" panose="020B0604030504040204" pitchFamily="34" charset="0"/>
                  </a:rPr>
                  <a:t> 8.9. Sau </a:t>
                </a:r>
                <a:r>
                  <a:rPr lang="en-US" sz="4800" dirty="0" err="1">
                    <a:latin typeface="Tahoma" panose="020B0604030504040204" pitchFamily="34" charset="0"/>
                    <a:ea typeface="Tahoma" panose="020B0604030504040204" pitchFamily="34" charset="0"/>
                    <a:cs typeface="Tahoma" panose="020B0604030504040204" pitchFamily="34" charset="0"/>
                  </a:rPr>
                  <a:t>khi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khai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triển</a:t>
                </a:r>
                <a:r>
                  <a:rPr lang="en-US" sz="4800" dirty="0">
                    <a:latin typeface="Tahoma" panose="020B0604030504040204" pitchFamily="34" charset="0"/>
                    <a:ea typeface="Tahoma" panose="020B0604030504040204" pitchFamily="34" charset="0"/>
                    <a:cs typeface="Tahoma" panose="020B0604030504040204" pitchFamily="34" charset="0"/>
                  </a:rPr>
                  <a:t>, ta </a:t>
                </a:r>
                <a:r>
                  <a:rPr lang="en-US" sz="4800" dirty="0" err="1">
                    <a:latin typeface="Tahoma" panose="020B0604030504040204" pitchFamily="34" charset="0"/>
                    <a:ea typeface="Tahoma" panose="020B0604030504040204" pitchFamily="34" charset="0"/>
                    <a:cs typeface="Tahoma" panose="020B0604030504040204" pitchFamily="34" charset="0"/>
                  </a:rPr>
                  <a:t>thu</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được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một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tổng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gồm</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2</m:t>
                        </m:r>
                      </m:e>
                      <m:sup>
                        <m:r>
                          <a:rPr lang="en-US" sz="4800" b="0" i="1" smtClean="0">
                            <a:latin typeface="Cambria Math"/>
                            <a:ea typeface="Tahoma" panose="020B0604030504040204" pitchFamily="34" charset="0"/>
                            <a:cs typeface="Tahoma" panose="020B0604030504040204" pitchFamily="34" charset="0"/>
                          </a:rPr>
                          <m:t>4</m:t>
                        </m:r>
                      </m:sup>
                    </m:sSup>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theo</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quy</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tắc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nhân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đơn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thức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có</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dạng</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𝑥</m:t>
                    </m:r>
                    <m:r>
                      <a:rPr lang="en-US" sz="4800" b="0" i="1" smtClean="0">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𝑦</m:t>
                    </m:r>
                    <m:r>
                      <a:rPr lang="en-US" sz="4800" b="0" i="1" smtClean="0">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𝑧</m:t>
                    </m:r>
                    <m:r>
                      <a:rPr lang="en-US" sz="4800" b="0" i="1" smtClean="0">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𝑡</m:t>
                    </m:r>
                  </m:oMath>
                </a14:m>
                <a:r>
                  <a:rPr lang="en-US" sz="4800" dirty="0">
                    <a:latin typeface="Tahoma" panose="020B0604030504040204" pitchFamily="34" charset="0"/>
                    <a:ea typeface="Tahoma" panose="020B0604030504040204" pitchFamily="34" charset="0"/>
                    <a:cs typeface="Tahoma" panose="020B0604030504040204" pitchFamily="34" charset="0"/>
                  </a:rPr>
                  <a:t> , </a:t>
                </a:r>
                <a:r>
                  <a:rPr lang="en-US" sz="4800" dirty="0" err="1">
                    <a:latin typeface="Tahoma" panose="020B0604030504040204" pitchFamily="34" charset="0"/>
                    <a:ea typeface="Tahoma" panose="020B0604030504040204" pitchFamily="34" charset="0"/>
                    <a:cs typeface="Tahoma" panose="020B0604030504040204" pitchFamily="34" charset="0"/>
                  </a:rPr>
                  <a:t>trong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đó</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mỗi</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latin typeface="Cambria Math"/>
                        <a:ea typeface="Tahoma" panose="020B0604030504040204" pitchFamily="34" charset="0"/>
                        <a:cs typeface="Tahoma" panose="020B0604030504040204" pitchFamily="34" charset="0"/>
                      </a:rPr>
                      <m:t>𝑥</m:t>
                    </m:r>
                    <m:r>
                      <a:rPr lang="en-US" sz="4800" b="0" i="1" smtClean="0">
                        <a:latin typeface="Cambria Math"/>
                        <a:ea typeface="Tahoma" panose="020B0604030504040204" pitchFamily="34" charset="0"/>
                        <a:cs typeface="Tahoma" panose="020B0604030504040204" pitchFamily="34" charset="0"/>
                      </a:rPr>
                      <m:t>;</m:t>
                    </m:r>
                    <m:r>
                      <a:rPr lang="en-US" sz="4800" i="1">
                        <a:latin typeface="Cambria Math"/>
                        <a:ea typeface="Tahoma" panose="020B0604030504040204" pitchFamily="34" charset="0"/>
                        <a:cs typeface="Tahoma" panose="020B0604030504040204" pitchFamily="34" charset="0"/>
                      </a:rPr>
                      <m:t>𝑦</m:t>
                    </m:r>
                    <m:r>
                      <a:rPr lang="en-US" sz="4800" b="0" i="1" smtClean="0">
                        <a:latin typeface="Cambria Math"/>
                        <a:ea typeface="Tahoma" panose="020B0604030504040204" pitchFamily="34" charset="0"/>
                        <a:cs typeface="Tahoma" panose="020B0604030504040204" pitchFamily="34" charset="0"/>
                      </a:rPr>
                      <m:t>;</m:t>
                    </m:r>
                    <m:r>
                      <a:rPr lang="en-US" sz="4800" i="1">
                        <a:latin typeface="Cambria Math"/>
                        <a:ea typeface="Tahoma" panose="020B0604030504040204" pitchFamily="34" charset="0"/>
                        <a:cs typeface="Tahoma" panose="020B0604030504040204" pitchFamily="34" charset="0"/>
                      </a:rPr>
                      <m:t>𝑧</m:t>
                    </m:r>
                    <m:r>
                      <a:rPr lang="en-US" sz="4800" b="0" i="1" smtClean="0">
                        <a:latin typeface="Cambria Math"/>
                        <a:ea typeface="Tahoma" panose="020B0604030504040204" pitchFamily="34" charset="0"/>
                        <a:cs typeface="Tahoma" panose="020B0604030504040204" pitchFamily="34" charset="0"/>
                      </a:rPr>
                      <m:t>;</m:t>
                    </m:r>
                    <m:r>
                      <a:rPr lang="en-US" sz="4800" i="1">
                        <a:latin typeface="Cambria Math"/>
                        <a:ea typeface="Tahoma" panose="020B0604030504040204" pitchFamily="34" charset="0"/>
                        <a:cs typeface="Tahoma" panose="020B0604030504040204" pitchFamily="34" charset="0"/>
                      </a:rPr>
                      <m:t>𝑡</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𝑎</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hoặc</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𝑏</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Chẳng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hạn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nếu</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latin typeface="Cambria Math"/>
                        <a:ea typeface="Tahoma" panose="020B0604030504040204" pitchFamily="34" charset="0"/>
                        <a:cs typeface="Tahoma" panose="020B0604030504040204" pitchFamily="34" charset="0"/>
                      </a:rPr>
                      <m:t>𝑥</m:t>
                    </m:r>
                    <m:r>
                      <a:rPr lang="en-US" sz="4800" i="1">
                        <a:latin typeface="Cambria Math"/>
                        <a:ea typeface="Tahoma" panose="020B0604030504040204" pitchFamily="34" charset="0"/>
                        <a:cs typeface="Tahoma" panose="020B0604030504040204" pitchFamily="34" charset="0"/>
                      </a:rPr>
                      <m:t>;</m:t>
                    </m:r>
                    <m:r>
                      <a:rPr lang="en-US" sz="4800" i="1">
                        <a:latin typeface="Cambria Math"/>
                        <a:ea typeface="Tahoma" panose="020B0604030504040204" pitchFamily="34" charset="0"/>
                        <a:cs typeface="Tahoma" panose="020B0604030504040204" pitchFamily="34" charset="0"/>
                      </a:rPr>
                      <m:t>𝑦</m:t>
                    </m:r>
                    <m:r>
                      <a:rPr lang="en-US" sz="4800" i="1">
                        <a:latin typeface="Cambria Math"/>
                        <a:ea typeface="Tahoma" panose="020B0604030504040204" pitchFamily="34" charset="0"/>
                        <a:cs typeface="Tahoma" panose="020B0604030504040204" pitchFamily="34" charset="0"/>
                      </a:rPr>
                      <m:t>;</m:t>
                    </m:r>
                    <m:r>
                      <a:rPr lang="en-US" sz="4800" i="1">
                        <a:latin typeface="Cambria Math"/>
                        <a:ea typeface="Tahoma" panose="020B0604030504040204" pitchFamily="34" charset="0"/>
                        <a:cs typeface="Tahoma" panose="020B0604030504040204" pitchFamily="34" charset="0"/>
                      </a:rPr>
                      <m:t>𝑡</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𝑎</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còn</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𝑧</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𝑏</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thì</a:t>
                </a:r>
                <a:r>
                  <a:rPr lang="en-US" sz="4800" dirty="0">
                    <a:latin typeface="Tahoma" panose="020B0604030504040204" pitchFamily="34" charset="0"/>
                    <a:ea typeface="Tahoma" panose="020B0604030504040204" pitchFamily="34" charset="0"/>
                    <a:cs typeface="Tahoma" panose="020B0604030504040204" pitchFamily="34" charset="0"/>
                  </a:rPr>
                  <a:t> ta </a:t>
                </a:r>
                <a:r>
                  <a:rPr lang="en-US" sz="4800" dirty="0" err="1">
                    <a:latin typeface="Tahoma" panose="020B0604030504040204" pitchFamily="34" charset="0"/>
                    <a:ea typeface="Tahoma" panose="020B0604030504040204" pitchFamily="34" charset="0"/>
                    <a:cs typeface="Tahoma" panose="020B0604030504040204" pitchFamily="34" charset="0"/>
                  </a:rPr>
                  <a:t>có</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đơn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thức</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𝑎</m:t>
                    </m:r>
                    <m:r>
                      <a:rPr lang="en-US" sz="4800" b="0" i="1" smtClean="0">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𝑎</m:t>
                    </m:r>
                    <m:r>
                      <a:rPr lang="en-US" sz="4800" b="0" i="1" smtClean="0">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𝑏</m:t>
                    </m:r>
                    <m:r>
                      <a:rPr lang="en-US" sz="4800" b="0" i="1" smtClean="0">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𝑎</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thu</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gọn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𝑎</m:t>
                        </m:r>
                      </m:e>
                      <m:sup>
                        <m:r>
                          <a:rPr lang="en-US" sz="4800" b="0" i="1" smtClean="0">
                            <a:latin typeface="Cambria Math"/>
                            <a:ea typeface="Tahoma" panose="020B0604030504040204" pitchFamily="34" charset="0"/>
                            <a:cs typeface="Tahoma" panose="020B0604030504040204" pitchFamily="34" charset="0"/>
                          </a:rPr>
                          <m:t>3</m:t>
                        </m:r>
                      </m:sup>
                    </m:sSup>
                    <m:r>
                      <a:rPr lang="en-US" sz="4800" b="0" i="1" smtClean="0">
                        <a:latin typeface="Cambria Math"/>
                        <a:ea typeface="Tahoma" panose="020B0604030504040204" pitchFamily="34" charset="0"/>
                        <a:cs typeface="Tahoma" panose="020B0604030504040204" pitchFamily="34" charset="0"/>
                      </a:rPr>
                      <m:t>𝑏</m:t>
                    </m:r>
                  </m:oMath>
                </a14:m>
                <a:r>
                  <a:rPr lang="en-US" sz="4800" dirty="0">
                    <a:latin typeface="Tahoma" panose="020B0604030504040204" pitchFamily="34" charset="0"/>
                    <a:ea typeface="Tahoma" panose="020B0604030504040204" pitchFamily="34" charset="0"/>
                    <a:cs typeface="Tahoma" panose="020B0604030504040204" pitchFamily="34" charset="0"/>
                  </a:rPr>
                  <a:t> . </a:t>
                </a:r>
                <a:r>
                  <a:rPr lang="en-US" sz="4800" dirty="0" err="1">
                    <a:latin typeface="Tahoma" panose="020B0604030504040204" pitchFamily="34" charset="0"/>
                    <a:ea typeface="Tahoma" panose="020B0604030504040204" pitchFamily="34" charset="0"/>
                    <a:cs typeface="Tahoma" panose="020B0604030504040204" pitchFamily="34" charset="0"/>
                  </a:rPr>
                  <a:t>Để</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có</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đơn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thức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này</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thì</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trong</a:t>
                </a:r>
                <a:r>
                  <a:rPr lang="en-US" sz="4800" dirty="0">
                    <a:latin typeface="Tahoma" panose="020B0604030504040204" pitchFamily="34" charset="0"/>
                    <a:ea typeface="Tahoma" panose="020B0604030504040204" pitchFamily="34" charset="0"/>
                    <a:cs typeface="Tahoma" panose="020B0604030504040204" pitchFamily="34" charset="0"/>
                  </a:rPr>
                  <a:t> 4 </a:t>
                </a:r>
                <a:r>
                  <a:rPr lang="en-US" sz="4800" dirty="0" err="1">
                    <a:latin typeface="Tahoma" panose="020B0604030504040204" pitchFamily="34" charset="0"/>
                    <a:ea typeface="Tahoma" panose="020B0604030504040204" pitchFamily="34" charset="0"/>
                    <a:cs typeface="Tahoma" panose="020B0604030504040204" pitchFamily="34" charset="0"/>
                  </a:rPr>
                  <a:t>nhân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tử</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latin typeface="Cambria Math"/>
                        <a:ea typeface="Tahoma" panose="020B0604030504040204" pitchFamily="34" charset="0"/>
                        <a:cs typeface="Tahoma" panose="020B0604030504040204" pitchFamily="34" charset="0"/>
                      </a:rPr>
                      <m:t>𝑥</m:t>
                    </m:r>
                    <m:r>
                      <a:rPr lang="en-US" sz="4800" i="1">
                        <a:latin typeface="Cambria Math"/>
                        <a:ea typeface="Tahoma" panose="020B0604030504040204" pitchFamily="34" charset="0"/>
                        <a:cs typeface="Tahoma" panose="020B0604030504040204" pitchFamily="34" charset="0"/>
                      </a:rPr>
                      <m:t>;</m:t>
                    </m:r>
                    <m:r>
                      <a:rPr lang="en-US" sz="4800" i="1">
                        <a:latin typeface="Cambria Math"/>
                        <a:ea typeface="Tahoma" panose="020B0604030504040204" pitchFamily="34" charset="0"/>
                        <a:cs typeface="Tahoma" panose="020B0604030504040204" pitchFamily="34" charset="0"/>
                      </a:rPr>
                      <m:t>𝑦</m:t>
                    </m:r>
                    <m:r>
                      <a:rPr lang="en-US" sz="4800" i="1">
                        <a:latin typeface="Cambria Math"/>
                        <a:ea typeface="Tahoma" panose="020B0604030504040204" pitchFamily="34" charset="0"/>
                        <a:cs typeface="Tahoma" panose="020B0604030504040204" pitchFamily="34" charset="0"/>
                      </a:rPr>
                      <m:t>;</m:t>
                    </m:r>
                    <m:r>
                      <a:rPr lang="en-US" sz="4800" i="1">
                        <a:latin typeface="Cambria Math"/>
                        <a:ea typeface="Tahoma" panose="020B0604030504040204" pitchFamily="34" charset="0"/>
                        <a:cs typeface="Tahoma" panose="020B0604030504040204" pitchFamily="34" charset="0"/>
                      </a:rPr>
                      <m:t>𝑧</m:t>
                    </m:r>
                    <m:r>
                      <a:rPr lang="en-US" sz="4800" i="1">
                        <a:latin typeface="Cambria Math"/>
                        <a:ea typeface="Tahoma" panose="020B0604030504040204" pitchFamily="34" charset="0"/>
                        <a:cs typeface="Tahoma" panose="020B0604030504040204" pitchFamily="34" charset="0"/>
                      </a:rPr>
                      <m:t>;</m:t>
                    </m:r>
                    <m:r>
                      <a:rPr lang="en-US" sz="4800" i="1">
                        <a:latin typeface="Cambria Math"/>
                        <a:ea typeface="Tahoma" panose="020B0604030504040204" pitchFamily="34" charset="0"/>
                        <a:cs typeface="Tahoma" panose="020B0604030504040204" pitchFamily="34" charset="0"/>
                      </a:rPr>
                      <m:t>𝑡</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có</a:t>
                </a:r>
                <a:r>
                  <a:rPr lang="en-US" sz="4800" dirty="0">
                    <a:latin typeface="Tahoma" panose="020B0604030504040204" pitchFamily="34" charset="0"/>
                    <a:ea typeface="Tahoma" panose="020B0604030504040204" pitchFamily="34" charset="0"/>
                    <a:cs typeface="Tahoma" panose="020B0604030504040204" pitchFamily="34" charset="0"/>
                  </a:rPr>
                  <a:t> 1 </a:t>
                </a:r>
                <a:r>
                  <a:rPr lang="en-US" sz="4800" dirty="0" err="1">
                    <a:latin typeface="Tahoma" panose="020B0604030504040204" pitchFamily="34" charset="0"/>
                    <a:ea typeface="Tahoma" panose="020B0604030504040204" pitchFamily="34" charset="0"/>
                    <a:cs typeface="Tahoma" panose="020B0604030504040204" pitchFamily="34" charset="0"/>
                  </a:rPr>
                  <a:t>nhân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tử</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𝑏</m:t>
                    </m:r>
                  </m:oMath>
                </a14:m>
                <a:r>
                  <a:rPr lang="en-US" sz="4800" dirty="0">
                    <a:latin typeface="Tahoma" panose="020B0604030504040204" pitchFamily="34" charset="0"/>
                    <a:ea typeface="Tahoma" panose="020B0604030504040204" pitchFamily="34" charset="0"/>
                    <a:cs typeface="Tahoma" panose="020B0604030504040204" pitchFamily="34" charset="0"/>
                  </a:rPr>
                  <a:t>, 3 </a:t>
                </a:r>
                <a:r>
                  <a:rPr lang="en-US" sz="4800" dirty="0" err="1">
                    <a:latin typeface="Tahoma" panose="020B0604030504040204" pitchFamily="34" charset="0"/>
                    <a:ea typeface="Tahoma" panose="020B0604030504040204" pitchFamily="34" charset="0"/>
                    <a:cs typeface="Tahoma" panose="020B0604030504040204" pitchFamily="34" charset="0"/>
                  </a:rPr>
                  <a:t>nhân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tử</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còn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lại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𝑎</m:t>
                    </m:r>
                  </m:oMath>
                </a14:m>
                <a:r>
                  <a:rPr lang="en-US" sz="4800" dirty="0">
                    <a:latin typeface="Tahoma" panose="020B0604030504040204" pitchFamily="34" charset="0"/>
                    <a:ea typeface="Tahoma" panose="020B0604030504040204" pitchFamily="34" charset="0"/>
                    <a:cs typeface="Tahoma" panose="020B0604030504040204" pitchFamily="34" charset="0"/>
                  </a:rPr>
                  <a:t>. Khi </a:t>
                </a:r>
                <a:r>
                  <a:rPr lang="en-US" sz="4800" dirty="0" err="1">
                    <a:latin typeface="Tahoma" panose="020B0604030504040204" pitchFamily="34" charset="0"/>
                    <a:ea typeface="Tahoma" panose="020B0604030504040204" pitchFamily="34" charset="0"/>
                    <a:cs typeface="Tahoma" panose="020B0604030504040204" pitchFamily="34" charset="0"/>
                  </a:rPr>
                  <a:t>đó</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số</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đơn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thức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đồng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dạng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với</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𝑎</m:t>
                        </m:r>
                      </m:e>
                      <m:sup>
                        <m:r>
                          <a:rPr lang="en-US" sz="4800" i="1">
                            <a:latin typeface="Cambria Math"/>
                            <a:ea typeface="Tahoma" panose="020B0604030504040204" pitchFamily="34" charset="0"/>
                            <a:cs typeface="Tahoma" panose="020B0604030504040204" pitchFamily="34" charset="0"/>
                          </a:rPr>
                          <m:t>3</m:t>
                        </m:r>
                      </m:sup>
                    </m:sSup>
                    <m:r>
                      <a:rPr lang="en-US" sz="4800" i="1">
                        <a:latin typeface="Cambria Math"/>
                        <a:ea typeface="Tahoma" panose="020B0604030504040204" pitchFamily="34" charset="0"/>
                        <a:cs typeface="Tahoma" panose="020B0604030504040204" pitchFamily="34" charset="0"/>
                      </a:rPr>
                      <m:t>𝑏</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trong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tổng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bSupPr>
                      <m:e>
                        <m:r>
                          <a:rPr lang="en-US" sz="4800" b="0" i="1" smtClean="0">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4</m:t>
                        </m:r>
                      </m:sub>
                      <m:sup>
                        <m:r>
                          <a:rPr lang="en-US" sz="4800" b="0" i="1" smtClean="0">
                            <a:latin typeface="Cambria Math"/>
                            <a:ea typeface="Tahoma" panose="020B0604030504040204" pitchFamily="34" charset="0"/>
                            <a:cs typeface="Tahoma" panose="020B0604030504040204" pitchFamily="34" charset="0"/>
                          </a:rPr>
                          <m:t>1</m:t>
                        </m:r>
                      </m:sup>
                    </m:sSubSup>
                  </m:oMath>
                </a14:m>
                <a:r>
                  <a:rPr lang="en-US" sz="4800" dirty="0">
                    <a:latin typeface="Tahoma" panose="020B0604030504040204" pitchFamily="34" charset="0"/>
                    <a:ea typeface="Tahoma" panose="020B0604030504040204" pitchFamily="34" charset="0"/>
                    <a:cs typeface="Tahoma" panose="020B0604030504040204" pitchFamily="34" charset="0"/>
                  </a:rPr>
                  <a:t>.</a:t>
                </a:r>
              </a:p>
              <a:p>
                <a:pPr marL="0" marR="0" algn="just">
                  <a:lnSpc>
                    <a:spcPct val="107000"/>
                  </a:lnSpc>
                  <a:spcBef>
                    <a:spcPts val="0"/>
                  </a:spcBef>
                  <a:spcAft>
                    <a:spcPts val="800"/>
                  </a:spcAft>
                </a:pPr>
                <a:endParaRPr lang="en-US" sz="4600"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800"/>
                  </a:spcAft>
                </a:pPr>
                <a:endParaRPr lang="en-US" sz="4600" dirty="0">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800"/>
                  </a:spcAft>
                </a:pPr>
                <a:endParaRPr lang="en-US" sz="4600"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2" name="TextBox 321">
                <a:extLst>
                  <a:ext uri="{FF2B5EF4-FFF2-40B4-BE49-F238E27FC236}">
                    <a16:creationId xmlns:a16="http://schemas.microsoft.com/office/drawing/2014/main" id="{80776566-E98C-4E3A-8234-F7C108AEFAC6}"/>
                  </a:ext>
                </a:extLst>
              </p:cNvPr>
              <p:cNvSpPr txBox="1">
                <a:spLocks noRot="1" noChangeAspect="1" noMove="1" noResize="1" noEditPoints="1" noAdjustHandles="1" noChangeArrowheads="1" noChangeShapeType="1" noTextEdit="1"/>
              </p:cNvSpPr>
              <p:nvPr/>
            </p:nvSpPr>
            <p:spPr>
              <a:xfrm>
                <a:off x="2296813" y="2876370"/>
                <a:ext cx="21706187" cy="5461795"/>
              </a:xfrm>
              <a:prstGeom prst="rect">
                <a:avLst/>
              </a:prstGeom>
              <a:blipFill>
                <a:blip r:embed="rId3"/>
                <a:stretch>
                  <a:fillRect l="-1292" r="-1236" b="-25558"/>
                </a:stretch>
              </a:blipFill>
            </p:spPr>
            <p:txBody>
              <a:bodyPr/>
              <a:lstStyle/>
              <a:p>
                <a:r>
                  <a:rPr lang="en-US">
                    <a:noFill/>
                  </a:rPr>
                  <a:t> </a:t>
                </a:r>
              </a:p>
            </p:txBody>
          </p:sp>
        </mc:Fallback>
      </mc:AlternateContent>
    </p:spTree>
    <p:extLst>
      <p:ext uri="{BB962C8B-B14F-4D97-AF65-F5344CB8AC3E}">
        <p14:creationId xmlns:p14="http://schemas.microsoft.com/office/powerpoint/2010/main" val="3235562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4472</TotalTime>
  <Words>3001</Words>
  <PresentationFormat>Custom</PresentationFormat>
  <Paragraphs>487</Paragraphs>
  <Slides>27</Slides>
  <Notes>24</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40" baseType="lpstr">
      <vt:lpstr>Yu Gothic UI Semilight</vt:lpstr>
      <vt:lpstr>Arial</vt:lpstr>
      <vt:lpstr>Bahnschrift SemiBold SemiConden</vt:lpstr>
      <vt:lpstr>Calibri</vt:lpstr>
      <vt:lpstr>Calibri Light</vt:lpstr>
      <vt:lpstr>Cambria Math</vt:lpstr>
      <vt:lpstr>Fira Sans Black</vt:lpstr>
      <vt:lpstr>Tahoma</vt:lpstr>
      <vt:lpstr>Times New Roman</vt:lpstr>
      <vt:lpstr>Tomaho</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2013-08-31T11:42:51Z</dcterms:created>
  <dcterms:modified xsi:type="dcterms:W3CDTF">2022-05-14T02:31:13Z</dcterms:modified>
</cp:coreProperties>
</file>