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0"/>
  </p:notesMasterIdLst>
  <p:handoutMasterIdLst>
    <p:handoutMasterId r:id="rId21"/>
  </p:handoutMasterIdLst>
  <p:sldIdLst>
    <p:sldId id="277" r:id="rId5"/>
    <p:sldId id="296" r:id="rId6"/>
    <p:sldId id="297" r:id="rId7"/>
    <p:sldId id="298" r:id="rId8"/>
    <p:sldId id="300" r:id="rId9"/>
    <p:sldId id="299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3134" autoAdjust="0"/>
  </p:normalViewPr>
  <p:slideViewPr>
    <p:cSldViewPr snapToGrid="0">
      <p:cViewPr varScale="1">
        <p:scale>
          <a:sx n="99" d="100"/>
          <a:sy n="99" d="100"/>
        </p:scale>
        <p:origin x="405" y="51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56781-A599-0594-4502-A54BC85E8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2136775"/>
            <a:ext cx="10515599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LzVNwfMpYB9qH4JU6" TargetMode="External"/><Relationship Id="rId2" Type="http://schemas.openxmlformats.org/officeDocument/2006/relationships/hyperlink" Target="https://www.vnteach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9DF042-37C5-4E09-AA4C-AA66649C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B60C1-7765-65CF-00D1-540F7C6B3E57}"/>
              </a:ext>
            </a:extLst>
          </p:cNvPr>
          <p:cNvSpPr txBox="1"/>
          <p:nvPr/>
        </p:nvSpPr>
        <p:spPr>
          <a:xfrm>
            <a:off x="216311" y="136525"/>
            <a:ext cx="12182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CHUYÊN ĐỀ 3. CÔNG NGHỆ VI SINH VẬT TRONG XỬ LÍ Ô NHIỄM MÔI TRƯỜNG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822739-F921-F1BE-B93B-4EA8B1D884A4}"/>
              </a:ext>
            </a:extLst>
          </p:cNvPr>
          <p:cNvSpPr txBox="1"/>
          <p:nvPr/>
        </p:nvSpPr>
        <p:spPr>
          <a:xfrm>
            <a:off x="1471151" y="1091381"/>
            <a:ext cx="8547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10. VAI TRÒ CỦA VI SINH VẬT 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XỬ LÍ Ô NHIỄM MÔI TRƯỜNG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E7F786-BFF4-86C8-56E2-17421CD6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305" y="2414820"/>
            <a:ext cx="6127354" cy="43066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4A0A71-B984-7856-867D-4C0FE7016499}"/>
              </a:ext>
            </a:extLst>
          </p:cNvPr>
          <p:cNvSpPr txBox="1"/>
          <p:nvPr/>
        </p:nvSpPr>
        <p:spPr>
          <a:xfrm>
            <a:off x="13646" y="2970807"/>
            <a:ext cx="5731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Vi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400050">
              <a:buAutoNum type="romanUcPeriod"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400050">
              <a:buAutoNum type="romanU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Vai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4437FB-45D4-530E-A92A-F90E4E231CDC}"/>
              </a:ext>
            </a:extLst>
          </p:cNvPr>
          <p:cNvSpPr txBox="1"/>
          <p:nvPr/>
        </p:nvSpPr>
        <p:spPr>
          <a:xfrm>
            <a:off x="-90756" y="4786689"/>
            <a:ext cx="5731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lang="en-US" sz="28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2800" b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28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28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Font, Size  </a:t>
            </a:r>
            <a:r>
              <a:rPr lang="en-US" sz="2800" b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8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Slide.</a:t>
            </a: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35DAC-22B2-13CE-2094-ECA07E5C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49C93-9D94-1D88-457A-E29724CF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897C8-99E9-0283-1AAD-8D61F6CA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D1B56-3F12-E073-3E71-FEEA151C8874}"/>
              </a:ext>
            </a:extLst>
          </p:cNvPr>
          <p:cNvSpPr txBox="1"/>
          <p:nvPr/>
        </p:nvSpPr>
        <p:spPr>
          <a:xfrm>
            <a:off x="313539" y="282404"/>
            <a:ext cx="10811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Vai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7D53AD-8CC3-ECBF-296D-D6F8455EB6F0}"/>
              </a:ext>
            </a:extLst>
          </p:cNvPr>
          <p:cNvSpPr txBox="1"/>
          <p:nvPr/>
        </p:nvSpPr>
        <p:spPr>
          <a:xfrm>
            <a:off x="511629" y="925286"/>
            <a:ext cx="11049000" cy="584448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endParaRPr lang="en-US" sz="1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7000"/>
              </a:lnSpc>
              <a:spcAft>
                <a:spcPts val="300"/>
              </a:spcAft>
            </a:pPr>
            <a:r>
              <a:rPr lang="en-US" sz="2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</a:t>
            </a:r>
            <a:r>
              <a:rPr lang="en-US" sz="2600" b="1" dirty="0" err="1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âu</a:t>
            </a:r>
            <a:r>
              <a:rPr lang="en-US" sz="2600" b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5. </a:t>
            </a:r>
            <a:r>
              <a:rPr lang="vi-VN" sz="2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Hãy liệt kê các dạng chất thải rắn mà em biết.</a:t>
            </a:r>
            <a:endParaRPr lang="en-US" sz="2600" b="1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7000"/>
              </a:lnSpc>
              <a:spcAft>
                <a:spcPts val="300"/>
              </a:spcAft>
            </a:pPr>
            <a:r>
              <a:rPr lang="vi-VN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Tuỳ</a:t>
            </a: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theo nguồn gốc mà chất thải rắn được chia thành các dạng khác nhau:</a:t>
            </a:r>
            <a:endParaRPr lang="en-US" sz="26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12725" algn="l"/>
              </a:tabLst>
            </a:pPr>
            <a:r>
              <a:rPr lang="vi-VN" sz="26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Chất thải rắn sinh hoạt: các đồ dùng bằng nhựa, </a:t>
            </a:r>
            <a:r>
              <a:rPr lang="vi-VN" sz="26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thuỷ</a:t>
            </a:r>
            <a:r>
              <a:rPr lang="vi-VN" sz="26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tinh,...; chất thải (phân); tro than; các loại thực phẩm;...</a:t>
            </a:r>
            <a:endParaRPr lang="en-US" sz="26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8280" algn="l"/>
              </a:tabLst>
            </a:pPr>
            <a:r>
              <a:rPr lang="vi-VN" sz="26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Chất thải rắn công nghiệp: sắt, thép,...</a:t>
            </a:r>
            <a:endParaRPr lang="en-US" sz="26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8280" algn="l"/>
              </a:tabLst>
            </a:pPr>
            <a:r>
              <a:rPr lang="vi-VN" sz="26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Chất thải rắn y tế: các dụng cụ y tế,...</a:t>
            </a:r>
            <a:endParaRPr lang="en-US" sz="26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8280" algn="l"/>
              </a:tabLst>
            </a:pPr>
            <a:r>
              <a:rPr lang="vi-VN" sz="26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Chất thải rắn đô thị: các chất thái từ cơ quan, trường học, hộ gia đình,...</a:t>
            </a:r>
            <a:endParaRPr lang="en-US" sz="26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8280" algn="l"/>
              </a:tabLst>
            </a:pPr>
            <a:r>
              <a:rPr lang="vi-VN" sz="26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Chất thải rắn xây dựng: gạch, đá, xi m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ă</a:t>
            </a:r>
            <a:r>
              <a:rPr lang="vi-VN" sz="26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ng</a:t>
            </a:r>
            <a:r>
              <a:rPr lang="vi-VN" sz="26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,...</a:t>
            </a:r>
            <a:endParaRPr lang="en-US" sz="26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8280" algn="l"/>
              </a:tabLst>
            </a:pPr>
            <a:r>
              <a:rPr lang="vi-VN" sz="26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Chất thải rắn nông nghiệp: các loại rau, củ đã bị hư hỏng,...</a:t>
            </a:r>
            <a:endParaRPr lang="en-US" sz="26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2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35DAC-22B2-13CE-2094-ECA07E5C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49C93-9D94-1D88-457A-E29724CF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897C8-99E9-0283-1AAD-8D61F6CA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D1B56-3F12-E073-3E71-FEEA151C8874}"/>
              </a:ext>
            </a:extLst>
          </p:cNvPr>
          <p:cNvSpPr txBox="1"/>
          <p:nvPr/>
        </p:nvSpPr>
        <p:spPr>
          <a:xfrm>
            <a:off x="690169" y="194278"/>
            <a:ext cx="1081166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BF8A6-21F9-DDC6-9B54-D767FA27FA10}"/>
              </a:ext>
            </a:extLst>
          </p:cNvPr>
          <p:cNvSpPr txBox="1"/>
          <p:nvPr/>
        </p:nvSpPr>
        <p:spPr>
          <a:xfrm>
            <a:off x="2933095" y="925285"/>
            <a:ext cx="6193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14AECA-2270-0560-63C9-05945E1BFC7B}"/>
              </a:ext>
            </a:extLst>
          </p:cNvPr>
          <p:cNvSpPr txBox="1"/>
          <p:nvPr/>
        </p:nvSpPr>
        <p:spPr>
          <a:xfrm>
            <a:off x="903513" y="1594737"/>
            <a:ext cx="1038497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6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Vai trò của vi sinh vật trong xử lí ô nhiễm chất thải, kim loại n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ặ</a:t>
            </a:r>
            <a:r>
              <a:rPr lang="vi-VN" sz="2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</a:t>
            </a:r>
            <a:r>
              <a:rPr lang="vi-VN" sz="26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rác thải</a:t>
            </a:r>
            <a:endParaRPr lang="en-US" sz="2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E0BC04-D373-B0FB-4452-16B59E76A117}"/>
              </a:ext>
            </a:extLst>
          </p:cNvPr>
          <p:cNvSpPr txBox="1"/>
          <p:nvPr/>
        </p:nvSpPr>
        <p:spPr>
          <a:xfrm>
            <a:off x="162835" y="2146939"/>
            <a:ext cx="6876439" cy="439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7010" algn="l"/>
              </a:tabLst>
            </a:pPr>
            <a:r>
              <a:rPr lang="vi-VN" sz="26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Giúp cân bằng hệ sinh thái và chất dinh dưỡng trong môi trường.</a:t>
            </a:r>
            <a:endParaRPr lang="en-US" sz="26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7010" algn="l"/>
              </a:tabLst>
            </a:pPr>
            <a:r>
              <a:rPr lang="vi-VN" sz="26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Cải thiện môi trường lí, </a:t>
            </a:r>
            <a:r>
              <a:rPr lang="vi-VN" sz="26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hoá</a:t>
            </a:r>
            <a:r>
              <a:rPr lang="vi-VN" sz="26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sinh trong tự nhiên.</a:t>
            </a:r>
            <a:endParaRPr lang="en-US" sz="26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7010" algn="l"/>
              </a:tabLst>
            </a:pPr>
            <a:r>
              <a:rPr lang="vi-VN" sz="26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Mang lại </a:t>
            </a:r>
            <a:r>
              <a:rPr lang="en-US" sz="26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</a:t>
            </a:r>
            <a:r>
              <a:rPr lang="vi-VN" sz="26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iệu</a:t>
            </a:r>
            <a:r>
              <a:rPr lang="vi-VN" sz="26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quả cao do vi sinh vật có khả năng phân giải và chuyển </a:t>
            </a:r>
            <a:r>
              <a:rPr lang="vi-VN" sz="26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hoá</a:t>
            </a:r>
            <a:r>
              <a:rPr lang="vi-VN" sz="26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lâu dài.</a:t>
            </a:r>
            <a:endParaRPr lang="en-US" sz="26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7010" algn="l"/>
              </a:tabLst>
            </a:pPr>
            <a:r>
              <a:rPr lang="vi-VN" sz="26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Phân </a:t>
            </a:r>
            <a:r>
              <a:rPr lang="vi-VN" sz="26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huỷ</a:t>
            </a:r>
            <a:r>
              <a:rPr lang="vi-VN" sz="26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chuyển </a:t>
            </a:r>
            <a:r>
              <a:rPr lang="vi-VN" sz="26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hoá</a:t>
            </a:r>
            <a:r>
              <a:rPr lang="vi-VN" sz="26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nhanh các phế thải sinh học, nông nghiệp, công nghiệp,... thành các chất an toàn, góp phần làm sạch môi trường.</a:t>
            </a:r>
            <a:endParaRPr lang="en-US" sz="26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194D34-A6DE-B4E4-80CB-846C2E94D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274" y="2767898"/>
            <a:ext cx="5036009" cy="31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5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35DAC-22B2-13CE-2094-ECA07E5C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49C93-9D94-1D88-457A-E29724CF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897C8-99E9-0283-1AAD-8D61F6CA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D1B56-3F12-E073-3E71-FEEA151C8874}"/>
              </a:ext>
            </a:extLst>
          </p:cNvPr>
          <p:cNvSpPr txBox="1"/>
          <p:nvPr/>
        </p:nvSpPr>
        <p:spPr>
          <a:xfrm>
            <a:off x="690169" y="194278"/>
            <a:ext cx="1081166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BF8A6-21F9-DDC6-9B54-D767FA27FA10}"/>
              </a:ext>
            </a:extLst>
          </p:cNvPr>
          <p:cNvSpPr txBox="1"/>
          <p:nvPr/>
        </p:nvSpPr>
        <p:spPr>
          <a:xfrm>
            <a:off x="2933095" y="925285"/>
            <a:ext cx="6193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14AECA-2270-0560-63C9-05945E1BFC7B}"/>
              </a:ext>
            </a:extLst>
          </p:cNvPr>
          <p:cNvSpPr txBox="1"/>
          <p:nvPr/>
        </p:nvSpPr>
        <p:spPr>
          <a:xfrm>
            <a:off x="903513" y="1487321"/>
            <a:ext cx="103849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 số vai trò khác trong việc xử lí môi trường 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 công nghệ vi sinh vật chưa được đề cập trong bài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4A35F-147E-B34B-B926-F61CADF9CDE6}"/>
              </a:ext>
            </a:extLst>
          </p:cNvPr>
          <p:cNvSpPr txBox="1"/>
          <p:nvPr/>
        </p:nvSpPr>
        <p:spPr>
          <a:xfrm>
            <a:off x="336852" y="2841975"/>
            <a:ext cx="11386457" cy="265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7010" algn="l"/>
              </a:tabLst>
            </a:pP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Đảm b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ả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 được quá trình phân </a:t>
            </a:r>
            <a:r>
              <a:rPr lang="vi-VN" sz="28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huỷ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và phục hồi sinh học diễn ra 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</a:t>
            </a:r>
            <a:r>
              <a:rPr lang="vi-VN" sz="28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iệu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quả.</a:t>
            </a:r>
            <a:endParaRPr lang="en-US" sz="28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7010" algn="l"/>
              </a:tabLst>
            </a:pP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Giúp c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ả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 thiện chất lượng môi trường (cung cấp chốt dinh dưỡng, tạo độ thoáng khí cho các sinh vật hoạt động).</a:t>
            </a:r>
            <a:endParaRPr lang="en-US" sz="28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8280" algn="l"/>
              </a:tabLst>
            </a:pP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Thúc đẩy nhanh quá trình phân </a:t>
            </a:r>
            <a:r>
              <a:rPr lang="vi-VN" sz="28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huỷ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các chất độc nhờ chủ động tạo và chọn các giống vi sinh vật có hoạt tính mạnh.</a:t>
            </a:r>
            <a:endParaRPr lang="en-US" sz="28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24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35DAC-22B2-13CE-2094-ECA07E5C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49C93-9D94-1D88-457A-E29724CF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D1B56-3F12-E073-3E71-FEEA151C8874}"/>
              </a:ext>
            </a:extLst>
          </p:cNvPr>
          <p:cNvSpPr txBox="1"/>
          <p:nvPr/>
        </p:nvSpPr>
        <p:spPr>
          <a:xfrm>
            <a:off x="690169" y="194278"/>
            <a:ext cx="1081166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EB627-C201-23DB-414E-4936A3154D75}"/>
              </a:ext>
            </a:extLst>
          </p:cNvPr>
          <p:cNvSpPr txBox="1"/>
          <p:nvPr/>
        </p:nvSpPr>
        <p:spPr>
          <a:xfrm>
            <a:off x="574796" y="1080735"/>
            <a:ext cx="10460645" cy="2012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  <a:spcAft>
                <a:spcPts val="300"/>
              </a:spcAft>
              <a:tabLst>
                <a:tab pos="179705" algn="l"/>
              </a:tabLst>
            </a:pPr>
            <a:r>
              <a:rPr lang="vi-VN" sz="2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Câu 1.</a:t>
            </a: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vi-VN" sz="2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Ô</a:t>
            </a: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vi-VN" sz="2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nhiễm môi trường đất dẫn đến những hậu quả nghiêm trọng nào đối </a:t>
            </a:r>
            <a:r>
              <a:rPr lang="en-US" sz="2600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</a:t>
            </a:r>
            <a:r>
              <a:rPr lang="vi-VN" sz="2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ới cuộc sống của chủng ta</a:t>
            </a:r>
            <a:endParaRPr lang="en-US" sz="2600" i="1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17000"/>
              </a:lnSpc>
              <a:spcAft>
                <a:spcPts val="300"/>
              </a:spcAft>
              <a:tabLst>
                <a:tab pos="179705" algn="l"/>
              </a:tabLst>
            </a:pPr>
            <a:r>
              <a:rPr lang="vi-VN" sz="2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Câu 2.</a:t>
            </a:r>
            <a:r>
              <a:rPr lang="vi-VN" sz="2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Nêu các tinh trạng ô nhiễm rác thái của địa phương mà em biết.</a:t>
            </a:r>
            <a:endParaRPr lang="en-US" sz="26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17000"/>
              </a:lnSpc>
              <a:spcAft>
                <a:spcPts val="300"/>
              </a:spcAft>
              <a:tabLst>
                <a:tab pos="174625" algn="l"/>
              </a:tabLst>
            </a:pPr>
            <a:r>
              <a:rPr lang="vi-VN" sz="2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</a:t>
            </a: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HS </a:t>
            </a: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ghi chép kết quả khảo sát theo mẫu gợi ý sau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nộp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lại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GV.</a:t>
            </a:r>
            <a:endParaRPr lang="en-US" sz="26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F362757-75EE-CEAF-F7B8-B293EB2E0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08875"/>
              </p:ext>
            </p:extLst>
          </p:nvPr>
        </p:nvGraphicFramePr>
        <p:xfrm>
          <a:off x="348343" y="3429000"/>
          <a:ext cx="11430000" cy="1698055"/>
        </p:xfrm>
        <a:graphic>
          <a:graphicData uri="http://schemas.openxmlformats.org/drawingml/2006/table">
            <a:tbl>
              <a:tblPr firstRow="1" firstCol="1" bandRow="1"/>
              <a:tblGrid>
                <a:gridCol w="2856929">
                  <a:extLst>
                    <a:ext uri="{9D8B030D-6E8A-4147-A177-3AD203B41FA5}">
                      <a16:colId xmlns:a16="http://schemas.microsoft.com/office/drawing/2014/main" val="511577786"/>
                    </a:ext>
                  </a:extLst>
                </a:gridCol>
                <a:gridCol w="2433528">
                  <a:extLst>
                    <a:ext uri="{9D8B030D-6E8A-4147-A177-3AD203B41FA5}">
                      <a16:colId xmlns:a16="http://schemas.microsoft.com/office/drawing/2014/main" val="3347385201"/>
                    </a:ext>
                  </a:extLst>
                </a:gridCol>
                <a:gridCol w="2732314">
                  <a:extLst>
                    <a:ext uri="{9D8B030D-6E8A-4147-A177-3AD203B41FA5}">
                      <a16:colId xmlns:a16="http://schemas.microsoft.com/office/drawing/2014/main" val="3614742349"/>
                    </a:ext>
                  </a:extLst>
                </a:gridCol>
                <a:gridCol w="3407229">
                  <a:extLst>
                    <a:ext uri="{9D8B030D-6E8A-4147-A177-3AD203B41FA5}">
                      <a16:colId xmlns:a16="http://schemas.microsoft.com/office/drawing/2014/main" val="702356501"/>
                    </a:ext>
                  </a:extLst>
                </a:gridCol>
              </a:tblGrid>
              <a:tr h="1099457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Aft>
                          <a:spcPts val="300"/>
                        </a:spcAft>
                        <a:tabLst>
                          <a:tab pos="208280" algn="l"/>
                        </a:tabLst>
                      </a:pPr>
                      <a:r>
                        <a:rPr lang="vi-VN" sz="26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Địa điểm khảo sát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Aft>
                          <a:spcPts val="300"/>
                        </a:spcAft>
                        <a:tabLst>
                          <a:tab pos="208280" algn="l"/>
                        </a:tabLst>
                      </a:pPr>
                      <a:r>
                        <a:rPr lang="vi-VN" sz="26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Các loại rác thải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Aft>
                          <a:spcPts val="300"/>
                        </a:spcAft>
                        <a:tabLst>
                          <a:tab pos="208280" algn="l"/>
                        </a:tabLst>
                      </a:pPr>
                      <a:r>
                        <a:rPr lang="vi-VN" sz="26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Mức độ ô nhiễm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Aft>
                          <a:spcPts val="300"/>
                        </a:spcAft>
                        <a:tabLst>
                          <a:tab pos="208280" algn="l"/>
                        </a:tabLst>
                      </a:pPr>
                      <a:r>
                        <a:rPr lang="vi-VN" sz="26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Biện pháp khắc phục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191923"/>
                  </a:ext>
                </a:extLst>
              </a:tr>
              <a:tr h="598598"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Aft>
                          <a:spcPts val="300"/>
                        </a:spcAft>
                        <a:tabLst>
                          <a:tab pos="208280" algn="l"/>
                        </a:tabLst>
                      </a:pPr>
                      <a:r>
                        <a:rPr lang="vi-VN" sz="26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Aft>
                          <a:spcPts val="300"/>
                        </a:spcAft>
                        <a:tabLst>
                          <a:tab pos="208280" algn="l"/>
                        </a:tabLst>
                      </a:pPr>
                      <a:r>
                        <a:rPr lang="vi-VN" sz="26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Aft>
                          <a:spcPts val="300"/>
                        </a:spcAft>
                        <a:tabLst>
                          <a:tab pos="208280" algn="l"/>
                        </a:tabLst>
                      </a:pPr>
                      <a:r>
                        <a:rPr lang="vi-VN" sz="26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Aft>
                          <a:spcPts val="300"/>
                        </a:spcAft>
                        <a:tabLst>
                          <a:tab pos="208280" algn="l"/>
                        </a:tabLst>
                      </a:pPr>
                      <a:r>
                        <a:rPr lang="vi-VN" sz="2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67589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6618A7-AEA0-64D0-BE15-18D1783A6048}"/>
              </a:ext>
            </a:extLst>
          </p:cNvPr>
          <p:cNvSpPr txBox="1"/>
          <p:nvPr/>
        </p:nvSpPr>
        <p:spPr>
          <a:xfrm>
            <a:off x="388450" y="5710207"/>
            <a:ext cx="31897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/>
            <a:r>
              <a:rPr lang="en-US" sz="1100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 liệu được chia sẻ bởi Website VnTeach.Com</a:t>
            </a:r>
            <a:endParaRPr lang="en-US" sz="11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100" b="0" i="1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https://www.vnteach.com</a:t>
            </a:r>
            <a:endParaRPr lang="en-US" sz="11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100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tìm và tải các tài liệu ở đây</a:t>
            </a:r>
            <a:endParaRPr lang="en-US" sz="11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100" b="0" i="1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https://forms.gle/LzVNwfMpYB9qH4JU6</a:t>
            </a:r>
            <a:endParaRPr lang="en-US" sz="11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4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35DAC-22B2-13CE-2094-ECA07E5C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49C93-9D94-1D88-457A-E29724CF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D1B56-3F12-E073-3E71-FEEA151C8874}"/>
              </a:ext>
            </a:extLst>
          </p:cNvPr>
          <p:cNvSpPr txBox="1"/>
          <p:nvPr/>
        </p:nvSpPr>
        <p:spPr>
          <a:xfrm>
            <a:off x="690169" y="194278"/>
            <a:ext cx="1081166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EB627-C201-23DB-414E-4936A3154D75}"/>
              </a:ext>
            </a:extLst>
          </p:cNvPr>
          <p:cNvSpPr txBox="1"/>
          <p:nvPr/>
        </p:nvSpPr>
        <p:spPr>
          <a:xfrm>
            <a:off x="574796" y="1080735"/>
            <a:ext cx="10460645" cy="99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  <a:spcAft>
                <a:spcPts val="300"/>
              </a:spcAft>
              <a:tabLst>
                <a:tab pos="179705" algn="l"/>
              </a:tabLst>
            </a:pPr>
            <a:r>
              <a:rPr lang="vi-VN" sz="2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Câu 1.</a:t>
            </a: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vi-VN" sz="2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Ô</a:t>
            </a: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vi-VN" sz="2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nhiễm môi trường đất dẫn đến những hậu quả nghiêm trọng nào đối </a:t>
            </a:r>
            <a:r>
              <a:rPr lang="en-US" sz="2600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</a:t>
            </a:r>
            <a:r>
              <a:rPr lang="vi-VN" sz="2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ới cuộc sống của ch</a:t>
            </a:r>
            <a:r>
              <a:rPr lang="en-US" sz="2600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ú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ng</a:t>
            </a:r>
            <a:r>
              <a:rPr lang="vi-VN" sz="2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ta</a:t>
            </a:r>
            <a:endParaRPr lang="en-US" sz="2600" i="1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2EC94-0458-A5BA-B07A-C6A2B6EF1090}"/>
              </a:ext>
            </a:extLst>
          </p:cNvPr>
          <p:cNvSpPr txBox="1"/>
          <p:nvPr/>
        </p:nvSpPr>
        <p:spPr>
          <a:xfrm>
            <a:off x="439798" y="2347885"/>
            <a:ext cx="5852145" cy="4243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7000"/>
              </a:lnSpc>
              <a:spcAft>
                <a:spcPts val="300"/>
              </a:spcAft>
              <a:tabLst>
                <a:tab pos="208280" algn="l"/>
              </a:tabLst>
            </a:pP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Đất bị ô nhiễm ảnh hưởng trực tiếp đến sức </a:t>
            </a:r>
            <a:r>
              <a:rPr lang="vi-VN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khoẻ</a:t>
            </a: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con người thông qua tiếp xúc hay do sự bốc hơi các chất gây ô nhiễm từ đất vào môi trường; đất bị ô nhiễm ngấm vào tầng nước ngầm cũng trở thành mối đe </a:t>
            </a:r>
            <a:r>
              <a:rPr lang="vi-VN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doạ</a:t>
            </a: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đến sức </a:t>
            </a:r>
            <a:r>
              <a:rPr lang="vi-VN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khoẻ</a:t>
            </a: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con người.</a:t>
            </a:r>
            <a:endParaRPr lang="en-US" sz="26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Ngoài ra, các chất độc hại trong đất bị ô nhiễm có thể đi vào và tích </a:t>
            </a:r>
            <a:r>
              <a:rPr lang="vi-VN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luỹ</a:t>
            </a: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trong cơ thể các loài động vật.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C3F51-8808-86C7-50CE-DAE542A41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859" y="2587370"/>
            <a:ext cx="5148012" cy="34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92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35DAC-22B2-13CE-2094-ECA07E5C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49C93-9D94-1D88-457A-E29724CF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D1B56-3F12-E073-3E71-FEEA151C8874}"/>
              </a:ext>
            </a:extLst>
          </p:cNvPr>
          <p:cNvSpPr txBox="1"/>
          <p:nvPr/>
        </p:nvSpPr>
        <p:spPr>
          <a:xfrm>
            <a:off x="690169" y="194278"/>
            <a:ext cx="1081166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EB627-C201-23DB-414E-4936A3154D75}"/>
              </a:ext>
            </a:extLst>
          </p:cNvPr>
          <p:cNvSpPr txBox="1"/>
          <p:nvPr/>
        </p:nvSpPr>
        <p:spPr>
          <a:xfrm>
            <a:off x="574796" y="1080735"/>
            <a:ext cx="10460645" cy="929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6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2.</a:t>
            </a:r>
            <a:r>
              <a:rPr lang="vi-VN" sz="26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 </a:t>
            </a:r>
            <a:r>
              <a:rPr lang="vi-VN" sz="2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nhiễm môi trường nước dẫn đến những hậu quả nghiêm trọng nào đối </a:t>
            </a:r>
            <a:r>
              <a:rPr lang="en-US" sz="2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vi-VN" sz="2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ới cuộc sống của chúng ta?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2EC94-0458-A5BA-B07A-C6A2B6EF1090}"/>
              </a:ext>
            </a:extLst>
          </p:cNvPr>
          <p:cNvSpPr txBox="1"/>
          <p:nvPr/>
        </p:nvSpPr>
        <p:spPr>
          <a:xfrm>
            <a:off x="5152728" y="2311967"/>
            <a:ext cx="6657688" cy="35394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 bị ô nhiễm làm mốt nguồn nước sạch cung cấp cho đời sống hằng ngày; hàm lượng chất độc trong nước cao gây nguy hiểm cho sức </a:t>
            </a:r>
            <a:r>
              <a:rPr lang="vi-VN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khoẻ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của con người, làm chết nhiều loài động vật, thực vật gây suy giảm đa dạng sinh học và nguồn thực phẩm tự nhiên; làm ảnh hường đến hoạt động trồng trọt, ch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nuôi;...</a:t>
            </a:r>
            <a:endParaRPr lang="en-US" sz="4000" i="1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D79C55-8B53-178B-AD67-51BE2C55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96" y="2773015"/>
            <a:ext cx="4098471" cy="261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6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1C4B72DA-8664-A5A9-25D5-FA91E86A1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5115" y="218476"/>
            <a:ext cx="4941770" cy="396660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MỞ ĐẦU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538A6-97F3-2F36-D542-B737795DF602}"/>
              </a:ext>
            </a:extLst>
          </p:cNvPr>
          <p:cNvSpPr txBox="1"/>
          <p:nvPr/>
        </p:nvSpPr>
        <p:spPr>
          <a:xfrm>
            <a:off x="1624362" y="6162470"/>
            <a:ext cx="8010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https://www.youtube.com/watch?v=787CR4iV7Zo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A56886-632E-5D1B-261E-190CE4B68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49"/>
          <a:stretch/>
        </p:blipFill>
        <p:spPr>
          <a:xfrm>
            <a:off x="2329298" y="2547687"/>
            <a:ext cx="6000666" cy="35660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74DEF0-FA04-0B5A-25C9-0389A4BD7E9B}"/>
              </a:ext>
            </a:extLst>
          </p:cNvPr>
          <p:cNvSpPr txBox="1"/>
          <p:nvPr/>
        </p:nvSpPr>
        <p:spPr>
          <a:xfrm>
            <a:off x="265471" y="1061884"/>
            <a:ext cx="11149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video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Nano Bio Reactor,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được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nhiễm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895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1C4B72DA-8664-A5A9-25D5-FA91E86A1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5115" y="218476"/>
            <a:ext cx="4941770" cy="396660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MỞ ĐẦU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74DEF0-FA04-0B5A-25C9-0389A4BD7E9B}"/>
              </a:ext>
            </a:extLst>
          </p:cNvPr>
          <p:cNvSpPr txBox="1"/>
          <p:nvPr/>
        </p:nvSpPr>
        <p:spPr>
          <a:xfrm>
            <a:off x="265471" y="1061884"/>
            <a:ext cx="11149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video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Nano Bio Reactor,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được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nhiễm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88E47-3286-EB1A-6CAD-95F77193F4F8}"/>
              </a:ext>
            </a:extLst>
          </p:cNvPr>
          <p:cNvSpPr txBox="1"/>
          <p:nvPr/>
        </p:nvSpPr>
        <p:spPr>
          <a:xfrm>
            <a:off x="265471" y="2893627"/>
            <a:ext cx="116610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VSV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kích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thước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khả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hấp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thụ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bậc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404B80-21D6-562A-C9F9-AE762A0AE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730"/>
          <a:stretch/>
        </p:blipFill>
        <p:spPr>
          <a:xfrm>
            <a:off x="6951132" y="3657599"/>
            <a:ext cx="3434832" cy="282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2BFA8C9-90FC-5FA5-BA93-DE6A4E0FFB61}"/>
              </a:ext>
            </a:extLst>
          </p:cNvPr>
          <p:cNvSpPr txBox="1"/>
          <p:nvPr/>
        </p:nvSpPr>
        <p:spPr>
          <a:xfrm>
            <a:off x="186266" y="254000"/>
            <a:ext cx="723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7F3D6E-2237-9F61-BA3B-9D19A26892A8}"/>
              </a:ext>
            </a:extLst>
          </p:cNvPr>
          <p:cNvSpPr/>
          <p:nvPr/>
        </p:nvSpPr>
        <p:spPr>
          <a:xfrm>
            <a:off x="508000" y="1761067"/>
            <a:ext cx="3623733" cy="11425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ĐẶC ĐIỂM CHUNG CỦA VI SINH VẬT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4FF7F0-07A2-7AE4-3A8A-2C76452FC34A}"/>
              </a:ext>
            </a:extLst>
          </p:cNvPr>
          <p:cNvCxnSpPr/>
          <p:nvPr/>
        </p:nvCxnSpPr>
        <p:spPr>
          <a:xfrm>
            <a:off x="1134533" y="2895600"/>
            <a:ext cx="0" cy="123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3C45F7-71A1-71A1-BE2A-982BDA5CE70E}"/>
              </a:ext>
            </a:extLst>
          </p:cNvPr>
          <p:cNvCxnSpPr/>
          <p:nvPr/>
        </p:nvCxnSpPr>
        <p:spPr>
          <a:xfrm>
            <a:off x="3555999" y="2895600"/>
            <a:ext cx="0" cy="123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7B4753A-4645-947F-AEEB-6E3A902812FB}"/>
              </a:ext>
            </a:extLst>
          </p:cNvPr>
          <p:cNvSpPr txBox="1"/>
          <p:nvPr/>
        </p:nvSpPr>
        <p:spPr>
          <a:xfrm>
            <a:off x="2912533" y="4348665"/>
            <a:ext cx="1286931" cy="49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7A40BE-610E-A06C-024B-035D80D1BEFD}"/>
              </a:ext>
            </a:extLst>
          </p:cNvPr>
          <p:cNvSpPr txBox="1"/>
          <p:nvPr/>
        </p:nvSpPr>
        <p:spPr>
          <a:xfrm>
            <a:off x="491067" y="4348665"/>
            <a:ext cx="1286931" cy="49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4D21CD-F986-DB63-F478-32EB667E690D}"/>
              </a:ext>
            </a:extLst>
          </p:cNvPr>
          <p:cNvSpPr/>
          <p:nvPr/>
        </p:nvSpPr>
        <p:spPr>
          <a:xfrm>
            <a:off x="5977465" y="1753010"/>
            <a:ext cx="4047068" cy="11425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SỐ ĐẶC ĐIỂM CHUNG VI SINH VẬT TIÊU BIỂU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C562CB-D236-8F73-385C-80D98B0CD6F9}"/>
              </a:ext>
            </a:extLst>
          </p:cNvPr>
          <p:cNvCxnSpPr/>
          <p:nvPr/>
        </p:nvCxnSpPr>
        <p:spPr>
          <a:xfrm>
            <a:off x="8940800" y="2895600"/>
            <a:ext cx="0" cy="123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9FE450-3274-AF7D-CE6F-AAAD8E1298E5}"/>
              </a:ext>
            </a:extLst>
          </p:cNvPr>
          <p:cNvCxnSpPr/>
          <p:nvPr/>
        </p:nvCxnSpPr>
        <p:spPr>
          <a:xfrm>
            <a:off x="6858000" y="2903657"/>
            <a:ext cx="0" cy="123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AA1C9F6-D9C8-1C1E-A234-9021E6E6BD59}"/>
              </a:ext>
            </a:extLst>
          </p:cNvPr>
          <p:cNvSpPr txBox="1"/>
          <p:nvPr/>
        </p:nvSpPr>
        <p:spPr>
          <a:xfrm>
            <a:off x="6214534" y="4328530"/>
            <a:ext cx="1286931" cy="49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4B58C3-917A-2FBF-EC43-67D8905D9E91}"/>
              </a:ext>
            </a:extLst>
          </p:cNvPr>
          <p:cNvSpPr txBox="1"/>
          <p:nvPr/>
        </p:nvSpPr>
        <p:spPr>
          <a:xfrm>
            <a:off x="8297334" y="4328530"/>
            <a:ext cx="1286931" cy="49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147F40-093E-4046-6188-1BA1EA1CDE64}"/>
              </a:ext>
            </a:extLst>
          </p:cNvPr>
          <p:cNvSpPr txBox="1"/>
          <p:nvPr/>
        </p:nvSpPr>
        <p:spPr>
          <a:xfrm>
            <a:off x="186266" y="948267"/>
            <a:ext cx="1165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dung:</a:t>
            </a:r>
          </a:p>
        </p:txBody>
      </p:sp>
    </p:spTree>
    <p:extLst>
      <p:ext uri="{BB962C8B-B14F-4D97-AF65-F5344CB8AC3E}">
        <p14:creationId xmlns:p14="http://schemas.microsoft.com/office/powerpoint/2010/main" val="70904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2BFA8C9-90FC-5FA5-BA93-DE6A4E0FFB61}"/>
              </a:ext>
            </a:extLst>
          </p:cNvPr>
          <p:cNvSpPr txBox="1"/>
          <p:nvPr/>
        </p:nvSpPr>
        <p:spPr>
          <a:xfrm>
            <a:off x="186266" y="254000"/>
            <a:ext cx="723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7F3D6E-2237-9F61-BA3B-9D19A26892A8}"/>
              </a:ext>
            </a:extLst>
          </p:cNvPr>
          <p:cNvSpPr/>
          <p:nvPr/>
        </p:nvSpPr>
        <p:spPr>
          <a:xfrm>
            <a:off x="508000" y="1761067"/>
            <a:ext cx="3623733" cy="11425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ĐẶC ĐIỂM CHUNG CỦA VI SINH VẬT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4D21CD-F986-DB63-F478-32EB667E690D}"/>
              </a:ext>
            </a:extLst>
          </p:cNvPr>
          <p:cNvSpPr/>
          <p:nvPr/>
        </p:nvSpPr>
        <p:spPr>
          <a:xfrm>
            <a:off x="6722532" y="1753010"/>
            <a:ext cx="4047068" cy="11425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SỐ ĐẶC ĐIỂM CHUNG VI SINH VẬT TIÊU BIỂU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147F40-093E-4046-6188-1BA1EA1CDE64}"/>
              </a:ext>
            </a:extLst>
          </p:cNvPr>
          <p:cNvSpPr txBox="1"/>
          <p:nvPr/>
        </p:nvSpPr>
        <p:spPr>
          <a:xfrm>
            <a:off x="186266" y="948267"/>
            <a:ext cx="1149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cử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vấn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được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64877-18E5-A2D1-36A2-CEEFEABB8E03}"/>
              </a:ext>
            </a:extLst>
          </p:cNvPr>
          <p:cNvSpPr txBox="1"/>
          <p:nvPr/>
        </p:nvSpPr>
        <p:spPr>
          <a:xfrm>
            <a:off x="186266" y="3238678"/>
            <a:ext cx="6096000" cy="263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8280" algn="l"/>
              </a:tabLst>
            </a:pP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Kích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thước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nhỏ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en-US" sz="22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8280" algn="l"/>
              </a:tabLst>
            </a:pP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Trao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đổi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chất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và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chuyển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hoá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với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tốc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độ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nhanh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en-US" sz="22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8280" algn="l"/>
              </a:tabLst>
            </a:pP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Sinh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trưởng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và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sinh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sản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nhanh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en-US" sz="22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8280" algn="l"/>
              </a:tabLst>
            </a:pP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Phân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bố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rộng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nhiều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chủng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loại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en-US" sz="22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8280" algn="l"/>
              </a:tabLst>
            </a:pP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Dễ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bị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tác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động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của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môi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trường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en-US" sz="22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8280" algn="l"/>
              </a:tabLst>
            </a:pP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Thích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nghi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tốt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và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dễ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phát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sinh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các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biến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dị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en-US" sz="22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DF4ED-71BF-35FF-0EB5-083949B260AC}"/>
              </a:ext>
            </a:extLst>
          </p:cNvPr>
          <p:cNvSpPr txBox="1"/>
          <p:nvPr/>
        </p:nvSpPr>
        <p:spPr>
          <a:xfrm>
            <a:off x="6722532" y="3238678"/>
            <a:ext cx="4047068" cy="1767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8280" algn="l"/>
              </a:tabLst>
            </a:pP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Vi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sinh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vật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phân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giải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tinh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bột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en-US" sz="22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8280" algn="l"/>
              </a:tabLst>
            </a:pP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Vi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sinh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vật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phân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giải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cellulose.</a:t>
            </a:r>
            <a:endParaRPr lang="en-US" sz="22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8280" algn="l"/>
              </a:tabLst>
            </a:pP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Vi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sinh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vật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phân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giải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protein.</a:t>
            </a:r>
            <a:endParaRPr lang="en-US" sz="22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08280" algn="l"/>
              </a:tabLst>
            </a:pP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Vi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sinh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vật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phân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u="none" strike="noStrike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giải</a:t>
            </a:r>
            <a:r>
              <a:rPr lang="en-US" sz="220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lipid.</a:t>
            </a:r>
            <a:endParaRPr lang="en-US" sz="2200" u="none" strike="noStrike" spc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4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35DAC-22B2-13CE-2094-ECA07E5C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49C93-9D94-1D88-457A-E29724CF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897C8-99E9-0283-1AAD-8D61F6CA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D1B56-3F12-E073-3E71-FEEA151C8874}"/>
              </a:ext>
            </a:extLst>
          </p:cNvPr>
          <p:cNvSpPr txBox="1"/>
          <p:nvPr/>
        </p:nvSpPr>
        <p:spPr>
          <a:xfrm>
            <a:off x="313539" y="282404"/>
            <a:ext cx="10811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Vai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93E36D-5C75-463E-BB16-751C30B22BA9}"/>
              </a:ext>
            </a:extLst>
          </p:cNvPr>
          <p:cNvSpPr txBox="1"/>
          <p:nvPr/>
        </p:nvSpPr>
        <p:spPr>
          <a:xfrm>
            <a:off x="3223964" y="836402"/>
            <a:ext cx="49908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Vòng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chuyên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BC8F6ED-A8FA-EB54-72BE-C77E9031B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89903"/>
              </p:ext>
            </p:extLst>
          </p:nvPr>
        </p:nvGraphicFramePr>
        <p:xfrm>
          <a:off x="395514" y="1390400"/>
          <a:ext cx="11049273" cy="506399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652475529"/>
                    </a:ext>
                  </a:extLst>
                </a:gridCol>
                <a:gridCol w="8966473">
                  <a:extLst>
                    <a:ext uri="{9D8B030D-6E8A-4147-A177-3AD203B41FA5}">
                      <a16:colId xmlns:a16="http://schemas.microsoft.com/office/drawing/2014/main" val="2386115436"/>
                    </a:ext>
                  </a:extLst>
                </a:gridCol>
              </a:tblGrid>
              <a:tr h="1064561">
                <a:tc>
                  <a:txBody>
                    <a:bodyPr/>
                    <a:lstStyle/>
                    <a:p>
                      <a:pPr algn="ctr"/>
                      <a:endParaRPr lang="en-US" sz="1800" b="1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b="1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Tìm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hiểu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vai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trò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vi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xử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lí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ô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nhiễm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môi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trường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đất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sau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đó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trả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lời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Câu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thảo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luận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3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câu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hỏi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vận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ở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Mục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1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trang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67 SCĐ.</a:t>
                      </a:r>
                      <a:endParaRPr lang="en-US" sz="2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483385"/>
                  </a:ext>
                </a:extLst>
              </a:tr>
              <a:tr h="1891918">
                <a:tc>
                  <a:txBody>
                    <a:bodyPr/>
                    <a:lstStyle/>
                    <a:p>
                      <a:pPr algn="ctr"/>
                      <a:endParaRPr lang="en-US" sz="1800" b="1" i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b="1" i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Tìm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hiểu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vai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trò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vi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xử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lí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ô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nhiễm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môi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trường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sau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đó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trả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lời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Câu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thảo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luận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4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câu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hỏi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vận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ở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Mục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68 SCĐ.</a:t>
                      </a:r>
                    </a:p>
                    <a:p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342934"/>
                  </a:ext>
                </a:extLst>
              </a:tr>
              <a:tr h="1891918">
                <a:tc>
                  <a:txBody>
                    <a:bodyPr/>
                    <a:lstStyle/>
                    <a:p>
                      <a:pPr algn="ctr"/>
                      <a:endParaRPr lang="en-US" sz="1800" b="1" i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800" b="1" i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b="1" i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3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Tìm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hiểu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vai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trò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vi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xử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lí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ô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nhiễm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chất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thải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rắn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kim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loại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nặng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rác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thải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sau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đó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trở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lời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Câu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thảo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luận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5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câu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hỏi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vận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ở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Mục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3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68 SCĐ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39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87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35DAC-22B2-13CE-2094-ECA07E5C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49C93-9D94-1D88-457A-E29724CF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897C8-99E9-0283-1AAD-8D61F6CA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D1B56-3F12-E073-3E71-FEEA151C8874}"/>
              </a:ext>
            </a:extLst>
          </p:cNvPr>
          <p:cNvSpPr txBox="1"/>
          <p:nvPr/>
        </p:nvSpPr>
        <p:spPr>
          <a:xfrm>
            <a:off x="313539" y="282404"/>
            <a:ext cx="10811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Vai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93E36D-5C75-463E-BB16-751C30B22BA9}"/>
              </a:ext>
            </a:extLst>
          </p:cNvPr>
          <p:cNvSpPr txBox="1"/>
          <p:nvPr/>
        </p:nvSpPr>
        <p:spPr>
          <a:xfrm>
            <a:off x="3223964" y="1168400"/>
            <a:ext cx="49908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accent2">
                    <a:lumMod val="25000"/>
                  </a:schemeClr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Vòng</a:t>
            </a:r>
            <a:r>
              <a:rPr lang="en-US" sz="2600" b="1" dirty="0">
                <a:solidFill>
                  <a:schemeClr val="accent2">
                    <a:lumMod val="25000"/>
                  </a:schemeClr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en-US" sz="2600" b="1" dirty="0" err="1">
                <a:solidFill>
                  <a:schemeClr val="accent2">
                    <a:lumMod val="25000"/>
                  </a:schemeClr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600" b="1" dirty="0">
                <a:solidFill>
                  <a:schemeClr val="accent2">
                    <a:lumMod val="25000"/>
                  </a:schemeClr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5000"/>
                  </a:schemeClr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mảnh</a:t>
            </a:r>
            <a:r>
              <a:rPr lang="en-US" sz="2600" b="1" dirty="0">
                <a:solidFill>
                  <a:schemeClr val="accent2">
                    <a:lumMod val="25000"/>
                  </a:schemeClr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5000"/>
                  </a:schemeClr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endParaRPr lang="en-US" sz="2600" b="1" dirty="0">
              <a:solidFill>
                <a:schemeClr val="accent2">
                  <a:lumMod val="25000"/>
                </a:schemeClr>
              </a:solidFill>
              <a:highlight>
                <a:srgbClr val="00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B88B6E-954C-7D15-C526-79B7D86F093B}"/>
              </a:ext>
            </a:extLst>
          </p:cNvPr>
          <p:cNvSpPr txBox="1"/>
          <p:nvPr/>
        </p:nvSpPr>
        <p:spPr>
          <a:xfrm>
            <a:off x="405505" y="1622052"/>
            <a:ext cx="10261600" cy="197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7000"/>
              </a:lnSpc>
              <a:spcAft>
                <a:spcPts val="3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HS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thành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lập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nhóm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ả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nh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ghép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mỗi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nhóm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ả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nh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ghép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ít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nhất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thành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viên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nhóm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chuyên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gia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7000"/>
              </a:lnSpc>
              <a:spcAft>
                <a:spcPts val="30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Mỗi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thành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viên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nhiệm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vụ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trình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bày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lại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nhóm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mới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thông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tin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mình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đã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tìm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hiểu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được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khi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ở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nhóm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chuyên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gia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30B294-304F-DD2C-BFD3-3ABEB605A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23" y="3938309"/>
            <a:ext cx="10229477" cy="26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6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35DAC-22B2-13CE-2094-ECA07E5C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49C93-9D94-1D88-457A-E29724CF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897C8-99E9-0283-1AAD-8D61F6CA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D1B56-3F12-E073-3E71-FEEA151C8874}"/>
              </a:ext>
            </a:extLst>
          </p:cNvPr>
          <p:cNvSpPr txBox="1"/>
          <p:nvPr/>
        </p:nvSpPr>
        <p:spPr>
          <a:xfrm>
            <a:off x="313539" y="136525"/>
            <a:ext cx="10811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Vai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7D53AD-8CC3-ECBF-296D-D6F8455EB6F0}"/>
              </a:ext>
            </a:extLst>
          </p:cNvPr>
          <p:cNvSpPr txBox="1"/>
          <p:nvPr/>
        </p:nvSpPr>
        <p:spPr>
          <a:xfrm>
            <a:off x="445709" y="836402"/>
            <a:ext cx="11432752" cy="5627823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0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u="sng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tabLst>
                <a:tab pos="246380" algn="l"/>
              </a:tabLst>
            </a:pPr>
            <a:r>
              <a:rPr lang="en-US" sz="2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Câu</a:t>
            </a:r>
            <a:r>
              <a:rPr lang="en-US" sz="2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3. </a:t>
            </a:r>
            <a:r>
              <a:rPr lang="vi-VN" sz="2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Hãy cho biết các dạng ô nhiễm môi trường đất.</a:t>
            </a:r>
            <a:endParaRPr lang="en-US" sz="2600" b="1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7000"/>
              </a:lnSpc>
              <a:spcAft>
                <a:spcPts val="300"/>
              </a:spcAft>
              <a:tabLst>
                <a:tab pos="208280" algn="l"/>
              </a:tabLst>
            </a:pP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+ Ô nhiễm môi trường đất do các nguồn gốc phát sinh sau: chất thải công nghiệp (khai thác mỏ; sản xuất nhựa dẻo, n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y</a:t>
            </a: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lon; </a:t>
            </a:r>
            <a:r>
              <a:rPr lang="vi-VN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hoá</a:t>
            </a: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chất; đốt cháy than để chạy nhà máy nhiệt điện;...); chất thải nông nghiệp (phân bón hữu cơ, vô cơ; thuốc trừ sâu; thuốc bảo vệ thực vật;...); chất thải sinh hoạt (tro than; rác thải thức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ă</a:t>
            </a: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n; nước thải, phân, nước tiểu;...); đất bị nhiễm phèn hay nhiễm mặn tự nhiên (lượng muối trong nước biển hoặc các mỏ muối và </a:t>
            </a:r>
            <a:r>
              <a:rPr lang="vi-VN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gley</a:t>
            </a: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hoá</a:t>
            </a: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trong đất) sinh ra các độc tố.</a:t>
            </a:r>
            <a:endParaRPr lang="en-US" sz="26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7000"/>
              </a:lnSpc>
              <a:spcAft>
                <a:spcPts val="300"/>
              </a:spcAft>
              <a:tabLst>
                <a:tab pos="208280" algn="l"/>
              </a:tabLst>
            </a:pP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+ Ô nhiễm môi trường đất do các tác nhân gây ô nhiễm sau: chất thải khí CO; chất thải kim loại; chất phóng xạ; các chất thải </a:t>
            </a:r>
            <a:r>
              <a:rPr lang="vi-VN" sz="2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hoá</a:t>
            </a: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học và hữu cơ: phân bón, thuốc trừ sâu, chất tẩy rửa; dầu.</a:t>
            </a:r>
            <a:endParaRPr lang="en-US" sz="26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7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35DAC-22B2-13CE-2094-ECA07E5C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49C93-9D94-1D88-457A-E29724CF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897C8-99E9-0283-1AAD-8D61F6CA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D1B56-3F12-E073-3E71-FEEA151C8874}"/>
              </a:ext>
            </a:extLst>
          </p:cNvPr>
          <p:cNvSpPr txBox="1"/>
          <p:nvPr/>
        </p:nvSpPr>
        <p:spPr>
          <a:xfrm>
            <a:off x="313539" y="282404"/>
            <a:ext cx="10811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Vai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7D53AD-8CC3-ECBF-296D-D6F8455EB6F0}"/>
              </a:ext>
            </a:extLst>
          </p:cNvPr>
          <p:cNvSpPr txBox="1"/>
          <p:nvPr/>
        </p:nvSpPr>
        <p:spPr>
          <a:xfrm>
            <a:off x="511629" y="925286"/>
            <a:ext cx="10972800" cy="24354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0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u="sng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endParaRPr lang="en-US" sz="3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7000"/>
              </a:lnSpc>
              <a:spcAft>
                <a:spcPts val="300"/>
              </a:spcAft>
              <a:buClr>
                <a:srgbClr val="000000"/>
              </a:buClr>
              <a:tabLst>
                <a:tab pos="255905" algn="l"/>
              </a:tabLst>
            </a:pPr>
            <a:r>
              <a:rPr lang="en-US" sz="2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Câu</a:t>
            </a:r>
            <a:r>
              <a:rPr lang="en-US" sz="2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4. </a:t>
            </a:r>
            <a:r>
              <a:rPr lang="vi-VN" sz="2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Hãy cho biết các nguyên nhân gây ô nhiễm môi trường nước.</a:t>
            </a:r>
            <a:endParaRPr lang="en-US" sz="2600" b="1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7000"/>
              </a:lnSpc>
              <a:spcAft>
                <a:spcPts val="300"/>
              </a:spcAft>
            </a:pPr>
            <a:r>
              <a:rPr lang="vi-VN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Tác nhân chính gây ra ô nhiễm môi trường nước là những chất độc hại có trong tự nhiên, các hoạt động nông nghiệp, công nghiệp và sinh hoạt.</a:t>
            </a:r>
            <a:endParaRPr lang="en-US" sz="26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482B5-BCDA-42AD-E807-12FA30661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29"/>
          <a:stretch/>
        </p:blipFill>
        <p:spPr>
          <a:xfrm>
            <a:off x="2664279" y="3100613"/>
            <a:ext cx="6667500" cy="37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43159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180624 Minimalist light sales pitch_Win32_v3" id="{10980D2D-A96C-4E9B-A00E-81C4CAF0ABBD}" vid="{7928933E-F394-4192-9CD9-6D2A259AB5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18436D-DA32-4E27-AC64-8FFEDA521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FFA3F-0FB5-4ED3-8906-A15B16577F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966C46A-DC57-4209-80CD-9FE6C93151F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light sales pitch</Template>
  <TotalTime>737</TotalTime>
  <Words>1613</Words>
  <Application>Microsoft Office PowerPoint</Application>
  <PresentationFormat>Widescreen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Tenorite</vt:lpstr>
      <vt:lpstr>Times New Roman</vt:lpstr>
      <vt:lpstr>Monoline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2024-08-08T15:45:49Z</dcterms:created>
  <dcterms:modified xsi:type="dcterms:W3CDTF">2024-10-05T06:12:53Z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