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2" r:id="rId4"/>
    <p:sldId id="259" r:id="rId5"/>
    <p:sldId id="265" r:id="rId6"/>
    <p:sldId id="266" r:id="rId7"/>
    <p:sldId id="267" r:id="rId8"/>
    <p:sldId id="270" r:id="rId9"/>
    <p:sldId id="271" r:id="rId10"/>
    <p:sldId id="261" r:id="rId11"/>
    <p:sldId id="272" r:id="rId12"/>
    <p:sldId id="359" r:id="rId13"/>
    <p:sldId id="273" r:id="rId14"/>
    <p:sldId id="274" r:id="rId15"/>
    <p:sldId id="263" r:id="rId16"/>
    <p:sldId id="264" r:id="rId17"/>
    <p:sldId id="356" r:id="rId18"/>
    <p:sldId id="276" r:id="rId19"/>
    <p:sldId id="268" r:id="rId20"/>
    <p:sldId id="358" r:id="rId21"/>
    <p:sldId id="355" r:id="rId22"/>
    <p:sldId id="34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401" autoAdjust="0"/>
  </p:normalViewPr>
  <p:slideViewPr>
    <p:cSldViewPr snapToGrid="0">
      <p:cViewPr varScale="1">
        <p:scale>
          <a:sx n="62" d="100"/>
          <a:sy n="62" d="100"/>
        </p:scale>
        <p:origin x="10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#9Slide07 IcielBC Cubano Normal" panose="00000500000000000000" pitchFamily="2" charset="0"/>
                <a:ea typeface="+mn-ea"/>
                <a:cs typeface="+mn-cs"/>
              </a:defRPr>
            </a:pPr>
            <a:r>
              <a:rPr lang="vi-VN"/>
              <a:t>Cơ cấu thành phần dân cư</a:t>
            </a:r>
            <a:r>
              <a:rPr lang="en-US"/>
              <a:t> 2019 (%)</a:t>
            </a:r>
            <a:endParaRPr lang="vi-VN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#9Slide07 IcielBC Cubano Normal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Cơ cấu thành phần dân cư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2A1-44F3-826D-CBD21C0EE1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A1-44F3-826D-CBD21C0EE1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314115403543307"/>
                  <c:y val="-0.229558302807683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A1-44F3-826D-CBD21C0EE10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200787401574804E-2"/>
                  <c:y val="0.133604260974147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#9Slide07 IcielBC Cubano Normal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A1-44F3-826D-CBD21C0EE10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#9Slide07 IcielBC Cubano Normal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Kinh</c:v>
                </c:pt>
                <c:pt idx="1">
                  <c:v>DTTS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85.3</c:v>
                </c:pt>
                <c:pt idx="1">
                  <c:v>14.7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2A1-44F3-826D-CBD21C0EE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#9Slide07 IcielBC Cubano Normal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#9Slide07 IcielBC Cubano Normal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C8938-7BFE-4F5F-9F89-94D62A75682E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DB237-BCF4-4266-AD46-E505AE330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 </a:t>
            </a:r>
            <a:r>
              <a:rPr lang="en-US" dirty="0" err="1"/>
              <a:t>là</a:t>
            </a:r>
            <a:r>
              <a:rPr lang="en-US" dirty="0"/>
              <a:t> 1 du </a:t>
            </a:r>
            <a:r>
              <a:rPr lang="en-US" dirty="0" err="1"/>
              <a:t>khách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VN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.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tiệc</a:t>
            </a:r>
            <a:r>
              <a:rPr lang="en-US" dirty="0"/>
              <a:t>, </a:t>
            </a:r>
            <a:r>
              <a:rPr lang="en-US" dirty="0" err="1"/>
              <a:t>thấy</a:t>
            </a:r>
            <a:r>
              <a:rPr lang="en-US" dirty="0"/>
              <a:t> 4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ko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xứ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Eric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10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69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57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0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29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7807F-3492-4D18-B26D-0689CAEE5A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4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581AB4-0F1C-43C0-86E0-7A6A672E8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80F43D4-AF8B-46A0-96FF-B9BB49DDE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FB23CC-EE5E-42B1-9D60-453DEB01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FD68EB-7E9C-4CC7-AB1F-9E991404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55D5E6-3BF0-46DA-847C-F18FD86CA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26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B20EBD-B283-41AC-8C85-FA1314A8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C419E6-7C8A-4AA9-94CD-9F5A8680F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CF2330-BA8F-49E4-BFB3-2E0E902E8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02DF70-9680-47CC-AC3D-F242FDDF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A8E13F-76D1-40AA-948D-6ADCD6A4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90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FFF4108-8884-4C0A-997B-52408501A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8056424-54E1-4C64-919E-D5012B773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3D20E1-1779-4BC4-96D9-E882017E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18F652-CD4E-46EA-A834-44E1F412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2176D0-B4AE-4B59-9E03-650B7025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8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80B3E2-D95E-40BD-9983-68FF2469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F4A895-E647-4530-9471-DB4F73058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72CA2F-F0F1-4CB4-AB68-97190BEC6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439672-7A73-4AA8-845A-6F1B84201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AAB8D3-58F3-4C7A-AFB1-2FF6EEE44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93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3C6589-F9F9-4C2F-92F9-54184D23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C44BEA-67D2-4227-8E8C-270BE4CC5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54B5FA-4896-4544-B8C2-A1E6C511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555358-F6EC-4B81-AC18-017D65B4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A9CAE9-5CFD-42E0-B3E3-16BDF5C2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B67765-C2F5-4BA5-9C99-D67C3228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9B3752-4249-4909-ACB3-CD65F2A40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B61357F-EC89-4EA7-B114-FD3656C3D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7F8801-046E-4F08-8D62-5D9D2F660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7D702B4-4A6C-4B5D-A67F-19515E328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FA212B-160E-48A5-9E1B-9C1648DC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6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1CF113-E67D-4050-8722-FCF49A17E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A84D37-B89F-43B3-9008-0EE1374BD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3B765A-A221-48EA-A3D0-A6947C6B5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F85468D-EDB1-468A-81B1-0F685D15A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E515D3A-BEE6-428B-826E-B57EE108D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4A97E04-AF7F-40CA-9FFF-D08F7562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D420931-9F2E-4440-B92E-5D0C3A967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6597D8C-0353-4624-8553-E869FEFB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0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3DEE45-A71C-4240-9FC2-6994AA5D0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5A3A932-0001-421D-8D94-456AF85C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97FBEA3-FFBE-4A47-8446-560899D5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96B741C-A169-4698-924E-77678D4E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72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616B56D-17E8-4656-BA99-6E6672106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3B19D0E-006B-460C-9846-A1ECBAC4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DBB058E-B1E7-46FE-A2FC-0E1CDF1A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4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CE3766-4334-42E1-ACD9-21E22BEF7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82B423-F6CE-4574-B11D-401EED11A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9B80D6-C98C-4380-ACAD-D73DAC726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7D93AC-22D8-4780-8586-B78CC6495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FC001F-E70C-4DB5-966D-0416AF35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C25858-46FD-41AB-BD23-EC923B5F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7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BCBCE-65E9-4A30-B062-4BA8FD427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CC44D7C-1F18-43C9-89B8-72DB8B171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262820-C04E-4DA9-8BD7-92FD9DD78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595BE2-A832-40EA-98E7-B116E35E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0C6FAD-F85A-47C8-8A14-01564CB6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BF6C12-EB22-4B5E-9A0F-F8CB2E00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2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8667153-8642-42DA-B3BC-54520A8B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D168DC-D0DA-4143-982F-C895D5DB4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D0D2F2-B5EC-49F9-A0BF-C325D0C9D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534AB-1805-4802-8802-24CC010F030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D41152-90DB-4D7B-983D-40D4598D6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A8EDDA-0357-48C5-8236-6AB44BA49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00C0F-9E5F-4A29-9518-D2824FA02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3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11" Type="http://schemas.openxmlformats.org/officeDocument/2006/relationships/image" Target="../media/image17.jpeg"/><Relationship Id="rId5" Type="http://schemas.openxmlformats.org/officeDocument/2006/relationships/image" Target="../media/image10.jpeg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Dưới bóng nhà rông - Báo Gia Lai điện tử - Tin nhanh - Chính xác">
            <a:extLst>
              <a:ext uri="{FF2B5EF4-FFF2-40B4-BE49-F238E27FC236}">
                <a16:creationId xmlns="" xmlns:a16="http://schemas.microsoft.com/office/drawing/2014/main" id="{659B97D6-DBB6-45D3-921C-B4C3EE4753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5D271A-4743-4A91-93C4-BB8F294B034B}"/>
              </a:ext>
            </a:extLst>
          </p:cNvPr>
          <p:cNvSpPr txBox="1"/>
          <p:nvPr/>
        </p:nvSpPr>
        <p:spPr>
          <a:xfrm>
            <a:off x="21" y="933083"/>
            <a:ext cx="12191979" cy="4361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8034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kern="1400" spc="-50" dirty="0" err="1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kern="1400" spc="-5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indent="18034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kern="1400" spc="-50" dirty="0">
                <a:solidFill>
                  <a:schemeClr val="bg1"/>
                </a:solidFill>
                <a:effectLst/>
                <a:latin typeface="#9Slide07 IcielBC Cubano Normal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 ĐỒNG CÁC DÂN TỘC VIỆT NAM</a:t>
            </a:r>
            <a:endParaRPr lang="en-US" sz="8800" b="1" kern="1400" spc="-50" dirty="0">
              <a:solidFill>
                <a:schemeClr val="bg1"/>
              </a:solidFill>
              <a:effectLst/>
              <a:latin typeface="#9Slide07 IcielBC Cubano Normal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="" xmlns:a16="http://schemas.microsoft.com/office/drawing/2014/main" id="{CF59BA37-0B19-4470-86CD-C22FC59C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23" y="424880"/>
            <a:ext cx="8762036" cy="5360704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="" xmlns:a16="http://schemas.microsoft.com/office/drawing/2014/main" id="{E4905AE1-7D8C-474D-96D0-6547A74D73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2" descr="emoji | Hoàng Hà Mobile">
            <a:extLst>
              <a:ext uri="{FF2B5EF4-FFF2-40B4-BE49-F238E27FC236}">
                <a16:creationId xmlns="" xmlns:a16="http://schemas.microsoft.com/office/drawing/2014/main" id="{096ABF41-F344-4C40-A86C-639050DF7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7" y="566958"/>
            <a:ext cx="2251276" cy="22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172ACA77-AB45-44C3-871D-F4E3A772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4" y="5635114"/>
            <a:ext cx="10754131" cy="94584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thấp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290" name="Picture 2" descr="Tác giả bộ emoji &amp;quot;54 dân tộc anh em&amp;quot; đang hot MXH chia sẻ quá trình làm kéo  dài đến 4 tháng, gặp thông tin sai như cơm bữa">
            <a:extLst>
              <a:ext uri="{FF2B5EF4-FFF2-40B4-BE49-F238E27FC236}">
                <a16:creationId xmlns="" xmlns:a16="http://schemas.microsoft.com/office/drawing/2014/main" id="{533C4A54-59BA-4A99-811B-4D4363D1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21" y="3101036"/>
            <a:ext cx="2263262" cy="22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.jpg">
            <a:extLst>
              <a:ext uri="{FF2B5EF4-FFF2-40B4-BE49-F238E27FC236}">
                <a16:creationId xmlns="" xmlns:a16="http://schemas.microsoft.com/office/drawing/2014/main" id="{FB8F2810-205A-425A-BAED-D7040137B4A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79385" y="300806"/>
            <a:ext cx="4243086" cy="6256387"/>
          </a:xfrm>
          <a:prstGeom prst="rect">
            <a:avLst/>
          </a:prstGeom>
          <a:ln w="28575">
            <a:solidFill>
              <a:srgbClr val="00FF00"/>
            </a:solidFill>
            <a:prstDash val="solid"/>
          </a:ln>
        </p:spPr>
      </p:pic>
      <p:sp>
        <p:nvSpPr>
          <p:cNvPr id="5" name="Frame 4">
            <a:extLst>
              <a:ext uri="{FF2B5EF4-FFF2-40B4-BE49-F238E27FC236}">
                <a16:creationId xmlns="" xmlns:a16="http://schemas.microsoft.com/office/drawing/2014/main" id="{ACCBFFD9-8CB0-40A6-AD60-51C886C5B6F0}"/>
              </a:ext>
            </a:extLst>
          </p:cNvPr>
          <p:cNvSpPr/>
          <p:nvPr/>
        </p:nvSpPr>
        <p:spPr>
          <a:xfrm>
            <a:off x="0" y="93021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4756C95E-A4A4-4D1F-B6ED-318A0C211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195" y="115088"/>
            <a:ext cx="657442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TRÍ NHỚ SIÊU ĐẲNG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E3A9E0-2ED9-49F2-A78F-8B998D6BEDBF}"/>
              </a:ext>
            </a:extLst>
          </p:cNvPr>
          <p:cNvSpPr txBox="1"/>
          <p:nvPr/>
        </p:nvSpPr>
        <p:spPr>
          <a:xfrm>
            <a:off x="4869085" y="1158623"/>
            <a:ext cx="5069710" cy="9417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thẻ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AB16C48-17FD-47BF-AEAA-11F92EDBD515}"/>
              </a:ext>
            </a:extLst>
          </p:cNvPr>
          <p:cNvSpPr/>
          <p:nvPr/>
        </p:nvSpPr>
        <p:spPr>
          <a:xfrm>
            <a:off x="4988689" y="2314937"/>
            <a:ext cx="1932972" cy="912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DAO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2A79C59-C013-4127-BE85-E0114DACEAC9}"/>
              </a:ext>
            </a:extLst>
          </p:cNvPr>
          <p:cNvSpPr/>
          <p:nvPr/>
        </p:nvSpPr>
        <p:spPr>
          <a:xfrm>
            <a:off x="7490749" y="2314937"/>
            <a:ext cx="2127812" cy="912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HOA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7CA13CF-8D30-4C51-B679-B50B600E1FBE}"/>
              </a:ext>
            </a:extLst>
          </p:cNvPr>
          <p:cNvSpPr/>
          <p:nvPr/>
        </p:nvSpPr>
        <p:spPr>
          <a:xfrm>
            <a:off x="9884780" y="2314937"/>
            <a:ext cx="1932972" cy="912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chăm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1F4C46D-8B67-4B5A-B269-BB51DFC87A18}"/>
              </a:ext>
            </a:extLst>
          </p:cNvPr>
          <p:cNvSpPr/>
          <p:nvPr/>
        </p:nvSpPr>
        <p:spPr>
          <a:xfrm>
            <a:off x="4988689" y="3373548"/>
            <a:ext cx="1932972" cy="912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thái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8B911B8-29E2-4AE1-9A1F-88E3790AE4ED}"/>
              </a:ext>
            </a:extLst>
          </p:cNvPr>
          <p:cNvSpPr/>
          <p:nvPr/>
        </p:nvSpPr>
        <p:spPr>
          <a:xfrm>
            <a:off x="7490748" y="3373548"/>
            <a:ext cx="2127813" cy="912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 - ho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F6F8149-E0B9-46C7-8CA3-C9B4BAD20E52}"/>
              </a:ext>
            </a:extLst>
          </p:cNvPr>
          <p:cNvSpPr/>
          <p:nvPr/>
        </p:nvSpPr>
        <p:spPr>
          <a:xfrm>
            <a:off x="9823820" y="3404028"/>
            <a:ext cx="1932972" cy="9125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ê - </a:t>
            </a:r>
            <a:r>
              <a:rPr lang="en-US" sz="32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đê</a:t>
            </a:r>
            <a:endParaRPr lang="en-US" sz="32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C812E28-53FD-4DB4-9D18-AB847AA2E5C0}"/>
              </a:ext>
            </a:extLst>
          </p:cNvPr>
          <p:cNvSpPr/>
          <p:nvPr/>
        </p:nvSpPr>
        <p:spPr>
          <a:xfrm>
            <a:off x="5042704" y="4465041"/>
            <a:ext cx="1932972" cy="9125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tày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3CC6B23-73C2-4558-BFE9-D40446E522C7}"/>
              </a:ext>
            </a:extLst>
          </p:cNvPr>
          <p:cNvSpPr/>
          <p:nvPr/>
        </p:nvSpPr>
        <p:spPr>
          <a:xfrm>
            <a:off x="7544763" y="4465041"/>
            <a:ext cx="2073797" cy="9125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bana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22DCD393-8D15-4D73-868B-B205167349BD}"/>
              </a:ext>
            </a:extLst>
          </p:cNvPr>
          <p:cNvSpPr/>
          <p:nvPr/>
        </p:nvSpPr>
        <p:spPr>
          <a:xfrm>
            <a:off x="9797970" y="4465041"/>
            <a:ext cx="2073797" cy="9125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khơme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6912A4E5-6CC6-4771-AB0E-0AC6B1CA2A47}"/>
              </a:ext>
            </a:extLst>
          </p:cNvPr>
          <p:cNvSpPr/>
          <p:nvPr/>
        </p:nvSpPr>
        <p:spPr>
          <a:xfrm>
            <a:off x="5042704" y="5523652"/>
            <a:ext cx="2073796" cy="9125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mnông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E621F30-FEE8-404A-AEDE-0625020C0DEF}"/>
              </a:ext>
            </a:extLst>
          </p:cNvPr>
          <p:cNvSpPr/>
          <p:nvPr/>
        </p:nvSpPr>
        <p:spPr>
          <a:xfrm>
            <a:off x="7544764" y="5523652"/>
            <a:ext cx="2073796" cy="9125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Mạ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C76F360-7F0F-4DF4-A95B-FAB6A09D3326}"/>
              </a:ext>
            </a:extLst>
          </p:cNvPr>
          <p:cNvSpPr/>
          <p:nvPr/>
        </p:nvSpPr>
        <p:spPr>
          <a:xfrm>
            <a:off x="9938795" y="5523652"/>
            <a:ext cx="1932972" cy="91255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nùng</a:t>
            </a:r>
            <a:endParaRPr lang="en-US" sz="4400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20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2D21AC32-2ECD-4767-A00E-3C56FF52A7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5719" y="1200300"/>
            <a:ext cx="1476896" cy="83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0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.jpg">
            <a:extLst>
              <a:ext uri="{FF2B5EF4-FFF2-40B4-BE49-F238E27FC236}">
                <a16:creationId xmlns="" xmlns:a16="http://schemas.microsoft.com/office/drawing/2014/main" id="{521AD27F-4424-41A7-B34C-3DA55DF9D3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616" y="254854"/>
            <a:ext cx="4362096" cy="61810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F66396-F303-44AF-AECB-DC7661323405}"/>
              </a:ext>
            </a:extLst>
          </p:cNvPr>
          <p:cNvSpPr txBox="1"/>
          <p:nvPr/>
        </p:nvSpPr>
        <p:spPr>
          <a:xfrm>
            <a:off x="5436303" y="1210985"/>
            <a:ext cx="2652233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C77934-80D2-4CF7-ABA2-20890D94D7FF}"/>
              </a:ext>
            </a:extLst>
          </p:cNvPr>
          <p:cNvSpPr txBox="1"/>
          <p:nvPr/>
        </p:nvSpPr>
        <p:spPr>
          <a:xfrm>
            <a:off x="8693764" y="1210985"/>
            <a:ext cx="2652234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1B2B8E4-0712-4F41-926E-E02A40E8DA55}"/>
              </a:ext>
            </a:extLst>
          </p:cNvPr>
          <p:cNvSpPr txBox="1">
            <a:spLocks/>
          </p:cNvSpPr>
          <p:nvPr/>
        </p:nvSpPr>
        <p:spPr>
          <a:xfrm>
            <a:off x="5299646" y="120562"/>
            <a:ext cx="65744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7030A0"/>
                </a:solidFill>
                <a:latin typeface="#9Slide07 IcielBC Cubano Normal" panose="00000500000000000000" pitchFamily="2" charset="0"/>
              </a:rPr>
              <a:t>2.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CÁC DÂN TỘC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="" xmlns:a16="http://schemas.microsoft.com/office/drawing/2014/main" id="{F64C0328-39EF-4B39-A2F2-5BFB7879DB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A42BD77-50A0-4EE0-A9F5-E58A66419941}"/>
              </a:ext>
            </a:extLst>
          </p:cNvPr>
          <p:cNvSpPr txBox="1"/>
          <p:nvPr/>
        </p:nvSpPr>
        <p:spPr>
          <a:xfrm>
            <a:off x="5357520" y="1867515"/>
            <a:ext cx="2831550" cy="1762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85,3%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hải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5BD919D-FCC1-4213-8914-F29D46E8DF90}"/>
              </a:ext>
            </a:extLst>
          </p:cNvPr>
          <p:cNvSpPr txBox="1"/>
          <p:nvPr/>
        </p:nvSpPr>
        <p:spPr>
          <a:xfrm>
            <a:off x="8693764" y="1867514"/>
            <a:ext cx="2727378" cy="1762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14,7 %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lên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FC61EE4-F5E3-4925-B42C-CB6CAD9EB1F2}"/>
              </a:ext>
            </a:extLst>
          </p:cNvPr>
          <p:cNvSpPr txBox="1"/>
          <p:nvPr/>
        </p:nvSpPr>
        <p:spPr>
          <a:xfrm>
            <a:off x="5436303" y="3882222"/>
            <a:ext cx="5909695" cy="23185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du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endParaRPr lang="en-US" sz="32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endParaRPr lang="en-US" sz="32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nam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Bộ</a:t>
            </a:r>
            <a:endParaRPr lang="en-US" sz="32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ân số và các đặc trưng nhân khẩu học của đồng bào dân tộc thiểu số">
            <a:extLst>
              <a:ext uri="{FF2B5EF4-FFF2-40B4-BE49-F238E27FC236}">
                <a16:creationId xmlns="" xmlns:a16="http://schemas.microsoft.com/office/drawing/2014/main" id="{465C68AE-9D8C-410B-BB83-3E2C52079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b="58077"/>
          <a:stretch/>
        </p:blipFill>
        <p:spPr bwMode="auto">
          <a:xfrm>
            <a:off x="257252" y="226230"/>
            <a:ext cx="5838748" cy="27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ân số và các đặc trưng nhân khẩu học của đồng bào dân tộc thiểu số">
            <a:extLst>
              <a:ext uri="{FF2B5EF4-FFF2-40B4-BE49-F238E27FC236}">
                <a16:creationId xmlns="" xmlns:a16="http://schemas.microsoft.com/office/drawing/2014/main" id="{DC3A41D0-B69F-44F1-A8FA-49F701A31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0" b="30735"/>
          <a:stretch/>
        </p:blipFill>
        <p:spPr bwMode="auto">
          <a:xfrm>
            <a:off x="390891" y="2990992"/>
            <a:ext cx="4818659" cy="36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ân số và các đặc trưng nhân khẩu học của đồng bào dân tộc thiểu số">
            <a:extLst>
              <a:ext uri="{FF2B5EF4-FFF2-40B4-BE49-F238E27FC236}">
                <a16:creationId xmlns="" xmlns:a16="http://schemas.microsoft.com/office/drawing/2014/main" id="{BF4C2590-6BA5-44A2-A3B9-E0128626F0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7" r="5849" b="6599"/>
          <a:stretch/>
        </p:blipFill>
        <p:spPr bwMode="auto">
          <a:xfrm>
            <a:off x="5580740" y="2074107"/>
            <a:ext cx="6425121" cy="45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ame 6">
            <a:extLst>
              <a:ext uri="{FF2B5EF4-FFF2-40B4-BE49-F238E27FC236}">
                <a16:creationId xmlns="" xmlns:a16="http://schemas.microsoft.com/office/drawing/2014/main" id="{8E54EED1-A1D2-46A0-B72F-593C6ED1F5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31F8B79F-82A1-4212-AB0E-F958089D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252" y="487387"/>
            <a:ext cx="5464500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8796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fographics] Đặc điểm kinh tế-xã hội của vùng dân tộc thiểu số | Xã hội |  Vietnam+ (VietnamPlus)">
            <a:extLst>
              <a:ext uri="{FF2B5EF4-FFF2-40B4-BE49-F238E27FC236}">
                <a16:creationId xmlns="" xmlns:a16="http://schemas.microsoft.com/office/drawing/2014/main" id="{54CCA90A-04EE-4349-8B4E-C3D0BFC29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1" b="8309"/>
          <a:stretch/>
        </p:blipFill>
        <p:spPr bwMode="auto">
          <a:xfrm>
            <a:off x="199780" y="212644"/>
            <a:ext cx="6918650" cy="64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="" xmlns:a16="http://schemas.microsoft.com/office/drawing/2014/main" id="{C72B6AA9-69A7-4C2B-9638-605A7B73F0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5526CB97-6421-45C3-974A-842DFD763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430" y="393471"/>
            <a:ext cx="4699322" cy="13383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nghèo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nghèo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DTTS?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4909D362-CDD7-476A-9945-AA1C4150655B}"/>
              </a:ext>
            </a:extLst>
          </p:cNvPr>
          <p:cNvSpPr txBox="1">
            <a:spLocks/>
          </p:cNvSpPr>
          <p:nvPr/>
        </p:nvSpPr>
        <p:spPr>
          <a:xfrm>
            <a:off x="7118430" y="1912661"/>
            <a:ext cx="4699322" cy="1338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Chuyên đề Hóa học 9">
            <a:extLst>
              <a:ext uri="{FF2B5EF4-FFF2-40B4-BE49-F238E27FC236}">
                <a16:creationId xmlns="" xmlns:a16="http://schemas.microsoft.com/office/drawing/2014/main" id="{8E68AD77-A391-47F0-AC9B-17ED12EF5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 b="1151"/>
          <a:stretch/>
        </p:blipFill>
        <p:spPr bwMode="auto">
          <a:xfrm>
            <a:off x="7214040" y="3429000"/>
            <a:ext cx="2045708" cy="149052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4C16E00A-E6DB-4EAB-9993-80030E97A267}"/>
              </a:ext>
            </a:extLst>
          </p:cNvPr>
          <p:cNvSpPr txBox="1">
            <a:spLocks/>
          </p:cNvSpPr>
          <p:nvPr/>
        </p:nvSpPr>
        <p:spPr>
          <a:xfrm>
            <a:off x="7150379" y="5149303"/>
            <a:ext cx="4699322" cy="1338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A01F1BB2-A36C-47A7-80A6-4CBE91DCB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4116" y="3456082"/>
            <a:ext cx="2353636" cy="132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6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ỗ lực thu hẹp khoảng cách phát triển cho vùng đồng bào dân tộc thiểu số và  miền núi">
            <a:extLst>
              <a:ext uri="{FF2B5EF4-FFF2-40B4-BE49-F238E27FC236}">
                <a16:creationId xmlns="" xmlns:a16="http://schemas.microsoft.com/office/drawing/2014/main" id="{95B00484-13F2-43D1-9862-9AD938C01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8"/>
          <a:stretch/>
        </p:blipFill>
        <p:spPr bwMode="auto">
          <a:xfrm>
            <a:off x="5582253" y="277861"/>
            <a:ext cx="6094692" cy="63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hông ngừng chăm lo đời sống cho đồng bào dân tộc thiểu số">
            <a:extLst>
              <a:ext uri="{FF2B5EF4-FFF2-40B4-BE49-F238E27FC236}">
                <a16:creationId xmlns="" xmlns:a16="http://schemas.microsoft.com/office/drawing/2014/main" id="{30545FF0-DC89-4456-96B2-44DE975B3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5"/>
          <a:stretch/>
        </p:blipFill>
        <p:spPr bwMode="auto">
          <a:xfrm>
            <a:off x="515055" y="277861"/>
            <a:ext cx="4677555" cy="62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="" xmlns:a16="http://schemas.microsoft.com/office/drawing/2014/main" id="{DFA3387A-7414-4FD7-96E2-7E9B512EF7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354F91-862F-4F30-8492-00509C63169F}"/>
              </a:ext>
            </a:extLst>
          </p:cNvPr>
          <p:cNvSpPr txBox="1"/>
          <p:nvPr/>
        </p:nvSpPr>
        <p:spPr>
          <a:xfrm>
            <a:off x="454307" y="1194690"/>
            <a:ext cx="6094070" cy="18174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thủ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tướng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dự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định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hội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thiểu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endParaRPr lang="vi-VN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="" xmlns:a16="http://schemas.microsoft.com/office/drawing/2014/main" id="{10CF96B7-516C-484A-97AC-9917639C76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C2967154-1725-4B0E-9D6B-7A83CC08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94" y="115088"/>
            <a:ext cx="11771453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TÔI LÀ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thủ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tướng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chính</a:t>
            </a:r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phủ</a:t>
            </a:r>
            <a:endParaRPr lang="en-US" sz="5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5635659-D713-4F28-97FC-FC92A0DDCB78}"/>
              </a:ext>
            </a:extLst>
          </p:cNvPr>
          <p:cNvSpPr/>
          <p:nvPr/>
        </p:nvSpPr>
        <p:spPr>
          <a:xfrm>
            <a:off x="6947705" y="1197447"/>
            <a:ext cx="1863524" cy="15687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ỦNG HỘ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2CA7108-85F3-4629-8206-DBE333F1E69C}"/>
              </a:ext>
            </a:extLst>
          </p:cNvPr>
          <p:cNvSpPr/>
          <p:nvPr/>
        </p:nvSpPr>
        <p:spPr>
          <a:xfrm>
            <a:off x="9874169" y="1197446"/>
            <a:ext cx="1863524" cy="1568767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PHẢN ĐỐI</a:t>
            </a:r>
          </a:p>
        </p:txBody>
      </p:sp>
      <p:pic>
        <p:nvPicPr>
          <p:cNvPr id="10242" name="Picture 2" descr="Thủ tướng Phạm Minh Chính: Cần có nhận thức và giải pháp mới trong chống  dịch COVID-19 - Báo ảnh Việt Nam">
            <a:extLst>
              <a:ext uri="{FF2B5EF4-FFF2-40B4-BE49-F238E27FC236}">
                <a16:creationId xmlns="" xmlns:a16="http://schemas.microsoft.com/office/drawing/2014/main" id="{551998D5-81E5-4985-A067-675E07314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8556" l="10000" r="90000">
                        <a14:foregroundMark x1="38305" y1="18051" x2="38305" y2="18051"/>
                        <a14:foregroundMark x1="36356" y1="95668" x2="36356" y2="95668"/>
                        <a14:foregroundMark x1="39831" y1="93141" x2="39831" y2="93141"/>
                        <a14:foregroundMark x1="50593" y1="92539" x2="50593" y2="92539"/>
                        <a14:foregroundMark x1="53220" y1="88929" x2="53220" y2="88929"/>
                        <a14:foregroundMark x1="50847" y1="91937" x2="50847" y2="91937"/>
                        <a14:foregroundMark x1="58136" y1="93381" x2="58136" y2="93381"/>
                        <a14:foregroundMark x1="65339" y1="94344" x2="65339" y2="94344"/>
                        <a14:foregroundMark x1="62203" y1="97353" x2="62203" y2="97353"/>
                        <a14:foregroundMark x1="68220" y1="98556" x2="68220" y2="98556"/>
                        <a14:foregroundMark x1="36356" y1="30325" x2="36356" y2="30325"/>
                        <a14:foregroundMark x1="29831" y1="86402" x2="29831" y2="86402"/>
                        <a14:foregroundMark x1="30932" y1="89651" x2="30932" y2="89651"/>
                        <a14:foregroundMark x1="30085" y1="86282" x2="30085" y2="86282"/>
                        <a14:foregroundMark x1="29322" y1="84838" x2="29322" y2="85439"/>
                        <a14:foregroundMark x1="29576" y1="89290" x2="29576" y2="89290"/>
                        <a14:foregroundMark x1="30508" y1="89290" x2="30508" y2="89290"/>
                        <a14:foregroundMark x1="29576" y1="85921" x2="29576" y2="85921"/>
                        <a14:foregroundMark x1="29237" y1="88809" x2="29237" y2="88809"/>
                        <a14:foregroundMark x1="30339" y1="91336" x2="30339" y2="91336"/>
                        <a14:foregroundMark x1="61441" y1="84597" x2="61441" y2="84597"/>
                        <a14:backgroundMark x1="21525" y1="32852" x2="21525" y2="32852"/>
                        <a14:backgroundMark x1="24831" y1="28640" x2="24831" y2="28640"/>
                        <a14:backgroundMark x1="29915" y1="86282" x2="29915" y2="86282"/>
                        <a14:backgroundMark x1="29915" y1="88327" x2="29915" y2="88327"/>
                        <a14:backgroundMark x1="29915" y1="88929" x2="29915" y2="88929"/>
                        <a14:backgroundMark x1="29492" y1="84838" x2="29492" y2="84838"/>
                        <a14:backgroundMark x1="29322" y1="87966" x2="29322" y2="88809"/>
                        <a14:backgroundMark x1="29322" y1="91817" x2="29322" y2="91817"/>
                        <a14:backgroundMark x1="29322" y1="83995" x2="29322" y2="83995"/>
                        <a14:backgroundMark x1="29492" y1="88087" x2="29492" y2="88087"/>
                        <a14:backgroundMark x1="29492" y1="83755" x2="29746" y2="84717"/>
                        <a14:backgroundMark x1="30339" y1="86763" x2="30339" y2="86763"/>
                        <a14:backgroundMark x1="30678" y1="87966" x2="30678" y2="87966"/>
                        <a14:backgroundMark x1="61186" y1="85078" x2="61186" y2="85078"/>
                        <a14:backgroundMark x1="61186" y1="85078" x2="61186" y2="85078"/>
                        <a14:backgroundMark x1="61695" y1="80144" x2="61695" y2="80144"/>
                        <a14:backgroundMark x1="61949" y1="80505" x2="61949" y2="80505"/>
                        <a14:backgroundMark x1="62034" y1="82070" x2="62034" y2="82070"/>
                        <a14:backgroundMark x1="62203" y1="82551" x2="62203" y2="82551"/>
                        <a14:backgroundMark x1="61186" y1="84356" x2="61186" y2="84356"/>
                        <a14:backgroundMark x1="60254" y1="83153" x2="60254" y2="83153"/>
                        <a14:backgroundMark x1="61441" y1="80866" x2="61949" y2="81468"/>
                        <a14:backgroundMark x1="62034" y1="81468" x2="62288" y2="82551"/>
                        <a14:backgroundMark x1="61695" y1="84356" x2="61695" y2="84356"/>
                        <a14:backgroundMark x1="60339" y1="84597" x2="60339" y2="84597"/>
                        <a14:backgroundMark x1="59746" y1="83755" x2="59746" y2="83755"/>
                        <a14:backgroundMark x1="60847" y1="80987" x2="60847" y2="80987"/>
                        <a14:backgroundMark x1="64322" y1="74128" x2="64322" y2="74128"/>
                        <a14:backgroundMark x1="64322" y1="74128" x2="64322" y2="74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3840" r="27019"/>
          <a:stretch/>
        </p:blipFill>
        <p:spPr bwMode="auto">
          <a:xfrm>
            <a:off x="231494" y="3148314"/>
            <a:ext cx="2760636" cy="32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821A5D28-42FF-4A09-8581-C2225852D511}"/>
              </a:ext>
            </a:extLst>
          </p:cNvPr>
          <p:cNvSpPr/>
          <p:nvPr/>
        </p:nvSpPr>
        <p:spPr>
          <a:xfrm>
            <a:off x="2546430" y="3148314"/>
            <a:ext cx="4085864" cy="856527"/>
          </a:xfrm>
          <a:prstGeom prst="wedgeRoundRectCallout">
            <a:avLst>
              <a:gd name="adj1" fmla="val -67843"/>
              <a:gd name="adj2" fmla="val 51839"/>
              <a:gd name="adj3" fmla="val 16667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0244" name="Picture 4" descr="Bị kẻ xấu lừa từ thiện, trường vùng cao phá đi giờ không có ai xây - Mái Ấm  Giữa Đời">
            <a:extLst>
              <a:ext uri="{FF2B5EF4-FFF2-40B4-BE49-F238E27FC236}">
                <a16:creationId xmlns="" xmlns:a16="http://schemas.microsoft.com/office/drawing/2014/main" id="{4D1D197D-77B0-4485-82F3-FDDC4AFD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54" y="4087366"/>
            <a:ext cx="4328822" cy="238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i Châu: Cuộc sống của đồng bào dân tộc Mảng - Ảnh thời sự trong nước -  Văn hoá &amp;amp; Xã hội - Thông tấn xã Việt Nam (TTXVN)">
            <a:extLst>
              <a:ext uri="{FF2B5EF4-FFF2-40B4-BE49-F238E27FC236}">
                <a16:creationId xmlns="" xmlns:a16="http://schemas.microsoft.com/office/drawing/2014/main" id="{5EC00631-EAEE-4E36-A957-64C12D0CE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10651"/>
          <a:stretch/>
        </p:blipFill>
        <p:spPr bwMode="auto">
          <a:xfrm>
            <a:off x="7408872" y="3148314"/>
            <a:ext cx="4328821" cy="332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4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44473DC5-F0EE-47F5-BD35-63691292C4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FA5CAB0-CF08-4F06-A954-1ADE985B447F}"/>
              </a:ext>
            </a:extLst>
          </p:cNvPr>
          <p:cNvSpPr txBox="1">
            <a:spLocks/>
          </p:cNvSpPr>
          <p:nvPr/>
        </p:nvSpPr>
        <p:spPr>
          <a:xfrm>
            <a:off x="231494" y="115088"/>
            <a:ext cx="117714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TÔI LÀ thủ tướng chính phủ</a:t>
            </a:r>
            <a:endParaRPr lang="en-US" sz="5400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6" name="Picture 2" descr="Thủ tướng Phạm Minh Chính: Cần có nhận thức và giải pháp mới trong chống  dịch COVID-19 - Báo ảnh Việt Nam">
            <a:extLst>
              <a:ext uri="{FF2B5EF4-FFF2-40B4-BE49-F238E27FC236}">
                <a16:creationId xmlns="" xmlns:a16="http://schemas.microsoft.com/office/drawing/2014/main" id="{B0568BCD-4E9D-4F19-A255-45DAF7AE5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8556" l="10000" r="90000">
                        <a14:foregroundMark x1="38305" y1="18051" x2="38305" y2="18051"/>
                        <a14:foregroundMark x1="36356" y1="95668" x2="36356" y2="95668"/>
                        <a14:foregroundMark x1="39831" y1="93141" x2="39831" y2="93141"/>
                        <a14:foregroundMark x1="50593" y1="92539" x2="50593" y2="92539"/>
                        <a14:foregroundMark x1="53220" y1="88929" x2="53220" y2="88929"/>
                        <a14:foregroundMark x1="50847" y1="91937" x2="50847" y2="91937"/>
                        <a14:foregroundMark x1="58136" y1="93381" x2="58136" y2="93381"/>
                        <a14:foregroundMark x1="65339" y1="94344" x2="65339" y2="94344"/>
                        <a14:foregroundMark x1="62203" y1="97353" x2="62203" y2="97353"/>
                        <a14:foregroundMark x1="68220" y1="98556" x2="68220" y2="98556"/>
                        <a14:foregroundMark x1="36356" y1="30325" x2="36356" y2="30325"/>
                        <a14:foregroundMark x1="29831" y1="86402" x2="29831" y2="86402"/>
                        <a14:foregroundMark x1="30932" y1="89651" x2="30932" y2="89651"/>
                        <a14:foregroundMark x1="30085" y1="86282" x2="30085" y2="86282"/>
                        <a14:foregroundMark x1="29322" y1="84838" x2="29322" y2="85439"/>
                        <a14:foregroundMark x1="29576" y1="89290" x2="29576" y2="89290"/>
                        <a14:foregroundMark x1="30508" y1="89290" x2="30508" y2="89290"/>
                        <a14:foregroundMark x1="29576" y1="85921" x2="29576" y2="85921"/>
                        <a14:foregroundMark x1="29237" y1="88809" x2="29237" y2="88809"/>
                        <a14:foregroundMark x1="30339" y1="91336" x2="30339" y2="91336"/>
                        <a14:foregroundMark x1="61441" y1="84597" x2="61441" y2="84597"/>
                        <a14:backgroundMark x1="21525" y1="32852" x2="21525" y2="32852"/>
                        <a14:backgroundMark x1="24831" y1="28640" x2="24831" y2="28640"/>
                        <a14:backgroundMark x1="29915" y1="86282" x2="29915" y2="86282"/>
                        <a14:backgroundMark x1="29915" y1="88327" x2="29915" y2="88327"/>
                        <a14:backgroundMark x1="29915" y1="88929" x2="29915" y2="88929"/>
                        <a14:backgroundMark x1="29492" y1="84838" x2="29492" y2="84838"/>
                        <a14:backgroundMark x1="29322" y1="87966" x2="29322" y2="88809"/>
                        <a14:backgroundMark x1="29322" y1="91817" x2="29322" y2="91817"/>
                        <a14:backgroundMark x1="29322" y1="83995" x2="29322" y2="83995"/>
                        <a14:backgroundMark x1="29492" y1="88087" x2="29492" y2="88087"/>
                        <a14:backgroundMark x1="29492" y1="83755" x2="29746" y2="84717"/>
                        <a14:backgroundMark x1="30339" y1="86763" x2="30339" y2="86763"/>
                        <a14:backgroundMark x1="30678" y1="87966" x2="30678" y2="87966"/>
                        <a14:backgroundMark x1="61186" y1="85078" x2="61186" y2="85078"/>
                        <a14:backgroundMark x1="61186" y1="85078" x2="61186" y2="85078"/>
                        <a14:backgroundMark x1="61695" y1="80144" x2="61695" y2="80144"/>
                        <a14:backgroundMark x1="61949" y1="80505" x2="61949" y2="80505"/>
                        <a14:backgroundMark x1="62034" y1="82070" x2="62034" y2="82070"/>
                        <a14:backgroundMark x1="62203" y1="82551" x2="62203" y2="82551"/>
                        <a14:backgroundMark x1="61186" y1="84356" x2="61186" y2="84356"/>
                        <a14:backgroundMark x1="60254" y1="83153" x2="60254" y2="83153"/>
                        <a14:backgroundMark x1="61441" y1="80866" x2="61949" y2="81468"/>
                        <a14:backgroundMark x1="62034" y1="81468" x2="62288" y2="82551"/>
                        <a14:backgroundMark x1="61695" y1="84356" x2="61695" y2="84356"/>
                        <a14:backgroundMark x1="60339" y1="84597" x2="60339" y2="84597"/>
                        <a14:backgroundMark x1="59746" y1="83755" x2="59746" y2="83755"/>
                        <a14:backgroundMark x1="60847" y1="80987" x2="60847" y2="80987"/>
                        <a14:backgroundMark x1="64322" y1="74128" x2="64322" y2="74128"/>
                        <a14:backgroundMark x1="64322" y1="74128" x2="64322" y2="74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13840" r="27019"/>
          <a:stretch/>
        </p:blipFill>
        <p:spPr bwMode="auto">
          <a:xfrm>
            <a:off x="231494" y="3148314"/>
            <a:ext cx="2760636" cy="32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28BE5CA-B899-46CD-87BE-0593FBC28065}"/>
              </a:ext>
            </a:extLst>
          </p:cNvPr>
          <p:cNvSpPr txBox="1"/>
          <p:nvPr/>
        </p:nvSpPr>
        <p:spPr>
          <a:xfrm>
            <a:off x="755249" y="1669252"/>
            <a:ext cx="2913926" cy="94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nghèo</a:t>
            </a:r>
            <a:endParaRPr lang="en-US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nguyên</a:t>
            </a:r>
            <a:endParaRPr lang="vi-VN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549CB20-91FD-45CE-8004-76DC7C146063}"/>
              </a:ext>
            </a:extLst>
          </p:cNvPr>
          <p:cNvSpPr txBox="1"/>
          <p:nvPr/>
        </p:nvSpPr>
        <p:spPr>
          <a:xfrm>
            <a:off x="4766358" y="1669252"/>
            <a:ext cx="2913926" cy="94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tầng</a:t>
            </a:r>
            <a:endParaRPr lang="en-US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dục</a:t>
            </a:r>
            <a:endParaRPr lang="vi-VN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6820A96-857B-4686-A711-F5180AFFA295}"/>
              </a:ext>
            </a:extLst>
          </p:cNvPr>
          <p:cNvSpPr txBox="1"/>
          <p:nvPr/>
        </p:nvSpPr>
        <p:spPr>
          <a:xfrm>
            <a:off x="8877300" y="1669252"/>
            <a:ext cx="2913926" cy="9448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Thu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hút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tư</a:t>
            </a:r>
            <a:endParaRPr lang="en-US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222222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CNCB</a:t>
            </a:r>
            <a:endParaRPr lang="vi-VN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8AD61B7C-37C3-4835-9F55-061253BA7C64}"/>
              </a:ext>
            </a:extLst>
          </p:cNvPr>
          <p:cNvSpPr/>
          <p:nvPr/>
        </p:nvSpPr>
        <p:spPr>
          <a:xfrm>
            <a:off x="3877519" y="2048719"/>
            <a:ext cx="546905" cy="254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E5F37ED0-874E-4D27-9EE4-D0490E336522}"/>
              </a:ext>
            </a:extLst>
          </p:cNvPr>
          <p:cNvSpPr/>
          <p:nvPr/>
        </p:nvSpPr>
        <p:spPr>
          <a:xfrm>
            <a:off x="7931549" y="2037144"/>
            <a:ext cx="546905" cy="2546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Cáp treo Fansipan dài bao nhiêu | Viet Fun Travel">
            <a:extLst>
              <a:ext uri="{FF2B5EF4-FFF2-40B4-BE49-F238E27FC236}">
                <a16:creationId xmlns="" xmlns:a16="http://schemas.microsoft.com/office/drawing/2014/main" id="{F616C1E8-6A81-42C2-8D07-4A29D35E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39" y="2921080"/>
            <a:ext cx="5700606" cy="3421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DF12DD-B154-4020-BFB7-6243A53DCBDD}"/>
              </a:ext>
            </a:extLst>
          </p:cNvPr>
          <p:cNvSpPr txBox="1"/>
          <p:nvPr/>
        </p:nvSpPr>
        <p:spPr>
          <a:xfrm>
            <a:off x="3223624" y="3273170"/>
            <a:ext cx="2218555" cy="27176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Phát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triển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du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ở Sapa –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cai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cải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thiện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phương</a:t>
            </a:r>
            <a:endParaRPr lang="vi-VN" sz="2400" b="1" i="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ộc Châu mùa mận chín - Tháng mấy mận chín? Hái mận ở đâu? - Du Lịch Chất">
            <a:extLst>
              <a:ext uri="{FF2B5EF4-FFF2-40B4-BE49-F238E27FC236}">
                <a16:creationId xmlns="" xmlns:a16="http://schemas.microsoft.com/office/drawing/2014/main" id="{67A52351-1D1C-4554-B946-7CAE797A0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7" r="-3" b="27966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3 loại Trà Tân Cương Thái Nguyên ngon nhất - Nên thử ít nhất một lần!">
            <a:extLst>
              <a:ext uri="{FF2B5EF4-FFF2-40B4-BE49-F238E27FC236}">
                <a16:creationId xmlns="" xmlns:a16="http://schemas.microsoft.com/office/drawing/2014/main" id="{6E1DBC63-92E2-4CD2-BA37-BA14E05B9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ỉ đường đi vườn hồng Đà Lạt? giá vé và review vườn hồng Đà Lạt -  Moccasinbendpark">
            <a:extLst>
              <a:ext uri="{FF2B5EF4-FFF2-40B4-BE49-F238E27FC236}">
                <a16:creationId xmlns="" xmlns:a16="http://schemas.microsoft.com/office/drawing/2014/main" id="{1797E485-1912-4139-B71C-BB503DEF2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184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Đi khắp Hà Giang – Đi đâu, ăn gì, chơi gì?">
            <a:extLst>
              <a:ext uri="{FF2B5EF4-FFF2-40B4-BE49-F238E27FC236}">
                <a16:creationId xmlns="" xmlns:a16="http://schemas.microsoft.com/office/drawing/2014/main" id="{3A099C36-1A5D-4FD1-8FE4-AB6691ECC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" b="-2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FA45068E-C159-4A10-969E-A9E5E1924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586F878-648C-4048-A9D7-FE246150CB44}"/>
              </a:ext>
            </a:extLst>
          </p:cNvPr>
          <p:cNvSpPr txBox="1">
            <a:spLocks/>
          </p:cNvSpPr>
          <p:nvPr/>
        </p:nvSpPr>
        <p:spPr>
          <a:xfrm>
            <a:off x="227635" y="178844"/>
            <a:ext cx="11736729" cy="122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Bài</a:t>
            </a:r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 1 – </a:t>
            </a:r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cộng</a:t>
            </a:r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đồng</a:t>
            </a:r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 CÁC DÂN TỘC Ở VIỆT NAM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D28CDC-3ACC-4E94-8F79-FC5D48196904}"/>
              </a:ext>
            </a:extLst>
          </p:cNvPr>
          <p:cNvSpPr txBox="1"/>
          <p:nvPr/>
        </p:nvSpPr>
        <p:spPr>
          <a:xfrm>
            <a:off x="3664810" y="1456565"/>
            <a:ext cx="4472192" cy="55245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54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sắc</a:t>
            </a:r>
            <a:endParaRPr lang="en-US" sz="26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E34692-B305-45AB-A4B8-548F7A3ADFB1}"/>
              </a:ext>
            </a:extLst>
          </p:cNvPr>
          <p:cNvSpPr txBox="1"/>
          <p:nvPr/>
        </p:nvSpPr>
        <p:spPr>
          <a:xfrm>
            <a:off x="559833" y="3098583"/>
            <a:ext cx="2831550" cy="1762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85,3%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nước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Tập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bằng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duyên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hải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F224E1A-F006-47B1-BD7B-FABCF966D1B8}"/>
              </a:ext>
            </a:extLst>
          </p:cNvPr>
          <p:cNvSpPr txBox="1"/>
          <p:nvPr/>
        </p:nvSpPr>
        <p:spPr>
          <a:xfrm>
            <a:off x="617706" y="2480876"/>
            <a:ext cx="2727378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Kinh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7E8A7E-5F21-465E-86D0-C6CA1B90E5A7}"/>
              </a:ext>
            </a:extLst>
          </p:cNvPr>
          <p:cNvSpPr txBox="1"/>
          <p:nvPr/>
        </p:nvSpPr>
        <p:spPr>
          <a:xfrm>
            <a:off x="8004283" y="2480876"/>
            <a:ext cx="2727378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tộc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khác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80974D-6A26-4B6A-9A8B-FAFFB353E71F}"/>
              </a:ext>
            </a:extLst>
          </p:cNvPr>
          <p:cNvSpPr txBox="1"/>
          <p:nvPr/>
        </p:nvSpPr>
        <p:spPr>
          <a:xfrm>
            <a:off x="8004283" y="3116022"/>
            <a:ext cx="2727378" cy="17620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14,7 %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Tăng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lên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Tập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miền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C9AD1E6-693C-4854-A694-C429A4F8F823}"/>
              </a:ext>
            </a:extLst>
          </p:cNvPr>
          <p:cNvSpPr txBox="1"/>
          <p:nvPr/>
        </p:nvSpPr>
        <p:spPr>
          <a:xfrm>
            <a:off x="6852212" y="4960676"/>
            <a:ext cx="4896091" cy="13372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miền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núi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Bắc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Sơn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Tây</a:t>
            </a: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Nguyên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Cực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nam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Trung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Nam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Bộ</a:t>
            </a:r>
            <a:endParaRPr lang="en-US" sz="24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A099AF-C316-4AA0-8F1C-C082FFD5A9FB}"/>
              </a:ext>
            </a:extLst>
          </p:cNvPr>
          <p:cNvSpPr txBox="1"/>
          <p:nvPr/>
        </p:nvSpPr>
        <p:spPr>
          <a:xfrm>
            <a:off x="617706" y="4990485"/>
            <a:ext cx="5842895" cy="1441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sắc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độc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đáo</a:t>
            </a:r>
            <a:endParaRPr lang="en-US" sz="26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Hiện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bố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rộng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hơn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chất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lượng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sống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nhiều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cải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thiện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640C02A-27BD-44D5-9031-395A090B03FF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1981395" y="2009024"/>
            <a:ext cx="3919511" cy="4718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A71246CD-8982-45FF-A731-6DFCC0F2CEEC}"/>
              </a:ext>
            </a:extLst>
          </p:cNvPr>
          <p:cNvCxnSpPr>
            <a:stCxn id="6" idx="2"/>
          </p:cNvCxnSpPr>
          <p:nvPr/>
        </p:nvCxnSpPr>
        <p:spPr>
          <a:xfrm>
            <a:off x="5900906" y="2009024"/>
            <a:ext cx="3706081" cy="4561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moji | Hoàng Hà Mobile">
            <a:extLst>
              <a:ext uri="{FF2B5EF4-FFF2-40B4-BE49-F238E27FC236}">
                <a16:creationId xmlns="" xmlns:a16="http://schemas.microsoft.com/office/drawing/2014/main" id="{DDAC0937-43EA-4084-9357-88E28BEF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60" y="2232229"/>
            <a:ext cx="2533891" cy="253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10D841C-2248-46D3-BCC8-23E4D77F8D37}"/>
              </a:ext>
            </a:extLst>
          </p:cNvPr>
          <p:cNvSpPr txBox="1"/>
          <p:nvPr/>
        </p:nvSpPr>
        <p:spPr>
          <a:xfrm>
            <a:off x="8258538" y="1243948"/>
            <a:ext cx="2727378" cy="912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ngữ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cư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trú</a:t>
            </a:r>
            <a:r>
              <a:rPr lang="en-US" sz="2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endParaRPr lang="en-US" sz="2400" b="1" dirty="0">
              <a:solidFill>
                <a:srgbClr val="0070C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9C2A58D-528F-4C8F-B70A-69753C6FAB3A}"/>
              </a:ext>
            </a:extLst>
          </p:cNvPr>
          <p:cNvSpPr txBox="1"/>
          <p:nvPr/>
        </p:nvSpPr>
        <p:spPr>
          <a:xfrm>
            <a:off x="280784" y="1216829"/>
            <a:ext cx="3357886" cy="912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ngoài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9720AF-663F-4436-B881-05F53420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8" y="262384"/>
            <a:ext cx="4658474" cy="95224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#9Slide07 IcielBC Cubano Normal" panose="00000500000000000000" pitchFamily="2" charset="0"/>
              </a:rPr>
              <a:t>THỬ TÀI CỦA EM</a:t>
            </a:r>
          </a:p>
        </p:txBody>
      </p:sp>
      <p:sp>
        <p:nvSpPr>
          <p:cNvPr id="4" name="Frame 3">
            <a:extLst>
              <a:ext uri="{FF2B5EF4-FFF2-40B4-BE49-F238E27FC236}">
                <a16:creationId xmlns="" xmlns:a16="http://schemas.microsoft.com/office/drawing/2014/main" id="{4D0C6C91-D3D6-4352-9776-D68A96332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11501C8-3631-42A2-A865-530EE39BE7CB}"/>
              </a:ext>
            </a:extLst>
          </p:cNvPr>
          <p:cNvSpPr txBox="1"/>
          <p:nvPr/>
        </p:nvSpPr>
        <p:spPr>
          <a:xfrm>
            <a:off x="386138" y="1061534"/>
            <a:ext cx="4658474" cy="2392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endParaRPr lang="en-US" sz="26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Viết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ra 3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biết</a:t>
            </a:r>
            <a:endParaRPr lang="en-US" sz="2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+ 1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biết</a:t>
            </a:r>
            <a:endParaRPr lang="en-US" sz="26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Nam, chia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lớp</a:t>
            </a:r>
            <a:endParaRPr lang="en-US" sz="26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052B466-F5AA-440C-A9FB-54DAE2B81C1F}"/>
              </a:ext>
            </a:extLst>
          </p:cNvPr>
          <p:cNvSpPr/>
          <p:nvPr/>
        </p:nvSpPr>
        <p:spPr>
          <a:xfrm>
            <a:off x="386138" y="3524250"/>
            <a:ext cx="2205726" cy="14333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54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16C8917-6E58-4B7C-A737-CED08C188450}"/>
              </a:ext>
            </a:extLst>
          </p:cNvPr>
          <p:cNvSpPr/>
          <p:nvPr/>
        </p:nvSpPr>
        <p:spPr>
          <a:xfrm>
            <a:off x="639192" y="5026592"/>
            <a:ext cx="4766630" cy="14333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Kinh</a:t>
            </a:r>
            <a:r>
              <a:rPr lang="en-US" sz="54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tế</a:t>
            </a:r>
            <a:endParaRPr lang="en-US" sz="5400" b="1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EA3A0B4-F87B-411D-920B-888F0B048D0F}"/>
              </a:ext>
            </a:extLst>
          </p:cNvPr>
          <p:cNvSpPr/>
          <p:nvPr/>
        </p:nvSpPr>
        <p:spPr>
          <a:xfrm>
            <a:off x="2715375" y="3530429"/>
            <a:ext cx="2329237" cy="14333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Văn</a:t>
            </a:r>
            <a:r>
              <a:rPr lang="en-US" sz="48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hóa</a:t>
            </a:r>
            <a:endParaRPr lang="en-US" sz="4800" b="1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4104" name="Picture 8" descr="Cộng đồng 54 DÂN TỘC Việt Nam - Phần 2 - THÁNH ĐỊA VIỆT NAM HỌC SỐ HÓA">
            <a:extLst>
              <a:ext uri="{FF2B5EF4-FFF2-40B4-BE49-F238E27FC236}">
                <a16:creationId xmlns="" xmlns:a16="http://schemas.microsoft.com/office/drawing/2014/main" id="{47BEC293-065B-45C7-9001-AE6203237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/>
          <a:stretch/>
        </p:blipFill>
        <p:spPr bwMode="auto">
          <a:xfrm>
            <a:off x="5174151" y="2693405"/>
            <a:ext cx="6758608" cy="369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22F630C-7DC1-4AC6-9436-3ECD78E04904}"/>
              </a:ext>
            </a:extLst>
          </p:cNvPr>
          <p:cNvSpPr/>
          <p:nvPr/>
        </p:nvSpPr>
        <p:spPr>
          <a:xfrm>
            <a:off x="5301049" y="361302"/>
            <a:ext cx="6504813" cy="10099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Trí</a:t>
            </a:r>
            <a:r>
              <a:rPr lang="en-US" sz="5400" b="1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nhớ</a:t>
            </a:r>
            <a:r>
              <a:rPr lang="en-US" sz="5400" b="1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siêu</a:t>
            </a:r>
            <a:r>
              <a:rPr lang="en-US" sz="5400" b="1" dirty="0">
                <a:solidFill>
                  <a:schemeClr val="tx1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#9Slide07 IcielBC Cubano Normal" panose="00000500000000000000" pitchFamily="2" charset="0"/>
              </a:rPr>
              <a:t>đẳng</a:t>
            </a:r>
            <a:endParaRPr lang="en-US" sz="5400" b="1" dirty="0">
              <a:solidFill>
                <a:schemeClr val="tx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53C6890-184D-49B5-9368-BBA306A07E4B}"/>
              </a:ext>
            </a:extLst>
          </p:cNvPr>
          <p:cNvSpPr txBox="1"/>
          <p:nvPr/>
        </p:nvSpPr>
        <p:spPr>
          <a:xfrm>
            <a:off x="5405822" y="1566319"/>
            <a:ext cx="3871527" cy="1012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Nghiên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cứu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Atlat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endParaRPr lang="en-US" sz="26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E06BB12A-09DB-48C8-9919-D60FB1E2B9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8560" y="1566319"/>
            <a:ext cx="1745201" cy="98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0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5" grpId="0" animBg="1"/>
      <p:bldP spid="3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F650E923-DDD1-4E73-BB9A-D6B811BE83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B44C7A-1983-47DD-8DA7-2F712587A4D1}"/>
              </a:ext>
            </a:extLst>
          </p:cNvPr>
          <p:cNvSpPr txBox="1"/>
          <p:nvPr/>
        </p:nvSpPr>
        <p:spPr>
          <a:xfrm>
            <a:off x="465397" y="1239764"/>
            <a:ext cx="3201365" cy="51220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2600" b="1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sz="2600" b="1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phút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 3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điều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nhớ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nhất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dung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tập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ngày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hôm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nay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Ở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phương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có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những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tộc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nào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Nêu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điều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được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biết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về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dân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tộc</a:t>
            </a:r>
            <a:r>
              <a:rPr lang="en-US" sz="2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6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đó</a:t>
            </a:r>
            <a:endParaRPr lang="en-US" sz="2600" b="1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434" name="Picture 2" descr="VNPHOTO.net Forum">
            <a:extLst>
              <a:ext uri="{FF2B5EF4-FFF2-40B4-BE49-F238E27FC236}">
                <a16:creationId xmlns="" xmlns:a16="http://schemas.microsoft.com/office/drawing/2014/main" id="{50E9F04D-260E-4786-82C6-F82A90EC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518" y="496192"/>
            <a:ext cx="7939919" cy="586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3A4DE85E-DD1C-4D60-83EC-5AF1690B9658}"/>
              </a:ext>
            </a:extLst>
          </p:cNvPr>
          <p:cNvSpPr txBox="1">
            <a:spLocks/>
          </p:cNvSpPr>
          <p:nvPr/>
        </p:nvSpPr>
        <p:spPr>
          <a:xfrm>
            <a:off x="254643" y="246973"/>
            <a:ext cx="3622875" cy="122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TÔI CHIA SẺ</a:t>
            </a:r>
          </a:p>
        </p:txBody>
      </p:sp>
    </p:spTree>
    <p:extLst>
      <p:ext uri="{BB962C8B-B14F-4D97-AF65-F5344CB8AC3E}">
        <p14:creationId xmlns:p14="http://schemas.microsoft.com/office/powerpoint/2010/main" val="7659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FE6248-8445-4814-BFB7-464950CD7D73}"/>
              </a:ext>
            </a:extLst>
          </p:cNvPr>
          <p:cNvSpPr txBox="1"/>
          <p:nvPr/>
        </p:nvSpPr>
        <p:spPr>
          <a:xfrm>
            <a:off x="430924" y="1133349"/>
            <a:ext cx="4067504" cy="522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riển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thiểu</a:t>
            </a:r>
            <a:r>
              <a:rPr lang="en-US" sz="3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endParaRPr lang="en-US" sz="3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fotobook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tộc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30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="" xmlns:a16="http://schemas.microsoft.com/office/drawing/2014/main" id="{0C24442B-D6B5-4D00-B836-051F081A6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22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7EDC54A-926F-488B-BB22-95A9E98A894F}"/>
              </a:ext>
            </a:extLst>
          </p:cNvPr>
          <p:cNvSpPr/>
          <p:nvPr/>
        </p:nvSpPr>
        <p:spPr>
          <a:xfrm>
            <a:off x="1458311" y="189310"/>
            <a:ext cx="9031013" cy="983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8034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C00000"/>
                </a:solidFill>
                <a:effectLst/>
                <a:latin typeface="#9Slide07 IcielBC Cubano Normal" panose="00000500000000000000" pitchFamily="2" charset="0"/>
                <a:ea typeface="Tahoma" panose="020B0604030504040204" pitchFamily="34" charset="0"/>
              </a:rPr>
              <a:t>TÔI TÀI GIỎI – BẠN CŨNG THẾ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="" xmlns:a16="http://schemas.microsoft.com/office/drawing/2014/main" id="{EFAB9FFB-B9A4-4EB0-8036-BED3E5FBD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954937"/>
              </p:ext>
            </p:extLst>
          </p:nvPr>
        </p:nvGraphicFramePr>
        <p:xfrm>
          <a:off x="4929354" y="1279163"/>
          <a:ext cx="6831722" cy="3734797"/>
        </p:xfrm>
        <a:graphic>
          <a:graphicData uri="http://schemas.openxmlformats.org/drawingml/2006/table">
            <a:tbl>
              <a:tblPr firstRow="1" firstCol="1" bandRow="1"/>
              <a:tblGrid>
                <a:gridCol w="1813358">
                  <a:extLst>
                    <a:ext uri="{9D8B030D-6E8A-4147-A177-3AD203B41FA5}">
                      <a16:colId xmlns="" xmlns:a16="http://schemas.microsoft.com/office/drawing/2014/main" val="2232891122"/>
                    </a:ext>
                  </a:extLst>
                </a:gridCol>
                <a:gridCol w="2506391">
                  <a:extLst>
                    <a:ext uri="{9D8B030D-6E8A-4147-A177-3AD203B41FA5}">
                      <a16:colId xmlns="" xmlns:a16="http://schemas.microsoft.com/office/drawing/2014/main" val="1078037921"/>
                    </a:ext>
                  </a:extLst>
                </a:gridCol>
                <a:gridCol w="2511973">
                  <a:extLst>
                    <a:ext uri="{9D8B030D-6E8A-4147-A177-3AD203B41FA5}">
                      <a16:colId xmlns="" xmlns:a16="http://schemas.microsoft.com/office/drawing/2014/main" val="255990773"/>
                    </a:ext>
                  </a:extLst>
                </a:gridCol>
              </a:tblGrid>
              <a:tr h="387255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 err="1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b="1" i="0" u="none" strike="noStrike" dirty="0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94077183"/>
                  </a:ext>
                </a:extLst>
              </a:tr>
              <a:tr h="2592711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4255309"/>
                  </a:ext>
                </a:extLst>
              </a:tr>
              <a:tr h="754831">
                <a:tc>
                  <a:txBody>
                    <a:bodyPr/>
                    <a:lstStyle/>
                    <a:p>
                      <a:pPr marL="0" marR="0" indent="0" algn="ctr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Thẩm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cân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</a:t>
                      </a:r>
                      <a:r>
                        <a:rPr lang="en-US" sz="2000" b="0" i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endParaRPr lang="en-US" sz="2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62136" marR="162136" marT="225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98460613"/>
                  </a:ext>
                </a:extLst>
              </a:tr>
            </a:tbl>
          </a:graphicData>
        </a:graphic>
      </p:graphicFrame>
      <p:pic>
        <p:nvPicPr>
          <p:cNvPr id="9" name="Picture 2" descr="Độc đáo bộ emoji về 54 dân tộc anh em của Việt Nam - Urbanist Vietnam">
            <a:extLst>
              <a:ext uri="{FF2B5EF4-FFF2-40B4-BE49-F238E27FC236}">
                <a16:creationId xmlns="" xmlns:a16="http://schemas.microsoft.com/office/drawing/2014/main" id="{F1031B60-77C3-4D64-B744-A8F02FC14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" b="76393"/>
          <a:stretch/>
        </p:blipFill>
        <p:spPr bwMode="auto">
          <a:xfrm>
            <a:off x="4855493" y="5129825"/>
            <a:ext cx="6887970" cy="12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6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=""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232676-EE65-493C-9203-5E373938A8B0}"/>
              </a:ext>
            </a:extLst>
          </p:cNvPr>
          <p:cNvSpPr txBox="1"/>
          <p:nvPr/>
        </p:nvSpPr>
        <p:spPr>
          <a:xfrm>
            <a:off x="424796" y="1177003"/>
            <a:ext cx="6398138" cy="36064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Tính đến 0 giờ ngày 01/4/2019, tổng số người dân tộc Kinh là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82.085.729</a:t>
            </a:r>
            <a:r>
              <a:rPr lang="vi-VN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người, chiếm</a:t>
            </a:r>
            <a:r>
              <a:rPr lang="en-US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85,3% </a:t>
            </a:r>
            <a:r>
              <a:rPr lang="vi-VN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dân số cả nước, tổng số người dân tộc khác là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14.123.255</a:t>
            </a:r>
            <a:r>
              <a:rPr lang="vi-VN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người, chiếm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14,7%.</a:t>
            </a:r>
          </a:p>
          <a:p>
            <a:pPr algn="just">
              <a:lnSpc>
                <a:spcPct val="120000"/>
              </a:lnSpc>
            </a:pPr>
            <a:r>
              <a:rPr lang="vi-VN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Trong 10 năm qua,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tỷ lệ tăng dân số </a:t>
            </a:r>
            <a:r>
              <a:rPr lang="vi-VN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bình quân năm của nhóm dân tộc khác là 1,42%/năm,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cao hơn </a:t>
            </a:r>
            <a:r>
              <a:rPr lang="vi-VN" sz="2400" b="1" i="0" dirty="0">
                <a:solidFill>
                  <a:srgbClr val="222222"/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bình quân chung của cả nước và cao hơn nhóm dân tộc Kinh (1,09%/năm).</a:t>
            </a:r>
            <a:endParaRPr lang="en-US" sz="2400" b="1" i="0" dirty="0">
              <a:solidFill>
                <a:srgbClr val="222222"/>
              </a:solidFill>
              <a:effectLst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="" xmlns:a16="http://schemas.microsoft.com/office/drawing/2014/main" id="{22352D29-DAF4-4390-84BF-2A8A3ED15D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1446318"/>
              </p:ext>
            </p:extLst>
          </p:nvPr>
        </p:nvGraphicFramePr>
        <p:xfrm>
          <a:off x="11947358" y="427527"/>
          <a:ext cx="5356725" cy="281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="" xmlns:a16="http://schemas.microsoft.com/office/drawing/2014/main" id="{0442D093-FEE9-4F42-ADE6-0C1A01CB7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575" y="364593"/>
            <a:ext cx="4879783" cy="4930090"/>
          </a:xfrm>
          <a:prstGeom prst="rect">
            <a:avLst/>
          </a:prstGeom>
        </p:spPr>
      </p:pic>
      <p:sp>
        <p:nvSpPr>
          <p:cNvPr id="9" name="Frame 8">
            <a:extLst>
              <a:ext uri="{FF2B5EF4-FFF2-40B4-BE49-F238E27FC236}">
                <a16:creationId xmlns="" xmlns:a16="http://schemas.microsoft.com/office/drawing/2014/main" id="{9CB1A6D7-C341-4660-B6F9-1F44F55213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CBACDC9-22EC-4EE6-A108-DBF1F32A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07" y="246974"/>
            <a:ext cx="5853416" cy="95224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CHUYÊN GIA LÊN TIẾNG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C97DB8-FAF9-4379-8C7A-2FC54D6FD18A}"/>
              </a:ext>
            </a:extLst>
          </p:cNvPr>
          <p:cNvSpPr txBox="1"/>
          <p:nvPr/>
        </p:nvSpPr>
        <p:spPr>
          <a:xfrm>
            <a:off x="366025" y="5452583"/>
            <a:ext cx="8670552" cy="1012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rút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endParaRPr lang="en-US" sz="26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36F608D7-E7FD-4057-91CC-4A6EB46BE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2421" y="5453490"/>
            <a:ext cx="1743589" cy="98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="" xmlns:a16="http://schemas.microsoft.com/office/drawing/2014/main" id="{B78EDDD3-C548-48EF-B3CA-B290B17192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Thắng cố thức ngon của người H&amp;#39;mông khi du lịch Sapa - ChuduInfo">
            <a:extLst>
              <a:ext uri="{FF2B5EF4-FFF2-40B4-BE49-F238E27FC236}">
                <a16:creationId xmlns="" xmlns:a16="http://schemas.microsoft.com/office/drawing/2014/main" id="{E5DBF8F0-BA3D-4508-B67A-0BD1812C2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r="39919" b="1"/>
          <a:stretch/>
        </p:blipFill>
        <p:spPr bwMode="auto">
          <a:xfrm>
            <a:off x="286366" y="166533"/>
            <a:ext cx="3809612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ơm lam Sapa -Gói cả núi rừng vào trong! - Checkin Travel">
            <a:extLst>
              <a:ext uri="{FF2B5EF4-FFF2-40B4-BE49-F238E27FC236}">
                <a16:creationId xmlns="" xmlns:a16="http://schemas.microsoft.com/office/drawing/2014/main" id="{9B34C6A2-DE5F-445A-B183-E3F0C08DE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26950" b="-2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ìm hiểu về ý nghĩa và cách gói bánh chưng gù Hà Giang">
            <a:extLst>
              <a:ext uri="{FF2B5EF4-FFF2-40B4-BE49-F238E27FC236}">
                <a16:creationId xmlns="" xmlns:a16="http://schemas.microsoft.com/office/drawing/2014/main" id="{508787C2-676F-4047-B790-40EA44A1E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r="18072" b="-2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ịt Trâu Gác Bếp bị mốc có ăn được không?">
            <a:extLst>
              <a:ext uri="{FF2B5EF4-FFF2-40B4-BE49-F238E27FC236}">
                <a16:creationId xmlns="" xmlns:a16="http://schemas.microsoft.com/office/drawing/2014/main" id="{DC85F16F-E872-4607-9594-F94E9A705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r="4458" b="2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C54AA42-7018-4747-9896-7F62EC96E32C}"/>
              </a:ext>
            </a:extLst>
          </p:cNvPr>
          <p:cNvSpPr txBox="1">
            <a:spLocks/>
          </p:cNvSpPr>
          <p:nvPr/>
        </p:nvSpPr>
        <p:spPr>
          <a:xfrm>
            <a:off x="185846" y="5881816"/>
            <a:ext cx="11809422" cy="7229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Trong</a:t>
            </a:r>
            <a:r>
              <a:rPr lang="en-US" sz="40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vòng</a:t>
            </a:r>
            <a:r>
              <a:rPr lang="en-US" sz="40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1 </a:t>
            </a:r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phút</a:t>
            </a:r>
            <a:r>
              <a:rPr lang="en-US" sz="40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ghi</a:t>
            </a:r>
            <a:r>
              <a:rPr lang="en-US" sz="40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các</a:t>
            </a:r>
            <a:r>
              <a:rPr lang="en-US" sz="40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món</a:t>
            </a:r>
            <a:r>
              <a:rPr lang="en-US" sz="4000" b="1" dirty="0">
                <a:solidFill>
                  <a:srgbClr val="FFFF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ăn</a:t>
            </a:r>
            <a:endParaRPr lang="en-US" sz="4000" b="1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9437D37F-5BC0-436D-8216-B37ED7FE0AFE}"/>
              </a:ext>
            </a:extLst>
          </p:cNvPr>
          <p:cNvSpPr txBox="1">
            <a:spLocks/>
          </p:cNvSpPr>
          <p:nvPr/>
        </p:nvSpPr>
        <p:spPr>
          <a:xfrm>
            <a:off x="-240649" y="-392369"/>
            <a:ext cx="465847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Thắng</a:t>
            </a:r>
            <a:r>
              <a:rPr lang="en-US" sz="4000" b="1" dirty="0">
                <a:solidFill>
                  <a:schemeClr val="bg1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#9Slide07 IcielBC Cubano Normal" panose="00000500000000000000" pitchFamily="2" charset="0"/>
              </a:rPr>
              <a:t>cố</a:t>
            </a:r>
            <a:endParaRPr lang="en-US" sz="4000" b="1" dirty="0">
              <a:solidFill>
                <a:schemeClr val="bg1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3CA0C3C-E3CB-49BA-9524-49061963887C}"/>
              </a:ext>
            </a:extLst>
          </p:cNvPr>
          <p:cNvSpPr txBox="1">
            <a:spLocks/>
          </p:cNvSpPr>
          <p:nvPr/>
        </p:nvSpPr>
        <p:spPr>
          <a:xfrm>
            <a:off x="3625437" y="-228680"/>
            <a:ext cx="465847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#9Slide07 IcielBC Cubano Normal" panose="00000500000000000000" pitchFamily="2" charset="0"/>
              </a:rPr>
              <a:t>Cơm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#9Slide07 IcielBC Cubano Normal" panose="00000500000000000000" pitchFamily="2" charset="0"/>
              </a:rPr>
              <a:t> lam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6253D72D-67B1-41D6-AFD3-37F2F62594EC}"/>
              </a:ext>
            </a:extLst>
          </p:cNvPr>
          <p:cNvSpPr txBox="1">
            <a:spLocks/>
          </p:cNvSpPr>
          <p:nvPr/>
        </p:nvSpPr>
        <p:spPr>
          <a:xfrm>
            <a:off x="7716418" y="768311"/>
            <a:ext cx="465847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endParaRPr lang="en-US" sz="4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93843343-45CF-4FBB-89E4-B5456F64FBD1}"/>
              </a:ext>
            </a:extLst>
          </p:cNvPr>
          <p:cNvSpPr txBox="1">
            <a:spLocks/>
          </p:cNvSpPr>
          <p:nvPr/>
        </p:nvSpPr>
        <p:spPr>
          <a:xfrm>
            <a:off x="7716418" y="4101345"/>
            <a:ext cx="465847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6C2997EE-0889-44C3-AC0D-18F26AC9A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Việt Nam có những nhạc cụ truyền thống nổi tiếng nào?">
            <a:extLst>
              <a:ext uri="{FF2B5EF4-FFF2-40B4-BE49-F238E27FC236}">
                <a16:creationId xmlns="" xmlns:a16="http://schemas.microsoft.com/office/drawing/2014/main" id="{6B28D461-8057-4DA0-A37E-0AA351B19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8" r="3" b="29222"/>
          <a:stretch/>
        </p:blipFill>
        <p:spPr bwMode="auto"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op 10 địa chỉ bán đồ thổ cẩm tốt nhất Sa Pa (Lào Cai) - sakurafashion.vn">
            <a:extLst>
              <a:ext uri="{FF2B5EF4-FFF2-40B4-BE49-F238E27FC236}">
                <a16:creationId xmlns="" xmlns:a16="http://schemas.microsoft.com/office/drawing/2014/main" id="{99062AAB-7653-4894-BD84-FAF7212DA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5" r="-3" b="2665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à Rông, niềm kiêu hãnh của người dân Tây Nguyên - Kênh truyền hình Đài  Tiếng nói Việt Nam - VOVTV">
            <a:extLst>
              <a:ext uri="{FF2B5EF4-FFF2-40B4-BE49-F238E27FC236}">
                <a16:creationId xmlns="" xmlns:a16="http://schemas.microsoft.com/office/drawing/2014/main" id="{39CC1781-1A30-4F27-9F56-E2ABDB8F0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9" b="4355"/>
          <a:stretch/>
        </p:blipFill>
        <p:spPr bwMode="auto"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àng gốm Bàu Trúc - Nét đặc trưng văn hóa truyền thống dân tộc Chăm -  ChuduInfo">
            <a:extLst>
              <a:ext uri="{FF2B5EF4-FFF2-40B4-BE49-F238E27FC236}">
                <a16:creationId xmlns="" xmlns:a16="http://schemas.microsoft.com/office/drawing/2014/main" id="{33C24DDD-0038-420F-AE3A-F8DD85F7D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4" r="1" b="3986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C3DEF6-F4D7-4684-B4D4-BB2594E3C506}"/>
              </a:ext>
            </a:extLst>
          </p:cNvPr>
          <p:cNvSpPr txBox="1"/>
          <p:nvPr/>
        </p:nvSpPr>
        <p:spPr>
          <a:xfrm>
            <a:off x="2453834" y="0"/>
            <a:ext cx="4479401" cy="520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 </a:t>
            </a:r>
            <a:endParaRPr lang="en-US" sz="2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ưới bóng nhà rông - Báo Gia Lai điện tử - Tin nhanh - Chính xác">
            <a:extLst>
              <a:ext uri="{FF2B5EF4-FFF2-40B4-BE49-F238E27FC236}">
                <a16:creationId xmlns="" xmlns:a16="http://schemas.microsoft.com/office/drawing/2014/main" id="{B0B43971-70BF-468C-9C0E-AAA4000BC2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B0F9622-491D-4DB8-A227-EC7165806251}"/>
              </a:ext>
            </a:extLst>
          </p:cNvPr>
          <p:cNvSpPr txBox="1"/>
          <p:nvPr/>
        </p:nvSpPr>
        <p:spPr>
          <a:xfrm>
            <a:off x="20" y="0"/>
            <a:ext cx="12191980" cy="1441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Eric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muốn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lẻ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chẵn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DTTS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nhé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dung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trú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endParaRPr lang="en-US" sz="2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83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46D135D9-1A18-46EA-8E13-83E0B131A2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Việt Nam có những nhạc cụ truyền thống nổi tiếng nào?">
            <a:extLst>
              <a:ext uri="{FF2B5EF4-FFF2-40B4-BE49-F238E27FC236}">
                <a16:creationId xmlns="" xmlns:a16="http://schemas.microsoft.com/office/drawing/2014/main" id="{4A94E1D8-81C2-45C0-A823-690C67D16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7" t="29601" r="51518" b="36295"/>
          <a:stretch/>
        </p:blipFill>
        <p:spPr bwMode="auto">
          <a:xfrm>
            <a:off x="561606" y="345381"/>
            <a:ext cx="1459900" cy="1467561"/>
          </a:xfrm>
          <a:custGeom>
            <a:avLst/>
            <a:gdLst>
              <a:gd name="connsiteX0" fmla="*/ 1064871 w 2129742"/>
              <a:gd name="connsiteY0" fmla="*/ 0 h 2140918"/>
              <a:gd name="connsiteX1" fmla="*/ 2129742 w 2129742"/>
              <a:gd name="connsiteY1" fmla="*/ 1070459 h 2140918"/>
              <a:gd name="connsiteX2" fmla="*/ 1064871 w 2129742"/>
              <a:gd name="connsiteY2" fmla="*/ 2140918 h 2140918"/>
              <a:gd name="connsiteX3" fmla="*/ 0 w 2129742"/>
              <a:gd name="connsiteY3" fmla="*/ 1070459 h 2140918"/>
              <a:gd name="connsiteX4" fmla="*/ 1064871 w 2129742"/>
              <a:gd name="connsiteY4" fmla="*/ 0 h 214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9742" h="2140918">
                <a:moveTo>
                  <a:pt x="1064871" y="0"/>
                </a:moveTo>
                <a:cubicBezTo>
                  <a:pt x="1652983" y="0"/>
                  <a:pt x="2129742" y="479261"/>
                  <a:pt x="2129742" y="1070459"/>
                </a:cubicBezTo>
                <a:cubicBezTo>
                  <a:pt x="2129742" y="1661657"/>
                  <a:pt x="1652983" y="2140918"/>
                  <a:pt x="1064871" y="2140918"/>
                </a:cubicBezTo>
                <a:cubicBezTo>
                  <a:pt x="476759" y="2140918"/>
                  <a:pt x="0" y="1661657"/>
                  <a:pt x="0" y="1070459"/>
                </a:cubicBezTo>
                <a:cubicBezTo>
                  <a:pt x="0" y="479261"/>
                  <a:pt x="476759" y="0"/>
                  <a:pt x="106487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op 10 địa chỉ bán đồ thổ cẩm tốt nhất Sa Pa (Lào Cai) - sakurafashion.vn">
            <a:extLst>
              <a:ext uri="{FF2B5EF4-FFF2-40B4-BE49-F238E27FC236}">
                <a16:creationId xmlns="" xmlns:a16="http://schemas.microsoft.com/office/drawing/2014/main" id="{A95FC168-1D7B-45B1-8C4B-0963B73B2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3" t="35878" r="46202" b="22991"/>
          <a:stretch/>
        </p:blipFill>
        <p:spPr bwMode="auto">
          <a:xfrm>
            <a:off x="515778" y="4928804"/>
            <a:ext cx="1559219" cy="1559219"/>
          </a:xfrm>
          <a:custGeom>
            <a:avLst/>
            <a:gdLst>
              <a:gd name="connsiteX0" fmla="*/ 949124 w 1898248"/>
              <a:gd name="connsiteY0" fmla="*/ 0 h 1898248"/>
              <a:gd name="connsiteX1" fmla="*/ 1898248 w 1898248"/>
              <a:gd name="connsiteY1" fmla="*/ 949124 h 1898248"/>
              <a:gd name="connsiteX2" fmla="*/ 949124 w 1898248"/>
              <a:gd name="connsiteY2" fmla="*/ 1898248 h 1898248"/>
              <a:gd name="connsiteX3" fmla="*/ 0 w 1898248"/>
              <a:gd name="connsiteY3" fmla="*/ 949124 h 1898248"/>
              <a:gd name="connsiteX4" fmla="*/ 949124 w 1898248"/>
              <a:gd name="connsiteY4" fmla="*/ 0 h 189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248" h="1898248">
                <a:moveTo>
                  <a:pt x="949124" y="0"/>
                </a:moveTo>
                <a:cubicBezTo>
                  <a:pt x="1473311" y="0"/>
                  <a:pt x="1898248" y="424937"/>
                  <a:pt x="1898248" y="949124"/>
                </a:cubicBezTo>
                <a:cubicBezTo>
                  <a:pt x="1898248" y="1473311"/>
                  <a:pt x="1473311" y="1898248"/>
                  <a:pt x="949124" y="1898248"/>
                </a:cubicBezTo>
                <a:cubicBezTo>
                  <a:pt x="424937" y="1898248"/>
                  <a:pt x="0" y="1473311"/>
                  <a:pt x="0" y="949124"/>
                </a:cubicBezTo>
                <a:cubicBezTo>
                  <a:pt x="0" y="424937"/>
                  <a:pt x="424937" y="0"/>
                  <a:pt x="9491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Nhà Rông, niềm kiêu hãnh của người dân Tây Nguyên - Kênh truyền hình Đài  Tiếng nói Việt Nam - VOVTV">
            <a:extLst>
              <a:ext uri="{FF2B5EF4-FFF2-40B4-BE49-F238E27FC236}">
                <a16:creationId xmlns="" xmlns:a16="http://schemas.microsoft.com/office/drawing/2014/main" id="{8004FF7E-6A5C-4CC4-85E3-396D02F66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9" t="46289" r="62632" b="13028"/>
          <a:stretch/>
        </p:blipFill>
        <p:spPr bwMode="auto">
          <a:xfrm>
            <a:off x="508117" y="3397189"/>
            <a:ext cx="1467561" cy="1467561"/>
          </a:xfrm>
          <a:custGeom>
            <a:avLst/>
            <a:gdLst>
              <a:gd name="connsiteX0" fmla="*/ 949124 w 1898248"/>
              <a:gd name="connsiteY0" fmla="*/ 0 h 1898248"/>
              <a:gd name="connsiteX1" fmla="*/ 1898248 w 1898248"/>
              <a:gd name="connsiteY1" fmla="*/ 949124 h 1898248"/>
              <a:gd name="connsiteX2" fmla="*/ 949124 w 1898248"/>
              <a:gd name="connsiteY2" fmla="*/ 1898248 h 1898248"/>
              <a:gd name="connsiteX3" fmla="*/ 0 w 1898248"/>
              <a:gd name="connsiteY3" fmla="*/ 949124 h 1898248"/>
              <a:gd name="connsiteX4" fmla="*/ 949124 w 1898248"/>
              <a:gd name="connsiteY4" fmla="*/ 0 h 189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8248" h="1898248">
                <a:moveTo>
                  <a:pt x="949124" y="0"/>
                </a:moveTo>
                <a:cubicBezTo>
                  <a:pt x="1473311" y="0"/>
                  <a:pt x="1898248" y="424937"/>
                  <a:pt x="1898248" y="949124"/>
                </a:cubicBezTo>
                <a:cubicBezTo>
                  <a:pt x="1898248" y="1473311"/>
                  <a:pt x="1473311" y="1898248"/>
                  <a:pt x="949124" y="1898248"/>
                </a:cubicBezTo>
                <a:cubicBezTo>
                  <a:pt x="424937" y="1898248"/>
                  <a:pt x="0" y="1473311"/>
                  <a:pt x="0" y="949124"/>
                </a:cubicBezTo>
                <a:cubicBezTo>
                  <a:pt x="0" y="424937"/>
                  <a:pt x="424937" y="0"/>
                  <a:pt x="9491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àng gốm Bàu Trúc - Nét đặc trưng văn hóa truyền thống dân tộc Chăm -  ChuduInfo">
            <a:extLst>
              <a:ext uri="{FF2B5EF4-FFF2-40B4-BE49-F238E27FC236}">
                <a16:creationId xmlns="" xmlns:a16="http://schemas.microsoft.com/office/drawing/2014/main" id="{7A00C549-A8E7-4A78-BD93-59D20EC91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7" t="6246" r="41799" b="30993"/>
          <a:stretch/>
        </p:blipFill>
        <p:spPr bwMode="auto">
          <a:xfrm>
            <a:off x="561606" y="1902024"/>
            <a:ext cx="1459900" cy="1406083"/>
          </a:xfrm>
          <a:custGeom>
            <a:avLst/>
            <a:gdLst>
              <a:gd name="connsiteX0" fmla="*/ 1345425 w 2690850"/>
              <a:gd name="connsiteY0" fmla="*/ 0 h 2591656"/>
              <a:gd name="connsiteX1" fmla="*/ 2690850 w 2690850"/>
              <a:gd name="connsiteY1" fmla="*/ 1295828 h 2591656"/>
              <a:gd name="connsiteX2" fmla="*/ 1345425 w 2690850"/>
              <a:gd name="connsiteY2" fmla="*/ 2591656 h 2591656"/>
              <a:gd name="connsiteX3" fmla="*/ 0 w 2690850"/>
              <a:gd name="connsiteY3" fmla="*/ 1295828 h 2591656"/>
              <a:gd name="connsiteX4" fmla="*/ 1345425 w 2690850"/>
              <a:gd name="connsiteY4" fmla="*/ 0 h 259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0850" h="2591656">
                <a:moveTo>
                  <a:pt x="1345425" y="0"/>
                </a:moveTo>
                <a:cubicBezTo>
                  <a:pt x="2088483" y="0"/>
                  <a:pt x="2690850" y="580162"/>
                  <a:pt x="2690850" y="1295828"/>
                </a:cubicBezTo>
                <a:cubicBezTo>
                  <a:pt x="2690850" y="2011494"/>
                  <a:pt x="2088483" y="2591656"/>
                  <a:pt x="1345425" y="2591656"/>
                </a:cubicBezTo>
                <a:cubicBezTo>
                  <a:pt x="602367" y="2591656"/>
                  <a:pt x="0" y="2011494"/>
                  <a:pt x="0" y="1295828"/>
                </a:cubicBezTo>
                <a:cubicBezTo>
                  <a:pt x="0" y="580162"/>
                  <a:pt x="602367" y="0"/>
                  <a:pt x="134542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7">
            <a:extLst>
              <a:ext uri="{FF2B5EF4-FFF2-40B4-BE49-F238E27FC236}">
                <a16:creationId xmlns="" xmlns:a16="http://schemas.microsoft.com/office/drawing/2014/main" id="{9A5E351A-CE9D-456E-9503-16CE6399F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725595"/>
              </p:ext>
            </p:extLst>
          </p:nvPr>
        </p:nvGraphicFramePr>
        <p:xfrm>
          <a:off x="2302131" y="4334225"/>
          <a:ext cx="9374091" cy="1903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0810">
                  <a:extLst>
                    <a:ext uri="{9D8B030D-6E8A-4147-A177-3AD203B41FA5}">
                      <a16:colId xmlns="" xmlns:a16="http://schemas.microsoft.com/office/drawing/2014/main" val="1487313156"/>
                    </a:ext>
                  </a:extLst>
                </a:gridCol>
                <a:gridCol w="1227761">
                  <a:extLst>
                    <a:ext uri="{9D8B030D-6E8A-4147-A177-3AD203B41FA5}">
                      <a16:colId xmlns="" xmlns:a16="http://schemas.microsoft.com/office/drawing/2014/main" val="133420965"/>
                    </a:ext>
                  </a:extLst>
                </a:gridCol>
                <a:gridCol w="1151972">
                  <a:extLst>
                    <a:ext uri="{9D8B030D-6E8A-4147-A177-3AD203B41FA5}">
                      <a16:colId xmlns="" xmlns:a16="http://schemas.microsoft.com/office/drawing/2014/main" val="3435849454"/>
                    </a:ext>
                  </a:extLst>
                </a:gridCol>
                <a:gridCol w="1303548">
                  <a:extLst>
                    <a:ext uri="{9D8B030D-6E8A-4147-A177-3AD203B41FA5}">
                      <a16:colId xmlns="" xmlns:a16="http://schemas.microsoft.com/office/drawing/2014/main" val="3659219291"/>
                    </a:ext>
                  </a:extLst>
                </a:gridCol>
              </a:tblGrid>
              <a:tr h="6162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Tiêu</a:t>
                      </a:r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chí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điểm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điểm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 </a:t>
                      </a:r>
                      <a:r>
                        <a:rPr lang="en-US" sz="2400" b="1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điểm</a:t>
                      </a:r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20071784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Nôi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400" b="1" dirty="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71348821"/>
                  </a:ext>
                </a:extLst>
              </a:tr>
              <a:tr h="830459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loát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2400" b="1" dirty="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6315389"/>
                  </a:ext>
                </a:extLst>
              </a:tr>
            </a:tbl>
          </a:graphicData>
        </a:graphic>
      </p:graphicFrame>
      <p:sp>
        <p:nvSpPr>
          <p:cNvPr id="18" name="Title 1">
            <a:extLst>
              <a:ext uri="{FF2B5EF4-FFF2-40B4-BE49-F238E27FC236}">
                <a16:creationId xmlns="" xmlns:a16="http://schemas.microsoft.com/office/drawing/2014/main" id="{561AFB25-67D7-4A79-8067-A565C52BD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47" y="235399"/>
            <a:ext cx="8356921" cy="11072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TÔI LÀ HƯỚNG DẪN VIÊN DU LỊCH</a:t>
            </a:r>
          </a:p>
        </p:txBody>
      </p:sp>
      <p:pic>
        <p:nvPicPr>
          <p:cNvPr id="19" name="1 Minute Timer- Nho">
            <a:hlinkClick r:id="" action="ppaction://media"/>
            <a:extLst>
              <a:ext uri="{FF2B5EF4-FFF2-40B4-BE49-F238E27FC236}">
                <a16:creationId xmlns="" xmlns:a16="http://schemas.microsoft.com/office/drawing/2014/main" id="{B175FB28-18B9-472C-A10E-45B2B1B3C6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2762" y="1342663"/>
            <a:ext cx="1970009" cy="1107265"/>
          </a:xfrm>
          <a:prstGeom prst="rect">
            <a:avLst/>
          </a:prstGeom>
        </p:spPr>
      </p:pic>
      <p:pic>
        <p:nvPicPr>
          <p:cNvPr id="2050" name="Picture 2" descr="0+ Tour guide museum Free Stock Photos - StockFreeImages">
            <a:extLst>
              <a:ext uri="{FF2B5EF4-FFF2-40B4-BE49-F238E27FC236}">
                <a16:creationId xmlns="" xmlns:a16="http://schemas.microsoft.com/office/drawing/2014/main" id="{7BFA16F5-A751-4831-B94C-8A0271D3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73" y="2667000"/>
            <a:ext cx="40767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13C0A2-50D1-46E0-A3C1-B92980E3FB55}"/>
              </a:ext>
            </a:extLst>
          </p:cNvPr>
          <p:cNvSpPr txBox="1"/>
          <p:nvPr/>
        </p:nvSpPr>
        <p:spPr>
          <a:xfrm>
            <a:off x="4575090" y="1336131"/>
            <a:ext cx="4752563" cy="10125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cặp</a:t>
            </a:r>
            <a:endParaRPr lang="en-US" sz="26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lớp</a:t>
            </a:r>
            <a:endParaRPr lang="en-US" sz="26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Độc đáo bộ emoji về 54 dân tộc anh em của Việt Nam - Urbanist Vietnam">
            <a:extLst>
              <a:ext uri="{FF2B5EF4-FFF2-40B4-BE49-F238E27FC236}">
                <a16:creationId xmlns="" xmlns:a16="http://schemas.microsoft.com/office/drawing/2014/main" id="{00E9BF91-7806-448E-BE4D-E349A337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" b="59156"/>
          <a:stretch/>
        </p:blipFill>
        <p:spPr bwMode="auto">
          <a:xfrm>
            <a:off x="6463306" y="2532432"/>
            <a:ext cx="4752562" cy="170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rld&amp;#39;s Best Tour Guide Royalty Free Cliparts, Vectors, And Stock  Illustration. Image 69057745.">
            <a:extLst>
              <a:ext uri="{FF2B5EF4-FFF2-40B4-BE49-F238E27FC236}">
                <a16:creationId xmlns="" xmlns:a16="http://schemas.microsoft.com/office/drawing/2014/main" id="{365D9DB6-045E-4BB9-8C8F-C05692E9B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972" y="1088605"/>
            <a:ext cx="1982856" cy="13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2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="" xmlns:a16="http://schemas.microsoft.com/office/drawing/2014/main" id="{FA45068E-C159-4A10-969E-A9E5E1924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586F878-648C-4048-A9D7-FE246150CB44}"/>
              </a:ext>
            </a:extLst>
          </p:cNvPr>
          <p:cNvSpPr txBox="1">
            <a:spLocks/>
          </p:cNvSpPr>
          <p:nvPr/>
        </p:nvSpPr>
        <p:spPr>
          <a:xfrm>
            <a:off x="254643" y="246973"/>
            <a:ext cx="11736729" cy="122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1. </a:t>
            </a:r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Các</a:t>
            </a:r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dân</a:t>
            </a:r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tộc</a:t>
            </a:r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 ở </a:t>
            </a:r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việt</a:t>
            </a:r>
            <a:r>
              <a:rPr lang="en-US" b="1" dirty="0">
                <a:solidFill>
                  <a:srgbClr val="C0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#9Slide07 IcielBC Cubano Normal" panose="00000500000000000000" pitchFamily="2" charset="0"/>
              </a:rPr>
              <a:t>nam</a:t>
            </a:r>
            <a:endParaRPr lang="en-US" b="1" dirty="0">
              <a:solidFill>
                <a:srgbClr val="C0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5D28CDC-3ACC-4E94-8F79-FC5D48196904}"/>
              </a:ext>
            </a:extLst>
          </p:cNvPr>
          <p:cNvSpPr txBox="1"/>
          <p:nvPr/>
        </p:nvSpPr>
        <p:spPr>
          <a:xfrm>
            <a:off x="3664810" y="1456565"/>
            <a:ext cx="4472192" cy="52078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54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sắc</a:t>
            </a:r>
            <a:endParaRPr lang="en-US" sz="26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E34692-B305-45AB-A4B8-548F7A3ADFB1}"/>
              </a:ext>
            </a:extLst>
          </p:cNvPr>
          <p:cNvSpPr txBox="1"/>
          <p:nvPr/>
        </p:nvSpPr>
        <p:spPr>
          <a:xfrm>
            <a:off x="559832" y="3098583"/>
            <a:ext cx="3104977" cy="3036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85,3%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thâm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canh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Lao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trọng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F224E1A-F006-47B1-BD7B-FABCF966D1B8}"/>
              </a:ext>
            </a:extLst>
          </p:cNvPr>
          <p:cNvSpPr txBox="1"/>
          <p:nvPr/>
        </p:nvSpPr>
        <p:spPr>
          <a:xfrm>
            <a:off x="617706" y="2480876"/>
            <a:ext cx="3020964" cy="5170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7E8A7E-5F21-465E-86D0-C6CA1B90E5A7}"/>
              </a:ext>
            </a:extLst>
          </p:cNvPr>
          <p:cNvSpPr txBox="1"/>
          <p:nvPr/>
        </p:nvSpPr>
        <p:spPr>
          <a:xfrm>
            <a:off x="8004283" y="2480876"/>
            <a:ext cx="3512526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880974D-6A26-4B6A-9A8B-FAFFB353E71F}"/>
              </a:ext>
            </a:extLst>
          </p:cNvPr>
          <p:cNvSpPr txBox="1"/>
          <p:nvPr/>
        </p:nvSpPr>
        <p:spPr>
          <a:xfrm>
            <a:off x="8004282" y="3116022"/>
            <a:ext cx="3512527" cy="3036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14,7 %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lên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xuất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nhiều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8640C02A-27BD-44D5-9031-395A090B03FF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128188" y="1977349"/>
            <a:ext cx="3772718" cy="50352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A71246CD-8982-45FF-A731-6DFCC0F2CEEC}"/>
              </a:ext>
            </a:extLst>
          </p:cNvPr>
          <p:cNvCxnSpPr>
            <a:stCxn id="6" idx="2"/>
          </p:cNvCxnSpPr>
          <p:nvPr/>
        </p:nvCxnSpPr>
        <p:spPr>
          <a:xfrm>
            <a:off x="5900906" y="1977349"/>
            <a:ext cx="3706081" cy="487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moji | Hoàng Hà Mobile">
            <a:extLst>
              <a:ext uri="{FF2B5EF4-FFF2-40B4-BE49-F238E27FC236}">
                <a16:creationId xmlns="" xmlns:a16="http://schemas.microsoft.com/office/drawing/2014/main" id="{DDAC0937-43EA-4084-9357-88E28BEF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64" y="2480876"/>
            <a:ext cx="3615199" cy="36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10D841C-2248-46D3-BCC8-23E4D77F8D37}"/>
              </a:ext>
            </a:extLst>
          </p:cNvPr>
          <p:cNvSpPr txBox="1"/>
          <p:nvPr/>
        </p:nvSpPr>
        <p:spPr>
          <a:xfrm>
            <a:off x="8243298" y="1243948"/>
            <a:ext cx="2727378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trú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…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9C2A58D-528F-4C8F-B70A-69753C6FAB3A}"/>
              </a:ext>
            </a:extLst>
          </p:cNvPr>
          <p:cNvSpPr txBox="1"/>
          <p:nvPr/>
        </p:nvSpPr>
        <p:spPr>
          <a:xfrm>
            <a:off x="280784" y="1216829"/>
            <a:ext cx="3357886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ngoài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C3C4FF-4A5A-4311-B130-A4CE5C43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332" y="110855"/>
            <a:ext cx="65744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TRÍ NHỚ SIÊU ĐẲNG</a:t>
            </a:r>
          </a:p>
        </p:txBody>
      </p:sp>
      <p:pic>
        <p:nvPicPr>
          <p:cNvPr id="4" name="Picture 3" descr="16.jpg">
            <a:extLst>
              <a:ext uri="{FF2B5EF4-FFF2-40B4-BE49-F238E27FC236}">
                <a16:creationId xmlns="" xmlns:a16="http://schemas.microsoft.com/office/drawing/2014/main" id="{521AD27F-4424-41A7-B34C-3DA55DF9D34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616" y="254854"/>
            <a:ext cx="4362096" cy="61810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2FD3A7-6E66-43D1-BF05-7F09AA2240F5}"/>
              </a:ext>
            </a:extLst>
          </p:cNvPr>
          <p:cNvSpPr txBox="1"/>
          <p:nvPr/>
        </p:nvSpPr>
        <p:spPr>
          <a:xfrm>
            <a:off x="5373315" y="1158623"/>
            <a:ext cx="6314453" cy="21867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SGK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đội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nhằm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đồ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ngẫu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E30D75-953A-4B09-9205-813E2CF28795}"/>
              </a:ext>
            </a:extLst>
          </p:cNvPr>
          <p:cNvSpPr txBox="1"/>
          <p:nvPr/>
        </p:nvSpPr>
        <p:spPr>
          <a:xfrm>
            <a:off x="5501059" y="4818366"/>
            <a:ext cx="2652233" cy="487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trú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F66396-F303-44AF-AECB-DC7661323405}"/>
              </a:ext>
            </a:extLst>
          </p:cNvPr>
          <p:cNvSpPr txBox="1"/>
          <p:nvPr/>
        </p:nvSpPr>
        <p:spPr>
          <a:xfrm>
            <a:off x="5501059" y="4200659"/>
            <a:ext cx="2652233" cy="5170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Kinh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C77934-80D2-4CF7-ABA2-20890D94D7FF}"/>
              </a:ext>
            </a:extLst>
          </p:cNvPr>
          <p:cNvSpPr txBox="1"/>
          <p:nvPr/>
        </p:nvSpPr>
        <p:spPr>
          <a:xfrm>
            <a:off x="8758520" y="4200659"/>
            <a:ext cx="2652234" cy="4878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khác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0CEB4B-539F-41B5-BABD-F214B7926DDC}"/>
              </a:ext>
            </a:extLst>
          </p:cNvPr>
          <p:cNvSpPr txBox="1"/>
          <p:nvPr/>
        </p:nvSpPr>
        <p:spPr>
          <a:xfrm>
            <a:off x="8534400" y="4817678"/>
            <a:ext cx="2876354" cy="136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4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trú</a:t>
            </a:r>
            <a:endParaRPr lang="en-US" sz="24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chính</a:t>
            </a:r>
            <a:endParaRPr lang="en-US" sz="2400" b="1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1B2B8E4-0712-4F41-926E-E02A40E8DA55}"/>
              </a:ext>
            </a:extLst>
          </p:cNvPr>
          <p:cNvSpPr txBox="1">
            <a:spLocks/>
          </p:cNvSpPr>
          <p:nvPr/>
        </p:nvSpPr>
        <p:spPr>
          <a:xfrm>
            <a:off x="5364402" y="3110236"/>
            <a:ext cx="65744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7030A0"/>
                </a:solidFill>
                <a:latin typeface="#9Slide07 IcielBC Cubano Normal" panose="00000500000000000000" pitchFamily="2" charset="0"/>
              </a:rPr>
              <a:t>2. PHÂN BỐ CÁC DÂN TỘC</a:t>
            </a:r>
          </a:p>
        </p:txBody>
      </p:sp>
      <p:pic>
        <p:nvPicPr>
          <p:cNvPr id="15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95AF5B8C-1E00-4D52-9040-AAE46C5BB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1086" y="5354641"/>
            <a:ext cx="2179582" cy="1225058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="" xmlns:a16="http://schemas.microsoft.com/office/drawing/2014/main" id="{F64C0328-39EF-4B39-A2F2-5BFB7879DB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7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1026</Words>
  <Application>Microsoft Office PowerPoint</Application>
  <PresentationFormat>Widescreen</PresentationFormat>
  <Paragraphs>157</Paragraphs>
  <Slides>22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#9Slide07 IcielBC Cubano Normal</vt:lpstr>
      <vt:lpstr>Arial</vt:lpstr>
      <vt:lpstr>Calibri</vt:lpstr>
      <vt:lpstr>Calibri Light</vt:lpstr>
      <vt:lpstr>Cambria</vt:lpstr>
      <vt:lpstr>Roboto</vt:lpstr>
      <vt:lpstr>Tahoma</vt:lpstr>
      <vt:lpstr>Times New Roman</vt:lpstr>
      <vt:lpstr>Wingdings</vt:lpstr>
      <vt:lpstr>Office Theme</vt:lpstr>
      <vt:lpstr>PowerPoint Presentation</vt:lpstr>
      <vt:lpstr>THỬ TÀI CỦA EM</vt:lpstr>
      <vt:lpstr>CHUYÊN GIA LÊN TIẾNG</vt:lpstr>
      <vt:lpstr>PowerPoint Presentation</vt:lpstr>
      <vt:lpstr>PowerPoint Presentation</vt:lpstr>
      <vt:lpstr>PowerPoint Presentation</vt:lpstr>
      <vt:lpstr>TÔI LÀ HƯỚNG DẪN VIÊN DU LỊCH</vt:lpstr>
      <vt:lpstr>PowerPoint Presentation</vt:lpstr>
      <vt:lpstr>TRÍ NHỚ SIÊU ĐẲNG</vt:lpstr>
      <vt:lpstr>Vùng nào có tỉ lệ dân tộc thiểu số cao nhất, thấp nhất?</vt:lpstr>
      <vt:lpstr>TRÍ NHỚ SIÊU ĐẲNG</vt:lpstr>
      <vt:lpstr>PowerPoint Presentation</vt:lpstr>
      <vt:lpstr>Một số biểu hiện dân cư của dân tộc thiểu số Việt Nam</vt:lpstr>
      <vt:lpstr>Em có nhận xét gì về tỉ lệ hộ nghèo và cận nghèo của các DTTS?</vt:lpstr>
      <vt:lpstr>PowerPoint Presentation</vt:lpstr>
      <vt:lpstr>TÔI LÀ thủ tướng chính phủ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Admin</cp:lastModifiedBy>
  <cp:revision>59</cp:revision>
  <dcterms:created xsi:type="dcterms:W3CDTF">2021-08-21T14:51:06Z</dcterms:created>
  <dcterms:modified xsi:type="dcterms:W3CDTF">2022-09-08T08:44:04Z</dcterms:modified>
</cp:coreProperties>
</file>