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91" r:id="rId4"/>
    <p:sldId id="298" r:id="rId5"/>
    <p:sldId id="293" r:id="rId6"/>
    <p:sldId id="295" r:id="rId7"/>
    <p:sldId id="300" r:id="rId8"/>
    <p:sldId id="329" r:id="rId9"/>
    <p:sldId id="299" r:id="rId10"/>
    <p:sldId id="303" r:id="rId11"/>
    <p:sldId id="296" r:id="rId12"/>
    <p:sldId id="301" r:id="rId13"/>
    <p:sldId id="302" r:id="rId14"/>
    <p:sldId id="305" r:id="rId15"/>
    <p:sldId id="371" r:id="rId16"/>
    <p:sldId id="306" r:id="rId17"/>
    <p:sldId id="309" r:id="rId18"/>
    <p:sldId id="310" r:id="rId19"/>
    <p:sldId id="311" r:id="rId20"/>
    <p:sldId id="316" r:id="rId21"/>
    <p:sldId id="317" r:id="rId22"/>
    <p:sldId id="319" r:id="rId23"/>
    <p:sldId id="324" r:id="rId24"/>
    <p:sldId id="325" r:id="rId25"/>
    <p:sldId id="328" r:id="rId26"/>
    <p:sldId id="327" r:id="rId27"/>
    <p:sldId id="326" r:id="rId28"/>
    <p:sldId id="330" r:id="rId29"/>
    <p:sldId id="331" r:id="rId30"/>
    <p:sldId id="323" r:id="rId31"/>
    <p:sldId id="363" r:id="rId32"/>
    <p:sldId id="351" r:id="rId33"/>
    <p:sldId id="354" r:id="rId34"/>
    <p:sldId id="356" r:id="rId35"/>
    <p:sldId id="357" r:id="rId36"/>
    <p:sldId id="360" r:id="rId37"/>
    <p:sldId id="358" r:id="rId38"/>
    <p:sldId id="362" r:id="rId39"/>
    <p:sldId id="364" r:id="rId40"/>
    <p:sldId id="277" r:id="rId41"/>
    <p:sldId id="365" r:id="rId42"/>
    <p:sldId id="278" r:id="rId43"/>
    <p:sldId id="279" r:id="rId44"/>
    <p:sldId id="280" r:id="rId45"/>
    <p:sldId id="281" r:id="rId46"/>
    <p:sldId id="366" r:id="rId47"/>
    <p:sldId id="282" r:id="rId48"/>
    <p:sldId id="336" r:id="rId49"/>
    <p:sldId id="367" r:id="rId50"/>
    <p:sldId id="337" r:id="rId51"/>
    <p:sldId id="338" r:id="rId52"/>
    <p:sldId id="368" r:id="rId53"/>
    <p:sldId id="372" r:id="rId54"/>
    <p:sldId id="369" r:id="rId55"/>
    <p:sldId id="370" r:id="rId56"/>
    <p:sldId id="333" r:id="rId57"/>
    <p:sldId id="334" r:id="rId58"/>
    <p:sldId id="339" r:id="rId59"/>
    <p:sldId id="340" r:id="rId60"/>
    <p:sldId id="34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99CC"/>
    <a:srgbClr val="00FFFF"/>
    <a:srgbClr val="9933FF"/>
    <a:srgbClr val="FF99FF"/>
    <a:srgbClr val="FFFFCC"/>
    <a:srgbClr val="CC0099"/>
    <a:srgbClr val="FF33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94660"/>
  </p:normalViewPr>
  <p:slideViewPr>
    <p:cSldViewPr snapToGrid="0">
      <p:cViewPr varScale="1">
        <p:scale>
          <a:sx n="73" d="100"/>
          <a:sy n="73" d="100"/>
        </p:scale>
        <p:origin x="6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509205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18495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31328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EBF173A3-EFB6-440B-861D-E0F0D5C82DA4}" type="slidenum">
              <a:rPr lang="en-US" altLang="en-US"/>
              <a:pPr>
                <a:defRPr/>
              </a:pPr>
              <a:t>‹#›</a:t>
            </a:fld>
            <a:endParaRPr lang="en-US" altLang="en-US"/>
          </a:p>
        </p:txBody>
      </p:sp>
    </p:spTree>
    <p:extLst>
      <p:ext uri="{BB962C8B-B14F-4D97-AF65-F5344CB8AC3E}">
        <p14:creationId xmlns:p14="http://schemas.microsoft.com/office/powerpoint/2010/main" val="3185691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61508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097690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D8E6D0-8B16-4A74-8CC5-71207D07896B}"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43034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D8E6D0-8B16-4A74-8CC5-71207D07896B}" type="datetimeFigureOut">
              <a:rPr lang="en-US" smtClean="0"/>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326214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D8E6D0-8B16-4A74-8CC5-71207D07896B}" type="datetimeFigureOut">
              <a:rPr lang="en-US" smtClean="0"/>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85868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8E6D0-8B16-4A74-8CC5-71207D07896B}" type="datetimeFigureOut">
              <a:rPr lang="en-US" smtClean="0"/>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414525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35986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237249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8E6D0-8B16-4A74-8CC5-71207D07896B}" type="datetimeFigureOut">
              <a:rPr lang="en-US" smtClean="0"/>
              <a:t>5/25/2021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581F3-FBF4-4702-BE7C-0C287FFB841A}" type="slidenum">
              <a:rPr lang="en-US" smtClean="0"/>
              <a:t>‹#›</a:t>
            </a:fld>
            <a:endParaRPr lang="en-US"/>
          </a:p>
        </p:txBody>
      </p:sp>
    </p:spTree>
    <p:extLst>
      <p:ext uri="{BB962C8B-B14F-4D97-AF65-F5344CB8AC3E}">
        <p14:creationId xmlns:p14="http://schemas.microsoft.com/office/powerpoint/2010/main" val="896953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hyperlink" Target="http://bamepharm.com.vn/lib/NEWS/20071226ConCua.jpg"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12.xml"/><Relationship Id="rId1" Type="http://schemas.openxmlformats.org/officeDocument/2006/relationships/video" Target="file:///H:\Movie_0002.wmv" TargetMode="External"/><Relationship Id="rId5" Type="http://schemas.openxmlformats.org/officeDocument/2006/relationships/image" Target="../media/image24.png"/><Relationship Id="rId4" Type="http://schemas.openxmlformats.org/officeDocument/2006/relationships/image" Target="../media/image10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5767252" y="228600"/>
            <a:ext cx="3124200" cy="2324100"/>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1)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8235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0264" y="339634"/>
            <a:ext cx="11325497" cy="5509200"/>
          </a:xfrm>
          <a:prstGeom prst="rect">
            <a:avLst/>
          </a:prstGeom>
          <a:noFill/>
          <a:ln w="38100">
            <a:solidFill>
              <a:schemeClr val="tx1"/>
            </a:solidFill>
          </a:ln>
        </p:spPr>
        <p:txBody>
          <a:bodyPr wrap="square" rtlCol="0">
            <a:spAutoFit/>
          </a:bodyPr>
          <a:lstStyle/>
          <a:p>
            <a:pPr algn="ctr"/>
            <a:r>
              <a:rPr lang="vi-VN" sz="3200" b="1" dirty="0" smtClean="0">
                <a:latin typeface="Times New Roman" panose="02020603050405020304" pitchFamily="18" charset="0"/>
                <a:cs typeface="Times New Roman" panose="02020603050405020304" pitchFamily="18" charset="0"/>
              </a:rPr>
              <a:t>Chia </a:t>
            </a:r>
            <a:r>
              <a:rPr lang="vi-VN" sz="3200" b="1" dirty="0">
                <a:latin typeface="Times New Roman" panose="02020603050405020304" pitchFamily="18" charset="0"/>
                <a:cs typeface="Times New Roman" panose="02020603050405020304" pitchFamily="18" charset="0"/>
              </a:rPr>
              <a:t>lớp thành 4 nhóm chuyên </a:t>
            </a:r>
            <a:r>
              <a:rPr lang="vi-VN" sz="3200" b="1" dirty="0" smtClean="0">
                <a:latin typeface="Times New Roman" panose="02020603050405020304" pitchFamily="18" charset="0"/>
                <a:cs typeface="Times New Roman" panose="02020603050405020304" pitchFamily="18" charset="0"/>
              </a:rPr>
              <a:t>gia</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p>
            <a:pPr algn="ctr"/>
            <a:r>
              <a:rPr lang="vi-VN" sz="3200" b="1" dirty="0" smtClean="0">
                <a:latin typeface="Times New Roman" panose="02020603050405020304" pitchFamily="18" charset="0"/>
                <a:cs typeface="Times New Roman" panose="02020603050405020304" pitchFamily="18" charset="0"/>
              </a:rPr>
              <a:t>Mỗi </a:t>
            </a:r>
            <a:r>
              <a:rPr lang="vi-VN" sz="3200" b="1" dirty="0">
                <a:latin typeface="Times New Roman" panose="02020603050405020304" pitchFamily="18" charset="0"/>
                <a:cs typeface="Times New Roman" panose="02020603050405020304" pitchFamily="18" charset="0"/>
              </a:rPr>
              <a:t>nhóm thực hiện một nhiệm vụ học tập</a:t>
            </a:r>
            <a:r>
              <a:rPr lang="vi-VN" sz="3200" b="1" dirty="0" smtClean="0">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1</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Giới thiệu về ngành ruột khoang bằng cách vẽ một số đại diện, giới thiệu đặc điểm chung của ngành ruột khoang.</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2</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Giới thiệu về các ngành giun bằng cách </a:t>
            </a:r>
            <a:r>
              <a:rPr lang="en-US" sz="3200" dirty="0" err="1">
                <a:latin typeface="Times New Roman" panose="02020603050405020304" pitchFamily="18" charset="0"/>
                <a:cs typeface="Times New Roman" panose="02020603050405020304" pitchFamily="18" charset="0"/>
              </a:rPr>
              <a:t>nặn</a:t>
            </a:r>
            <a:r>
              <a:rPr lang="vi-VN" sz="3200" dirty="0">
                <a:latin typeface="Times New Roman" panose="02020603050405020304" pitchFamily="18" charset="0"/>
                <a:cs typeface="Times New Roman" panose="02020603050405020304" pitchFamily="18" charset="0"/>
              </a:rPr>
              <a:t> mô hình một số đại diện của giun tròn, giun dẹp, giun đũa, giới thiệu đặc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3</a:t>
            </a:r>
            <a:r>
              <a:rPr lang="vi-VN" sz="3200" dirty="0">
                <a:latin typeface="Times New Roman" panose="02020603050405020304" pitchFamily="18" charset="0"/>
                <a:cs typeface="Times New Roman" panose="02020603050405020304" pitchFamily="18" charset="0"/>
              </a:rPr>
              <a:t>: Giới thiệu về ngành thân mềm.</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4</a:t>
            </a:r>
            <a:r>
              <a:rPr lang="vi-VN" sz="3200" dirty="0">
                <a:latin typeface="Times New Roman" panose="02020603050405020304" pitchFamily="18" charset="0"/>
                <a:cs typeface="Times New Roman" panose="02020603050405020304" pitchFamily="18" charset="0"/>
              </a:rPr>
              <a:t>: Giới thiệu về ngành chân khớp</a:t>
            </a:r>
            <a:r>
              <a:rPr lang="vi-VN" sz="3200" dirty="0" smtClean="0">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12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ral_Kumamoto"/>
          <p:cNvPicPr>
            <a:picLocks noChangeAspect="1" noChangeArrowheads="1"/>
          </p:cNvPicPr>
          <p:nvPr/>
        </p:nvPicPr>
        <p:blipFill>
          <a:blip r:embed="rId2"/>
          <a:srcRect/>
          <a:stretch>
            <a:fillRect/>
          </a:stretch>
        </p:blipFill>
        <p:spPr bwMode="auto">
          <a:xfrm>
            <a:off x="8556171" y="287384"/>
            <a:ext cx="3331034" cy="2534192"/>
          </a:xfrm>
          <a:prstGeom prst="rect">
            <a:avLst/>
          </a:prstGeom>
          <a:noFill/>
          <a:ln w="9525">
            <a:noFill/>
            <a:miter lim="800000"/>
            <a:headEnd/>
            <a:tailEnd/>
          </a:ln>
        </p:spPr>
      </p:pic>
      <p:sp>
        <p:nvSpPr>
          <p:cNvPr id="5" name="TextBox 4"/>
          <p:cNvSpPr txBox="1"/>
          <p:nvPr/>
        </p:nvSpPr>
        <p:spPr>
          <a:xfrm>
            <a:off x="9862461" y="2873829"/>
            <a:ext cx="1149528"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SAN HÔ</a:t>
            </a:r>
            <a:endParaRPr lang="en-US" b="1" dirty="0">
              <a:latin typeface="Times New Roman" panose="02020603050405020304" pitchFamily="18" charset="0"/>
              <a:cs typeface="Times New Roman" panose="02020603050405020304" pitchFamily="18" charset="0"/>
            </a:endParaRPr>
          </a:p>
        </p:txBody>
      </p:sp>
      <p:pic>
        <p:nvPicPr>
          <p:cNvPr id="8" name="Picture 24" descr="hy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6570"/>
            <a:ext cx="3646714"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89166" y="2895599"/>
            <a:ext cx="1593668"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THỦY TỨC</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743301" y="2869473"/>
            <a:ext cx="1149528" cy="369332"/>
          </a:xfrm>
          <a:prstGeom prst="rect">
            <a:avLst/>
          </a:prstGeom>
          <a:noFill/>
          <a:ln w="28575">
            <a:solidFill>
              <a:schemeClr val="tx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SỨA</a:t>
            </a:r>
            <a:endParaRPr lang="en-US" b="1" dirty="0">
              <a:latin typeface="Times New Roman" panose="02020603050405020304" pitchFamily="18" charset="0"/>
              <a:cs typeface="Times New Roman" panose="02020603050405020304" pitchFamily="18" charset="0"/>
            </a:endParaRPr>
          </a:p>
        </p:txBody>
      </p:sp>
      <p:pic>
        <p:nvPicPr>
          <p:cNvPr id="12" name="Picture 11" descr="jellyfish_001"/>
          <p:cNvPicPr>
            <a:picLocks noChangeAspect="1" noChangeArrowheads="1"/>
          </p:cNvPicPr>
          <p:nvPr/>
        </p:nvPicPr>
        <p:blipFill>
          <a:blip r:embed="rId4">
            <a:extLst>
              <a:ext uri="{28A0092B-C50C-407E-A947-70E740481C1C}">
                <a14:useLocalDpi xmlns:a14="http://schemas.microsoft.com/office/drawing/2010/main" val="0"/>
              </a:ext>
            </a:extLst>
          </a:blip>
          <a:srcRect l="7484"/>
          <a:stretch>
            <a:fillRect/>
          </a:stretch>
        </p:blipFill>
        <p:spPr bwMode="auto">
          <a:xfrm>
            <a:off x="4648200" y="326569"/>
            <a:ext cx="3620589" cy="249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65760" y="-39189"/>
            <a:ext cx="4937759"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ruột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khoang</a:t>
            </a:r>
            <a:endParaRPr lang="en-US" sz="2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31520" y="3540034"/>
            <a:ext cx="11155684" cy="3108543"/>
          </a:xfrm>
          <a:prstGeom prst="rect">
            <a:avLst/>
          </a:prstGeom>
          <a:noFill/>
          <a:ln w="28575">
            <a:solidFill>
              <a:schemeClr val="tx1"/>
            </a:solidFill>
          </a:ln>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Đặc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điểm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chung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ruột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khoang</a:t>
            </a:r>
            <a:endParaRPr lang="en-US" sz="2800" b="1" i="1"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thấp</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a:t>
            </a:r>
            <a:r>
              <a:rPr lang="en-US" sz="2800" i="1" dirty="0" err="1" smtClean="0">
                <a:latin typeface="Times New Roman" panose="02020603050405020304" pitchFamily="18" charset="0"/>
                <a:cs typeface="Times New Roman" panose="02020603050405020304" pitchFamily="18" charset="0"/>
              </a:rPr>
              <a:t>ơ</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trụ</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đối</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tròn</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s</a:t>
            </a:r>
            <a:r>
              <a:rPr lang="vi-VN" sz="2800" i="1" dirty="0" smtClean="0">
                <a:latin typeface="Times New Roman" panose="02020603050405020304" pitchFamily="18" charset="0"/>
                <a:cs typeface="Times New Roman" panose="02020603050405020304" pitchFamily="18" charset="0"/>
              </a:rPr>
              <a:t>ống </a:t>
            </a:r>
            <a:r>
              <a:rPr lang="vi-VN" sz="2800" i="1" dirty="0">
                <a:latin typeface="Times New Roman" panose="02020603050405020304" pitchFamily="18" charset="0"/>
                <a:cs typeface="Times New Roman" panose="02020603050405020304" pitchFamily="18" charset="0"/>
              </a:rPr>
              <a:t>ở môi trường nước</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đ</a:t>
            </a:r>
            <a:r>
              <a:rPr lang="vi-VN" sz="2800" b="1" i="1" dirty="0" smtClean="0">
                <a:latin typeface="Times New Roman" panose="02020603050405020304" pitchFamily="18" charset="0"/>
                <a:cs typeface="Times New Roman" panose="02020603050405020304" pitchFamily="18" charset="0"/>
              </a:rPr>
              <a:t>ại </a:t>
            </a:r>
            <a:r>
              <a:rPr lang="vi-VN" sz="2800" b="1" i="1" dirty="0">
                <a:latin typeface="Times New Roman" panose="02020603050405020304" pitchFamily="18" charset="0"/>
                <a:cs typeface="Times New Roman" panose="02020603050405020304" pitchFamily="18" charset="0"/>
              </a:rPr>
              <a:t>diện</a:t>
            </a:r>
            <a:r>
              <a:rPr lang="vi-VN" sz="2800" i="1" dirty="0">
                <a:latin typeface="Times New Roman" panose="02020603050405020304" pitchFamily="18" charset="0"/>
                <a:cs typeface="Times New Roman" panose="02020603050405020304" pitchFamily="18" charset="0"/>
              </a:rPr>
              <a:t>: Thủy tức, sứa, hải quỳ, san hô.</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5661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7200"/>
            <a:ext cx="5545182" cy="214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608427" y="3635824"/>
            <a:ext cx="1489162"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GIUN ĐẤT</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301917" y="6187441"/>
            <a:ext cx="1454335"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GIUN  ĐŨA</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240970" y="2695301"/>
            <a:ext cx="1645920"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SÁN LÁ GAN</a:t>
            </a:r>
            <a:endParaRPr lang="en-US" b="1" dirty="0">
              <a:latin typeface="Times New Roman" panose="02020603050405020304" pitchFamily="18" charset="0"/>
              <a:cs typeface="Times New Roman" panose="02020603050405020304" pitchFamily="18" charset="0"/>
            </a:endParaRPr>
          </a:p>
        </p:txBody>
      </p:sp>
      <p:pic>
        <p:nvPicPr>
          <p:cNvPr id="15" name="Picture 6" descr="C:\Documents and Settings\Administrator\Desktop\giun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35" y="3125440"/>
            <a:ext cx="544394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small_11680026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181" y="8705"/>
            <a:ext cx="632895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812971" y="4219301"/>
            <a:ext cx="6379029" cy="2308324"/>
          </a:xfrm>
          <a:prstGeom prst="rect">
            <a:avLst/>
          </a:prstGeom>
          <a:noFill/>
        </p:spPr>
        <p:txBody>
          <a:bodyPr wrap="square" rtlCol="0">
            <a:spAutoFit/>
          </a:bodyPr>
          <a:lstStyle/>
          <a:p>
            <a:r>
              <a:rPr lang="vi-VN" sz="2400" i="1" dirty="0">
                <a:latin typeface="Times New Roman" panose="02020603050405020304" pitchFamily="18" charset="0"/>
                <a:cs typeface="Times New Roman" panose="02020603050405020304" pitchFamily="18" charset="0"/>
              </a:rPr>
              <a:t>- Cơ thể đa dạng ( dẹp, ống, phân đốt)</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Cơ thể đối xứng hai bên, đã phân biệt đầu đuôi, lưng, bụng.</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Nơi sống: trong đất ẩm, nước, hoặc trong cơ thể sinh vật.</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Đại diện: Sán lá gan, giun đũa, giun đất.</a:t>
            </a:r>
            <a:endParaRPr lang="en-US" sz="2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09398" y="-42611"/>
            <a:ext cx="4488727"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Đại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diện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a:t>
            </a:r>
            <a:r>
              <a:rPr lang="en-US" sz="2800" b="1" dirty="0" err="1" smtClean="0">
                <a:latin typeface="Times New Roman" panose="02020603050405020304" pitchFamily="18" charset="0"/>
                <a:cs typeface="Times New Roman" panose="02020603050405020304" pitchFamily="18" charset="0"/>
              </a:rPr>
              <a:t>iun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0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4)">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343" y="0"/>
            <a:ext cx="4154015"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 y="0"/>
            <a:ext cx="7563394"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7" y="3331028"/>
            <a:ext cx="5395913" cy="352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947959" y="3384379"/>
            <a:ext cx="6096000" cy="3323987"/>
          </a:xfrm>
          <a:prstGeom prst="rect">
            <a:avLst/>
          </a:prstGeom>
        </p:spPr>
        <p:txBody>
          <a:bodyPr>
            <a:spAutoFit/>
          </a:bodyPr>
          <a:lstStyle/>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Cơ thể mềm.</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Không phân đốt.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Có vỏ đá vôi bao bọc.</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Đa dạng về số lượng loài, hình dạng, kích thước, môi trường sống.</a:t>
            </a:r>
            <a:endParaRPr lang="en-US" sz="2800" dirty="0">
              <a:solidFill>
                <a:srgbClr val="000000"/>
              </a:solidFill>
              <a:latin typeface="Times New Roman" panose="02020603050405020304" pitchFamily="18" charset="0"/>
              <a:ea typeface="Calibri" panose="020F0502020204030204" pitchFamily="34" charset="0"/>
            </a:endParaRPr>
          </a:p>
          <a:p>
            <a:r>
              <a:rPr lang="vi-VN" sz="2800" i="1" dirty="0">
                <a:solidFill>
                  <a:srgbClr val="000000"/>
                </a:solidFill>
                <a:latin typeface="Times New Roman" panose="02020603050405020304" pitchFamily="18" charset="0"/>
                <a:ea typeface="Calibri" panose="020F0502020204030204" pitchFamily="34" charset="0"/>
              </a:rPr>
              <a:t>- Đại diện: Trai, ốc, mực, hến, sò..</a:t>
            </a:r>
            <a:endParaRPr lang="en-US" sz="2800" dirty="0"/>
          </a:p>
        </p:txBody>
      </p:sp>
    </p:spTree>
    <p:extLst>
      <p:ext uri="{BB962C8B-B14F-4D97-AF65-F5344CB8AC3E}">
        <p14:creationId xmlns:p14="http://schemas.microsoft.com/office/powerpoint/2010/main" val="1790153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om su"/>
          <p:cNvPicPr>
            <a:picLocks noChangeAspect="1" noChangeArrowheads="1"/>
          </p:cNvPicPr>
          <p:nvPr/>
        </p:nvPicPr>
        <p:blipFill>
          <a:blip r:embed="rId2" cstate="print">
            <a:extLst>
              <a:ext uri="{28A0092B-C50C-407E-A947-70E740481C1C}">
                <a14:useLocalDpi xmlns:a14="http://schemas.microsoft.com/office/drawing/2010/main" val="0"/>
              </a:ext>
            </a:extLst>
          </a:blip>
          <a:srcRect t="4715" r="15826"/>
          <a:stretch>
            <a:fillRect/>
          </a:stretch>
        </p:blipFill>
        <p:spPr bwMode="auto">
          <a:xfrm>
            <a:off x="4075616" y="63134"/>
            <a:ext cx="3200393" cy="207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noChangeArrowheads="1"/>
          </p:cNvPicPr>
          <p:nvPr/>
        </p:nvPicPr>
        <p:blipFill>
          <a:blip r:embed="rId3">
            <a:extLst>
              <a:ext uri="{28A0092B-C50C-407E-A947-70E740481C1C}">
                <a14:useLocalDpi xmlns:a14="http://schemas.microsoft.com/office/drawing/2010/main" val="0"/>
              </a:ext>
            </a:extLst>
          </a:blip>
          <a:srcRect l="24959" t="29733" r="25119" b="29062"/>
          <a:stretch>
            <a:fillRect/>
          </a:stretch>
        </p:blipFill>
        <p:spPr bwMode="auto">
          <a:xfrm>
            <a:off x="8490856" y="0"/>
            <a:ext cx="3148150" cy="2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ANd9GcQGuH0sEyIqbNbLy5ooSPDh1SwzgMCRHpQOvCDss_tkx2j6pl5Xj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39" y="4702787"/>
            <a:ext cx="2971800" cy="202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0524" y="4702787"/>
            <a:ext cx="3733800" cy="28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bo-c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930" y="4702787"/>
            <a:ext cx="3200394" cy="21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20071226ConCu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5" y="0"/>
            <a:ext cx="3093717" cy="2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orizontal Scroll 12"/>
          <p:cNvSpPr/>
          <p:nvPr/>
        </p:nvSpPr>
        <p:spPr>
          <a:xfrm>
            <a:off x="1175657" y="1946362"/>
            <a:ext cx="8268789" cy="2965272"/>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solidFill>
                  <a:schemeClr val="tx1"/>
                </a:solidFill>
                <a:latin typeface="+mj-lt"/>
              </a:rPr>
              <a:t>- Cấu tạo cơ thể chia ba phần: (Đầu, ngực bụng) </a:t>
            </a:r>
            <a:endParaRPr lang="en-US" sz="2400" dirty="0">
              <a:solidFill>
                <a:schemeClr val="tx1"/>
              </a:solidFill>
              <a:latin typeface="+mj-lt"/>
            </a:endParaRPr>
          </a:p>
          <a:p>
            <a:r>
              <a:rPr lang="vi-VN" sz="2400" i="1" dirty="0">
                <a:solidFill>
                  <a:schemeClr val="tx1"/>
                </a:solidFill>
                <a:latin typeface="+mj-lt"/>
              </a:rPr>
              <a:t>- Cơ quan di chuyển: ( chân, cánh).</a:t>
            </a:r>
            <a:endParaRPr lang="en-US" sz="2400" dirty="0">
              <a:solidFill>
                <a:schemeClr val="tx1"/>
              </a:solidFill>
              <a:latin typeface="+mj-lt"/>
            </a:endParaRPr>
          </a:p>
          <a:p>
            <a:r>
              <a:rPr lang="vi-VN" sz="2400" i="1" dirty="0">
                <a:solidFill>
                  <a:schemeClr val="tx1"/>
                </a:solidFill>
                <a:latin typeface="+mj-lt"/>
              </a:rPr>
              <a:t>- Cơ thể phân đốt, đối xứng hai bên, bộ xương ngoài bằng kitin để nâng đỡ và bảo vệ cơ thể, các đôi chân khớp động.</a:t>
            </a:r>
            <a:endParaRPr lang="en-US" sz="2400" dirty="0">
              <a:solidFill>
                <a:schemeClr val="tx1"/>
              </a:solidFill>
              <a:latin typeface="+mj-lt"/>
            </a:endParaRPr>
          </a:p>
          <a:p>
            <a:r>
              <a:rPr lang="vi-VN" sz="2400" i="1" dirty="0">
                <a:solidFill>
                  <a:schemeClr val="tx1"/>
                </a:solidFill>
                <a:latin typeface="+mj-lt"/>
              </a:rPr>
              <a:t>- Đa dạng về số lượng loài, môi trường sống.</a:t>
            </a:r>
            <a:endParaRPr lang="en-US" sz="2400" dirty="0">
              <a:solidFill>
                <a:schemeClr val="tx1"/>
              </a:solidFill>
              <a:latin typeface="+mj-lt"/>
            </a:endParaRPr>
          </a:p>
          <a:p>
            <a:r>
              <a:rPr lang="vi-VN" sz="2400" i="1" dirty="0">
                <a:solidFill>
                  <a:schemeClr val="tx1"/>
                </a:solidFill>
                <a:latin typeface="+mj-lt"/>
              </a:rPr>
              <a:t>- Đại diện: Nhện, gián, bọ xít, ong, kiến, bướm, tôm, cua</a:t>
            </a:r>
            <a:r>
              <a:rPr lang="vi-VN" sz="2400" i="1" dirty="0">
                <a:solidFill>
                  <a:srgbClr val="C00000"/>
                </a:solidFill>
                <a:latin typeface="+mj-lt"/>
              </a:rPr>
              <a:t>.</a:t>
            </a:r>
            <a:endParaRPr lang="en-US" sz="2400" dirty="0">
              <a:solidFill>
                <a:srgbClr val="C00000"/>
              </a:solidFill>
              <a:latin typeface="+mj-lt"/>
            </a:endParaRPr>
          </a:p>
        </p:txBody>
      </p:sp>
    </p:spTree>
    <p:extLst>
      <p:ext uri="{BB962C8B-B14F-4D97-AF65-F5344CB8AC3E}">
        <p14:creationId xmlns:p14="http://schemas.microsoft.com/office/powerpoint/2010/main" val="2600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7"/>
          <p:cNvSpPr>
            <a:spLocks noChangeShapeType="1"/>
          </p:cNvSpPr>
          <p:nvPr/>
        </p:nvSpPr>
        <p:spPr bwMode="auto">
          <a:xfrm>
            <a:off x="2895600" y="2828109"/>
            <a:ext cx="2133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 name="Line 3"/>
          <p:cNvSpPr>
            <a:spLocks noChangeShapeType="1"/>
          </p:cNvSpPr>
          <p:nvPr/>
        </p:nvSpPr>
        <p:spPr bwMode="auto">
          <a:xfrm>
            <a:off x="2667000" y="1685109"/>
            <a:ext cx="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5"/>
          <p:cNvSpPr>
            <a:spLocks noChangeShapeType="1"/>
          </p:cNvSpPr>
          <p:nvPr/>
        </p:nvSpPr>
        <p:spPr bwMode="auto">
          <a:xfrm>
            <a:off x="2895600" y="5114109"/>
            <a:ext cx="990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 name="Line 6"/>
          <p:cNvSpPr>
            <a:spLocks noChangeShapeType="1"/>
          </p:cNvSpPr>
          <p:nvPr/>
        </p:nvSpPr>
        <p:spPr bwMode="auto">
          <a:xfrm>
            <a:off x="2881314" y="4047309"/>
            <a:ext cx="1157287"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 name="Text Box 10"/>
          <p:cNvSpPr txBox="1">
            <a:spLocks noChangeArrowheads="1"/>
          </p:cNvSpPr>
          <p:nvPr/>
        </p:nvSpPr>
        <p:spPr bwMode="auto">
          <a:xfrm>
            <a:off x="1524000" y="3209109"/>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2400" b="1">
              <a:solidFill>
                <a:srgbClr val="0000FF"/>
              </a:solidFill>
              <a:latin typeface="Times New Roman" pitchFamily="18" charset="0"/>
              <a:cs typeface="Angsana New" pitchFamily="18" charset="-34"/>
            </a:endParaRPr>
          </a:p>
        </p:txBody>
      </p:sp>
      <p:sp>
        <p:nvSpPr>
          <p:cNvPr id="4104" name="AutoShape 16"/>
          <p:cNvSpPr>
            <a:spLocks/>
          </p:cNvSpPr>
          <p:nvPr/>
        </p:nvSpPr>
        <p:spPr bwMode="auto">
          <a:xfrm>
            <a:off x="8382000" y="1456509"/>
            <a:ext cx="304800" cy="5334000"/>
          </a:xfrm>
          <a:prstGeom prst="rightBrace">
            <a:avLst>
              <a:gd name="adj1" fmla="val 145833"/>
              <a:gd name="adj2" fmla="val 50000"/>
            </a:avLst>
          </a:prstGeom>
          <a:noFill/>
          <a:ln w="952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latin typeface="Calibri" pitchFamily="34" charset="0"/>
              <a:cs typeface="Angsana New" pitchFamily="18" charset="-34"/>
            </a:endParaRPr>
          </a:p>
        </p:txBody>
      </p:sp>
      <p:sp>
        <p:nvSpPr>
          <p:cNvPr id="4105" name="Text Box 18"/>
          <p:cNvSpPr txBox="1">
            <a:spLocks noChangeArrowheads="1"/>
          </p:cNvSpPr>
          <p:nvPr/>
        </p:nvSpPr>
        <p:spPr bwMode="auto">
          <a:xfrm>
            <a:off x="8677275" y="2904310"/>
            <a:ext cx="1752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a:solidFill>
                  <a:srgbClr val="FF0000"/>
                </a:solidFill>
                <a:latin typeface="Times New Roman" pitchFamily="18" charset="0"/>
                <a:cs typeface="Arial" pitchFamily="34" charset="0"/>
              </a:rPr>
              <a:t>ĐỘNG VẬT KHÔNG XƯƠNG SỐNG</a:t>
            </a:r>
            <a:endParaRPr lang="en-US" sz="2800" b="1" dirty="0">
              <a:solidFill>
                <a:srgbClr val="FF0000"/>
              </a:solidFill>
              <a:latin typeface="Times New Roman" pitchFamily="18" charset="0"/>
              <a:cs typeface="Angsana New" pitchFamily="18" charset="-34"/>
            </a:endParaRPr>
          </a:p>
        </p:txBody>
      </p:sp>
      <p:grpSp>
        <p:nvGrpSpPr>
          <p:cNvPr id="4106" name="Group 10"/>
          <p:cNvGrpSpPr>
            <a:grpSpLocks/>
          </p:cNvGrpSpPr>
          <p:nvPr/>
        </p:nvGrpSpPr>
        <p:grpSpPr bwMode="auto">
          <a:xfrm>
            <a:off x="3733800" y="3258322"/>
            <a:ext cx="3962400" cy="1227138"/>
            <a:chOff x="48" y="43"/>
            <a:chExt cx="2496" cy="773"/>
          </a:xfrm>
        </p:grpSpPr>
        <p:pic>
          <p:nvPicPr>
            <p:cNvPr id="4107" name="Picture 13" descr="earth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43"/>
              <a:ext cx="864"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 Box 21"/>
            <p:cNvSpPr txBox="1">
              <a:spLocks noChangeArrowheads="1"/>
            </p:cNvSpPr>
            <p:nvPr/>
          </p:nvSpPr>
          <p:spPr bwMode="auto">
            <a:xfrm>
              <a:off x="1008" y="309"/>
              <a:ext cx="15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6600CC"/>
                  </a:solidFill>
                  <a:latin typeface="Times New Roman" pitchFamily="18" charset="0"/>
                  <a:cs typeface="Times New Roman" pitchFamily="18" charset="0"/>
                </a:rPr>
                <a:t>Các</a:t>
              </a:r>
              <a:r>
                <a:rPr lang="en-US" sz="2400" b="1" dirty="0">
                  <a:solidFill>
                    <a:srgbClr val="6600CC"/>
                  </a:solidFill>
                  <a:latin typeface="Times New Roman" pitchFamily="18" charset="0"/>
                  <a:cs typeface="Times New Roman" pitchFamily="18" charset="0"/>
                </a:rPr>
                <a:t> </a:t>
              </a:r>
              <a:r>
                <a:rPr lang="en-US" sz="2400" b="1" dirty="0" err="1">
                  <a:solidFill>
                    <a:srgbClr val="6600CC"/>
                  </a:solidFill>
                  <a:latin typeface="Times New Roman" pitchFamily="18" charset="0"/>
                  <a:cs typeface="Times New Roman" pitchFamily="18" charset="0"/>
                </a:rPr>
                <a:t>ngành</a:t>
              </a:r>
              <a:r>
                <a:rPr lang="en-US" sz="2400" b="1" dirty="0">
                  <a:solidFill>
                    <a:srgbClr val="6600CC"/>
                  </a:solidFill>
                  <a:latin typeface="Times New Roman" pitchFamily="18" charset="0"/>
                  <a:cs typeface="Times New Roman" pitchFamily="18" charset="0"/>
                </a:rPr>
                <a:t> </a:t>
              </a:r>
              <a:r>
                <a:rPr lang="en-US" sz="2400" b="1" dirty="0" err="1">
                  <a:solidFill>
                    <a:srgbClr val="6600CC"/>
                  </a:solidFill>
                  <a:latin typeface="Times New Roman" pitchFamily="18" charset="0"/>
                  <a:cs typeface="Times New Roman" pitchFamily="18" charset="0"/>
                </a:rPr>
                <a:t>Giun</a:t>
              </a:r>
              <a:r>
                <a:rPr lang="en-US" sz="2400" b="1" dirty="0">
                  <a:solidFill>
                    <a:srgbClr val="6600CC"/>
                  </a:solidFill>
                  <a:latin typeface="Times New Roman" pitchFamily="18" charset="0"/>
                  <a:cs typeface="Times New Roman" pitchFamily="18" charset="0"/>
                </a:rPr>
                <a:t> </a:t>
              </a:r>
            </a:p>
          </p:txBody>
        </p:sp>
      </p:grpSp>
      <p:sp>
        <p:nvSpPr>
          <p:cNvPr id="4109" name="Line 15"/>
          <p:cNvSpPr>
            <a:spLocks noChangeShapeType="1"/>
          </p:cNvSpPr>
          <p:nvPr/>
        </p:nvSpPr>
        <p:spPr bwMode="auto">
          <a:xfrm>
            <a:off x="2895600" y="1761309"/>
            <a:ext cx="0" cy="338977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Line 6"/>
          <p:cNvSpPr>
            <a:spLocks noChangeShapeType="1"/>
          </p:cNvSpPr>
          <p:nvPr/>
        </p:nvSpPr>
        <p:spPr bwMode="auto">
          <a:xfrm>
            <a:off x="2895600" y="4047309"/>
            <a:ext cx="1157288"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7" name="Line 7"/>
          <p:cNvSpPr>
            <a:spLocks noChangeShapeType="1"/>
          </p:cNvSpPr>
          <p:nvPr/>
        </p:nvSpPr>
        <p:spPr bwMode="auto">
          <a:xfrm>
            <a:off x="2895600" y="1780359"/>
            <a:ext cx="2133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118" name="Group 22"/>
          <p:cNvGrpSpPr>
            <a:grpSpLocks/>
          </p:cNvGrpSpPr>
          <p:nvPr/>
        </p:nvGrpSpPr>
        <p:grpSpPr bwMode="auto">
          <a:xfrm>
            <a:off x="3581400" y="2066109"/>
            <a:ext cx="4724400" cy="1193800"/>
            <a:chOff x="0" y="0"/>
            <a:chExt cx="2976" cy="752"/>
          </a:xfrm>
        </p:grpSpPr>
        <p:pic>
          <p:nvPicPr>
            <p:cNvPr id="4119"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04"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Text Box 22"/>
            <p:cNvSpPr txBox="1">
              <a:spLocks noChangeArrowheads="1"/>
            </p:cNvSpPr>
            <p:nvPr/>
          </p:nvSpPr>
          <p:spPr bwMode="auto">
            <a:xfrm>
              <a:off x="1248" y="240"/>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006699"/>
                  </a:solidFill>
                  <a:latin typeface="Times New Roman" pitchFamily="18" charset="0"/>
                  <a:cs typeface="Times New Roman" pitchFamily="18" charset="0"/>
                </a:rPr>
                <a:t>Ngành</a:t>
              </a:r>
              <a:r>
                <a:rPr lang="en-US" sz="2400" b="1" dirty="0">
                  <a:solidFill>
                    <a:srgbClr val="006699"/>
                  </a:solidFill>
                  <a:latin typeface="Times New Roman" pitchFamily="18" charset="0"/>
                  <a:cs typeface="Times New Roman" pitchFamily="18" charset="0"/>
                </a:rPr>
                <a:t> </a:t>
              </a:r>
              <a:r>
                <a:rPr lang="en-US" sz="2400" b="1" dirty="0" err="1">
                  <a:solidFill>
                    <a:srgbClr val="006699"/>
                  </a:solidFill>
                  <a:latin typeface="Times New Roman" pitchFamily="18" charset="0"/>
                  <a:cs typeface="Times New Roman" pitchFamily="18" charset="0"/>
                </a:rPr>
                <a:t>Thân</a:t>
              </a:r>
              <a:r>
                <a:rPr lang="en-US" sz="2400" b="1" dirty="0">
                  <a:solidFill>
                    <a:srgbClr val="006699"/>
                  </a:solidFill>
                  <a:latin typeface="Times New Roman" pitchFamily="18" charset="0"/>
                  <a:cs typeface="Times New Roman" pitchFamily="18" charset="0"/>
                </a:rPr>
                <a:t> </a:t>
              </a:r>
              <a:r>
                <a:rPr lang="en-US" sz="2400" b="1" dirty="0" err="1">
                  <a:solidFill>
                    <a:srgbClr val="006699"/>
                  </a:solidFill>
                  <a:latin typeface="Times New Roman" pitchFamily="18" charset="0"/>
                  <a:cs typeface="Times New Roman" pitchFamily="18" charset="0"/>
                </a:rPr>
                <a:t>mềm</a:t>
              </a:r>
              <a:endParaRPr lang="en-US" sz="2400" b="1" dirty="0">
                <a:solidFill>
                  <a:srgbClr val="006699"/>
                </a:solidFill>
                <a:latin typeface="Times New Roman" pitchFamily="18" charset="0"/>
                <a:cs typeface="Times New Roman" pitchFamily="18" charset="0"/>
              </a:endParaRPr>
            </a:p>
          </p:txBody>
        </p:sp>
      </p:grpSp>
      <p:grpSp>
        <p:nvGrpSpPr>
          <p:cNvPr id="4121" name="Group 25"/>
          <p:cNvGrpSpPr>
            <a:grpSpLocks/>
          </p:cNvGrpSpPr>
          <p:nvPr/>
        </p:nvGrpSpPr>
        <p:grpSpPr bwMode="auto">
          <a:xfrm>
            <a:off x="4038600" y="999310"/>
            <a:ext cx="4419600" cy="1139825"/>
            <a:chOff x="0" y="0"/>
            <a:chExt cx="2784" cy="718"/>
          </a:xfrm>
        </p:grpSpPr>
        <p:pic>
          <p:nvPicPr>
            <p:cNvPr id="4122" name="Picture 28" descr="dbdowd_grasshopper_gouache"/>
            <p:cNvPicPr>
              <a:picLocks noChangeAspect="1" noChangeArrowheads="1"/>
            </p:cNvPicPr>
            <p:nvPr/>
          </p:nvPicPr>
          <p:blipFill>
            <a:blip r:embed="rId5">
              <a:lum bright="8000" contrast="8000"/>
              <a:extLst>
                <a:ext uri="{28A0092B-C50C-407E-A947-70E740481C1C}">
                  <a14:useLocalDpi xmlns:a14="http://schemas.microsoft.com/office/drawing/2010/main" val="0"/>
                </a:ext>
              </a:extLst>
            </a:blip>
            <a:srcRect/>
            <a:stretch>
              <a:fillRect/>
            </a:stretch>
          </p:blipFill>
          <p:spPr bwMode="auto">
            <a:xfrm>
              <a:off x="0" y="0"/>
              <a:ext cx="1104"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3" name="Text Box 23"/>
            <p:cNvSpPr txBox="1">
              <a:spLocks noChangeArrowheads="1"/>
            </p:cNvSpPr>
            <p:nvPr/>
          </p:nvSpPr>
          <p:spPr bwMode="auto">
            <a:xfrm>
              <a:off x="1056" y="249"/>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FF0000"/>
                  </a:solidFill>
                  <a:latin typeface="Times New Roman" pitchFamily="18" charset="0"/>
                  <a:cs typeface="Times New Roman" pitchFamily="18" charset="0"/>
                </a:rPr>
                <a:t>Ngành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khớp</a:t>
              </a:r>
              <a:endParaRPr lang="en-US" sz="2400" b="1" dirty="0">
                <a:solidFill>
                  <a:srgbClr val="FF0000"/>
                </a:solidFill>
                <a:latin typeface="Times New Roman" pitchFamily="18" charset="0"/>
                <a:cs typeface="Times New Roman" pitchFamily="18" charset="0"/>
              </a:endParaRPr>
            </a:p>
          </p:txBody>
        </p:sp>
      </p:grpSp>
      <p:grpSp>
        <p:nvGrpSpPr>
          <p:cNvPr id="3" name="Group 2"/>
          <p:cNvGrpSpPr/>
          <p:nvPr/>
        </p:nvGrpSpPr>
        <p:grpSpPr>
          <a:xfrm>
            <a:off x="3963386" y="4429623"/>
            <a:ext cx="4292854" cy="1138238"/>
            <a:chOff x="2439386" y="3658914"/>
            <a:chExt cx="4292854" cy="1138238"/>
          </a:xfrm>
        </p:grpSpPr>
        <p:sp>
          <p:nvSpPr>
            <p:cNvPr id="4111" name="Text Box 20"/>
            <p:cNvSpPr txBox="1">
              <a:spLocks noChangeArrowheads="1"/>
            </p:cNvSpPr>
            <p:nvPr/>
          </p:nvSpPr>
          <p:spPr bwMode="auto">
            <a:xfrm>
              <a:off x="3379440" y="4191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0000FF"/>
                  </a:solidFill>
                  <a:latin typeface="Times New Roman" pitchFamily="18" charset="0"/>
                  <a:cs typeface="Times New Roman" pitchFamily="18" charset="0"/>
                </a:rPr>
                <a:t>Ngành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Ruột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khoang</a:t>
              </a:r>
              <a:endParaRPr lang="en-US" sz="2400" b="1" dirty="0">
                <a:solidFill>
                  <a:srgbClr val="0000FF"/>
                </a:solidFill>
                <a:latin typeface="Times New Roman" pitchFamily="18" charset="0"/>
                <a:cs typeface="Times New Roman" pitchFamily="18" charset="0"/>
              </a:endParaRPr>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9386" y="3658914"/>
              <a:ext cx="1002734"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044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11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12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4104"/>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4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autoUpdateAnimBg="0"/>
      <p:bldP spid="410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825320859"/>
              </p:ext>
            </p:extLst>
          </p:nvPr>
        </p:nvGraphicFramePr>
        <p:xfrm>
          <a:off x="721918" y="1203830"/>
          <a:ext cx="10717305" cy="5378398"/>
        </p:xfrm>
        <a:graphic>
          <a:graphicData uri="http://schemas.openxmlformats.org/drawingml/2006/table">
            <a:tbl>
              <a:tblPr firstRow="1" firstCol="1" bandRow="1"/>
              <a:tblGrid>
                <a:gridCol w="1976333">
                  <a:extLst>
                    <a:ext uri="{9D8B030D-6E8A-4147-A177-3AD203B41FA5}">
                      <a16:colId xmlns:a16="http://schemas.microsoft.com/office/drawing/2014/main" val="1596778869"/>
                    </a:ext>
                  </a:extLst>
                </a:gridCol>
                <a:gridCol w="1594953">
                  <a:extLst>
                    <a:ext uri="{9D8B030D-6E8A-4147-A177-3AD203B41FA5}">
                      <a16:colId xmlns:a16="http://schemas.microsoft.com/office/drawing/2014/main" val="3162856057"/>
                    </a:ext>
                  </a:extLst>
                </a:gridCol>
                <a:gridCol w="1785643">
                  <a:extLst>
                    <a:ext uri="{9D8B030D-6E8A-4147-A177-3AD203B41FA5}">
                      <a16:colId xmlns:a16="http://schemas.microsoft.com/office/drawing/2014/main" val="1652681404"/>
                    </a:ext>
                  </a:extLst>
                </a:gridCol>
                <a:gridCol w="1786792">
                  <a:extLst>
                    <a:ext uri="{9D8B030D-6E8A-4147-A177-3AD203B41FA5}">
                      <a16:colId xmlns:a16="http://schemas.microsoft.com/office/drawing/2014/main" val="1626272957"/>
                    </a:ext>
                  </a:extLst>
                </a:gridCol>
                <a:gridCol w="1786792">
                  <a:extLst>
                    <a:ext uri="{9D8B030D-6E8A-4147-A177-3AD203B41FA5}">
                      <a16:colId xmlns:a16="http://schemas.microsoft.com/office/drawing/2014/main" val="2969799904"/>
                    </a:ext>
                  </a:extLst>
                </a:gridCol>
                <a:gridCol w="1786792">
                  <a:extLst>
                    <a:ext uri="{9D8B030D-6E8A-4147-A177-3AD203B41FA5}">
                      <a16:colId xmlns:a16="http://schemas.microsoft.com/office/drawing/2014/main" val="1133538100"/>
                    </a:ext>
                  </a:extLst>
                </a:gridCol>
              </a:tblGrid>
              <a:tr h="1756358">
                <a:tc>
                  <a:txBody>
                    <a:bodyPr/>
                    <a:lstStyle/>
                    <a:p>
                      <a:pPr algn="ctr">
                        <a:lnSpc>
                          <a:spcPct val="105000"/>
                        </a:lnSpc>
                        <a:spcBef>
                          <a:spcPts val="600"/>
                        </a:spcBef>
                        <a:spcAft>
                          <a:spcPts val="600"/>
                        </a:spcAft>
                      </a:pPr>
                      <a:endParaRPr lang="en-US" sz="2800" dirty="0" smtClean="0">
                        <a:solidFill>
                          <a:srgbClr val="000000"/>
                        </a:solidFill>
                        <a:effectLst/>
                        <a:latin typeface="Times New Roman" panose="02020603050405020304" pitchFamily="18" charset="0"/>
                        <a:ea typeface="Calibri" panose="020F0502020204030204" pitchFamily="34" charset="0"/>
                      </a:endParaRPr>
                    </a:p>
                    <a:p>
                      <a:pPr algn="ctr">
                        <a:lnSpc>
                          <a:spcPct val="105000"/>
                        </a:lnSpc>
                        <a:spcBef>
                          <a:spcPts val="600"/>
                        </a:spcBef>
                        <a:spcAft>
                          <a:spcPts val="600"/>
                        </a:spcAft>
                      </a:pPr>
                      <a:endParaRPr lang="en-US" sz="2800" b="1" dirty="0" smtClean="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smtClean="0">
                          <a:solidFill>
                            <a:srgbClr val="000000"/>
                          </a:solidFill>
                          <a:effectLst/>
                          <a:latin typeface="Times New Roman" panose="02020603050405020304" pitchFamily="18" charset="0"/>
                          <a:ea typeface="Calibri" panose="020F0502020204030204" pitchFamily="34" charset="0"/>
                        </a:rPr>
                        <a:t>Cấu tạo cơ thể</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Môi trường sống</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Đa dạng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Đại diện</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Ghi chú</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149941"/>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1. Ruột khoang</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317511"/>
                  </a:ext>
                </a:extLst>
              </a:tr>
              <a:tr h="794820">
                <a:tc>
                  <a:txBody>
                    <a:bodyPr/>
                    <a:lstStyle/>
                    <a:p>
                      <a:pPr>
                        <a:lnSpc>
                          <a:spcPct val="105000"/>
                        </a:lnSpc>
                        <a:spcBef>
                          <a:spcPts val="600"/>
                        </a:spcBef>
                        <a:spcAft>
                          <a:spcPts val="600"/>
                        </a:spcAft>
                      </a:pPr>
                      <a:r>
                        <a:rPr lang="vi-VN" sz="2800" b="1" dirty="0" smtClean="0">
                          <a:solidFill>
                            <a:srgbClr val="000000"/>
                          </a:solidFill>
                          <a:effectLst/>
                          <a:latin typeface="Times New Roman" panose="02020603050405020304" pitchFamily="18" charset="0"/>
                          <a:ea typeface="Calibri" panose="020F0502020204030204" pitchFamily="34" charset="0"/>
                        </a:rPr>
                        <a:t>2</a:t>
                      </a:r>
                      <a:r>
                        <a:rPr lang="vi-VN" sz="2800" b="1" dirty="0">
                          <a:solidFill>
                            <a:srgbClr val="000000"/>
                          </a:solidFill>
                          <a:effectLst/>
                          <a:latin typeface="Times New Roman" panose="02020603050405020304" pitchFamily="18" charset="0"/>
                          <a:ea typeface="Calibri" panose="020F0502020204030204" pitchFamily="34" charset="0"/>
                        </a:rPr>
                        <a:t>. Giun</a:t>
                      </a:r>
                      <a:endParaRPr lang="en-US" sz="2800" dirty="0">
                        <a:solidFill>
                          <a:srgbClr val="000000"/>
                        </a:solidFill>
                        <a:effectLst/>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08317"/>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3. Thân mềm</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639310"/>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4. Chân khớp</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913212"/>
                  </a:ext>
                </a:extLst>
              </a:tr>
            </a:tbl>
          </a:graphicData>
        </a:graphic>
      </p:graphicFrame>
      <p:cxnSp>
        <p:nvCxnSpPr>
          <p:cNvPr id="11" name="Straight Connector 10"/>
          <p:cNvCxnSpPr/>
          <p:nvPr/>
        </p:nvCxnSpPr>
        <p:spPr>
          <a:xfrm>
            <a:off x="766485" y="1182785"/>
            <a:ext cx="1853771" cy="1732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6"/>
          <p:cNvSpPr>
            <a:spLocks noChangeArrowheads="1"/>
          </p:cNvSpPr>
          <p:nvPr/>
        </p:nvSpPr>
        <p:spPr bwMode="auto">
          <a:xfrm>
            <a:off x="1123406" y="179757"/>
            <a:ext cx="1009758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a:t>
            </a:r>
            <a:r>
              <a:rPr kumimoji="0" lang="en-US"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vi-VN"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err="1" smtClean="0">
                <a:latin typeface="Times New Roman" panose="02020603050405020304" pitchFamily="18" charset="0"/>
                <a:cs typeface="Times New Roman" panose="02020603050405020304" pitchFamily="18" charset="0"/>
              </a:rPr>
              <a:t>Căn</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thiện</a:t>
            </a:r>
            <a:r>
              <a:rPr lang="en-US" sz="2400" b="1" dirty="0">
                <a:latin typeface="Times New Roman" panose="02020603050405020304" pitchFamily="18" charset="0"/>
                <a:cs typeface="Times New Roman" panose="02020603050405020304" pitchFamily="18" charset="0"/>
              </a:rPr>
              <a:t> PHT </a:t>
            </a:r>
            <a:r>
              <a:rPr lang="en-US" sz="2400" b="1" dirty="0" err="1">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strike="noStrike" cap="none" normalizeH="0" baseline="0" dirty="0" smtClean="0">
              <a:ln>
                <a:noFill/>
              </a:ln>
              <a:solidFill>
                <a:schemeClr val="tx1"/>
              </a:solidFill>
              <a:effectLst/>
              <a:latin typeface="Arial" panose="020B0604020202020204" pitchFamily="34" charset="0"/>
            </a:endParaRPr>
          </a:p>
        </p:txBody>
      </p:sp>
      <p:sp>
        <p:nvSpPr>
          <p:cNvPr id="15" name="TextBox 14"/>
          <p:cNvSpPr txBox="1"/>
          <p:nvPr/>
        </p:nvSpPr>
        <p:spPr>
          <a:xfrm>
            <a:off x="766485" y="2090739"/>
            <a:ext cx="1153755" cy="369332"/>
          </a:xfrm>
          <a:prstGeom prst="rect">
            <a:avLst/>
          </a:prstGeom>
          <a:noFill/>
        </p:spPr>
        <p:txBody>
          <a:bodyPr wrap="square" rtlCol="0">
            <a:spAutoFit/>
          </a:bodyPr>
          <a:lstStyle/>
          <a:p>
            <a:endParaRPr lang="en-US" dirty="0"/>
          </a:p>
        </p:txBody>
      </p:sp>
      <p:sp>
        <p:nvSpPr>
          <p:cNvPr id="16" name="TextBox 15"/>
          <p:cNvSpPr txBox="1"/>
          <p:nvPr/>
        </p:nvSpPr>
        <p:spPr>
          <a:xfrm>
            <a:off x="701170" y="2460071"/>
            <a:ext cx="1349698" cy="455317"/>
          </a:xfrm>
          <a:prstGeom prst="rect">
            <a:avLst/>
          </a:prstGeom>
          <a:noFill/>
        </p:spPr>
        <p:txBody>
          <a:bodyPr wrap="square" rtlCol="0">
            <a:spAutoFit/>
          </a:bodyPr>
          <a:lstStyle/>
          <a:p>
            <a:pPr algn="ctr">
              <a:lnSpc>
                <a:spcPct val="105000"/>
              </a:lnSpc>
              <a:spcBef>
                <a:spcPts val="600"/>
              </a:spcBef>
              <a:spcAft>
                <a:spcPts val="600"/>
              </a:spcAft>
            </a:pPr>
            <a:r>
              <a:rPr lang="vi-VN" sz="2400" b="1" dirty="0">
                <a:solidFill>
                  <a:srgbClr val="000000"/>
                </a:solidFill>
                <a:latin typeface="Times New Roman" panose="02020603050405020304" pitchFamily="18" charset="0"/>
                <a:ea typeface="Calibri" panose="020F0502020204030204" pitchFamily="34" charset="0"/>
              </a:rPr>
              <a:t>Đại diện</a:t>
            </a:r>
            <a:endParaRPr lang="en-US" sz="2400" dirty="0">
              <a:solidFill>
                <a:srgbClr val="000000"/>
              </a:solidFill>
              <a:latin typeface="Times New Roman" panose="02020603050405020304" pitchFamily="18" charset="0"/>
              <a:ea typeface="Calibri" panose="020F0502020204030204" pitchFamily="34" charset="0"/>
            </a:endParaRPr>
          </a:p>
        </p:txBody>
      </p:sp>
      <p:sp>
        <p:nvSpPr>
          <p:cNvPr id="17" name="TextBox 16"/>
          <p:cNvSpPr txBox="1"/>
          <p:nvPr/>
        </p:nvSpPr>
        <p:spPr>
          <a:xfrm>
            <a:off x="1376019" y="1974539"/>
            <a:ext cx="1178922" cy="369332"/>
          </a:xfrm>
          <a:prstGeom prst="rect">
            <a:avLst/>
          </a:prstGeom>
          <a:noFill/>
        </p:spPr>
        <p:txBody>
          <a:bodyPr wrap="square" rtlCol="0">
            <a:spAutoFit/>
          </a:bodyPr>
          <a:lstStyle/>
          <a:p>
            <a:endParaRPr lang="en-US" dirty="0"/>
          </a:p>
        </p:txBody>
      </p:sp>
      <p:sp>
        <p:nvSpPr>
          <p:cNvPr id="18" name="TextBox 17"/>
          <p:cNvSpPr txBox="1"/>
          <p:nvPr/>
        </p:nvSpPr>
        <p:spPr>
          <a:xfrm>
            <a:off x="1376020" y="1162592"/>
            <a:ext cx="1244236"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Tiêu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chí</a:t>
            </a:r>
            <a:r>
              <a:rPr lang="en-US" sz="2400" b="1" dirty="0" smtClean="0">
                <a:latin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cs typeface="Times New Roman" panose="02020603050405020304" pitchFamily="18" charset="0"/>
              </a:rPr>
              <a:t>so </a:t>
            </a:r>
            <a:r>
              <a:rPr lang="en-US" sz="2400" b="1" dirty="0" err="1" smtClean="0">
                <a:latin typeface="Times New Roman" panose="02020603050405020304" pitchFamily="18" charset="0"/>
                <a:cs typeface="Times New Roman" panose="02020603050405020304" pitchFamily="18" charset="0"/>
              </a:rPr>
              <a:t>sánh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884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3)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7143347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6986528"/>
          </a:xfrm>
          <a:prstGeom prst="rect">
            <a:avLst/>
          </a:prstGeom>
          <a:noFill/>
        </p:spPr>
        <p:txBody>
          <a:bodyPr wrap="square" rtlCol="0">
            <a:spAutoFit/>
          </a:bodyPr>
          <a:lstStyle/>
          <a:p>
            <a:pPr algn="ctr"/>
            <a:r>
              <a:rPr lang="vi-VN" sz="2800" b="1" u="sng" dirty="0">
                <a:latin typeface="+mj-lt"/>
              </a:rPr>
              <a:t>PHIẾU HẸN </a:t>
            </a:r>
            <a:r>
              <a:rPr lang="vi-VN" sz="2800" b="1" dirty="0">
                <a:latin typeface="+mj-lt"/>
              </a:rPr>
              <a:t> (Thời gian 5 phút) </a:t>
            </a:r>
            <a:endParaRPr lang="en-US" sz="2800" dirty="0">
              <a:latin typeface="+mj-lt"/>
            </a:endParaRPr>
          </a:p>
          <a:p>
            <a:r>
              <a:rPr lang="en-US" sz="2800" b="1" dirty="0" smtClean="0">
                <a:latin typeface="+mj-lt"/>
              </a:rPr>
              <a:t>                                           </a:t>
            </a:r>
            <a:r>
              <a:rPr lang="vi-VN" sz="2800" b="1" dirty="0" smtClean="0">
                <a:latin typeface="+mj-lt"/>
              </a:rPr>
              <a:t>Nhóm </a:t>
            </a:r>
            <a:r>
              <a:rPr lang="vi-VN" sz="2800" b="1" dirty="0">
                <a:latin typeface="+mj-lt"/>
              </a:rPr>
              <a:t>..........</a:t>
            </a:r>
            <a:endParaRPr lang="en-US" sz="2800" dirty="0">
              <a:latin typeface="+mj-lt"/>
            </a:endParaRPr>
          </a:p>
          <a:p>
            <a:pPr algn="ctr"/>
            <a:r>
              <a:rPr lang="vi-VN" sz="2800" b="1" dirty="0">
                <a:latin typeface="+mj-lt"/>
              </a:rPr>
              <a:t>Từ kiến thức về các lớp động vật nhóm mình nghiên cứu: </a:t>
            </a:r>
            <a:endParaRPr lang="en-US" sz="2800" b="1" dirty="0" smtClean="0">
              <a:latin typeface="+mj-lt"/>
            </a:endParaRPr>
          </a:p>
          <a:p>
            <a:pPr algn="ctr"/>
            <a:r>
              <a:rPr lang="vi-VN" sz="2800" b="1" dirty="0" smtClean="0">
                <a:latin typeface="+mj-lt"/>
              </a:rPr>
              <a:t>Thiết </a:t>
            </a:r>
            <a:r>
              <a:rPr lang="vi-VN" sz="2800" b="1" dirty="0">
                <a:latin typeface="+mj-lt"/>
              </a:rPr>
              <a:t>kế bộ câu hỏi </a:t>
            </a:r>
            <a:r>
              <a:rPr lang="vi-VN" sz="2800" dirty="0">
                <a:latin typeface="+mj-lt"/>
              </a:rPr>
              <a:t>để tìm hiểu về kiến thức của nhóm mình được </a:t>
            </a:r>
            <a:r>
              <a:rPr lang="vi-VN" sz="2800" dirty="0" smtClean="0">
                <a:latin typeface="+mj-lt"/>
              </a:rPr>
              <a:t>giao ?</a:t>
            </a: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613057290"/>
              </p:ext>
            </p:extLst>
          </p:nvPr>
        </p:nvGraphicFramePr>
        <p:xfrm>
          <a:off x="444137" y="2037804"/>
          <a:ext cx="11129553" cy="4585064"/>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1146266">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Câu hỏi tương ứng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904739630"/>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563287986"/>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VD: Lưỡng cư sống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590699467"/>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241654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ep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59" y="2914240"/>
            <a:ext cx="313892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onopterus_albus- lu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590" y="4342990"/>
            <a:ext cx="34914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QUANTRONG\DHBO\1528959355-364-can-benh-la-hiem-gap-khien-be-gai-sinh-ra-bi-thieu-mat-nua-hop-so-1-1528956227-width650height6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734" y="2842802"/>
            <a:ext cx="313892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QUANTRONG\DHBO\images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172" y="4271552"/>
            <a:ext cx="306592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D:\QUANTRONG\DHBO\fdddd91a-764d-4dbd-b520-5b3060aa5cc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47" y="4342990"/>
            <a:ext cx="32849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6302422" y="3842927"/>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t>Cá chép</a:t>
            </a:r>
          </a:p>
        </p:txBody>
      </p:sp>
      <p:sp>
        <p:nvSpPr>
          <p:cNvPr id="10" name="TextBox 22"/>
          <p:cNvSpPr txBox="1">
            <a:spLocks noChangeArrowheads="1"/>
          </p:cNvSpPr>
          <p:nvPr/>
        </p:nvSpPr>
        <p:spPr bwMode="auto">
          <a:xfrm>
            <a:off x="2444797" y="5128802"/>
            <a:ext cx="124096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Lươn</a:t>
            </a:r>
          </a:p>
        </p:txBody>
      </p:sp>
      <p:sp>
        <p:nvSpPr>
          <p:cNvPr id="11" name="TextBox 23"/>
          <p:cNvSpPr txBox="1">
            <a:spLocks noChangeArrowheads="1"/>
          </p:cNvSpPr>
          <p:nvPr/>
        </p:nvSpPr>
        <p:spPr bwMode="auto">
          <a:xfrm>
            <a:off x="5159422" y="5128802"/>
            <a:ext cx="153296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Cá nhám</a:t>
            </a:r>
          </a:p>
        </p:txBody>
      </p:sp>
      <p:sp>
        <p:nvSpPr>
          <p:cNvPr id="12" name="TextBox 24"/>
          <p:cNvSpPr txBox="1">
            <a:spLocks noChangeArrowheads="1"/>
          </p:cNvSpPr>
          <p:nvPr/>
        </p:nvSpPr>
        <p:spPr bwMode="auto">
          <a:xfrm>
            <a:off x="9731422" y="4985927"/>
            <a:ext cx="138696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t>Cá rô</a:t>
            </a:r>
          </a:p>
        </p:txBody>
      </p:sp>
      <p:sp>
        <p:nvSpPr>
          <p:cNvPr id="14" name="TextBox 21"/>
          <p:cNvSpPr txBox="1">
            <a:spLocks noChangeArrowheads="1"/>
          </p:cNvSpPr>
          <p:nvPr/>
        </p:nvSpPr>
        <p:spPr bwMode="auto">
          <a:xfrm>
            <a:off x="9017047" y="3700052"/>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Cá đuối</a:t>
            </a:r>
          </a:p>
        </p:txBody>
      </p:sp>
      <p:pic>
        <p:nvPicPr>
          <p:cNvPr id="15" name="Picture 7" descr="herring- ca tri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154" y="2914240"/>
            <a:ext cx="358820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D:\QUANTRONG\DHBO\53e1901201108Fis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0797" y="1485490"/>
            <a:ext cx="3065921"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D:\QUANTRONG\DHBO\images (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590" y="1514065"/>
            <a:ext cx="377720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D:\QUANTRONG\DHBO\tải xuống (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1172" y="1428340"/>
            <a:ext cx="316325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2"/>
          <p:cNvSpPr txBox="1">
            <a:spLocks noChangeArrowheads="1"/>
          </p:cNvSpPr>
          <p:nvPr/>
        </p:nvSpPr>
        <p:spPr bwMode="auto">
          <a:xfrm>
            <a:off x="2944859" y="2414177"/>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FF00"/>
                </a:solidFill>
              </a:rPr>
              <a:t>Cá mập </a:t>
            </a:r>
          </a:p>
        </p:txBody>
      </p:sp>
      <p:sp>
        <p:nvSpPr>
          <p:cNvPr id="20" name="TextBox 33"/>
          <p:cNvSpPr txBox="1">
            <a:spLocks noChangeArrowheads="1"/>
          </p:cNvSpPr>
          <p:nvPr/>
        </p:nvSpPr>
        <p:spPr bwMode="auto">
          <a:xfrm>
            <a:off x="5373734" y="2485615"/>
            <a:ext cx="182495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FF00"/>
                </a:solidFill>
              </a:rPr>
              <a:t>Cá đuôi gai</a:t>
            </a:r>
          </a:p>
        </p:txBody>
      </p:sp>
      <p:sp>
        <p:nvSpPr>
          <p:cNvPr id="21" name="TextBox 34"/>
          <p:cNvSpPr txBox="1">
            <a:spLocks noChangeArrowheads="1"/>
          </p:cNvSpPr>
          <p:nvPr/>
        </p:nvSpPr>
        <p:spPr bwMode="auto">
          <a:xfrm>
            <a:off x="9374234" y="2485615"/>
            <a:ext cx="1459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Cá mú đỏ</a:t>
            </a:r>
          </a:p>
        </p:txBody>
      </p:sp>
      <p:sp>
        <p:nvSpPr>
          <p:cNvPr id="22" name="TextBox 35"/>
          <p:cNvSpPr txBox="1">
            <a:spLocks noChangeArrowheads="1"/>
          </p:cNvSpPr>
          <p:nvPr/>
        </p:nvSpPr>
        <p:spPr bwMode="auto">
          <a:xfrm>
            <a:off x="2801984" y="3842927"/>
            <a:ext cx="138696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Cá trích</a:t>
            </a:r>
          </a:p>
        </p:txBody>
      </p:sp>
      <p:sp>
        <p:nvSpPr>
          <p:cNvPr id="27" name="TextBox 26"/>
          <p:cNvSpPr txBox="1"/>
          <p:nvPr/>
        </p:nvSpPr>
        <p:spPr>
          <a:xfrm>
            <a:off x="953589" y="418010"/>
            <a:ext cx="164592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LỚP CÁ</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4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500"/>
                                        <p:tgtEl>
                                          <p:spTgt spid="19"/>
                                        </p:tgtEl>
                                      </p:cBhvr>
                                    </p:animEffect>
                                  </p:childTnLst>
                                </p:cTn>
                              </p:par>
                              <p:par>
                                <p:cTn id="11" presetID="4"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ox(in)">
                                      <p:cBhvr>
                                        <p:cTn id="16" dur="500"/>
                                        <p:tgtEl>
                                          <p:spTgt spid="20"/>
                                        </p:tgtEl>
                                      </p:cBhvr>
                                    </p:animEffect>
                                  </p:childTnLst>
                                </p:cTn>
                              </p:par>
                              <p:par>
                                <p:cTn id="17" presetID="4"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par>
                                <p:cTn id="23" presetID="4"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par>
                                <p:cTn id="29" presetID="4"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500"/>
                                        <p:tgtEl>
                                          <p:spTgt spid="4"/>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500"/>
                                        <p:tgtEl>
                                          <p:spTgt spid="9"/>
                                        </p:tgtEl>
                                      </p:cBhvr>
                                    </p:animEffect>
                                  </p:childTnLst>
                                </p:cTn>
                              </p:par>
                              <p:par>
                                <p:cTn id="35" presetID="4"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500"/>
                                        <p:tgtEl>
                                          <p:spTgt spid="14"/>
                                        </p:tgtEl>
                                      </p:cBhvr>
                                    </p:animEffect>
                                  </p:childTnLst>
                                </p:cTn>
                              </p:par>
                              <p:par>
                                <p:cTn id="41" presetID="4"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ox(in)">
                                      <p:cBhvr>
                                        <p:cTn id="43" dur="500"/>
                                        <p:tgtEl>
                                          <p:spTgt spid="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par>
                                <p:cTn id="47" presetID="4"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ox(in)">
                                      <p:cBhvr>
                                        <p:cTn id="49" dur="500"/>
                                        <p:tgtEl>
                                          <p:spTgt spid="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ox(in)">
                                      <p:cBhvr>
                                        <p:cTn id="52" dur="500"/>
                                        <p:tgtEl>
                                          <p:spTgt spid="11"/>
                                        </p:tgtEl>
                                      </p:cBhvr>
                                    </p:animEffect>
                                  </p:childTnLst>
                                </p:cTn>
                              </p:par>
                              <p:par>
                                <p:cTn id="53" presetID="4" presetClass="entr" presetSubtype="16"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ox(in)">
                                      <p:cBhvr>
                                        <p:cTn id="55" dur="500"/>
                                        <p:tgtEl>
                                          <p:spTgt spid="5"/>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ox(i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3505199" y="685800"/>
            <a:ext cx="6997338" cy="3810000"/>
          </a:xfrm>
          <a:prstGeom prst="cloudCallout">
            <a:avLst>
              <a:gd name="adj1" fmla="val -22448"/>
              <a:gd name="adj2" fmla="val 60616"/>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r>
              <a:rPr lang="en-US" sz="3200" b="1" u="sng" dirty="0" err="1" smtClean="0"/>
              <a:t>Quan</a:t>
            </a:r>
            <a:r>
              <a:rPr lang="en-US" sz="3200" b="1" u="sng" dirty="0" smtClean="0"/>
              <a:t> </a:t>
            </a:r>
            <a:r>
              <a:rPr lang="en-US" sz="3200" b="1" u="sng" dirty="0" err="1" smtClean="0"/>
              <a:t>sát</a:t>
            </a:r>
            <a:r>
              <a:rPr lang="en-US" sz="3200" b="1" u="sng" dirty="0" smtClean="0"/>
              <a:t> clip</a:t>
            </a:r>
            <a:r>
              <a:rPr lang="en-US" sz="3200" dirty="0" smtClean="0"/>
              <a:t>: </a:t>
            </a:r>
          </a:p>
          <a:p>
            <a:pPr algn="just"/>
            <a:r>
              <a:rPr lang="en-US" sz="3200" dirty="0" smtClean="0"/>
              <a:t>    </a:t>
            </a:r>
            <a:r>
              <a:rPr lang="en-US" sz="4000" dirty="0" err="1" smtClean="0">
                <a:latin typeface="Times New Roman" pitchFamily="18" charset="0"/>
                <a:cs typeface="Times New Roman" pitchFamily="18" charset="0"/>
              </a:rPr>
              <a:t>Sự</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phong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phú</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động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vật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được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hiện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như</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thế</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nào</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pic>
        <p:nvPicPr>
          <p:cNvPr id="9219" name="Picture 4" descr="23580794dcc207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1" y="4495800"/>
            <a:ext cx="2354263" cy="185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9005" y="182877"/>
            <a:ext cx="4976948" cy="584775"/>
          </a:xfrm>
          <a:prstGeom prst="rect">
            <a:avLst/>
          </a:prstGeom>
          <a:noFill/>
          <a:ln w="28575">
            <a:solidFill>
              <a:schemeClr val="tx1"/>
            </a:solidFill>
          </a:ln>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 ĐA DẠNG ĐỘNG VẬT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155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ết quả hình ảnh cho LƯỠNG C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16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Kết quả hình ảnh cho ếch đồng"/>
          <p:cNvPicPr>
            <a:picLocks noChangeAspect="1" noChangeArrowheads="1"/>
          </p:cNvPicPr>
          <p:nvPr/>
        </p:nvPicPr>
        <p:blipFill>
          <a:blip r:embed="rId3">
            <a:extLst>
              <a:ext uri="{28A0092B-C50C-407E-A947-70E740481C1C}">
                <a14:useLocalDpi xmlns:a14="http://schemas.microsoft.com/office/drawing/2010/main" val="0"/>
              </a:ext>
            </a:extLst>
          </a:blip>
          <a:srcRect l="7227" t="12193" r="7419" b="8582"/>
          <a:stretch>
            <a:fillRect/>
          </a:stretch>
        </p:blipFill>
        <p:spPr bwMode="auto">
          <a:xfrm rot="20061542">
            <a:off x="3359151" y="3244851"/>
            <a:ext cx="52435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Kết quả hình ảnh cho ếch gi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175"/>
            <a:ext cx="46482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524000" y="3429001"/>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latin typeface="Times New Roman" panose="02020603050405020304" pitchFamily="18" charset="0"/>
                <a:cs typeface="Times New Roman" panose="02020603050405020304" pitchFamily="18" charset="0"/>
              </a:rPr>
              <a:t>Cá cóc tam đảo</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9067800" y="3581401"/>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latin typeface="Times New Roman" panose="02020603050405020304" pitchFamily="18" charset="0"/>
                <a:cs typeface="Times New Roman" panose="02020603050405020304" pitchFamily="18" charset="0"/>
              </a:rPr>
              <a:t>Ếch giun</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733800" y="6334126"/>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a:solidFill>
                  <a:srgbClr val="FF0000"/>
                </a:solidFill>
                <a:latin typeface="Times New Roman" panose="02020603050405020304" pitchFamily="18" charset="0"/>
                <a:cs typeface="Times New Roman" panose="02020603050405020304" pitchFamily="18" charset="0"/>
              </a:rPr>
              <a:t>Ếch đồng</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134144" y="5277394"/>
            <a:ext cx="2962062"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LỚP LƯỠNG CƯ</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84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4" descr="rong_komodoensis1"/>
          <p:cNvPicPr>
            <a:picLocks noChangeAspect="1" noChangeArrowheads="1"/>
          </p:cNvPicPr>
          <p:nvPr/>
        </p:nvPicPr>
        <p:blipFill>
          <a:blip r:embed="rId2"/>
          <a:srcRect/>
          <a:stretch>
            <a:fillRect/>
          </a:stretch>
        </p:blipFill>
        <p:spPr bwMode="auto">
          <a:xfrm>
            <a:off x="7639597" y="0"/>
            <a:ext cx="4648200" cy="3371850"/>
          </a:xfrm>
          <a:prstGeom prst="rect">
            <a:avLst/>
          </a:prstGeom>
          <a:noFill/>
          <a:ln w="9525">
            <a:noFill/>
            <a:miter lim="800000"/>
            <a:headEnd/>
            <a:tailEnd/>
          </a:ln>
        </p:spPr>
      </p:pic>
      <p:pic>
        <p:nvPicPr>
          <p:cNvPr id="5123" name="Picture 4" descr="ct065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143797" y="3352800"/>
            <a:ext cx="4419600" cy="3505200"/>
          </a:xfrm>
          <a:prstGeom prst="rect">
            <a:avLst/>
          </a:prstGeom>
          <a:noFill/>
          <a:ln w="9525">
            <a:noFill/>
            <a:miter lim="800000"/>
            <a:headEnd/>
            <a:tailEnd/>
          </a:ln>
        </p:spPr>
      </p:pic>
      <p:pic>
        <p:nvPicPr>
          <p:cNvPr id="5124" name="Picture 5" descr="africa54"/>
          <p:cNvPicPr>
            <a:picLocks noChangeAspect="1" noChangeArrowheads="1"/>
          </p:cNvPicPr>
          <p:nvPr/>
        </p:nvPicPr>
        <p:blipFill>
          <a:blip r:embed="rId4"/>
          <a:srcRect/>
          <a:stretch>
            <a:fillRect/>
          </a:stretch>
        </p:blipFill>
        <p:spPr bwMode="auto">
          <a:xfrm>
            <a:off x="7639597" y="3352800"/>
            <a:ext cx="4648200" cy="3505200"/>
          </a:xfrm>
          <a:prstGeom prst="rect">
            <a:avLst/>
          </a:prstGeom>
          <a:noFill/>
          <a:ln w="9525">
            <a:noFill/>
            <a:miter lim="800000"/>
            <a:headEnd/>
            <a:tailEnd/>
          </a:ln>
        </p:spPr>
      </p:pic>
      <p:pic>
        <p:nvPicPr>
          <p:cNvPr id="5125" name="Picture 7" descr="south_55"/>
          <p:cNvPicPr>
            <a:picLocks noChangeAspect="1" noChangeArrowheads="1"/>
          </p:cNvPicPr>
          <p:nvPr/>
        </p:nvPicPr>
        <p:blipFill>
          <a:blip r:embed="rId5"/>
          <a:srcRect/>
          <a:stretch>
            <a:fillRect/>
          </a:stretch>
        </p:blipFill>
        <p:spPr bwMode="auto">
          <a:xfrm>
            <a:off x="3143797" y="0"/>
            <a:ext cx="4495800" cy="3352800"/>
          </a:xfrm>
          <a:prstGeom prst="rect">
            <a:avLst/>
          </a:prstGeom>
          <a:noFill/>
          <a:ln w="9525">
            <a:noFill/>
            <a:miter lim="800000"/>
            <a:headEnd/>
            <a:tailEnd/>
          </a:ln>
        </p:spPr>
      </p:pic>
      <p:sp>
        <p:nvSpPr>
          <p:cNvPr id="5126" name="Text Box 15"/>
          <p:cNvSpPr txBox="1">
            <a:spLocks noChangeArrowheads="1"/>
          </p:cNvSpPr>
          <p:nvPr/>
        </p:nvSpPr>
        <p:spPr bwMode="auto">
          <a:xfrm>
            <a:off x="3248572" y="2881313"/>
            <a:ext cx="2133600" cy="519112"/>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Tắc kè</a:t>
            </a:r>
          </a:p>
        </p:txBody>
      </p:sp>
      <p:sp>
        <p:nvSpPr>
          <p:cNvPr id="5127" name="Text Box 16"/>
          <p:cNvSpPr txBox="1">
            <a:spLocks noChangeArrowheads="1"/>
          </p:cNvSpPr>
          <p:nvPr/>
        </p:nvSpPr>
        <p:spPr bwMode="auto">
          <a:xfrm>
            <a:off x="9468397" y="2819401"/>
            <a:ext cx="26670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dirty="0" err="1">
                <a:solidFill>
                  <a:srgbClr val="0000CC"/>
                </a:solidFill>
                <a:latin typeface="Arial" charset="0"/>
              </a:rPr>
              <a:t>Rồng</a:t>
            </a:r>
            <a:r>
              <a:rPr lang="en-US" sz="2800" dirty="0">
                <a:solidFill>
                  <a:srgbClr val="0000CC"/>
                </a:solidFill>
                <a:latin typeface="Arial" charset="0"/>
              </a:rPr>
              <a:t> Komodo</a:t>
            </a:r>
          </a:p>
        </p:txBody>
      </p:sp>
      <p:sp>
        <p:nvSpPr>
          <p:cNvPr id="5128" name="Text Box 19"/>
          <p:cNvSpPr txBox="1">
            <a:spLocks noChangeArrowheads="1"/>
          </p:cNvSpPr>
          <p:nvPr/>
        </p:nvSpPr>
        <p:spPr bwMode="auto">
          <a:xfrm>
            <a:off x="7715797" y="6248401"/>
            <a:ext cx="21336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Cá sấu</a:t>
            </a:r>
          </a:p>
        </p:txBody>
      </p:sp>
      <p:sp>
        <p:nvSpPr>
          <p:cNvPr id="5129" name="Text Box 20"/>
          <p:cNvSpPr txBox="1">
            <a:spLocks noChangeArrowheads="1"/>
          </p:cNvSpPr>
          <p:nvPr/>
        </p:nvSpPr>
        <p:spPr bwMode="auto">
          <a:xfrm>
            <a:off x="3372397" y="4267201"/>
            <a:ext cx="24384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Rắn hổ mang</a:t>
            </a:r>
          </a:p>
        </p:txBody>
      </p:sp>
      <p:sp>
        <p:nvSpPr>
          <p:cNvPr id="2" name="TextBox 1"/>
          <p:cNvSpPr txBox="1"/>
          <p:nvPr/>
        </p:nvSpPr>
        <p:spPr>
          <a:xfrm>
            <a:off x="248195" y="235129"/>
            <a:ext cx="2390502" cy="523220"/>
          </a:xfrm>
          <a:prstGeom prst="rect">
            <a:avLst/>
          </a:prstGeom>
          <a:noFill/>
          <a:ln w="28575">
            <a:solidFill>
              <a:schemeClr val="tx1"/>
            </a:solidFill>
          </a:ln>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LỚP BÒ SÁT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60311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462088"/>
            <a:ext cx="2667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6989"/>
            <a:ext cx="26670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2138" y="1479550"/>
            <a:ext cx="24384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800" y="1473200"/>
            <a:ext cx="2319338"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2800" y="76201"/>
            <a:ext cx="4757738"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4" name="AutoShape 8" descr="Thế giới động vật: Chim cắt hỏa mai chiến đấu kịch liệt để tranh ..."/>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p>
        </p:txBody>
      </p:sp>
      <p:pic>
        <p:nvPicPr>
          <p:cNvPr id="3277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5475" y="3141664"/>
            <a:ext cx="23876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2800" y="4735513"/>
            <a:ext cx="4757738"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3141664"/>
            <a:ext cx="2667000"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4662488"/>
            <a:ext cx="266700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92800" y="3151189"/>
            <a:ext cx="23368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7383" y="378824"/>
            <a:ext cx="1735092" cy="461665"/>
          </a:xfrm>
          <a:prstGeom prst="rect">
            <a:avLst/>
          </a:prstGeom>
          <a:noFill/>
          <a:ln w="28575">
            <a:solidFill>
              <a:schemeClr val="tx1"/>
            </a:solid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LỚP CHIM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30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par>
                                <p:cTn id="19" presetID="16" presetClass="entr" presetSubtype="37"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37"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outVertical)">
                                      <p:cBhvr>
                                        <p:cTn id="26" dur="500"/>
                                        <p:tgtEl>
                                          <p:spTgt spid="17"/>
                                        </p:tgtEl>
                                      </p:cBhvr>
                                    </p:animEffect>
                                  </p:childTnLst>
                                </p:cTn>
                              </p:par>
                              <p:par>
                                <p:cTn id="27" presetID="16" presetClass="entr" presetSubtype="37"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outVertical)">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37" fill="hold" nodeType="clickEffect">
                                  <p:stCondLst>
                                    <p:cond delay="0"/>
                                  </p:stCondLst>
                                  <p:childTnLst>
                                    <p:set>
                                      <p:cBhvr>
                                        <p:cTn id="33" dur="1" fill="hold">
                                          <p:stCondLst>
                                            <p:cond delay="0"/>
                                          </p:stCondLst>
                                        </p:cTn>
                                        <p:tgtEl>
                                          <p:spTgt spid="32780"/>
                                        </p:tgtEl>
                                        <p:attrNameLst>
                                          <p:attrName>style.visibility</p:attrName>
                                        </p:attrNameLst>
                                      </p:cBhvr>
                                      <p:to>
                                        <p:strVal val="visible"/>
                                      </p:to>
                                    </p:set>
                                    <p:animEffect transition="in" filter="barn(outVertical)">
                                      <p:cBhvr>
                                        <p:cTn id="34" dur="500"/>
                                        <p:tgtEl>
                                          <p:spTgt spid="32780"/>
                                        </p:tgtEl>
                                      </p:cBhvr>
                                    </p:animEffect>
                                  </p:childTnLst>
                                </p:cTn>
                              </p:par>
                              <p:par>
                                <p:cTn id="35" presetID="16" presetClass="entr" presetSubtype="37" fill="hold" nodeType="withEffect">
                                  <p:stCondLst>
                                    <p:cond delay="0"/>
                                  </p:stCondLst>
                                  <p:childTnLst>
                                    <p:set>
                                      <p:cBhvr>
                                        <p:cTn id="36" dur="1" fill="hold">
                                          <p:stCondLst>
                                            <p:cond delay="0"/>
                                          </p:stCondLst>
                                        </p:cTn>
                                        <p:tgtEl>
                                          <p:spTgt spid="32778"/>
                                        </p:tgtEl>
                                        <p:attrNameLst>
                                          <p:attrName>style.visibility</p:attrName>
                                        </p:attrNameLst>
                                      </p:cBhvr>
                                      <p:to>
                                        <p:strVal val="visible"/>
                                      </p:to>
                                    </p:set>
                                    <p:animEffect transition="in" filter="barn(outVertical)">
                                      <p:cBhvr>
                                        <p:cTn id="37" dur="500"/>
                                        <p:tgtEl>
                                          <p:spTgt spid="32778"/>
                                        </p:tgtEl>
                                      </p:cBhvr>
                                    </p:animEffect>
                                  </p:childTnLst>
                                </p:cTn>
                              </p:par>
                              <p:par>
                                <p:cTn id="38" presetID="16" presetClass="entr" presetSubtype="37" fill="hold" nodeType="withEffect">
                                  <p:stCondLst>
                                    <p:cond delay="0"/>
                                  </p:stCondLst>
                                  <p:childTnLst>
                                    <p:set>
                                      <p:cBhvr>
                                        <p:cTn id="39" dur="1" fill="hold">
                                          <p:stCondLst>
                                            <p:cond delay="0"/>
                                          </p:stCondLst>
                                        </p:cTn>
                                        <p:tgtEl>
                                          <p:spTgt spid="32779"/>
                                        </p:tgtEl>
                                        <p:attrNameLst>
                                          <p:attrName>style.visibility</p:attrName>
                                        </p:attrNameLst>
                                      </p:cBhvr>
                                      <p:to>
                                        <p:strVal val="visible"/>
                                      </p:to>
                                    </p:set>
                                    <p:animEffect transition="in" filter="barn(outVertical)">
                                      <p:cBhvr>
                                        <p:cTn id="40"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e giacccc"/>
          <p:cNvPicPr>
            <a:picLocks noChangeAspect="1" noChangeArrowheads="1"/>
          </p:cNvPicPr>
          <p:nvPr/>
        </p:nvPicPr>
        <p:blipFill>
          <a:blip r:embed="rId2"/>
          <a:srcRect/>
          <a:stretch>
            <a:fillRect/>
          </a:stretch>
        </p:blipFill>
        <p:spPr bwMode="auto">
          <a:xfrm>
            <a:off x="74022" y="77788"/>
            <a:ext cx="4419600" cy="3198812"/>
          </a:xfrm>
          <a:prstGeom prst="rect">
            <a:avLst/>
          </a:prstGeom>
          <a:noFill/>
          <a:ln w="9525">
            <a:noFill/>
            <a:miter lim="800000"/>
            <a:headEnd/>
            <a:tailEnd/>
          </a:ln>
        </p:spPr>
      </p:pic>
      <p:pic>
        <p:nvPicPr>
          <p:cNvPr id="5" name="Picture 7" descr="ngua"/>
          <p:cNvPicPr>
            <a:picLocks noChangeAspect="1" noChangeArrowheads="1"/>
          </p:cNvPicPr>
          <p:nvPr/>
        </p:nvPicPr>
        <p:blipFill>
          <a:blip r:embed="rId3"/>
          <a:srcRect/>
          <a:stretch>
            <a:fillRect/>
          </a:stretch>
        </p:blipFill>
        <p:spPr bwMode="auto">
          <a:xfrm>
            <a:off x="4493622" y="76200"/>
            <a:ext cx="4724400" cy="3200400"/>
          </a:xfrm>
          <a:prstGeom prst="rect">
            <a:avLst/>
          </a:prstGeom>
          <a:noFill/>
          <a:ln w="9525">
            <a:noFill/>
            <a:miter lim="800000"/>
            <a:headEnd/>
            <a:tailEnd/>
          </a:ln>
        </p:spPr>
      </p:pic>
      <p:pic>
        <p:nvPicPr>
          <p:cNvPr id="6" name="Picture 6" descr="Ngua van "/>
          <p:cNvPicPr>
            <a:picLocks noGrp="1" noChangeAspect="1" noChangeArrowheads="1"/>
          </p:cNvPicPr>
          <p:nvPr>
            <p:ph sz="quarter" idx="4294967295"/>
          </p:nvPr>
        </p:nvPicPr>
        <p:blipFill>
          <a:blip r:embed="rId4"/>
          <a:srcRect/>
          <a:stretch>
            <a:fillRect/>
          </a:stretch>
        </p:blipFill>
        <p:spPr>
          <a:xfrm>
            <a:off x="48622" y="3276600"/>
            <a:ext cx="4445000" cy="3200400"/>
          </a:xfrm>
          <a:prstGeom prst="rect">
            <a:avLst/>
          </a:prstGeom>
          <a:noFill/>
        </p:spPr>
      </p:pic>
      <p:pic>
        <p:nvPicPr>
          <p:cNvPr id="7" name="Picture 6" descr="Zeedonk_800"/>
          <p:cNvPicPr>
            <a:picLocks noChangeAspect="1" noChangeArrowheads="1"/>
          </p:cNvPicPr>
          <p:nvPr/>
        </p:nvPicPr>
        <p:blipFill>
          <a:blip r:embed="rId5"/>
          <a:srcRect/>
          <a:stretch>
            <a:fillRect/>
          </a:stretch>
        </p:blipFill>
        <p:spPr bwMode="auto">
          <a:xfrm>
            <a:off x="4493622" y="3276600"/>
            <a:ext cx="4724400" cy="3200400"/>
          </a:xfrm>
          <a:prstGeom prst="rect">
            <a:avLst/>
          </a:prstGeom>
          <a:noFill/>
          <a:ln w="9525">
            <a:noFill/>
            <a:miter lim="800000"/>
            <a:headEnd/>
            <a:tailEnd/>
          </a:ln>
        </p:spPr>
      </p:pic>
      <p:sp>
        <p:nvSpPr>
          <p:cNvPr id="2" name="TextBox 1"/>
          <p:cNvSpPr txBox="1"/>
          <p:nvPr/>
        </p:nvSpPr>
        <p:spPr>
          <a:xfrm>
            <a:off x="9875519" y="313509"/>
            <a:ext cx="1672047" cy="523220"/>
          </a:xfrm>
          <a:prstGeom prst="rect">
            <a:avLst/>
          </a:prstGeom>
          <a:noFill/>
          <a:ln w="38100">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LỚP THÚ</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68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CÁ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36883254"/>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a:t>
                      </a:r>
                      <a:r>
                        <a:rPr lang="vi-VN" sz="2800" b="1" dirty="0" smtClean="0">
                          <a:solidFill>
                            <a:schemeClr val="tx1"/>
                          </a:solidFill>
                          <a:effectLst/>
                          <a:latin typeface="Times New Roman" panose="02020603050405020304" pitchFamily="18" charset="0"/>
                          <a:cs typeface="Times New Roman" panose="02020603050405020304" pitchFamily="18" charset="0"/>
                        </a:rPr>
                        <a:t>gì</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làm</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cs typeface="Times New Roman" panose="02020603050405020304" pitchFamily="18" charset="0"/>
                        </a:rPr>
                        <a:t>?</a:t>
                      </a:r>
                      <a:r>
                        <a:rPr lang="vi-VN" sz="2800" b="1" dirty="0" smtClean="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rgbClr val="FFC000"/>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sống </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ở </a:t>
                      </a:r>
                      <a:r>
                        <a:rPr lang="vi-VN" sz="2800" b="1" dirty="0">
                          <a:solidFill>
                            <a:schemeClr val="tx1"/>
                          </a:solidFill>
                          <a:effectLst/>
                          <a:latin typeface="Times New Roman" panose="02020603050405020304" pitchFamily="18" charset="0"/>
                          <a:cs typeface="Times New Roman" panose="02020603050405020304" pitchFamily="18" charset="0"/>
                        </a:rPr>
                        <a:t>đâu</a:t>
                      </a:r>
                      <a:r>
                        <a:rPr lang="vi-VN" sz="2800" b="1" dirty="0" smtClean="0">
                          <a:solidFill>
                            <a:schemeClr val="tx1"/>
                          </a:solidFill>
                          <a:effectLst/>
                          <a:latin typeface="Times New Roman" panose="02020603050405020304" pitchFamily="18" charset="0"/>
                          <a:cs typeface="Times New Roman" panose="02020603050405020304" pitchFamily="18" charset="0"/>
                        </a:rPr>
                        <a:t>?</a:t>
                      </a:r>
                      <a:endParaRPr lang="en-US" sz="28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236809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LƯỠNG CƯ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383394077"/>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sống </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lưỡng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cư</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ở </a:t>
                      </a:r>
                      <a:r>
                        <a:rPr lang="vi-VN" sz="2800" b="1" dirty="0">
                          <a:solidFill>
                            <a:schemeClr val="tx1"/>
                          </a:solidFill>
                          <a:effectLst/>
                          <a:latin typeface="Times New Roman" panose="02020603050405020304" pitchFamily="18" charset="0"/>
                          <a:cs typeface="Times New Roman" panose="02020603050405020304" pitchFamily="18" charset="0"/>
                        </a:rPr>
                        <a:t>đâu</a:t>
                      </a:r>
                      <a:r>
                        <a:rPr lang="vi-VN" sz="2800" b="1" dirty="0" smtClean="0">
                          <a:solidFill>
                            <a:schemeClr val="tx1"/>
                          </a:solidFill>
                          <a:effectLst/>
                          <a:latin typeface="Times New Roman" panose="02020603050405020304" pitchFamily="18" charset="0"/>
                          <a:cs typeface="Times New Roman" panose="02020603050405020304" pitchFamily="18" charset="0"/>
                        </a:rPr>
                        <a:t>?</a:t>
                      </a:r>
                      <a:endParaRPr lang="en-US" sz="28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2938231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6124754"/>
          </a:xfrm>
          <a:prstGeom prst="rect">
            <a:avLst/>
          </a:prstGeom>
          <a:noFill/>
        </p:spPr>
        <p:txBody>
          <a:bodyPr wrap="square" rtlCol="0">
            <a:spAutoFit/>
          </a:bodyPr>
          <a:lstStyle/>
          <a:p>
            <a:pPr algn="ctr"/>
            <a:endParaRPr lang="en-US" sz="2800" b="1" dirty="0" smtClean="0">
              <a:latin typeface="Times New Roman" panose="02020603050405020304" pitchFamily="18" charset="0"/>
              <a:cs typeface="Times New Roman" panose="02020603050405020304" pitchFamily="18" charset="0"/>
            </a:endParaRPr>
          </a:p>
          <a:p>
            <a:pPr algn="ctr"/>
            <a:r>
              <a:rPr lang="en-US" sz="2800" b="1" dirty="0" smtClean="0">
                <a:solidFill>
                  <a:srgbClr val="FF0000"/>
                </a:solidFill>
                <a:latin typeface="Times New Roman" panose="02020603050405020304" pitchFamily="18" charset="0"/>
                <a:cs typeface="Times New Roman" panose="02020603050405020304" pitchFamily="18" charset="0"/>
              </a:rPr>
              <a:t>BỘ CÂU HỎI MINH HỌA LỚP BÒ SÁT </a:t>
            </a: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651851097"/>
              </p:ext>
            </p:extLst>
          </p:nvPr>
        </p:nvGraphicFramePr>
        <p:xfrm>
          <a:off x="444137" y="1463039"/>
          <a:ext cx="11129553" cy="5003076"/>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bò</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1563287986"/>
                  </a:ext>
                </a:extLst>
              </a:tr>
              <a:tr h="1515291">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sống </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Rắn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hổ</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mang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ở </a:t>
                      </a:r>
                      <a:r>
                        <a:rPr lang="vi-VN" sz="2800" b="1" dirty="0">
                          <a:solidFill>
                            <a:schemeClr val="tx1"/>
                          </a:solidFill>
                          <a:effectLst/>
                          <a:latin typeface="Times New Roman" panose="02020603050405020304" pitchFamily="18" charset="0"/>
                          <a:cs typeface="Times New Roman" panose="02020603050405020304" pitchFamily="18" charset="0"/>
                        </a:rPr>
                        <a:t>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kè</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1804343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CHIM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2340358380"/>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rgbClr val="00B0F0"/>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sống </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Chim</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ở </a:t>
                      </a:r>
                      <a:r>
                        <a:rPr lang="vi-VN" sz="2800" b="0" dirty="0">
                          <a:solidFill>
                            <a:schemeClr val="tx1"/>
                          </a:solidFill>
                          <a:effectLst/>
                          <a:latin typeface="Times New Roman" panose="02020603050405020304" pitchFamily="18" charset="0"/>
                          <a:cs typeface="Times New Roman" panose="02020603050405020304" pitchFamily="18" charset="0"/>
                        </a:rPr>
                        <a:t>đâu</a:t>
                      </a:r>
                      <a:r>
                        <a:rPr lang="vi-VN" sz="2800" b="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Công</a:t>
                      </a:r>
                      <a:r>
                        <a:rPr lang="en-US" sz="2800" b="0" dirty="0" smtClean="0">
                          <a:solidFill>
                            <a:schemeClr val="tx1"/>
                          </a:solidFill>
                          <a:effectLst/>
                          <a:latin typeface="Times New Roman" panose="02020603050405020304" pitchFamily="18" charset="0"/>
                          <a:cs typeface="Times New Roman" panose="02020603050405020304" pitchFamily="18" charset="0"/>
                        </a:rPr>
                        <a:t>,</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chim</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bồ</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câu</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hải</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âu</a:t>
                      </a:r>
                      <a:r>
                        <a:rPr lang="en-US" sz="2800" b="0" baseline="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912222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THÚ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1597289391"/>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Hổ</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chemeClr val="bg2">
                        <a:lumMod val="75000"/>
                      </a:schemeClr>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sống </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Thú</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ở </a:t>
                      </a:r>
                      <a:r>
                        <a:rPr lang="vi-VN" sz="2800" b="0" dirty="0">
                          <a:solidFill>
                            <a:schemeClr val="tx1"/>
                          </a:solidFill>
                          <a:effectLst/>
                          <a:latin typeface="Times New Roman" panose="02020603050405020304" pitchFamily="18" charset="0"/>
                          <a:cs typeface="Times New Roman" panose="02020603050405020304" pitchFamily="18" charset="0"/>
                        </a:rPr>
                        <a:t>đâu</a:t>
                      </a:r>
                      <a:r>
                        <a:rPr lang="vi-VN" sz="2800" b="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Ngựa</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Vằn</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Tê</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giác</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một</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sừng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Hổ</a:t>
                      </a:r>
                      <a:r>
                        <a:rPr lang="en-US" sz="2800" b="0" baseline="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1742478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4)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38633164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3" descr="Image-1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 Box 5"/>
          <p:cNvSpPr txBox="1">
            <a:spLocks noChangeArrowheads="1"/>
          </p:cNvSpPr>
          <p:nvPr/>
        </p:nvSpPr>
        <p:spPr bwMode="auto">
          <a:xfrm>
            <a:off x="1524000" y="5667376"/>
            <a:ext cx="9144000" cy="1190625"/>
          </a:xfrm>
          <a:prstGeom prst="rect">
            <a:avLst/>
          </a:prstGeom>
          <a:gradFill rotWithShape="1">
            <a:gsLst>
              <a:gs pos="0">
                <a:schemeClr val="accent1"/>
              </a:gs>
              <a:gs pos="5000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vẹt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ta ( 316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a:t>
            </a:r>
          </a:p>
        </p:txBody>
      </p:sp>
      <p:sp>
        <p:nvSpPr>
          <p:cNvPr id="167942" name="AutoShape 6">
            <a:hlinkClick r:id="" action="ppaction://noaction"/>
          </p:cNvPr>
          <p:cNvSpPr>
            <a:spLocks noChangeArrowheads="1"/>
          </p:cNvSpPr>
          <p:nvPr/>
        </p:nvSpPr>
        <p:spPr bwMode="auto">
          <a:xfrm>
            <a:off x="10272714" y="6453188"/>
            <a:ext cx="395287" cy="404812"/>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169817" y="130626"/>
            <a:ext cx="3540034" cy="461665"/>
          </a:xfrm>
          <a:prstGeom prst="rect">
            <a:avLst/>
          </a:prstGeom>
          <a:solidFill>
            <a:srgbClr val="FFC000"/>
          </a:solidFill>
          <a:ln w="28575">
            <a:solidFill>
              <a:schemeClr val="tx1"/>
            </a:solidFill>
          </a:ln>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Đa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lượng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loài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8927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wedge">
                                      <p:cBhvr>
                                        <p:cTn id="7" dur="2000"/>
                                        <p:tgtEl>
                                          <p:spTgt spid="1679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wipe(down)">
                                      <p:cBhvr>
                                        <p:cTn id="12"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509" y="-13855"/>
            <a:ext cx="9993091"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IV. </a:t>
            </a:r>
            <a:r>
              <a:rPr lang="vi-VN" sz="3200" b="1" dirty="0" smtClean="0">
                <a:latin typeface="Times New Roman" panose="02020603050405020304" pitchFamily="18" charset="0"/>
                <a:cs typeface="Times New Roman" panose="02020603050405020304" pitchFamily="18" charset="0"/>
              </a:rPr>
              <a:t>TÁC </a:t>
            </a:r>
            <a:r>
              <a:rPr lang="vi-VN" sz="3200" b="1" dirty="0">
                <a:latin typeface="Times New Roman" panose="02020603050405020304" pitchFamily="18" charset="0"/>
                <a:cs typeface="Times New Roman" panose="02020603050405020304" pitchFamily="18" charset="0"/>
              </a:rPr>
              <a:t>HẠI CỦA ĐỘNG VẬT TRONG </a:t>
            </a:r>
            <a:endParaRPr lang="en-US" sz="3200" b="1" dirty="0" smtClean="0">
              <a:latin typeface="Times New Roman" panose="02020603050405020304" pitchFamily="18" charset="0"/>
              <a:cs typeface="Times New Roman" panose="02020603050405020304" pitchFamily="18" charset="0"/>
            </a:endParaRPr>
          </a:p>
          <a:p>
            <a:r>
              <a:rPr lang="vi-VN" sz="3200" b="1" dirty="0" smtClean="0">
                <a:latin typeface="Times New Roman" panose="02020603050405020304" pitchFamily="18" charset="0"/>
                <a:cs typeface="Times New Roman" panose="02020603050405020304" pitchFamily="18" charset="0"/>
              </a:rPr>
              <a:t>ĐỜI </a:t>
            </a:r>
            <a:r>
              <a:rPr lang="vi-VN" sz="3200" b="1" dirty="0">
                <a:latin typeface="Times New Roman" panose="02020603050405020304" pitchFamily="18" charset="0"/>
                <a:cs typeface="Times New Roman" panose="02020603050405020304" pitchFamily="18" charset="0"/>
              </a:rPr>
              <a:t>SỐNG </a:t>
            </a:r>
            <a:r>
              <a:rPr lang="en-US" sz="3200" b="1" dirty="0">
                <a:latin typeface="Times New Roman" panose="02020603050405020304" pitchFamily="18" charset="0"/>
                <a:cs typeface="Times New Roman" panose="02020603050405020304" pitchFamily="18" charset="0"/>
              </a:rPr>
              <a:t>CON NGƯỜI</a:t>
            </a:r>
            <a:endParaRPr lang="en-US" sz="3200" dirty="0">
              <a:latin typeface="Times New Roman" panose="02020603050405020304" pitchFamily="18" charset="0"/>
              <a:cs typeface="Times New Roman" panose="02020603050405020304" pitchFamily="18" charset="0"/>
            </a:endParaRPr>
          </a:p>
        </p:txBody>
      </p:sp>
      <p:pic>
        <p:nvPicPr>
          <p:cNvPr id="4" name="Content Placeholder 3" descr="images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907173" y="573429"/>
            <a:ext cx="2119264" cy="2705100"/>
          </a:xfrm>
          <a:prstGeom prst="rect">
            <a:avLst/>
          </a:prstGeom>
        </p:spPr>
      </p:pic>
      <p:pic>
        <p:nvPicPr>
          <p:cNvPr id="5" name="Picture 4" descr="tải xuống (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0034" y="587829"/>
            <a:ext cx="3128437" cy="26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ải xuống (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7173" y="3587684"/>
            <a:ext cx="2387595" cy="30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ải xuống (1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42409" y="3611631"/>
            <a:ext cx="2573392" cy="302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713" y="1316826"/>
            <a:ext cx="6762210" cy="5564600"/>
          </a:xfrm>
          <a:prstGeom prst="rect">
            <a:avLst/>
          </a:prstGeom>
          <a:ln w="38100">
            <a:solidFill>
              <a:schemeClr val="tx1"/>
            </a:solidFill>
          </a:ln>
        </p:spPr>
        <p:txBody>
          <a:bodyPr wrap="square">
            <a:spAutoFit/>
          </a:bodyPr>
          <a:lstStyle/>
          <a:p>
            <a:pPr algn="just">
              <a:lnSpc>
                <a:spcPct val="105000"/>
              </a:lnSpc>
              <a:spcBef>
                <a:spcPts val="600"/>
              </a:spcBef>
              <a:spcAft>
                <a:spcPts val="600"/>
              </a:spcAft>
            </a:pP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Quan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u="sng" dirty="0" err="1">
                <a:solidFill>
                  <a:srgbClr val="000000"/>
                </a:solidFill>
                <a:latin typeface="Times New Roman" panose="02020603050405020304" pitchFamily="18" charset="0"/>
                <a:ea typeface="Calibri" panose="020F0502020204030204" pitchFamily="34" charset="0"/>
              </a:rPr>
              <a:t>sát</a:t>
            </a:r>
            <a:r>
              <a:rPr lang="en-US" sz="2800" b="1" u="sng" dirty="0">
                <a:solidFill>
                  <a:srgbClr val="000000"/>
                </a:solidFill>
                <a:latin typeface="Times New Roman" panose="02020603050405020304" pitchFamily="18" charset="0"/>
                <a:ea typeface="Calibri" panose="020F0502020204030204" pitchFamily="34" charset="0"/>
              </a:rPr>
              <a:t> clip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hình</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ảnh</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trên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máy</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chiếu</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trả</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lời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hỏi</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CH1</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CH2</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đường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nhiễm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giun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đũa</a:t>
            </a:r>
            <a:r>
              <a:rPr lang="en-US" sz="2800" dirty="0">
                <a:solidFill>
                  <a:srgbClr val="000000"/>
                </a:solidFill>
                <a:latin typeface="Times New Roman" panose="02020603050405020304" pitchFamily="18" charset="0"/>
                <a:ea typeface="Calibri" panose="020F0502020204030204" pitchFamily="34" charset="0"/>
              </a:rPr>
              <a:t> ở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CH3</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đường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nhiễm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bệnh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dịch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hạch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bệnh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dại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bệnh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cúm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gia</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cầm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bệnh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viêm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nào</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Nhật</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bản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ở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r>
              <a:rPr lang="en-US" sz="2800" b="1" u="sng" dirty="0">
                <a:solidFill>
                  <a:srgbClr val="000000"/>
                </a:solidFill>
                <a:latin typeface="Times New Roman" panose="02020603050405020304" pitchFamily="18" charset="0"/>
                <a:ea typeface="Calibri" panose="020F0502020204030204" pitchFamily="34" charset="0"/>
              </a:rPr>
              <a:t>CH4</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Địa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dụng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pháp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phòng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hại</a:t>
            </a:r>
            <a:r>
              <a:rPr lang="en-US" sz="2800" dirty="0">
                <a:solidFill>
                  <a:srgbClr val="000000"/>
                </a:solidFill>
                <a:latin typeface="Times New Roman" panose="02020603050405020304" pitchFamily="18" charset="0"/>
                <a:ea typeface="Calibri" panose="020F0502020204030204" pitchFamily="34" charset="0"/>
              </a:rPr>
              <a:t>?</a:t>
            </a:r>
            <a:endParaRPr lang="en-US" sz="2800" dirty="0"/>
          </a:p>
        </p:txBody>
      </p:sp>
      <p:pic>
        <p:nvPicPr>
          <p:cNvPr id="9" name="Picture 13" descr="dau hoi"/>
          <p:cNvPicPr>
            <a:picLocks noChangeAspect="1" noChangeArrowheads="1" noCrop="1"/>
          </p:cNvPicPr>
          <p:nvPr/>
        </p:nvPicPr>
        <p:blipFill>
          <a:blip r:embed="rId6"/>
          <a:srcRect/>
          <a:stretch>
            <a:fillRect/>
          </a:stretch>
        </p:blipFill>
        <p:spPr bwMode="auto">
          <a:xfrm>
            <a:off x="418012" y="1397725"/>
            <a:ext cx="404950" cy="444138"/>
          </a:xfrm>
          <a:prstGeom prst="rect">
            <a:avLst/>
          </a:prstGeom>
          <a:noFill/>
          <a:ln w="9525">
            <a:noFill/>
            <a:miter lim="800000"/>
            <a:headEnd/>
            <a:tailEnd/>
          </a:ln>
        </p:spPr>
      </p:pic>
    </p:spTree>
    <p:extLst>
      <p:ext uri="{BB962C8B-B14F-4D97-AF65-F5344CB8AC3E}">
        <p14:creationId xmlns:p14="http://schemas.microsoft.com/office/powerpoint/2010/main" val="5548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2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Horizontal)">
                                      <p:cBhvr>
                                        <p:cTn id="13" dur="500"/>
                                        <p:tgtEl>
                                          <p:spTgt spid="7"/>
                                        </p:tgtEl>
                                      </p:cBhvr>
                                    </p:animEffect>
                                  </p:childTnLst>
                                </p:cTn>
                              </p:par>
                              <p:par>
                                <p:cTn id="14" presetID="16" presetClass="entr" presetSubtype="2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92681" y="229463"/>
            <a:ext cx="11142618" cy="6087201"/>
          </a:xfrm>
          <a:prstGeom prst="rect">
            <a:avLst/>
          </a:prstGeom>
          <a:solidFill>
            <a:schemeClr val="accent3">
              <a:lumMod val="60000"/>
              <a:lumOff val="40000"/>
            </a:schemeClr>
          </a:solidFill>
          <a:ln>
            <a:noFill/>
          </a:ln>
          <a:effectLst>
            <a:outerShdw dist="25400" dir="54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latin typeface="Times New Roman" panose="02020603050405020304" pitchFamily="18" charset="0"/>
            </a:endParaRPr>
          </a:p>
        </p:txBody>
      </p:sp>
      <p:sp>
        <p:nvSpPr>
          <p:cNvPr id="11" name="Line 8"/>
          <p:cNvSpPr>
            <a:spLocks noChangeShapeType="1"/>
          </p:cNvSpPr>
          <p:nvPr/>
        </p:nvSpPr>
        <p:spPr bwMode="auto">
          <a:xfrm flipV="1">
            <a:off x="3657599" y="2590800"/>
            <a:ext cx="47797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9"/>
          <p:cNvSpPr>
            <a:spLocks noChangeShapeType="1"/>
          </p:cNvSpPr>
          <p:nvPr/>
        </p:nvSpPr>
        <p:spPr bwMode="auto">
          <a:xfrm>
            <a:off x="6061166" y="2590800"/>
            <a:ext cx="77174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0"/>
          <p:cNvSpPr>
            <a:spLocks noChangeShapeType="1"/>
          </p:cNvSpPr>
          <p:nvPr/>
        </p:nvSpPr>
        <p:spPr bwMode="auto">
          <a:xfrm>
            <a:off x="8802187" y="2939140"/>
            <a:ext cx="0" cy="63790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1"/>
          <p:cNvSpPr>
            <a:spLocks noChangeShapeType="1"/>
          </p:cNvSpPr>
          <p:nvPr/>
        </p:nvSpPr>
        <p:spPr bwMode="auto">
          <a:xfrm>
            <a:off x="8802187" y="4498298"/>
            <a:ext cx="0" cy="622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2"/>
          <p:cNvSpPr>
            <a:spLocks noChangeShapeType="1"/>
          </p:cNvSpPr>
          <p:nvPr/>
        </p:nvSpPr>
        <p:spPr bwMode="auto">
          <a:xfrm flipH="1" flipV="1">
            <a:off x="4960255" y="5549900"/>
            <a:ext cx="2008777" cy="279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3"/>
          <p:cNvSpPr>
            <a:spLocks noChangeShapeType="1"/>
          </p:cNvSpPr>
          <p:nvPr/>
        </p:nvSpPr>
        <p:spPr bwMode="auto">
          <a:xfrm flipV="1">
            <a:off x="2756263" y="3442882"/>
            <a:ext cx="26124" cy="14090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14"/>
          <p:cNvSpPr txBox="1">
            <a:spLocks noChangeArrowheads="1"/>
          </p:cNvSpPr>
          <p:nvPr/>
        </p:nvSpPr>
        <p:spPr bwMode="auto">
          <a:xfrm>
            <a:off x="1605830" y="2016667"/>
            <a:ext cx="1880523" cy="11382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Giun</a:t>
            </a:r>
            <a:r>
              <a:rPr lang="en-US" altLang="en-US" b="1" dirty="0">
                <a:latin typeface="Times New Roman" panose="02020603050405020304" pitchFamily="18" charset="0"/>
              </a:rPr>
              <a:t> </a:t>
            </a:r>
            <a:r>
              <a:rPr lang="en-US" altLang="en-US" b="1" dirty="0" err="1">
                <a:latin typeface="Times New Roman" panose="02020603050405020304" pitchFamily="18" charset="0"/>
              </a:rPr>
              <a:t>đũa</a:t>
            </a:r>
            <a:endParaRPr lang="en-US" altLang="en-US" b="1" dirty="0">
              <a:latin typeface="Times New Roman" panose="02020603050405020304" pitchFamily="18" charset="0"/>
            </a:endParaRPr>
          </a:p>
          <a:p>
            <a:pPr eaLnBrk="1" hangingPunct="1">
              <a:spcBef>
                <a:spcPct val="50000"/>
              </a:spcBef>
              <a:buFontTx/>
              <a:buNone/>
            </a:pP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Ruột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người</a:t>
            </a:r>
            <a:r>
              <a:rPr lang="en-US" altLang="en-US" sz="2400" b="1" dirty="0">
                <a:latin typeface="Times New Roman" panose="02020603050405020304" pitchFamily="18" charset="0"/>
              </a:rPr>
              <a:t>)</a:t>
            </a:r>
          </a:p>
        </p:txBody>
      </p:sp>
      <p:sp>
        <p:nvSpPr>
          <p:cNvPr id="18" name="Text Box 15"/>
          <p:cNvSpPr txBox="1">
            <a:spLocks noChangeArrowheads="1"/>
          </p:cNvSpPr>
          <p:nvPr/>
        </p:nvSpPr>
        <p:spPr bwMode="auto">
          <a:xfrm>
            <a:off x="4266206" y="2235200"/>
            <a:ext cx="1728414"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đẻ</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19" name="Text Box 16"/>
          <p:cNvSpPr txBox="1">
            <a:spLocks noChangeArrowheads="1"/>
          </p:cNvSpPr>
          <p:nvPr/>
        </p:nvSpPr>
        <p:spPr bwMode="auto">
          <a:xfrm>
            <a:off x="6872626" y="2273300"/>
            <a:ext cx="3904231"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ấu</a:t>
            </a:r>
            <a:r>
              <a:rPr lang="en-US" altLang="en-US" b="1" dirty="0">
                <a:latin typeface="Times New Roman" panose="02020603050405020304" pitchFamily="18" charset="0"/>
              </a:rPr>
              <a:t> </a:t>
            </a:r>
            <a:r>
              <a:rPr lang="en-US" altLang="en-US" b="1" dirty="0" err="1">
                <a:latin typeface="Times New Roman" panose="02020603050405020304" pitchFamily="18" charset="0"/>
              </a:rPr>
              <a:t>trùng</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20" name="Text Box 17"/>
          <p:cNvSpPr txBox="1">
            <a:spLocks noChangeArrowheads="1"/>
          </p:cNvSpPr>
          <p:nvPr/>
        </p:nvSpPr>
        <p:spPr bwMode="auto">
          <a:xfrm>
            <a:off x="7346358" y="3657600"/>
            <a:ext cx="2594477"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Thức</a:t>
            </a:r>
            <a:r>
              <a:rPr lang="en-US" altLang="en-US" b="1" dirty="0">
                <a:latin typeface="Times New Roman" panose="02020603050405020304" pitchFamily="18" charset="0"/>
              </a:rPr>
              <a:t> </a:t>
            </a:r>
            <a:r>
              <a:rPr lang="en-US" altLang="en-US" b="1" dirty="0" err="1">
                <a:latin typeface="Times New Roman" panose="02020603050405020304" pitchFamily="18" charset="0"/>
              </a:rPr>
              <a:t>ăn</a:t>
            </a:r>
            <a:r>
              <a:rPr lang="en-US" altLang="en-US" b="1" dirty="0">
                <a:latin typeface="Times New Roman" panose="02020603050405020304" pitchFamily="18" charset="0"/>
              </a:rPr>
              <a:t> </a:t>
            </a:r>
            <a:r>
              <a:rPr lang="en-US" altLang="en-US" b="1" dirty="0" err="1">
                <a:latin typeface="Times New Roman" panose="02020603050405020304" pitchFamily="18" charset="0"/>
              </a:rPr>
              <a:t>sống</a:t>
            </a:r>
            <a:endParaRPr lang="en-US" altLang="en-US" b="1" dirty="0">
              <a:latin typeface="Times New Roman" panose="02020603050405020304" pitchFamily="18" charset="0"/>
            </a:endParaRPr>
          </a:p>
        </p:txBody>
      </p:sp>
      <p:sp>
        <p:nvSpPr>
          <p:cNvPr id="21" name="Text Box 18"/>
          <p:cNvSpPr txBox="1">
            <a:spLocks noChangeArrowheads="1"/>
          </p:cNvSpPr>
          <p:nvPr/>
        </p:nvSpPr>
        <p:spPr bwMode="auto">
          <a:xfrm>
            <a:off x="7087594" y="5257800"/>
            <a:ext cx="3258189"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Ruột</a:t>
            </a:r>
            <a:r>
              <a:rPr lang="en-US" altLang="en-US" b="1" dirty="0">
                <a:latin typeface="Times New Roman" panose="02020603050405020304" pitchFamily="18" charset="0"/>
              </a:rPr>
              <a:t> non </a:t>
            </a: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ấu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trùng</a:t>
            </a:r>
            <a:r>
              <a:rPr lang="en-US" altLang="en-US" sz="2400" b="1" dirty="0">
                <a:latin typeface="Times New Roman" panose="02020603050405020304" pitchFamily="18" charset="0"/>
              </a:rPr>
              <a:t>)</a:t>
            </a:r>
          </a:p>
        </p:txBody>
      </p:sp>
      <p:sp>
        <p:nvSpPr>
          <p:cNvPr id="22" name="Text Box 19"/>
          <p:cNvSpPr txBox="1">
            <a:spLocks noChangeArrowheads="1"/>
          </p:cNvSpPr>
          <p:nvPr/>
        </p:nvSpPr>
        <p:spPr bwMode="auto">
          <a:xfrm>
            <a:off x="1397724" y="5207000"/>
            <a:ext cx="3562531"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Máu</a:t>
            </a:r>
            <a:r>
              <a:rPr lang="en-US" altLang="en-US" b="1" dirty="0">
                <a:latin typeface="Times New Roman" panose="02020603050405020304" pitchFamily="18" charset="0"/>
              </a:rPr>
              <a:t>, </a:t>
            </a:r>
            <a:r>
              <a:rPr lang="en-US" altLang="en-US" b="1" dirty="0" err="1">
                <a:latin typeface="Times New Roman" panose="02020603050405020304" pitchFamily="18" charset="0"/>
              </a:rPr>
              <a:t>gan</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tim</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phổi</a:t>
            </a:r>
            <a:endParaRPr lang="en-US" altLang="en-US" b="1" dirty="0">
              <a:latin typeface="Times New Roman" panose="02020603050405020304" pitchFamily="18" charset="0"/>
            </a:endParaRPr>
          </a:p>
        </p:txBody>
      </p:sp>
      <p:sp>
        <p:nvSpPr>
          <p:cNvPr id="2" name="TextBox 1"/>
          <p:cNvSpPr txBox="1"/>
          <p:nvPr/>
        </p:nvSpPr>
        <p:spPr>
          <a:xfrm>
            <a:off x="3213465" y="548640"/>
            <a:ext cx="5538651" cy="584775"/>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VÒNG ĐỜI CỦA GIUN ĐŨA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49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2"/>
                                          </p:val>
                                        </p:tav>
                                        <p:tav tm="100000">
                                          <p:val>
                                            <p:strVal val="#ppt_x"/>
                                          </p:val>
                                        </p:tav>
                                      </p:tavLst>
                                    </p:anim>
                                    <p:anim calcmode="lin" valueType="num">
                                      <p:cBhvr>
                                        <p:cTn id="12"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3" dur="500"/>
                                        <p:tgtEl>
                                          <p:spTgt spid="17"/>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2"/>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500"/>
                                        <p:tgtEl>
                                          <p:spTgt spid="11"/>
                                        </p:tgtEl>
                                      </p:cBhvr>
                                    </p:animEffect>
                                  </p:childTnLst>
                                </p:cTn>
                              </p:par>
                            </p:childTnLst>
                          </p:cTn>
                        </p:par>
                        <p:par>
                          <p:cTn id="20" fill="hold">
                            <p:stCondLst>
                              <p:cond delay="2000"/>
                            </p:stCondLst>
                            <p:childTnLst>
                              <p:par>
                                <p:cTn id="21" presetID="40" presetClass="entr" presetSubtype="0" fill="hold" grpId="0" nodeType="afterEffect">
                                  <p:stCondLst>
                                    <p:cond delay="0"/>
                                  </p:stCondLst>
                                  <p:iterate type="lt">
                                    <p:tmPct val="10000"/>
                                  </p:iterate>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1"/>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2800"/>
                            </p:stCondLst>
                            <p:childTnLst>
                              <p:par>
                                <p:cTn id="27" presetID="17" presetClass="entr" presetSubtype="1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33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1"/>
                                          </p:val>
                                        </p:tav>
                                        <p:tav tm="100000">
                                          <p:val>
                                            <p:strVal val="#ppt_x"/>
                                          </p:val>
                                        </p:tav>
                                      </p:tavLst>
                                    </p:anim>
                                    <p:anim calcmode="lin" valueType="num">
                                      <p:cBhvr>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4600"/>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5100"/>
                            </p:stCondLst>
                            <p:childTnLst>
                              <p:par>
                                <p:cTn id="43" presetID="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5600"/>
                            </p:stCondLst>
                            <p:childTnLst>
                              <p:par>
                                <p:cTn id="48" presetID="22" presetClass="entr" presetSubtype="1"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par>
                          <p:cTn id="51" fill="hold">
                            <p:stCondLst>
                              <p:cond delay="6100"/>
                            </p:stCondLst>
                            <p:childTnLst>
                              <p:par>
                                <p:cTn id="52" presetID="2" presetClass="entr" presetSubtype="1"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0-#ppt_h/2"/>
                                          </p:val>
                                        </p:tav>
                                        <p:tav tm="100000">
                                          <p:val>
                                            <p:strVal val="#ppt_y"/>
                                          </p:val>
                                        </p:tav>
                                      </p:tavLst>
                                    </p:anim>
                                  </p:childTnLst>
                                </p:cTn>
                              </p:par>
                            </p:childTnLst>
                          </p:cTn>
                        </p:par>
                        <p:par>
                          <p:cTn id="56" fill="hold">
                            <p:stCondLst>
                              <p:cond delay="66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par>
                          <p:cTn id="61" fill="hold">
                            <p:stCondLst>
                              <p:cond delay="7100"/>
                            </p:stCondLst>
                            <p:childTnLst>
                              <p:par>
                                <p:cTn id="62" presetID="2" presetClass="entr" presetSubtype="2"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1+#ppt_w/2"/>
                                          </p:val>
                                        </p:tav>
                                        <p:tav tm="100000">
                                          <p:val>
                                            <p:strVal val="#ppt_x"/>
                                          </p:val>
                                        </p:tav>
                                      </p:tavLst>
                                    </p:anim>
                                    <p:anim calcmode="lin" valueType="num">
                                      <p:cBhvr additive="base">
                                        <p:cTn id="65" dur="500" fill="hold"/>
                                        <p:tgtEl>
                                          <p:spTgt spid="22"/>
                                        </p:tgtEl>
                                        <p:attrNameLst>
                                          <p:attrName>ppt_y</p:attrName>
                                        </p:attrNameLst>
                                      </p:cBhvr>
                                      <p:tavLst>
                                        <p:tav tm="0">
                                          <p:val>
                                            <p:strVal val="#ppt_y"/>
                                          </p:val>
                                        </p:tav>
                                        <p:tav tm="100000">
                                          <p:val>
                                            <p:strVal val="#ppt_y"/>
                                          </p:val>
                                        </p:tav>
                                      </p:tavLst>
                                    </p:anim>
                                  </p:childTnLst>
                                </p:cTn>
                              </p:par>
                            </p:childTnLst>
                          </p:cTn>
                        </p:par>
                        <p:par>
                          <p:cTn id="66" fill="hold">
                            <p:stCondLst>
                              <p:cond delay="7600"/>
                            </p:stCondLst>
                            <p:childTnLst>
                              <p:par>
                                <p:cTn id="67" presetID="2" presetClass="entr" presetSubtype="4"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8" descr="https://encrypted-tbn3.gstatic.com/images?q=tbn:ANd9GcSLnkxwAY0_SDZV7XntCh7TMbvFDBBcbRocbZ0I25xKaSq8BS5B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https://encrypted-tbn1.gstatic.com/images?q=tbn:ANd9GcQim4I39AKYeuU1hFl-9rnk1PNfwuDzLj6xu_yAG68aU42_02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350" y="990600"/>
            <a:ext cx="2889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AutoShape 6" descr="data:image/jpeg;base64,/9j/4AAQSkZJRgABAQAAAQABAAD/2wCEAAkGBxQTEhUUExQWFhUXGBsaGBgYFx8fHhwgHx8cHxwcHx0cHSggIBwlHxwfIjIhJSktLi4uHR8zODMsNygtLiwBCgoKDg0OGxAQGzQkICQ0LDQsNS8sLCw0NzI0LCwsLCwvLCwsLCwsLDQsLCwsLCwsLCwsLCwsLCwsNCwsLCwsLP/AABEIALcBEwMBIgACEQEDEQH/xAAbAAADAAMBAQAAAAAAAAAAAAAEBQYAAwcCAf/EAEIQAAIBAgQEBAMGBAMHBQEBAAECAwARBBIhMQUGQVETImFxMoGRFCNCUqGxYsHR8DNy4QcVU4KS0vEWJENzomM0/8QAGQEAAwEBAQAAAAAAAAAAAAAAAQIDBAAF/8QAMREAAgIBAwICCQMFAQAAAAAAAAECEQMSITFBUQQTIjJhcYGRodHwUsHhBRRCsfEj/9oADAMBAAIRAxEAPwCR5fxeJRj9y7qehU1QR4N3YSGFgext+tH8wY0xsUsQDqrL/wCKDwsCSa/aJQe2evHeWPaiLcbo2Y7ETZHJhKqFOtTpeWIxyANGb2VjceZdRr6g1acVFsK48QXsBvqbkD60p5hwcoiVyQ6qUIFvX/WiqfAHRrn4pK8qyppnUMyggWcEhiLbXIzA/wAXaqHgk8EkokkChwrLIpAyuDa7gbB13I7G9SXCMZH994qMUHnBUHy3IB26a/pTLDYCJ7/Z5Q4YaqzWYdmU7hh3ttcHelVp2Vg313Qs584hjMPIqMxGW4SVSfvEv5b9yo8poLBc657LjIUnTrcDN+tUWDx8Tn7LjEEgQlc5FitwBe/fY3Hr0pfxzhWCikMTtlYAEajUHY06ca4Opj/l7jfDYS0mFYxZwA8LX1tsRfS/saVc58jTyOZcNHnRvNkuAy33AB0I+dTWK4PEhBSUd7Guncp8cM+GVFkAmQhQx/mPaimrsZx6NHG5EljYRyoyMDazKQf1p7gOICM5ZF6daouL85r4xhx+DVpI2ynt6ML6i41360DzRiMNKD4cUkZC3BO1O3q2aJuKAOA8Uli8aaMgJf4T1o7E8WixULXUI5FSeCnYxiJfxNrVHwlMG3iRYh2Rtkt/4pJwp7CNNmuBPs0lj5leP3qh5U46pX7MX0Y+QkAgE/hPodqS4vBRx+GplLLqAwOutAYzA+FkIJDNqfcHceldtz1GxydFAcTJh2aPIWiFzexsn+l6E4uZ5mjljjZYVXKWNgSb+Yhb3y9dutVfMxMeCjBbMXCksNiTrcDe1r/UUI+PKYdWUhwvxezG2vTQ/tWXM9Ek63+4922iH5mwpjKggWIupHWiOEzfdEMAUW2nW56VvjcstpkzKGvGb/p7Vtx65VSWwCX1AX+7iqXsohjDqhZx7l3EO3iqF8PLe9wAPT3rZy8v2Q+IieM4GvUA+21HcX4zJPDocq2ugtoaksKZw11coe4P8qtDXOFPYZ7PYN41xieSUyOpUt09Kd8syMuFnm1ztaKMDclt7epuPpQk+JhkCiZbudC6HK3vbY02xPhwOFjLHwowASR5pGLeawHQX/TtciVKNJCS1PdifFRGMph3PmXQjoS2xB7a1RcG4Y+KidJc6z4cqVdgcmU2sCdqWY3heHZUkOI++YAEAFgNbhRbqL6i+9X3EuLhIosOjFyqq0hUC7EDzE30vewA129Ne2q3+MKT6ifiHMUURZmXOFI8KOxAJ/O49ex6DapbiWHaWR3hQJG/nGvW3TXS5BPQ0wl+zvM9rtmXMLtca9Nr3H8qB4zCscMbwkgXyyjsdwR2pYOtgPd7kvxWdlewY20Op6+vej8JinljXK+R0OpBtcHv3APehOKlXYqNwLg96E4dNkY+otWvSnAVLeil+2RwyhcTEGGhLw2UsPUaAn10pxxzDYZ4s+FUgDexvb/MD5qksRwmfwfHYWjuLEnVgTYEDt61p4Zjyj3ufr07VncNrj0/PgDo0b5LgajTuK18MxCISWBNz0p9PEs654cpNjdDp81bYex07W2qXGHNtdCDYqdGFvQ02Kaad7EkqLVOOpYbfMG9ZURlPqKyqeVENHUuWZ4cVB9/rInUdq3ty/hZhfDy69if7IqVw2JCyrPhhZPxLf6i1E89cOeN0xWFJCyDzZO/fSsssep9h6jJXR541w+ZRZj8JG50OvQ0y4RxIuRBLorArfcX0y29QRepEczzyRGCUhluDcjzaG9r0YmPjkXyNZxqAe4pHGePYk3paof8MYYdyxUNEXkgmXqFfY+oGo+lSeO4BLAfERiyg6Mp6dD9KccIxUwZ5RluGzlbXuQdx7H9Ce1NOJcdd1MiquRwSUP4WGjAel9fnVY5NPJRtJAXJOOszq4DCQ9RfpbX3FUn/pDDSAhw50sj3uYtSdPzDXr/AK1McpYrBgFpPE8bXY2WqZOaPD8vhkr3vrQc9Eh1JR9Y51zXy9Pg3AlGZGPklX4W/o38J/XetHAce8Lq6EjKwJsexrqLcy4d42SRM6No0bjQ/wBD61Pz8oxurPgHDruYXP3i+g/MP196q8sZRqPIbT9U8/7R+HDERR4+Ih1sElI3Gpyk+17fSpzE8SZsGVJ7CnHJ2LeEz4TFIVilB0YbE6EX6VFY3MhaMm4ViPod6dRukc+415awhd79EF6FgH3rOehNF8GneKJnA0PWgIHuLdyb1P0tcr46fuTkUvBMdhp/u5lysDo17U/XhSvE2HdwZAS2Hb06gn+VR/Bnw8Mt8RGZFtYWO3c2uL/XT1qw4Pw2HFYvD/Z3kVFfMwa5AUa6X1BJ8tjfeklNWkGPctuLcIXEReBIVRxkCOQCVUZbke9rVET8PWCaeB38RLWUd2sCCR31+oNWkfDRjMZiVlJCQtGisjHzlbObj0uBap7nThipKZFN9cj9wd1P996XPdWWSSdvoTPEQkIAUeY7g62/pSB+KOTlLG23y9KrsPw7xiQdFJ26t86TY/lciYBfhJF77ijhSatgyZq4AYbRupk1Q6LftTXg/BRJIY1K+a5ViL+w9qL5g5bLomQ3yHT1HUV9nUQZJdvD6d/SlyS4Qqlq5Ynk4e0c2WdCnh+cgfjsdADbYnr2v1onyyhXtlLykb/CgS599QTf2pnznxmPEYeB4mvckEEeYGwuP8v+lInl+zpkYBi7Cx3ygDWx9bgH2p1Eeu44biEBlKGMCJUElgT5SGsqj+I736aGtXFcX98kkOwABTTy20sPlSAzqqM27Mb2/b+/fvWrh+MsPPe5/ajJW7RPVbGmOgeGWNyhVGvZrb36e+taMdK3nQjym1/5Gn2E4pBKiwG4LDqSRmGxpdxyMpdVFwwBUn06Xqae62GoiZm8x7jStkCZ3UDQswX6m1ByAkknSjuCYdpZkRQTdhtva+p+Qr0ntGwNFxzxiLRBF+BmWNT0yxj+bftUJIpHTTvVP/tAxSeMkUfwxqfqf9KmYcVYFSLg1i8LFrEnXIsm7M4djDFIGGoB1U7HvptVxHhcJjXS6sC62HhtZkYa2Cm+dbXspuRY27Vz5lI9qc8GwUlvEU2ykEa1XND/ACTph2soJeRsWCRFLG6fhYuFJHqpFwaymMfN0lhmSNz1YgXPvWVj8/J+lfL+R6h+f8OfQYhl+EkV0blvjCvhzHms1tAfzdv771zWWMq1jTXAKyAGxGoINbMsU9ycW0bsdiPFdvIFcXBAofhfBJJZVTa51PYdab8R4c8cwlIsH1B9aK4XjC6GQKFcaZh1qTyaYtxEUXqoOwmF+zYlo0VnXw2Atc2OXrbW16n5uYQ8TLlIa3yv1qi4XiPClSXP5gRm/iU5rk+v9RSTnfgywSO6f4bsCvfUXPyvepY4RnWvkecFZ55TRcjE2uT1qh8O4sGIFQ+HwU6hXVGKmx06iryPiWGnh8n3M6LqrbNS58U9TlFmdxt7M2Nw+EpqzZ7dhakvhENYZlPz/cV4w/HkbRvKaJ+1slnXzr26ipJb1NUxPeqChxOYDLMPGXoW0cez2uR6MDWjEcNw8+qAFvyNZH+R+Fvkb+lPuHcbhmS0igjrpqKRRQpPipIoiAii4J79qstXR39GV1P3gWLwaCMwjNGezD+zW/ljlWAgyYnEWUbJELsfe4NvYCjsRhZgyw+Z7nyj4vpfYfpXzH4BYhlJDTHcIfKg9T+Jj9B60PNklTO190LuPphDMi4OGTQ+cygn2AB/XTtVfw/GnDQLIFUFTroANSBsP3qWXGeCc7m57f1NC4/i0k4VTsxGg9TYCu9eqNGOl6TRWcj8TxOJnkjSUKzFmZitwu2o19dvagOfppoZpAxLJmVWe1g2isD7gn+7Vs5HwwGOMSytG3htYqAQSCPKb+l/pTnnGzTthXIJdFcH+NdD8mUVSlQ/JKcHxZUaXJBut+xqnw/F45LJMov0brUimJ8IFWFshKm/p0oTif36iWBiGU6gVPG2nsF4XoTXJ0tsMqgWvlOzbj59aX8U4YrgrIAVPUbH51KYfmyWEqlw2mobb/SqbCcdHgM6KFva4IzKCdLjtVrTjZFpXpezIzG4FEnWHUop3BHW18xPQC360CB9pncXAAJEY73IAUbaAXbYbetHcalEuJndbKFDO3YaCwH+ZmCgeteJOArDDG87NFK3nXT5j59aaD2saTqKQPx3l2TDAM/mVvgI/UHsRSiIHKb1b4bFHH4d42I8VSGH8VvxDse4qOfKjsHv5Tse9dFve+RdC6HrBsO9m2q54Ri/HgMZCuV3B79CO1/3rn8UoY5hpreqzEZY1TF4YhdAJEH4W727HtSZVTHiSa4MvK6ZGLLmJUDYLqSfQDrVDyCio08hGipZbC56k/sKpeG4JMW0mIj8sssTQOANi5AzWHYXpfgOAfYY5nlbNbMFIuASLjY7H+tDPkvE13o5ckDMwklYk/ESfrQci2Nq2mTzE14ZgetboqtidH0zDJltre96KGKKDKrHUUBXp7Nboe9FxTCjZ9oavtekwi2+OsoeiEpsTy8yurk5u4AvT3juFJwwZUtl1NHwcy4MCxJPyrViObsLlZACwItltWeV0JHdibiBkkjgR20bVfS4rEwSxBYy1spzOb/QV7njVmhjhVywBNjuBv8ApSPFY3zZWve+pN9fSs+8nS4KuLjyPcXhojlMYbI5ysw6MbG+voDX3mjAmSMQNIqy4ckan/EUgFSD3/rW6Xi8bQBIoFFgNQdQR1pZx3DNiohMp1iyI4A1IN8p76EW+dNGVy7CUkWvCJMOYIkDrmygZRve1a+JcERtWQH12NQPDIp4mVlfUHQHT9xTuPEvK3/uRIykWujafpQbd0qEahRtl5Rw8msblT2vek+O5axOH8yHOo/L/SrnhXDsPGmVS1jr5zqPaivs7pqhzr2NU395OjlScUZTe1m77fWtvAcYQ7yXAYnarjjPDYpUY5cjgH0pRyjwyLDwSYzEWIjP3Yt8Ug2A7279/al0xcXSoaOO1sUU7TwQRbB5dWzfEidPr2/pSLi3G4YtVAZutJ+JcexOKkJVCM/odu3oBQMmFRCM2Z3G+nl9h3pfKfXj6mlOMI7bv2muXHCR88vw9FFEcJxQfEK4+BW0Htr/ACowxxYh41VLW1bT9KLbhcYnCIuQBRe2upO/vRjONaapktbkrCeUuFSz4x5YyUILMCNQov1HUelPOe8A6YuBVk8VnXR2CggqbgggWpnyUIcG8jGT/FtYH0JsB9f0pbzaEd7o5+6ZiAozG1723sPYn5UNS02PFUr5JjmDicTGY5MruFv2zAFWHzsNaS8uYSZHDAWB3zdR6KLsfkKoOKx+RZ4gq+Le5sSyn56C/cAUmwiurFgTnP4mbWj5lRaGU1CW7DuI8Nu5lCPYDUmwA9hv+tL+GY51D2vlcqMvfUEfO4oniHE3ylJZASRbyn96ElfLCuQ5SLm4GtybAX/vehjTa3FfpS1DXh8C4pwqkR5hdmbrlJJt31ZR/wAt6oePYsDDnDzushPwuD5gemlRb42MMPvMmmXNkzaW00uO1EDl3EEZ42imB2Mcg1+T5dfTWqtRVW67CyuIuEMmHe5Dj8hAtf8AvtTTGcNbiIDQgePY51vYNbYj+K1NeDLicXnwksiRlRoJF1uO39azA8OfA3GIBQ5/LIpuD6j0/Wm1deoOPcSxwFoToUeNssine9bOCSjOFc2VtCfSugc4cDWaMTeIgcqMzL8MmmhPZhUxyHwjxsSgZC8ZJuQNPLrqex2rm1KI62dFvyfwhI8LmS6OwdiQdSFJCNZtANL164vwb7bhMSniMrl/EizWGyjQ+jG9PMdxVAHMaoXVlTIBckXCm1tvMSB8qm8RzHh3xwhyO7eIrt5rKlls1u9rag9andb9g7cHEnFtDoe3X2rbguFTStaNb6XJJCgDuSxAro/NfMscRfwEVEJYKABdiepO9tbmuYtKTuTWnDleRNpCocNwmONby4mPP/w4/Ofm3wj9aClkiHwIT6s39NKDXQV7Ugi9VSfVnN9kbxih+RfpX2h7VldSO1FHxTCBR5I2HcmhsA0eZVIuxI+VOOYkeRC2cBeiil2I4cqxwyR6ML5j+xrzsOXVBanuLCGwdxviTxYkGNirBbEjqKXY7iEeIdSVKHZjff1tQeLxRaRWbU21r5h8M0jEIu2p9KtjxKMVfI82mxrBxKONjGwNhsy/uaoeFWCpY2jnV4z/AJx5lv72FC8H5MV41eVjd+nYV45aw6DEtGxLLG/lH5joDb1A19xUpQg70/EHl0r7jGXg+IVM/hsU7jUUAmKddgPmKd4fmpcLM8bEkKxUgfoexpBzDxF5JC8WXwydwLWPqKzrC5cfUSWCv8g2Pj0inZSOxrZJziY7fc++Vv5Gp/B49ixV8pA3Nq9xYqOZ1iCnM7BVt3JteqRhOD4JvUuSgwc8nFJciKyqLZuw/wAx7+lE8anRnWCLw/Ci8qXOgtu1urE31rzzNx+PBQjBYSwAWzONyT8RP8TW+QtUqhYgZhlJ2DAi/tVJtrjgtKdcqx0k0rTeFEQlh8bC+Y/09qB4tiMdhyGdFYdwtxQGKge2l79LGqDgHAsbIn30jxRdMx8x9lOo+f0oLLCEdUqoEXLI9hHHxaUnOLeI5sFAuT7DenvAoZsxaUHxX0WNSM3rm/Lp31HUUz4lJhsBEQqgyuLC/wARHc+npWzlfBTMVxBAVWXQHc63BAGy2+t6nDKsybhHbv8AY0rDGG0nb7fdinDcRMztAjCNhmFtvh3u2526ED0rzwLEMsRVSPiJ+tPouUsOru7KzM5JvnItmNyLCwtX2fg4sFQFQt8uWwtc3+dGcKjUGJLw+SS2YklxpeJ10zROrW7jaguOcejeMo0IDnY9vWmOL4CY5HYSm7CzZh5flYUMeGq65Xy3A3byg+xNtfQ2oPZpvf3CzxZEuLI/FeEwGQt4nW+xrbiioVVudDqPYD+dODwBUYsLgjoelTxXxZAqkAtfVjZRvrfoLAfOtOKcZ+rwicJdgZpdTTHhPGHgN0Ngd1Pwn3Hf1r7Dw/DRm807Sn8sK2H/AFt/IUfDzFDCP/b4SNW/PIc7frVZqMlVWh37Sy4LxXx1D+E4y/iKkqPVXtp+lE47D+MuR3LoCCEk8yi3ZhZx8ya59PxjFYvRpdB+G+UfQb1sgx+IwptfOnY6j5dRXnS8O4P/AM5U+wji+hZ4zHvBF4awpbb75iyfIjT5G1VvLWaLCNPNLG8jjyCO2ROwGXc9SaiuF8cEig2y30sdQfSvseDVnPg/dZjYhScrm/5dl7X/AEoQ8TKO01QqnJci9YWTGrILsGlVhlve4cE+nTrTfiWGQS4iVFVZpTbOWzW01VNgLjUnfWnQgSGImRRe3mIAsPQZiNL/AFqO43i4EUx4SRgT8Ry6sLa67ix6ba00Zyy2o8FfVS1G+DlsYtEklKDw7rka65l3vdNb3vRcn+zDDSIGWcxMRewYOv8A+rNU1gsS5QIthY/4hADa73Ya5aL4RwaLEgxyyMiAjUBbltbDXbS+wq6nOLq6RyoR8y8qSYUZlPjQ/wDEVbAe4ubD12pFhYbsPNlHUmunxYKfhzZRDLicC41suZoydCRYb+lrEUr49yIGvLhGGQjNkIbbuuhIt1Q6r7VrhkdbsV7Er4EX56+UbHyXjGF1iuDsQy/1r7R1w/UDQLcV4g8pJNvWnHC8UzwlSpIBAvS48WR2zEW705wcqtHkQgZ2FZ816Umgq7E0gCytb8nWh4sY0YbKbXFjRGIQfaJQSbC4FfMLwhpEaVvLGptc7sey96pqilcuNg6blSK2LjTYXBQs5DSSAEL2U7D3tU1wSdpJiB8bsSvuQaV4mV5D1ZUFvai+CYtIiGt94GGU9u1LDBojJ8t/iQ2Sd0uxQcx4BftJkuckqo9z0JADA+xBoDieGOFJTW/f07inHGQMQyBbhfOUbW2tmK9jZswpZzFDK2GglZbot4897nQ6BhuKSFtq2I1uT/jHX1r3h8SY2Dg+YXt8xb+dCvJb3r1hMM8jBUUszbAC5Na6VWzqCMHIGnj8TVcwvXQJ+GtjAI0WyLtMdgR0HUn0H6Vp5Y5GVCJMTZ26Rg+Uf5vzH0296uDJawGg6W2+Q7V4njP6hFSrFu18v5LY8d7sW8C4DDhl0zSv1d/5DZR+vrX3j/F2jAyIZJWNkUAm3rYdAP7FA4rj2Z/Cw5Ba5zym+RAPiN+rAdPUUNxvmIYeNfBuxNiWuMxFxfcWvb3sTt3j4bweTPPXm/PsjTtFVET4PlTEz4gS4oWTNdgzDMQNlsLgA7e166OjnbbTtSHljj4nQFx5yTpftb+/rVFiL2XIpYnS11HubsR+9ew4tbLoLFJHwJp6nS5rLKtz260BiuI+GSJCq27kW/expTxvmJFjF7gHW2uoOxtvrS+yigHzLxS2imxJ6/pSHCcUvbPa7dttO/rS3GYyCYEyZlJvlyn4etz0IOxvroKRpizY39hb96Kw2jnkos8TiQMPI8chHkIKmxHawJNwNe5tUzwPhQmzZmygWGm5PYVqlmcQ65grnc7NlsTbTW2l9eoqr4bE+FhCoQJrLI4JIsHAZdrH4SNiPnXaXCD35MuTTKXY1x8sQgDRmJ2JbT6LSTFcqz+JZBmBOw0qmwPHHTM0iAyvcIxstxfUqoFv+br61ofmQK33mcHfTp7VmhLNCWzsi409mDR8rQYQ5sZLdtxGh/c/0ra3HoZB4EGHFyfjY3tWniuKhkAOQuD+Ia0twODQPeGYKbag7/SnvzIuU+fp9DtTppIKljaFst7ljZVHfqfkKpouI5EteyhdCLXBPY/I60JwvDAyA+Vr2DZ/XZfbqe9q98aa8q/ZzGEiGW51zHW5HSwubfOs7mn6L+LFh6tsIMHjRq8jsykiwzW16X6mtKcEgzA3kQ+jXH6i/wCtOuSMCZ5YSpH3KFmB3bNoFHpqT/5rXxrJ9oEcJsqvZr6khrEC5O4v1rp4pQjcZUCWr1kzzg0eBw0RLL1W41HqlgCfYn2r1xbjszh8qxEbGy2Zbd13uK9YzDGOQxE3boADr1Gn/mtUgR7CYMDssqfEPQ/nX0a9ulShkp6Z7fH8/cXzZdT1wTn1b2LsbKAwGgvc5rAj/SnWPmhxDCTD4oxsRqjAFCehsbZWF7XG4JBBqI4pwXwyWKKytqJYxbN6lfze1zRvBuXc8QmS0rLfPEbg+69z1tW22vVKRnew7PAMedVKgHplRvoxYEjtfpWVMx8RsLXtbpnYfpespfMX6fz5DUjn/wBmiy3D69qY4RxFECN21F+g7/O30HrSnAYcOxLA5EGZ7dtAB7sSB9T0qv5YwGHcNPjLslyBErFcxAFyWFrItwBbe1ulehlqqbFpk9w6MyTEk2G7H06/OmqlWJUsViUEgX/vU0GCniSsgsrOcgO4UbA/pQONY3qTjqkdK+EGYnEXjYR2VBp6msh4AzQrKG36dqTZjrVVy/iiUtbKqjX/AEqrTgthdL6DPhsZMEqW80IMqn2Hm19VFCYbFEpJCwJjk1B7E7H60xfFMigrGxaQgqgGrLay+4Nyb7WJpvwfhXhkyS2Bb/4xYqo9e5Hpp71gyZ4Y03L4D+wjuC8myzNdiEi6udb/AOUdT+ldA4PwmHDjLClj1Y6sfc/yGlEI2buBtt/dq0Y7GCEZUjkmkN7RxqWPfzEA5B6HevLz+KzeJloXyX7/AJRaEOobiZ1jQu5CqN2Y6f36VzzmjnB5gUgzJFsT+J/6D0ozE8NxuMP30UqEnyR5GVVHzFr+p1rXJyq0LoZJIh4ZEmTxAWKqQT5QCNTYb9a1+F8JjxO8m8vovuxnPsE8L4VNAqRBdCCzElSpbUMTrYBbW1/L8q+YXihmkMEWBXFEtdpkVlJvYqwABCxiwAuLOBtrYiYibEzH7LGpXPLm8M/Vs9/wkjM19NNulOYuZzhMOGzM+InVXdmOuW3kv1AHQdjXt45qSX1JWbsNh58MR4uGEbN8MUaLmPzut9+g07a0PxnnF0YogKSDQnPmt3WwuoPtUrjOYJ5SxaVvMLHXp272PUddL7UAGtU2lZXWO+Jc1zyEBmVgBYAqCNOu29KMRiGktma9qGvWzPXbIFs1SoK8w4YX1rYRrRGEw7MwVQWZtABQcqCMMXjRi8ThYmUJFHkjyr0W4zHXqRuaseYsBGH8eINIVUAFjoSBYE99rW2pHytgI1xUcdw8rt94wPlRQCSinqbCxNdL4nhAV0UaC1vT2/lSestuBJ+ju+TmUcP2pDLdfEB6mxBHT27UC+Bkm0kQAja2/wBaYOi4HGBmGbDy79bX6/8ALv7Xq3nhiYhQRci62I1B2I9KjLGo7ozpORzuDgssLeYqiHe5rZg8GJ50jiy53JGcdFGpJ+lPOL8osSZZ3lkjB/w07e/Wl3BuJRQ4wsqLDGYyi5jbJcA3IO7Gx09qWXfqFwXUOm4UkGa8jMhuM7Cx9cuugvpfrQs8ZBGUAodjU7zPxx8ViW8AO0KAIlgTcLuxt3Nz9KN5fElgWe4zW8LcnvfqBSS8M1HVJ79gPFvsVnJaPhcUjo3io+YSWFggIBXUmxN7C251rdxYYSOWV5pcxeRmCR9Lm/mbp8v1pHxbiGJZ1iKKo2RVFgO/pelPEHiYMuIz+JmsShsABptY3PyrnFy2fBRqKXcpeOc0q2DM8RK5GWM5TZzGdB5mufirZDxKJuHGWIBnjIJzXuwLWObXfX5Upw3L0EkEkUbXZ4gyCTykOpve/wANum/U0v4JwXEQxzBwVCjzKRoRmGo6HY7VXy8bjvv7+wr9It8OsixhstkcAsnxDX3H8qL4RwwuzSYaQB03ibrpcWPb3v70n4ZzlCsv2eYhNgjX8pHTX8J6a054jAYx48DWZAW0OjDqKl5Dj6vHb7MTTpe4wm5VwmJJmYJmfVrrY5howIvvcG9ZUPLztC5LNG4Y7gbX6ka9d6yn15P0/wCyt4xrytgUTgjuEUySQODoLtdnCA99X/apnjMUUUUUEa2kIGYXubam7HuWJNugFUR5by4SLNI+SJkORSfvGNsoPpm83pU1zRMIJ/MRLOFC5RcrCu+pOhckk5egOu9jT15fMo7UQHA4JS6K34ht2uN/n27a9qHxmCUxSD8cTfUUrxWPYOGB1Bvf1q3wOHSd0c7SL5gOppcreOpMgkc7MJBF+tdGXl1jGi2C5ypYn8K/i93YaAdPSicByzHHOZXs5U/dp0X1bufSnjTlmsNT1PQVj8X/AFG6WP4loPT7z2bA3AuxFvWw2Hoo7ViYUHVjtrvoK1YjER4dDJK2Ud+pPYDv6Covj/M/2pTFFmAJACgav8hqfb9K87D4fL4iVrjqxqSVyGvFOdI4myYcB7HVz8P/ACjr77e9CTc2yYhfK7Jl3KgWHuotp9aTYblOQk+ORh0ADM7kGwudMoN85t8Jse9qfcNmwlvBgw8kgOzuSokI1/CBZbXJvpYHWvW/t8OKNQVvr/P2OUm+dkbpZMXiI0MJjYbNIGZVsdLnMF+gufSvWOZMMwSLNNiWygHoD6AfX3tS3iXMkrv4MZj8MKVIRBky/wAII0C9PXXrRPLvHGhVrKWNyYkYgRoADmOdjcNbTym/1orEq4ok5jZYPsYyFL4iW3iOCuVR+UEtra2o3J1NhatUuBwYBE2Y6alFznbS5FwAP5UDi+Zoyc8ClHN/EFkOumgcjOfmRpawpbjuY0mAErMCNLZmA97AgfM00Yz1cA5E3H5I/FIiVVjHw2Ft9TfvYkj2FA4axax6jTWtvElU6oSR0vvQCNsRXoJXERNjBMKTfUX7Xr0MKxIFq2Q4eU7MNdrEXprhOGhcr4lyo/DGp88lv2X12qE56S0bo98M5Z8QMXlCKu5C3H1JFD8QxaRwsMMDYnIZju/cL2Ud/wDzXnmvikjN4N1WBQCAh0OnU9SNrbA9KTz49pAi6BYwbAdz196EITlUpfnvO8ylSC8Njnw6q8Wj30Pb+7V2fl/i4xeGSUaNazjsw3Ht1Hoa4R9puuXtVFyNzH9lmysfuZLB/Q9G+XX0q1UL1LvmXhSyoynQHY9j39qjoYWYDBTNkmS5w017D/6yfynp2NdRxsIZT2IqM4rgVkvFMNtVbqB3B7jr3Fu1K9iTVMQ8N51xWHJiksxU5SH3BGltN6Akxl45c1j94C+g1uWtc2uNex6UdxbhryEB9cQgur20nRdSD/8A1VRf1ApBiMPq2ckC92t2Gw+ZJ+lTcU2O5rZjjC8Rjw2FaQr55ifDjB+EA6Ofc9O3vSmDHNdQqEyFi2VRc37a9B3971rxALvnkUlnt4UYGp1su3TppuapuGqvDUdp1zTyAfDr4a/l9zubabC+lCSjBWlbf1/OpRzc+QuaaOBPHnk8bEsuip8Mem1/xML+w6VPQyjFXQOqPe6o5sHJ3Cv0bsG370SnG1kxHirHdQDljtfYa7ddCaUcxcbTEZckKx2N7jrRw4n1W/8AoR7s6LhMIYMTh45Jbq8Xl8trkaEG/XWvmK48fHMOS6K3hyjcWchQxA10PUd6C5d5ywhKJPEcoAt1yHva2o/amPMHKhaYY3hz3kYjNGTo9x66DMBYg6HQixqax06ewSK5s5Z8PMyhsqnzKxBZNbC5HxIfwvYdAQDvnAuLTwQkZ88DgqA2tuht1HtTvnrHyRyQYlQVkAaOaFxfUWurL1BBt6ixFB81R3MMsSZYG0I6K4F2Q/I3B6j2NUc24pHRViuLhTEXDpbpc61lVuA5ZgeNHaSzMASAdr1lZf7p/i/kr/b4/wBRYyWWIBwFETX1Nx5B8XzudPlXDeI8RZmYkWzsWJO5JNyfrXU+L4oR4bEK5JZw1+guxsFGvr+3pUjw/k4sQ+Jay/8ADGjHsGP4R6DX23psWXHjWqb2BlrYnOHcDlxLfdjQaMx0Ue56n0GtdE4Pw5MNEFDXI3c+u9vyj039a3tIsaqigKBoqKLfQfzrbhsKWN3+S9Pn3Nef4rxssyriJC29kfFLSfDcL36n29PWvWMx8eFS5ILWuEB1I7nrbufUd61YzigB8OGzPsW3C21J9SB8v1qexuIQwSNIylibDS5JFwBcb7nUkAXY66Wjh8M5v0lt2LQSj7xLjOLNipSz3b8qjZR0AFF4XijQq0UX3eYjO4uXP8I6Aeo3pfwDFeHIGupAvoQSB69L02x7pMfLMzsTt4QUewsf5a17UoxgtK4FUrdt7iyB8SZQqgyFzmCsFa9tL5ToCPan8/Mf2dspEbyAWdlQBb/kFt1Ft7anptSfEy/ZbqCGmIIc63QH8AN7Brb2Gl7d6YYbBYF41d2eNyRYswAb0sw12OxHShJp02tvYhbb2QyxPNCPGzyYZCcoAUgEFjtrlvbr6WPU0LwfDpPEHlxXhTo5KjKMoWwFjcgW02B0FfViwTeQYrKwJYiRbKGNgRmQm9rdAB9aSce4BLmvBaVNs8JzKfQkbH0a1LCKult7Smrbde8+tyliCzfZikuuoDqp9wGYAr2sdiNN7CT8HxMP/wDohZR3IBH/AFKSB9a8cHjxMj5UV7roW2ynsWNgOulW2E5SkcE4iWRx+RLi/oSx2+Q96tkyPHtKv3FUW+EROGi8VvDQG5262/0punJXgq0mLmSNAbDJdi3a1wN+gtf0FWkHBnQZIBDhk6tbPIf5D5lq2o8MMLwyzGdWJLCSzXJt0A20uO1SebJLj0V839l9Q6YRIF+Pqn3WDgyg6F28zt+9h6V9lwWKk2hZmP4spq8wWKjAtDAFX0UKP5mihjX28o/WuTjHdL57i+ZZzeflLHzKAYsoG12GvruTVFyryMcjrjVa1rR+GVBFzdiWJB6Cw96ppsYw08S3ypZxDikK6yYrKPQj+tM/EykqX0GtdhTxD/ZzDr4M04btKkbL7ZkcEe9jSl/9n8/SRPnb/uquwHF8NKhKSBwDY+Y5h6kb29aIkw6WuUlCnXOrafW9K/ETumOvd/s98tSSYeERYqRCV0VgT8PZswAuNtzRHGMAJkzIdRqrDWx+VIl5iwaggtIw7HUn5Nv8q0YEYGZz4c82Fa+2ov7AKadZZdUBwjLqD47FWgmVxYqpG/wt0t19R6UBhOFZjGWBAsllJAzn8O99Bck/LTWnPHvAhWzYySW5ClWgDeupZR+96NgwxlazIjGPRQVI3A0sG3OntU82Sl2FjhSfJpxGOjzhmIyIpzOATmOxVQCL++3UUr8TD4hg74aUIumZHF7fxKTmFt7j9ao48Hi0vGmBY5t5M4UJ6feaWHoTepeTk7Cpd8TjPCYkmySK7H/ojsPa/wBKXFj0+tt2DKFcMJljwsZLQKFbL5CTpq2pJ3Jtpap/A8Iwssio7BQfyZjb021b0rZiYsEg+5kxDAN8blNPUALfTtW7g/EsJA5jmw4LA38TNcnqGUrYW/lWiKlFN22TfIS3IsIYOuL8JD8KyrdzuL2BFh760djOKvg443jdZo0YRuUuLi2l7iwIO2pFwBTyLi2DxIKAgCxPmGo9QTp8qXcGwZjjlwsgWSNibNbS/wAYDDodLjv0JpXK6ctzrGvMuHTGYZJJUZbgFJgNAf8AhyDdbja+x0uRYmZ4FOryHC4gsIZFvf8AIR8Laj+7VWR8wiMKVU3Ayul/LInb0Ybg/KguZODYaaNcTBK3ilgmQC/idcuW3lYbk7WBNqVxdjJoIfkeUGyokq9JA+UMOht0rKTyyohygyMBYXWRgNtbAGwF6yseuHZ/MbzPYhT/AL6llljSIkXJJO2lzYkDQAAA2+VPg5PlTzEaFidvfuaQco4Iy5pCQNlsNNO3ptVJjcYkC2tdraKP7/Ws3imtaxxXBFJy3Z6ihWMF3PTVj/eg9KR8W40ZYyYXCxhsp/MxINh6L+9C/wDqbNmE6AqfwjQrp+E9fY7+lKzGqpEq6hyzlrbaWv7LcfMVbB4TS9U92dqSWwO2I8yRJqXYAm3QkbHe29x6UNzFiomlAiQooWxF73Nzr7kWo7hfDWJkmT8Duig76XUW9ba9hU3NfMSd7616uJRcqXQ5RD4b5dNB3pnFKcKuY/4zDyr/AMNT+I/xnoOg13IsVy5wad4xLk/+vPot/wA7X/COg1ufTdkvKSgmTEymQk3IXyj5u2/ytSyatpikTmLMBuzHb3qoXgWIKIFw/iNl0kdyojBBvoSATsRva1P8JEkQ/wDbxKv8SpmJ9fEew/eiFgnk3DN+v6kBR8lNc8nZB1JcE1guQOs2IRR2jBY/U2H6VU8vwYbh5ZonkJYWa7eU9rrbLp3962/7lkI88ixj3uf1sPpQGNfAQeaWRpm6Aa/tp9TSucpbNhWoMxHOKX+7TM38IzH9P61pbimOl+CLwx3kNv8A870mxHPkaaQYYD1c2/Rf60BJzVi5GUOfDR9Pu1y2uNG72Bsd6KxvsGpPllJJwqU64nEkDsCEX6nX9K3YeHDxqjJZg75FKrnJbUnXoAAST0sa08HigxCHA4zN4hGeCdjqM3r6NdSt916aVu5Pb7LFiIMSMpw5OYkE2GxItuMuxHQigsd8sVqlYxx8gjGdtUXV7tqB/CNifcj50h5txM8OWWJw2Fk+B1UXU9Uf+Lex626EGvGM4hHjZFhVjkFy2UfHl6knZfQXOo2pXw7HmLEzYKVgMM7lWzXNlJvG47NYrrXeUlvQcbUrTJ7mHGsxUF2byhjc9T0pEmIdSCCQf76GrXmTkfEwsZDlmg/4kRvbsGXdT9R61MY3AGOTLe5sNB0rVjlBLSO6R8ixrE3KoD+YDKf0P8qMwPFTEfIWW582Rm1/l9NaWyHW2561tVCRpf50ZRi1udEeNiIXU6WNtDYXJO2l9R31+VD4fElSPQXNmtoN7X0v9aXDKFILKCetrkexvatSupNr5vUipLEhkyq4rxPxBEhkd41a6htMpNtLXI+lvaqfhvFHDsfEjQhyfM3byiwyk2sL366VBKvwDTNcevyI/lVKeJ4Jm+8wz3HlLpJYm2l7Xynve/1qEsd17BVJ3Z0LDcc8eNoiocspDWl3HU6FSFNx9bb1znmPlCbTKEVb+UG4FuwY3v8AK5pzy9h8MTc4g+CTYSEhXQ9FYEEBj32YbHoK1MMYVNpY5oCD1HbqLkEe1d5mhq+hVPUjksPLkw8jFLXN8ra7dmAP6Vp4Vg4yfAxK+GxPlkIsVvsf4lvuO1dWxn2aYDNEI26PHYj31uD7frWvH8uKV/DNYC+g0uBqOwPpVVmjK6YnlPk5ZgsXPw3Fm4GdNCNwQRow7gixBq/wPOGGmyPL91KPLmUeUj5dL6lT8qX8d5beeDKBIk8XwpKqgvGPhs9rkDYa27+kJw3NHLkZTmvYqRrf270ZRUlq6iNVsdi4ry9G0fixOrRkXzKbgev961NwYpYUyj4zq5bQ2B8qk9B1PU6D22ctxz4coyvlSQkNEykgDXW19L2ppxzlHxJhKJQVNtBfT1Gu3YdKzT/9FR2nqiWOLXoV/wCj/wAVlV68CUjzwozdWN7k99TWUnkx7DaZEji5TgcO3hgeLJKFOtwi2JAB/Ewtvtr1pJh8dPMjl3JSIGx63996quO4BsVCPBTMQwsqjXTT663v2r7/AOnkwsATEusYfVlvd2PUAL9L3rl6Eb07t/T/AIK3LiKJDAwtOglmOVNADb4tbaDte/vY9iQz4fw2ae7Ihy+UCw0IF7a6C2l7bbVVYDAxEKTH8Oq5xrtYFYhogC6C4NhfuSXDSPaygIPU6/RdT9RTOUpcKl+dANJci8cDCxCPMIhubakljdyCTuT70LFwrCQNcRh5NwWGZ/cLYkfJRTDFmOMFppDYb3OUfQeY/wDMTSDE88QxDLBHf1tlX+p/Sugkm9O7YG/gPmWaT4VZR3Yhf+5v2rymDiRh4kql+w1b/qYs/wBLVIf7wxmLuzTCOK/4dB+mp+dMOH4FEJCXv+KRt/79P9K7LLy42CTjEomx8SHyJc9219tTrf0v9KVcT5kkynw/MFIzsoOVRfXUfvelWMx8bFrtaKPoN3bsPfUX2AudbgUvwEc2LDXfw4l/CguAD0tcakdTc0mPHOSub+AYJtWw6YPLKUXPK99FW5NvU9B67Vp5j5enyprDcXLIsgLD/uPSy3NyK98Q4rJhonjhso8tx/8AI+bQFm/kNhapyKWZpow5KsWUADSwJHzrTFNboqtNe034Ph7iTM0EmRBdyY2sPckW+tesTjPGkZ2YIvwqgsTb+VNv9pWBYBZ0Z8pORxmNr/hNr1FwsWIVNzpT+HyLNjWRdfoGXo7I6RwHEifDnDShkcDxIZGFiCDa49CbE27t2ovhvFTicQY5UNjG2Hlb8xGYMRf2/X0qH+2NE8SZi7J8991+Y0qlxmISOaGWF28F5AxRjdlIAB1tqCNb+hBva5HD3JO2mP8ABcvx4MMqXYmxzNa5t000sCP/ANVLc5Exv4yqozRmO+UatqCSba+UqRfa1dH4qtwD/ev+oFQ3N2FaWBkW91ZXAv28p+QRgxPoaZetuSi6kTnAOaJsMQwYuBa6FtCAeu+nT51Wy8t4TiQ+0YEiFz/iw7C/Urp5T3FrHpSfBcJjM8EMqHIVzODozEg+Z7bbABBoo7m9U+G5LhhcSxKXKa+HIbh/S9LJpeqaIxbRPYn/AGavbyyi/tUe/AJjNJCFLPHvbt3rqXM/EWWH7Xg1zRr/AI8JPmituR1sDuOm40vbn3D+agMY2IKkB1swB/Wq45yatAaa4EWJ4bInxIy+4Na8HhiXUdL610oc44WUWZrX/MtJeLLDJJGmHKFpCbsNAB60fNlVULbFWDYNKhO2a59gf6CtmAxXhKJCY3VhqNGHsysND7j1BNbEwgTEmL8IuL3/AIT196Z4Lg0kbK0bGyiwDKDodbbWPsRWd5IxdMVH3h+NRwzRYexAAlsCysu7BkXQIfzdDqCDamvAONrg5T4CjEQOCSMv3sY00JOkiC9wffbr8g5ZXMssWaGQG/kYhb/w21T2uR2ttTzD8KQHMwGYm7EC1z3IGl/Ub0G0+Cyk1sgfjEuFlRpMPmglOoESsFY9mS2VSe4t86C4T9r8pIIttra1VKYeNCAMtyNNRrQvG8aYEzEoB0uQD+tLo+Y2ppWe54S+RixDoSQ2x1+JTrqvvWnECBWWQhRIFy5wBcj379L9tKjMVziTf9LGgsFxd5ZUVrlQfMQuy9SfQDvTaWBuy2l49Cm1A4jnMDQUJxAHCsI/D8ZJPPHIACLdb/zHsRS7jMkbqHUxrkILixZwDoNQblCdLMLg211oKjnpiuRqvNkp1ANqyhcDwDCyxrJ9qyZtcjJcr6Xza1lLrQlvse5OcsRO4hwqLGGNhawP66CmfC+XQjeLM5llte5Jsve19SfWsrKGR6eBdTex7bmCHVYQXa9rAZFvc9Tr0PSkr8xYlpXRVRbXAA6EdS251rKyla3p/nAt7smvCaVhErFtSS7bsfxOevsOg071nEuEBCAr3PXSsrK0KTsSI05c4YyjMx1bVV6DpnPrfQfX2fcZw6R4bMWZRpcr3bb+v023rKysLm55lZXFFNSb6E1gpYkDTFM2QDKjai3qe/XtrWcMxTurvCmUs2liLadLVlZXoRiqbKRWyQXh8R42KjOIRc3lDAbG2im3obaelN+cODqWixUe6SIsg9mF6ysrLOTWZJcNHLZsL4xhhNFLEfxKbeh6GubQfcJe33jbelZWVH+lSdSh02J3tXtFseItIrEtowJI+LQ6kX69qtubcEYWyWsxLEqNge69lOhA6A23FZWV6uf/ABDW1nReGT+PhY2P4kH9f3pRiWKMsnY3I775h7WzfQVlZUpGd9GDcw4ULNFiwxKSAIBbUENr+gIrbj+dI0DZAWOwuLa19rK7Er5NNmYXhU0uaYzGORxsgFvZgRZu2vSuW8Y4LJhpCr21JsRa306VlZRwyanXcrS0i6DCs7ZVFzVbwfkd3ALtb2NZWVTNkktkIW3DuVkjA6kC1zqaaYbBxpoKysrLLhsDB+M4/wAFQQN9P6VK4/mVZlyB8kt9wCQR1B00PW40NfKypYG8kW30Ev0qJv8A35OkgfO11Ohuf7t6V0bhmOwPFMMseJzLNqLhb5SLeZTbYgjT633rKytGWKUNS5RSDpkdx/k98G4ExDRm+WVOttwVJuD7XHrSKJ2YMsV1jWxY3F9TYE9TWVlNF2m2W0qGPUuSr4BxdbLhsSvixE2F+h6UZxbgsODxPjM8XhSCwjEbXKkdgMo1ANu4BrKypXT26mdb2fRwmc6x4WTIdV++h2Oux1rKysrtCKPEj//Z"/>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pic>
        <p:nvPicPr>
          <p:cNvPr id="36869" name="Picture 8" descr="http://123.25.71.107:82/hoidap/uploads/news/2011_09/lu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90600"/>
            <a:ext cx="2749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https://encrypted-tbn0.gstatic.com/images?q=tbn:ANd9GcTlJ4GjyAo9zmxi_25i62PZgcBylTEv0jw2QvKZm73l4txvCL6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86200"/>
            <a:ext cx="27495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2" descr="https://encrypted-tbn0.gstatic.com/images?q=tbn:ANd9GcSFg4POIglCn4IuQ4MACDrEW4Val25WyoZe_EtrplymOmg2HDR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3886200"/>
            <a:ext cx="28194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2" descr="https://encrypted-tbn3.gstatic.com/images?q=tbn:ANd9GcTYbD1O6WqcIEFzykQ6hFsj2wvmIfVgpBTtXKzeUSC57TfQCFF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6350" y="3886200"/>
            <a:ext cx="2889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3"/>
          <p:cNvSpPr txBox="1">
            <a:spLocks noChangeArrowheads="1"/>
          </p:cNvSpPr>
          <p:nvPr/>
        </p:nvSpPr>
        <p:spPr bwMode="auto">
          <a:xfrm>
            <a:off x="1524000" y="330200"/>
            <a:ext cx="9144000" cy="584200"/>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ctr" eaLnBrk="1" hangingPunct="1"/>
            <a:r>
              <a:rPr lang="en-US" altLang="en-US" b="1">
                <a:solidFill>
                  <a:schemeClr val="bg1"/>
                </a:solidFill>
                <a:cs typeface="Times New Roman" panose="02020603050405020304" pitchFamily="18" charset="0"/>
              </a:rPr>
              <a:t>Chim ăn quả, hạt, cá ,  vật trung gian truyền bệnh </a:t>
            </a:r>
          </a:p>
        </p:txBody>
      </p:sp>
      <p:sp>
        <p:nvSpPr>
          <p:cNvPr id="36874" name="Right Arrow 8">
            <a:hlinkClick r:id="rId8" action="ppaction://hlinksldjump"/>
          </p:cNvPr>
          <p:cNvSpPr>
            <a:spLocks noChangeArrowheads="1"/>
          </p:cNvSpPr>
          <p:nvPr/>
        </p:nvSpPr>
        <p:spPr bwMode="auto">
          <a:xfrm>
            <a:off x="10363200" y="6561138"/>
            <a:ext cx="304800" cy="304800"/>
          </a:xfrm>
          <a:prstGeom prst="rightArrow">
            <a:avLst>
              <a:gd name="adj1" fmla="val 50000"/>
              <a:gd name="adj2" fmla="val 49981"/>
            </a:avLst>
          </a:prstGeom>
          <a:solidFill>
            <a:srgbClr val="FF0000"/>
          </a:solidFill>
          <a:ln w="9525">
            <a:solidFill>
              <a:schemeClr val="tx1"/>
            </a:solidFill>
            <a:round/>
            <a:headEnd/>
            <a:tailEnd/>
          </a:ln>
        </p:spPr>
        <p:txBody>
          <a:bodyPr wrap="none"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spTree>
    <p:extLst>
      <p:ext uri="{BB962C8B-B14F-4D97-AF65-F5344CB8AC3E}">
        <p14:creationId xmlns:p14="http://schemas.microsoft.com/office/powerpoint/2010/main" val="2007627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checkerboard(across)">
                                      <p:cBhvr>
                                        <p:cTn id="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150328" y="96951"/>
            <a:ext cx="5876109" cy="608444"/>
          </a:xfrm>
          <a:ln w="38100">
            <a:solidFill>
              <a:schemeClr val="tx1"/>
            </a:solidFill>
          </a:ln>
        </p:spPr>
        <p:txBody>
          <a:body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Động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vật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bệnh</a:t>
            </a:r>
            <a:r>
              <a:rPr lang="en-US" altLang="en-US" sz="3200" dirty="0">
                <a:solidFill>
                  <a:srgbClr val="FF0000"/>
                </a:solidFill>
                <a:latin typeface="Times New Roman" panose="02020603050405020304" pitchFamily="18" charset="0"/>
                <a:cs typeface="Times New Roman" panose="02020603050405020304" pitchFamily="18" charset="0"/>
              </a:rPr>
              <a:t> sang </a:t>
            </a:r>
            <a:r>
              <a:rPr lang="en-US" altLang="en-US" sz="3200" dirty="0" err="1">
                <a:solidFill>
                  <a:srgbClr val="FF0000"/>
                </a:solidFill>
                <a:latin typeface="Times New Roman" panose="02020603050405020304" pitchFamily="18" charset="0"/>
                <a:cs typeface="Times New Roman" panose="02020603050405020304" pitchFamily="18" charset="0"/>
              </a:rPr>
              <a:t>người</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descr="canh-bao-10-can-benh-dang-so-lay-nhiem-tu-dong-vat-sang-nguoi (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19794" y="1123406"/>
            <a:ext cx="8919834" cy="4558935"/>
          </a:xfrm>
        </p:spPr>
      </p:pic>
      <p:sp>
        <p:nvSpPr>
          <p:cNvPr id="5" name="TextBox 4"/>
          <p:cNvSpPr txBox="1">
            <a:spLocks noChangeArrowheads="1"/>
          </p:cNvSpPr>
          <p:nvPr/>
        </p:nvSpPr>
        <p:spPr bwMode="auto">
          <a:xfrm>
            <a:off x="5105400" y="5987142"/>
            <a:ext cx="2414588" cy="5238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err="1">
                <a:solidFill>
                  <a:srgbClr val="7030A0"/>
                </a:solidFill>
                <a:latin typeface="Times New Roman" panose="02020603050405020304" pitchFamily="18" charset="0"/>
                <a:cs typeface="Times New Roman" panose="02020603050405020304" pitchFamily="18" charset="0"/>
              </a:rPr>
              <a:t>Bệnh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dịch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hạch</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2949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anh-bao-10-can-benh-dang-so-lay-nhiem-tu-dong-vat-sang-nguoi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57200"/>
            <a:ext cx="731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4506686" y="5638801"/>
            <a:ext cx="1776548"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Bệnh</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dại</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702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phongbenh-dongvat1-142301114133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3669" y="609600"/>
            <a:ext cx="864761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4990011" y="5943600"/>
            <a:ext cx="2374900"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Cúm</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gia</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cầm</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887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benh-viem-nao-nhat-b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4572001" y="5638801"/>
            <a:ext cx="374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rgbClr val="7030A0"/>
                </a:solidFill>
                <a:latin typeface="Times New Roman" panose="02020603050405020304" pitchFamily="18" charset="0"/>
                <a:cs typeface="Times New Roman" panose="02020603050405020304" pitchFamily="18" charset="0"/>
              </a:rPr>
              <a:t>Bệnh viêm não Nhật bản</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436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6835" y="91444"/>
            <a:ext cx="10750731" cy="397031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600" b="1" u="sng" dirty="0">
                <a:latin typeface="+mj-lt"/>
              </a:rPr>
              <a:t>Tác </a:t>
            </a:r>
            <a:r>
              <a:rPr lang="vi-VN" sz="3600" b="1" u="sng" dirty="0" smtClean="0">
                <a:latin typeface="+mj-lt"/>
              </a:rPr>
              <a:t>hại</a:t>
            </a:r>
            <a:r>
              <a:rPr lang="en-US" sz="3600" b="1" u="sng" dirty="0">
                <a:latin typeface="+mj-lt"/>
              </a:rPr>
              <a:t> </a:t>
            </a:r>
            <a:r>
              <a:rPr lang="en-US" sz="3600" b="1" u="sng" dirty="0" err="1" smtClean="0">
                <a:latin typeface="Times New Roman" panose="02020603050405020304" pitchFamily="18" charset="0"/>
                <a:cs typeface="Times New Roman" panose="02020603050405020304" pitchFamily="18" charset="0"/>
              </a:rPr>
              <a:t>của</a:t>
            </a:r>
            <a:r>
              <a:rPr lang="en-US" sz="3600" b="1" u="sng"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động</a:t>
            </a:r>
            <a:r>
              <a:rPr lang="en-US" sz="3600" b="1" u="sng"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vật</a:t>
            </a:r>
            <a:endParaRPr lang="en-US" sz="3600" b="1" dirty="0">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Ø"/>
            </a:pPr>
            <a:r>
              <a:rPr lang="vi-VN" sz="3600" dirty="0" smtClean="0">
                <a:latin typeface="+mj-lt"/>
              </a:rPr>
              <a:t>Kí </a:t>
            </a:r>
            <a:r>
              <a:rPr lang="vi-VN" sz="3600" dirty="0">
                <a:latin typeface="+mj-lt"/>
              </a:rPr>
              <a:t>sinh gây bệnh cho người và động vật.</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Là </a:t>
            </a:r>
            <a:r>
              <a:rPr lang="vi-VN" sz="3600" dirty="0">
                <a:latin typeface="+mj-lt"/>
              </a:rPr>
              <a:t>vật trung gian truyền bệnh</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Phá </a:t>
            </a:r>
            <a:r>
              <a:rPr lang="vi-VN" sz="3600" dirty="0">
                <a:latin typeface="+mj-lt"/>
              </a:rPr>
              <a:t>hại mùa màng, làm giảm năng suất của cây trồng.</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Làm </a:t>
            </a:r>
            <a:r>
              <a:rPr lang="vi-VN" sz="3600" dirty="0">
                <a:latin typeface="+mj-lt"/>
              </a:rPr>
              <a:t>hỏng các công trình, tàu thuyền ....</a:t>
            </a:r>
            <a:endParaRPr lang="en-US" sz="3600" dirty="0">
              <a:latin typeface="+mj-lt"/>
            </a:endParaRPr>
          </a:p>
        </p:txBody>
      </p:sp>
    </p:spTree>
    <p:extLst>
      <p:ext uri="{BB962C8B-B14F-4D97-AF65-F5344CB8AC3E}">
        <p14:creationId xmlns:p14="http://schemas.microsoft.com/office/powerpoint/2010/main" val="4174904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6835" y="640085"/>
            <a:ext cx="10750731" cy="501675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200" b="1" u="sng" dirty="0"/>
              <a:t>Biện pháp phòng trừ động vật gây hại:</a:t>
            </a:r>
            <a:endParaRPr lang="en-US" sz="3200" dirty="0"/>
          </a:p>
          <a:p>
            <a:pPr marL="457200" indent="-457200">
              <a:buFont typeface="Wingdings" panose="05000000000000000000" pitchFamily="2" charset="2"/>
              <a:buChar char="v"/>
            </a:pPr>
            <a:r>
              <a:rPr lang="vi-VN" sz="3200" b="1" dirty="0" smtClean="0"/>
              <a:t>­</a:t>
            </a:r>
            <a:r>
              <a:rPr lang="vi-VN" sz="3200" dirty="0" smtClean="0"/>
              <a:t> </a:t>
            </a:r>
            <a:r>
              <a:rPr lang="vi-VN" sz="3200" b="1" dirty="0" smtClean="0"/>
              <a:t>Giun sán</a:t>
            </a:r>
            <a:r>
              <a:rPr lang="vi-VN" sz="3200" dirty="0" smtClean="0"/>
              <a:t> </a:t>
            </a:r>
            <a:endParaRPr lang="en-US" sz="3200" dirty="0" smtClean="0"/>
          </a:p>
          <a:p>
            <a:r>
              <a:rPr lang="en-US" sz="3200" dirty="0" smtClean="0"/>
              <a:t>- </a:t>
            </a:r>
            <a:r>
              <a:rPr lang="vi-VN" sz="3200" dirty="0" smtClean="0"/>
              <a:t>Vệ </a:t>
            </a:r>
            <a:r>
              <a:rPr lang="vi-VN" sz="3200" dirty="0"/>
              <a:t>sinh sạch sẽ cơ thể, tay chân.</a:t>
            </a:r>
            <a:endParaRPr lang="en-US" sz="3200" dirty="0"/>
          </a:p>
          <a:p>
            <a:r>
              <a:rPr lang="vi-VN" sz="3200" dirty="0"/>
              <a:t>- Ăn chín uống sôi.</a:t>
            </a:r>
            <a:endParaRPr lang="en-US" sz="3200" dirty="0"/>
          </a:p>
          <a:p>
            <a:r>
              <a:rPr lang="vi-VN" sz="3200" dirty="0"/>
              <a:t>- Tẩy giun định kì.</a:t>
            </a:r>
            <a:endParaRPr lang="en-US" sz="3200" dirty="0"/>
          </a:p>
          <a:p>
            <a:pPr marL="457200" indent="-457200">
              <a:buFont typeface="Wingdings" panose="05000000000000000000" pitchFamily="2" charset="2"/>
              <a:buChar char="v"/>
            </a:pPr>
            <a:r>
              <a:rPr lang="vi-VN" sz="3200" dirty="0" smtClean="0"/>
              <a:t>Tiêu </a:t>
            </a:r>
            <a:r>
              <a:rPr lang="vi-VN" sz="3200" dirty="0"/>
              <a:t>diệt những động vật là trung gian truyền bệnh.</a:t>
            </a:r>
            <a:endParaRPr lang="en-US" sz="3200" dirty="0"/>
          </a:p>
          <a:p>
            <a:pPr marL="457200" indent="-457200">
              <a:buFont typeface="Wingdings" panose="05000000000000000000" pitchFamily="2" charset="2"/>
              <a:buChar char="v"/>
            </a:pPr>
            <a:r>
              <a:rPr lang="vi-VN" sz="3200" dirty="0" smtClean="0"/>
              <a:t>Sử </a:t>
            </a:r>
            <a:r>
              <a:rPr lang="vi-VN" sz="3200" dirty="0"/>
              <a:t>dụng thuốc bảo vệ thực vật để tiêu diệt một số loại cô trùng hại thực vật.</a:t>
            </a:r>
            <a:endParaRPr lang="en-US" sz="3200" dirty="0"/>
          </a:p>
          <a:p>
            <a:pPr marL="457200" indent="-457200">
              <a:buFont typeface="Wingdings" panose="05000000000000000000" pitchFamily="2" charset="2"/>
              <a:buChar char="v"/>
            </a:pPr>
            <a:r>
              <a:rPr lang="vi-VN" sz="3200" dirty="0" smtClean="0"/>
              <a:t>Sử </a:t>
            </a:r>
            <a:r>
              <a:rPr lang="vi-VN" sz="3200" dirty="0"/>
              <a:t>dụng đấu tranh sinh học để bảo vệ những loài có ích cho con người.</a:t>
            </a:r>
            <a:endParaRPr lang="en-US" sz="3200" dirty="0">
              <a:latin typeface="+mj-lt"/>
            </a:endParaRPr>
          </a:p>
        </p:txBody>
      </p:sp>
    </p:spTree>
    <p:extLst>
      <p:ext uri="{BB962C8B-B14F-4D97-AF65-F5344CB8AC3E}">
        <p14:creationId xmlns:p14="http://schemas.microsoft.com/office/powerpoint/2010/main" val="3343284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5</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191636858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6" name="Text Box 6"/>
          <p:cNvSpPr txBox="1">
            <a:spLocks noChangeArrowheads="1"/>
          </p:cNvSpPr>
          <p:nvPr/>
        </p:nvSpPr>
        <p:spPr bwMode="auto">
          <a:xfrm>
            <a:off x="3664137" y="156712"/>
            <a:ext cx="5323117" cy="584775"/>
          </a:xfrm>
          <a:prstGeom prst="rect">
            <a:avLst/>
          </a:prstGeom>
          <a:solidFill>
            <a:srgbClr val="FFC000"/>
          </a:solidFill>
          <a:ln w="9525">
            <a:solidFill>
              <a:srgbClr val="000000"/>
            </a:solidFill>
            <a:miter lim="800000"/>
            <a:headEnd/>
            <a:tailEnd/>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200" b="1" dirty="0" err="1" smtClean="0"/>
              <a:t>Đa</a:t>
            </a:r>
            <a:r>
              <a:rPr lang="en-US" sz="3200" b="1" dirty="0" smtClean="0"/>
              <a:t> </a:t>
            </a:r>
            <a:r>
              <a:rPr lang="en-US" sz="3200" b="1" dirty="0" err="1" smtClean="0"/>
              <a:t>dạng</a:t>
            </a:r>
            <a:r>
              <a:rPr lang="en-US" sz="3200" b="1" dirty="0" smtClean="0"/>
              <a:t> </a:t>
            </a:r>
            <a:r>
              <a:rPr lang="en-US" sz="3200" b="1" dirty="0" err="1" smtClean="0"/>
              <a:t>về</a:t>
            </a:r>
            <a:r>
              <a:rPr lang="en-US" sz="3200" b="1" dirty="0" smtClean="0"/>
              <a:t> </a:t>
            </a:r>
            <a:r>
              <a:rPr lang="en-US" sz="3200" b="1" dirty="0" err="1" smtClean="0"/>
              <a:t>môi</a:t>
            </a:r>
            <a:r>
              <a:rPr lang="en-US" sz="3200" b="1" dirty="0" smtClean="0"/>
              <a:t> </a:t>
            </a:r>
            <a:r>
              <a:rPr lang="en-US" sz="3200" b="1" dirty="0" err="1" smtClean="0"/>
              <a:t>trường</a:t>
            </a:r>
            <a:r>
              <a:rPr lang="en-US" sz="3200" b="1" dirty="0" smtClean="0"/>
              <a:t> </a:t>
            </a:r>
            <a:r>
              <a:rPr lang="en-US" sz="3200" b="1" dirty="0" err="1" smtClean="0"/>
              <a:t>sống</a:t>
            </a:r>
            <a:endParaRPr lang="en-US" sz="3200" b="1" dirty="0"/>
          </a:p>
        </p:txBody>
      </p:sp>
      <p:pic>
        <p:nvPicPr>
          <p:cNvPr id="11269" name="Picture 5" descr="HINH 1"/>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86526" y="741487"/>
            <a:ext cx="7119257" cy="6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Rectangle 17"/>
          <p:cNvSpPr>
            <a:spLocks noChangeArrowheads="1"/>
          </p:cNvSpPr>
          <p:nvPr/>
        </p:nvSpPr>
        <p:spPr bwMode="auto">
          <a:xfrm>
            <a:off x="209910" y="1959429"/>
            <a:ext cx="2637794" cy="1397724"/>
          </a:xfrm>
          <a:prstGeom prst="rect">
            <a:avLst/>
          </a:prstGeom>
          <a:solidFill>
            <a:schemeClr val="bg1">
              <a:lumMod val="95000"/>
            </a:schemeClr>
          </a:solidFill>
          <a:ln w="9525">
            <a:solidFill>
              <a:schemeClr val="bg1">
                <a:lumMod val="85000"/>
              </a:schemeClr>
            </a:solidFill>
            <a:miter lim="800000"/>
            <a:headEnd/>
            <a:tailEnd/>
          </a:ln>
        </p:spPr>
        <p:txBody>
          <a:bodyPr wrap="none" anchor="ctr"/>
          <a:lstStyle/>
          <a:p>
            <a:endParaRPr lang="en-US" sz="2400"/>
          </a:p>
        </p:txBody>
      </p:sp>
      <p:sp>
        <p:nvSpPr>
          <p:cNvPr id="175122" name="Text Box 21"/>
          <p:cNvSpPr txBox="1">
            <a:spLocks noChangeArrowheads="1"/>
          </p:cNvSpPr>
          <p:nvPr/>
        </p:nvSpPr>
        <p:spPr bwMode="auto">
          <a:xfrm>
            <a:off x="7205783" y="1103678"/>
            <a:ext cx="51004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smtClean="0"/>
              <a:t>- </a:t>
            </a:r>
            <a:r>
              <a:rPr lang="en-US" sz="2800" b="1" dirty="0" err="1" smtClean="0"/>
              <a:t>Dưới</a:t>
            </a:r>
            <a:r>
              <a:rPr lang="en-US" sz="2800" b="1" dirty="0" smtClean="0"/>
              <a:t> </a:t>
            </a:r>
            <a:r>
              <a:rPr lang="en-US" sz="2800" b="1" dirty="0" err="1" smtClean="0"/>
              <a:t>nước</a:t>
            </a:r>
            <a:r>
              <a:rPr lang="en-US" sz="2800" dirty="0" smtClean="0"/>
              <a:t>:  </a:t>
            </a:r>
            <a:r>
              <a:rPr lang="en-US" sz="2800" dirty="0" err="1" smtClean="0"/>
              <a:t>Mực</a:t>
            </a:r>
            <a:r>
              <a:rPr lang="en-US" sz="2800" dirty="0" smtClean="0"/>
              <a:t>, </a:t>
            </a:r>
            <a:r>
              <a:rPr lang="en-US" sz="2800" dirty="0" err="1" smtClean="0"/>
              <a:t>ốc</a:t>
            </a:r>
            <a:r>
              <a:rPr lang="en-US" sz="2800" dirty="0" smtClean="0"/>
              <a:t>, </a:t>
            </a:r>
            <a:r>
              <a:rPr lang="en-US" sz="2800" dirty="0" err="1" smtClean="0"/>
              <a:t>lươn</a:t>
            </a:r>
            <a:r>
              <a:rPr lang="en-US" sz="2800" dirty="0" smtClean="0"/>
              <a:t>, </a:t>
            </a:r>
            <a:r>
              <a:rPr lang="en-US" sz="2800" dirty="0" err="1" smtClean="0"/>
              <a:t>sứa</a:t>
            </a:r>
            <a:r>
              <a:rPr lang="en-US" sz="2800" dirty="0" smtClean="0"/>
              <a:t>.</a:t>
            </a:r>
            <a:endParaRPr lang="en-US" sz="2800" dirty="0"/>
          </a:p>
        </p:txBody>
      </p:sp>
      <p:sp>
        <p:nvSpPr>
          <p:cNvPr id="20" name="Text Box 21"/>
          <p:cNvSpPr txBox="1">
            <a:spLocks noChangeArrowheads="1"/>
          </p:cNvSpPr>
          <p:nvPr/>
        </p:nvSpPr>
        <p:spPr bwMode="auto">
          <a:xfrm>
            <a:off x="7214490" y="1674092"/>
            <a:ext cx="54172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smtClean="0"/>
              <a:t>- </a:t>
            </a:r>
            <a:r>
              <a:rPr lang="en-US" sz="2800" b="1" dirty="0" err="1" smtClean="0"/>
              <a:t>Trên</a:t>
            </a:r>
            <a:r>
              <a:rPr lang="en-US" sz="2800" b="1" dirty="0" smtClean="0"/>
              <a:t> </a:t>
            </a:r>
            <a:r>
              <a:rPr lang="en-US" sz="2800" b="1" dirty="0" err="1" smtClean="0"/>
              <a:t>cạn</a:t>
            </a:r>
            <a:r>
              <a:rPr lang="en-US" sz="2800" dirty="0" smtClean="0"/>
              <a:t>:  </a:t>
            </a:r>
            <a:r>
              <a:rPr lang="en-US" sz="2800" dirty="0" err="1" smtClean="0"/>
              <a:t>Hươu</a:t>
            </a:r>
            <a:r>
              <a:rPr lang="en-US" sz="2800" dirty="0" smtClean="0"/>
              <a:t>, </a:t>
            </a:r>
            <a:r>
              <a:rPr lang="en-US" sz="2800" dirty="0" err="1" smtClean="0"/>
              <a:t>nai</a:t>
            </a:r>
            <a:r>
              <a:rPr lang="en-US" sz="2800" dirty="0" smtClean="0"/>
              <a:t>, </a:t>
            </a:r>
            <a:r>
              <a:rPr lang="en-US" sz="2800" dirty="0" err="1" smtClean="0"/>
              <a:t>hổ</a:t>
            </a:r>
            <a:r>
              <a:rPr lang="en-US" sz="2800" dirty="0" smtClean="0"/>
              <a:t>, </a:t>
            </a:r>
            <a:r>
              <a:rPr lang="en-US" sz="2800" dirty="0" err="1" smtClean="0"/>
              <a:t>báo</a:t>
            </a:r>
            <a:r>
              <a:rPr lang="en-US" sz="2800" dirty="0" smtClean="0"/>
              <a:t>….</a:t>
            </a:r>
            <a:endParaRPr lang="en-US" sz="2800" dirty="0"/>
          </a:p>
        </p:txBody>
      </p:sp>
      <p:sp>
        <p:nvSpPr>
          <p:cNvPr id="21" name="Text Box 21"/>
          <p:cNvSpPr txBox="1">
            <a:spLocks noChangeArrowheads="1"/>
          </p:cNvSpPr>
          <p:nvPr/>
        </p:nvSpPr>
        <p:spPr bwMode="auto">
          <a:xfrm>
            <a:off x="7236260" y="2244501"/>
            <a:ext cx="51004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b="1" dirty="0" smtClean="0"/>
              <a:t>- </a:t>
            </a:r>
            <a:r>
              <a:rPr lang="en-US" sz="2800" b="1" dirty="0" err="1" smtClean="0"/>
              <a:t>Trên</a:t>
            </a:r>
            <a:r>
              <a:rPr lang="en-US" sz="2800" b="1" dirty="0" smtClean="0"/>
              <a:t> </a:t>
            </a:r>
            <a:r>
              <a:rPr lang="en-US" sz="2800" b="1" dirty="0" err="1" smtClean="0"/>
              <a:t>không</a:t>
            </a:r>
            <a:r>
              <a:rPr lang="en-US" sz="2800" dirty="0" smtClean="0"/>
              <a:t>:  </a:t>
            </a:r>
            <a:r>
              <a:rPr lang="en-US" sz="2800" dirty="0" err="1" smtClean="0"/>
              <a:t>Đại</a:t>
            </a:r>
            <a:r>
              <a:rPr lang="en-US" sz="2800" dirty="0" smtClean="0"/>
              <a:t> bang, </a:t>
            </a:r>
            <a:r>
              <a:rPr lang="en-US" sz="2800" dirty="0" err="1" smtClean="0"/>
              <a:t>ngỗng</a:t>
            </a:r>
            <a:r>
              <a:rPr lang="en-US" sz="2800" dirty="0" smtClean="0"/>
              <a:t> </a:t>
            </a:r>
            <a:r>
              <a:rPr lang="en-US" sz="2800" dirty="0" err="1" smtClean="0"/>
              <a:t>trời</a:t>
            </a:r>
            <a:r>
              <a:rPr lang="en-US" sz="2800" dirty="0" smtClean="0"/>
              <a:t>, </a:t>
            </a:r>
            <a:r>
              <a:rPr lang="en-US" sz="2800" dirty="0" err="1" smtClean="0"/>
              <a:t>hải</a:t>
            </a:r>
            <a:r>
              <a:rPr lang="en-US" sz="2800" dirty="0" smtClean="0"/>
              <a:t> </a:t>
            </a:r>
            <a:r>
              <a:rPr lang="en-US" sz="2800" dirty="0" err="1" smtClean="0"/>
              <a:t>âu</a:t>
            </a:r>
            <a:r>
              <a:rPr lang="en-US" sz="2800" dirty="0" smtClean="0"/>
              <a:t>…</a:t>
            </a:r>
            <a:endParaRPr lang="en-US" sz="2800" dirty="0"/>
          </a:p>
        </p:txBody>
      </p:sp>
      <p:sp>
        <p:nvSpPr>
          <p:cNvPr id="2" name="TextBox 1"/>
          <p:cNvSpPr txBox="1"/>
          <p:nvPr/>
        </p:nvSpPr>
        <p:spPr>
          <a:xfrm>
            <a:off x="7236260" y="3592284"/>
            <a:ext cx="4781569" cy="3046988"/>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t>
            </a:r>
            <a:r>
              <a:rPr lang="en-US" sz="2400" dirty="0" err="1" smtClean="0">
                <a:latin typeface="Times New Roman" panose="02020603050405020304" pitchFamily="18" charset="0"/>
                <a:cs typeface="Times New Roman" panose="02020603050405020304" pitchFamily="18" charset="0"/>
              </a:rPr>
              <a:t>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Tuy </a:t>
            </a:r>
            <a:r>
              <a:rPr lang="vi-VN" sz="2400" dirty="0">
                <a:latin typeface="Times New Roman" panose="02020603050405020304" pitchFamily="18" charset="0"/>
                <a:cs typeface="Times New Roman" panose="02020603050405020304" pitchFamily="18" charset="0"/>
              </a:rPr>
              <a:t>khác nhau về hình dạng, kích thước, cấu tạo nhưng chúng đều cấu tạo đa bào, không có thành tế bào...hầu hết chúng có khả năng di chuyển.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919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33251" y="234496"/>
            <a:ext cx="4138750" cy="719092"/>
          </a:xfrm>
          <a:ln w="38100">
            <a:solidFill>
              <a:schemeClr val="tx1"/>
            </a:solidFill>
          </a:ln>
        </p:spPr>
        <p:txBody>
          <a:bodyPr>
            <a:normAutofit fontScale="90000"/>
          </a:bodyPr>
          <a:lstStyle/>
          <a:p>
            <a:pPr algn="l" eaLnBrk="1" hangingPunct="1"/>
            <a:r>
              <a:rPr lang="en-US" altLang="en-US" sz="3600" b="1" dirty="0" smtClean="0">
                <a:solidFill>
                  <a:srgbClr val="FF0000"/>
                </a:solidFill>
                <a:latin typeface="Times New Roman" panose="02020603050405020304" pitchFamily="18" charset="0"/>
                <a:cs typeface="Times New Roman" panose="02020603050405020304" pitchFamily="18" charset="0"/>
              </a:rPr>
              <a:t>V</a:t>
            </a:r>
            <a:r>
              <a:rPr lang="en-US" altLang="en-US" sz="3600" b="1" dirty="0">
                <a:solidFill>
                  <a:srgbClr val="FF0000"/>
                </a:solidFill>
                <a:latin typeface="Times New Roman" panose="02020603050405020304" pitchFamily="18" charset="0"/>
                <a:cs typeface="Times New Roman" panose="02020603050405020304" pitchFamily="18" charset="0"/>
              </a:rPr>
              <a:t>.</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Vai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trò</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vật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2531" name="Picture 11" descr="Kéo cà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752600"/>
            <a:ext cx="289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nuoi-lon-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750422"/>
            <a:ext cx="266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descr="721209379965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752600"/>
            <a:ext cx="281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702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492693107"/>
              </p:ext>
            </p:extLst>
          </p:nvPr>
        </p:nvGraphicFramePr>
        <p:xfrm>
          <a:off x="744585" y="558560"/>
          <a:ext cx="10829107" cy="2697480"/>
        </p:xfrm>
        <a:graphic>
          <a:graphicData uri="http://schemas.openxmlformats.org/drawingml/2006/table">
            <a:tbl>
              <a:tblPr firstRow="1" firstCol="1" bandRow="1">
                <a:tableStyleId>{5C22544A-7EE6-4342-B048-85BDC9FD1C3A}</a:tableStyleId>
              </a:tblPr>
              <a:tblGrid>
                <a:gridCol w="10829107">
                  <a:extLst>
                    <a:ext uri="{9D8B030D-6E8A-4147-A177-3AD203B41FA5}">
                      <a16:colId xmlns:a16="http://schemas.microsoft.com/office/drawing/2014/main" val="936225651"/>
                    </a:ext>
                  </a:extLst>
                </a:gridCol>
              </a:tblGrid>
              <a:tr h="1884199">
                <a:tc>
                  <a:txBody>
                    <a:bodyPr/>
                    <a:lstStyle/>
                    <a:p>
                      <a:pPr algn="ctr">
                        <a:lnSpc>
                          <a:spcPct val="105000"/>
                        </a:lnSpc>
                        <a:spcBef>
                          <a:spcPts val="600"/>
                        </a:spcBef>
                        <a:spcAft>
                          <a:spcPts val="600"/>
                        </a:spcAft>
                      </a:pPr>
                      <a:r>
                        <a:rPr lang="en-US" sz="2800" dirty="0" err="1" smtClean="0">
                          <a:solidFill>
                            <a:schemeClr val="tx1"/>
                          </a:solidFill>
                          <a:effectLst/>
                          <a:latin typeface="Times New Roman" panose="02020603050405020304" pitchFamily="18" charset="0"/>
                          <a:cs typeface="Times New Roman" panose="02020603050405020304" pitchFamily="18" charset="0"/>
                        </a:rPr>
                        <a:t>Em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hãy</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nghiên</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cứu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tranh</a:t>
                      </a:r>
                      <a:r>
                        <a:rPr lang="en-US" sz="2800" dirty="0" smtClean="0">
                          <a:solidFill>
                            <a:schemeClr val="tx1"/>
                          </a:solidFill>
                          <a:effectLst/>
                          <a:latin typeface="Times New Roman" panose="02020603050405020304" pitchFamily="18" charset="0"/>
                          <a:cs typeface="Times New Roman" panose="02020603050405020304" pitchFamily="18" charset="0"/>
                        </a:rPr>
                        <a:t>, clip </a:t>
                      </a:r>
                      <a:r>
                        <a:rPr lang="en-US" sz="2800" dirty="0" err="1" smtClean="0">
                          <a:solidFill>
                            <a:schemeClr val="tx1"/>
                          </a:solidFill>
                          <a:effectLst/>
                          <a:latin typeface="Times New Roman" panose="02020603050405020304" pitchFamily="18" charset="0"/>
                          <a:cs typeface="Times New Roman" panose="02020603050405020304" pitchFamily="18" charset="0"/>
                        </a:rPr>
                        <a:t>trên</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máy</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chiếu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trả</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câu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hỏi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sau</a:t>
                      </a:r>
                      <a:r>
                        <a:rPr lang="en-US" sz="2800" dirty="0" smtClean="0">
                          <a:solidFill>
                            <a:schemeClr val="tx1"/>
                          </a:solidFill>
                          <a:effectLst/>
                          <a:latin typeface="Times New Roman" panose="02020603050405020304" pitchFamily="18" charset="0"/>
                          <a:cs typeface="Times New Roman" panose="02020603050405020304" pitchFamily="18" charset="0"/>
                        </a:rPr>
                        <a:t>:</a:t>
                      </a:r>
                    </a:p>
                    <a:p>
                      <a:pPr algn="ctr">
                        <a:lnSpc>
                          <a:spcPct val="105000"/>
                        </a:lnSpc>
                        <a:spcBef>
                          <a:spcPts val="600"/>
                        </a:spcBef>
                        <a:spcAft>
                          <a:spcPts val="600"/>
                        </a:spcAft>
                      </a:pPr>
                      <a:r>
                        <a:rPr lang="en-US" sz="2800" u="sng" dirty="0" smtClean="0">
                          <a:solidFill>
                            <a:schemeClr val="tx1"/>
                          </a:solidFill>
                          <a:effectLst/>
                          <a:latin typeface="Times New Roman" panose="02020603050405020304" pitchFamily="18" charset="0"/>
                          <a:cs typeface="Times New Roman" panose="02020603050405020304" pitchFamily="18" charset="0"/>
                        </a:rPr>
                        <a:t>VÒNG</a:t>
                      </a:r>
                      <a:r>
                        <a:rPr lang="en-US" sz="2800" u="sng" baseline="0" dirty="0" smtClean="0">
                          <a:solidFill>
                            <a:schemeClr val="tx1"/>
                          </a:solidFill>
                          <a:effectLst/>
                          <a:latin typeface="Times New Roman" panose="02020603050405020304" pitchFamily="18" charset="0"/>
                          <a:cs typeface="Times New Roman" panose="02020603050405020304" pitchFamily="18" charset="0"/>
                        </a:rPr>
                        <a:t> </a:t>
                      </a:r>
                      <a:r>
                        <a:rPr lang="en-US" sz="2800" u="sng" dirty="0" smtClean="0">
                          <a:solidFill>
                            <a:schemeClr val="tx1"/>
                          </a:solidFill>
                          <a:effectLst/>
                          <a:latin typeface="Times New Roman" panose="02020603050405020304" pitchFamily="18" charset="0"/>
                          <a:cs typeface="Times New Roman" panose="02020603050405020304" pitchFamily="18" charset="0"/>
                        </a:rPr>
                        <a:t>1</a:t>
                      </a:r>
                      <a:r>
                        <a:rPr lang="en-US" sz="2800" b="0" u="sng" dirty="0" smtClean="0">
                          <a:solidFill>
                            <a:schemeClr val="tx1"/>
                          </a:solidFill>
                          <a:effectLst/>
                          <a:latin typeface="Times New Roman" panose="02020603050405020304" pitchFamily="18" charset="0"/>
                          <a:cs typeface="Times New Roman" panose="02020603050405020304" pitchFamily="18" charset="0"/>
                        </a:rPr>
                        <a:t>: </a:t>
                      </a:r>
                    </a:p>
                    <a:p>
                      <a:pPr algn="ctr">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Làm</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việc</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cá</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nhân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ghi</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mỗi</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người</a:t>
                      </a:r>
                      <a:r>
                        <a:rPr lang="en-US" sz="2800" b="1" dirty="0" smtClean="0">
                          <a:solidFill>
                            <a:schemeClr val="tx1"/>
                          </a:solidFill>
                          <a:effectLst/>
                          <a:latin typeface="Times New Roman" panose="02020603050405020304" pitchFamily="18" charset="0"/>
                          <a:cs typeface="Times New Roman" panose="02020603050405020304" pitchFamily="18" charset="0"/>
                        </a:rPr>
                        <a:t> 2 ý </a:t>
                      </a:r>
                      <a:r>
                        <a:rPr lang="en-US" sz="2800" b="1" dirty="0" err="1" smtClean="0">
                          <a:solidFill>
                            <a:schemeClr val="tx1"/>
                          </a:solidFill>
                          <a:effectLst/>
                          <a:latin typeface="Times New Roman" panose="02020603050405020304" pitchFamily="18" charset="0"/>
                          <a:cs typeface="Times New Roman" panose="02020603050405020304" pitchFamily="18" charset="0"/>
                        </a:rPr>
                        <a:t>kiến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các</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nhân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vào</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mỗi</a:t>
                      </a:r>
                      <a:r>
                        <a:rPr lang="en-US" sz="2800" b="1" dirty="0" smtClean="0">
                          <a:solidFill>
                            <a:schemeClr val="tx1"/>
                          </a:solidFill>
                          <a:effectLst/>
                          <a:latin typeface="Times New Roman" panose="02020603050405020304" pitchFamily="18" charset="0"/>
                          <a:cs typeface="Times New Roman" panose="02020603050405020304" pitchFamily="18" charset="0"/>
                        </a:rPr>
                        <a:t> ô </a:t>
                      </a:r>
                      <a:r>
                        <a:rPr lang="en-US" sz="2800" b="1" dirty="0" err="1" smtClean="0">
                          <a:solidFill>
                            <a:schemeClr val="tx1"/>
                          </a:solidFill>
                          <a:effectLst/>
                          <a:latin typeface="Times New Roman" panose="02020603050405020304" pitchFamily="18" charset="0"/>
                          <a:cs typeface="Times New Roman" panose="02020603050405020304" pitchFamily="18" charset="0"/>
                        </a:rPr>
                        <a:t>tương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ứng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mình</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trên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khăn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trải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bàn</a:t>
                      </a:r>
                      <a:r>
                        <a:rPr lang="en-US" sz="2800" b="1" baseline="0" dirty="0" smtClean="0">
                          <a:solidFill>
                            <a:schemeClr val="tx1"/>
                          </a:solidFill>
                          <a:effectLst/>
                          <a:latin typeface="Times New Roman" panose="02020603050405020304" pitchFamily="18" charset="0"/>
                          <a:cs typeface="Times New Roman" panose="02020603050405020304" pitchFamily="18" charset="0"/>
                        </a:rPr>
                        <a:t>.</a:t>
                      </a:r>
                      <a:r>
                        <a:rPr lang="en-US" sz="2800" b="1" dirty="0" smtClean="0">
                          <a:solidFill>
                            <a:schemeClr val="tx1"/>
                          </a:solidFill>
                          <a:effectLst/>
                          <a:latin typeface="Times New Roman" panose="02020603050405020304" pitchFamily="18" charset="0"/>
                          <a:cs typeface="Times New Roman" panose="02020603050405020304" pitchFamily="18" charset="0"/>
                        </a:rPr>
                        <a:t> ( 2 </a:t>
                      </a:r>
                      <a:r>
                        <a:rPr lang="en-US" sz="2800" b="1" dirty="0" err="1" smtClean="0">
                          <a:solidFill>
                            <a:schemeClr val="tx1"/>
                          </a:solidFill>
                          <a:effectLst/>
                          <a:latin typeface="Times New Roman" panose="02020603050405020304" pitchFamily="18" charset="0"/>
                          <a:cs typeface="Times New Roman" panose="02020603050405020304" pitchFamily="18" charset="0"/>
                        </a:rPr>
                        <a:t>phút</a:t>
                      </a:r>
                      <a:r>
                        <a:rPr lang="en-US" sz="2800" b="1" dirty="0" smtClean="0">
                          <a:solidFill>
                            <a:schemeClr val="tx1"/>
                          </a:solidFill>
                          <a:effectLst/>
                          <a:latin typeface="Times New Roman" panose="02020603050405020304" pitchFamily="18" charset="0"/>
                          <a:cs typeface="Times New Roman" panose="02020603050405020304" pitchFamily="18" charset="0"/>
                        </a:rPr>
                        <a:t> )</a:t>
                      </a:r>
                    </a:p>
                    <a:p>
                      <a:pPr>
                        <a:lnSpc>
                          <a:spcPct val="105000"/>
                        </a:lnSpc>
                        <a:spcBef>
                          <a:spcPts val="600"/>
                        </a:spcBef>
                        <a:spcAft>
                          <a:spcPts val="600"/>
                        </a:spcAft>
                      </a:pP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dirty="0" smtClean="0">
                          <a:solidFill>
                            <a:schemeClr val="tx1"/>
                          </a:solidFill>
                          <a:effectLst/>
                          <a:latin typeface="Times New Roman" panose="02020603050405020304" pitchFamily="18" charset="0"/>
                          <a:cs typeface="Times New Roman" panose="02020603050405020304" pitchFamily="18" charset="0"/>
                        </a:rPr>
                        <a:t>Cho </a:t>
                      </a:r>
                      <a:r>
                        <a:rPr lang="en-US" sz="2800" b="0" dirty="0" err="1" smtClean="0">
                          <a:solidFill>
                            <a:schemeClr val="tx1"/>
                          </a:solidFill>
                          <a:effectLst/>
                          <a:latin typeface="Times New Roman" panose="02020603050405020304" pitchFamily="18" charset="0"/>
                          <a:cs typeface="Times New Roman" panose="02020603050405020304" pitchFamily="18" charset="0"/>
                        </a:rPr>
                        <a:t>biết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vai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trò</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động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vật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đối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với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đời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sống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con </a:t>
                      </a:r>
                      <a:r>
                        <a:rPr lang="en-US" sz="2800" b="0" dirty="0" err="1" smtClean="0">
                          <a:solidFill>
                            <a:schemeClr val="tx1"/>
                          </a:solidFill>
                          <a:effectLst/>
                          <a:latin typeface="Times New Roman" panose="02020603050405020304" pitchFamily="18" charset="0"/>
                          <a:cs typeface="Times New Roman" panose="02020603050405020304" pitchFamily="18" charset="0"/>
                        </a:rPr>
                        <a:t>người</a:t>
                      </a:r>
                      <a:r>
                        <a:rPr lang="en-US" sz="2800" b="0" dirty="0" smtClean="0">
                          <a:solidFill>
                            <a:schemeClr val="tx1"/>
                          </a:solidFill>
                          <a:effectLst/>
                          <a:latin typeface="Times New Roman" panose="02020603050405020304" pitchFamily="18" charset="0"/>
                          <a:cs typeface="Times New Roman" panose="02020603050405020304" pitchFamily="18" charset="0"/>
                        </a:rPr>
                        <a:t>?</a:t>
                      </a:r>
                    </a:p>
                  </a:txBody>
                  <a:tcPr marL="67405" marR="67405" marT="0" marB="0">
                    <a:solidFill>
                      <a:schemeClr val="accent4">
                        <a:lumMod val="40000"/>
                        <a:lumOff val="60000"/>
                      </a:schemeClr>
                    </a:solidFill>
                  </a:tcPr>
                </a:tc>
                <a:extLst>
                  <a:ext uri="{0D108BD9-81ED-4DB2-BD59-A6C34878D82A}">
                    <a16:rowId xmlns:a16="http://schemas.microsoft.com/office/drawing/2014/main" val="1755067045"/>
                  </a:ext>
                </a:extLst>
              </a:tr>
            </a:tbl>
          </a:graphicData>
        </a:graphic>
      </p:graphicFrame>
    </p:spTree>
    <p:extLst>
      <p:ext uri="{BB962C8B-B14F-4D97-AF65-F5344CB8AC3E}">
        <p14:creationId xmlns:p14="http://schemas.microsoft.com/office/powerpoint/2010/main" val="314070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Content Placeholder 3" descr="tải xuống (1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53200" y="459377"/>
            <a:ext cx="3581400" cy="2667000"/>
          </a:xfrm>
        </p:spPr>
      </p:pic>
      <p:pic>
        <p:nvPicPr>
          <p:cNvPr id="23556" name="Picture 4" descr="tải xuống (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02578"/>
            <a:ext cx="3962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tải xuống (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354977"/>
            <a:ext cx="396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thuc_an_cung_cap_chat_dam_dong_vat_va_dam_thuc_vat_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59377"/>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307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981200" y="274638"/>
            <a:ext cx="8229600" cy="868362"/>
          </a:xfrm>
        </p:spPr>
        <p:txBody>
          <a:bodyPr/>
          <a:lstStyle/>
          <a:p>
            <a:pPr eaLnBrk="1" hangingPunct="1"/>
            <a:r>
              <a:rPr lang="en-US" altLang="en-US" sz="3600">
                <a:solidFill>
                  <a:srgbClr val="FF0000"/>
                </a:solidFill>
                <a:latin typeface="Times New Roman" panose="02020603050405020304" pitchFamily="18" charset="0"/>
                <a:cs typeface="Times New Roman" panose="02020603050405020304" pitchFamily="18" charset="0"/>
              </a:rPr>
              <a:t>Dùng làm thí nghiệm</a:t>
            </a:r>
          </a:p>
        </p:txBody>
      </p:sp>
      <p:pic>
        <p:nvPicPr>
          <p:cNvPr id="24579" name="Content Placeholder 3" descr="rung-minh-chuyen-thu-nghiem-hoa-chat-tren-dong-va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67200" y="3733800"/>
            <a:ext cx="4267200" cy="2743200"/>
          </a:xfrm>
        </p:spPr>
      </p:pic>
      <p:pic>
        <p:nvPicPr>
          <p:cNvPr id="24580" name="Picture 4" descr="h4-14648679311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ages (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19200"/>
            <a:ext cx="419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86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Content Placeholder 3" descr="tải xuống (1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219200"/>
            <a:ext cx="3886200" cy="2438400"/>
          </a:xfrm>
        </p:spPr>
      </p:pic>
      <p:pic>
        <p:nvPicPr>
          <p:cNvPr id="25604" name="Picture 4" descr="tải xuống (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95400"/>
            <a:ext cx="426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tải xuống (1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86200"/>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images (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862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401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3" descr="images (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676400"/>
            <a:ext cx="3886200" cy="3733800"/>
          </a:xfrm>
        </p:spPr>
      </p:pic>
      <p:pic>
        <p:nvPicPr>
          <p:cNvPr id="26628" name="Picture 4" descr="images (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1676400"/>
            <a:ext cx="38195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8829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064615137"/>
              </p:ext>
            </p:extLst>
          </p:nvPr>
        </p:nvGraphicFramePr>
        <p:xfrm>
          <a:off x="744586" y="1370723"/>
          <a:ext cx="10489472" cy="2545080"/>
        </p:xfrm>
        <a:graphic>
          <a:graphicData uri="http://schemas.openxmlformats.org/drawingml/2006/table">
            <a:tbl>
              <a:tblPr firstRow="1" firstCol="1" bandRow="1">
                <a:tableStyleId>{5C22544A-7EE6-4342-B048-85BDC9FD1C3A}</a:tableStyleId>
              </a:tblPr>
              <a:tblGrid>
                <a:gridCol w="10489472">
                  <a:extLst>
                    <a:ext uri="{9D8B030D-6E8A-4147-A177-3AD203B41FA5}">
                      <a16:colId xmlns:a16="http://schemas.microsoft.com/office/drawing/2014/main" val="936225651"/>
                    </a:ext>
                  </a:extLst>
                </a:gridCol>
              </a:tblGrid>
              <a:tr h="1884199">
                <a:tc>
                  <a:txBody>
                    <a:bodyPr/>
                    <a:lstStyle/>
                    <a:p>
                      <a:pPr algn="ctr">
                        <a:lnSpc>
                          <a:spcPct val="105000"/>
                        </a:lnSpc>
                        <a:spcBef>
                          <a:spcPts val="600"/>
                        </a:spcBef>
                        <a:spcAft>
                          <a:spcPts val="600"/>
                        </a:spcAft>
                      </a:pPr>
                      <a:r>
                        <a:rPr lang="en-US" sz="2800" u="sng" dirty="0" smtClean="0">
                          <a:solidFill>
                            <a:schemeClr val="tx1"/>
                          </a:solidFill>
                          <a:effectLst/>
                          <a:latin typeface="Times New Roman" panose="02020603050405020304" pitchFamily="18" charset="0"/>
                          <a:cs typeface="Times New Roman" panose="02020603050405020304" pitchFamily="18" charset="0"/>
                        </a:rPr>
                        <a:t>VÒNG</a:t>
                      </a:r>
                      <a:r>
                        <a:rPr lang="en-US" sz="2800" u="sng" baseline="0" dirty="0" smtClean="0">
                          <a:solidFill>
                            <a:schemeClr val="tx1"/>
                          </a:solidFill>
                          <a:effectLst/>
                          <a:latin typeface="Times New Roman" panose="02020603050405020304" pitchFamily="18" charset="0"/>
                          <a:cs typeface="Times New Roman" panose="02020603050405020304" pitchFamily="18" charset="0"/>
                        </a:rPr>
                        <a:t> </a:t>
                      </a:r>
                      <a:r>
                        <a:rPr lang="en-US" sz="2800" u="sng" dirty="0" smtClean="0">
                          <a:solidFill>
                            <a:schemeClr val="tx1"/>
                          </a:solidFill>
                          <a:effectLst/>
                          <a:latin typeface="Times New Roman" panose="02020603050405020304" pitchFamily="18" charset="0"/>
                          <a:cs typeface="Times New Roman" panose="02020603050405020304" pitchFamily="18" charset="0"/>
                        </a:rPr>
                        <a:t>2</a:t>
                      </a:r>
                      <a:r>
                        <a:rPr lang="en-US" sz="2800" dirty="0" smtClean="0">
                          <a:solidFill>
                            <a:schemeClr val="tx1"/>
                          </a:solidFill>
                          <a:effectLst/>
                          <a:latin typeface="Times New Roman" panose="02020603050405020304" pitchFamily="18" charset="0"/>
                          <a:cs typeface="Times New Roman" panose="02020603050405020304" pitchFamily="18" charset="0"/>
                        </a:rPr>
                        <a:t>: </a:t>
                      </a:r>
                    </a:p>
                    <a:p>
                      <a:pPr algn="ctr">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cs typeface="Times New Roman" panose="02020603050405020304" pitchFamily="18" charset="0"/>
                        </a:rPr>
                        <a:t>Thảo</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luận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nhóm</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thống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nhất</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ghi</a:t>
                      </a:r>
                      <a:r>
                        <a:rPr lang="en-US" sz="2800" b="1" dirty="0" smtClean="0">
                          <a:solidFill>
                            <a:schemeClr val="tx1"/>
                          </a:solidFill>
                          <a:effectLst/>
                          <a:latin typeface="Times New Roman" panose="02020603050405020304" pitchFamily="18" charset="0"/>
                          <a:cs typeface="Times New Roman" panose="02020603050405020304" pitchFamily="18" charset="0"/>
                        </a:rPr>
                        <a:t> ý </a:t>
                      </a:r>
                      <a:r>
                        <a:rPr lang="en-US" sz="2800" b="1" dirty="0" err="1" smtClean="0">
                          <a:solidFill>
                            <a:schemeClr val="tx1"/>
                          </a:solidFill>
                          <a:effectLst/>
                          <a:latin typeface="Times New Roman" panose="02020603050405020304" pitchFamily="18" charset="0"/>
                          <a:cs typeface="Times New Roman" panose="02020603050405020304" pitchFamily="18" charset="0"/>
                        </a:rPr>
                        <a:t>kiến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ghi</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vào</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mục</a:t>
                      </a:r>
                      <a:r>
                        <a:rPr lang="en-US" sz="2800" b="1" dirty="0" smtClean="0">
                          <a:solidFill>
                            <a:schemeClr val="tx1"/>
                          </a:solidFill>
                          <a:effectLst/>
                          <a:latin typeface="Times New Roman" panose="02020603050405020304" pitchFamily="18" charset="0"/>
                          <a:cs typeface="Times New Roman" panose="02020603050405020304" pitchFamily="18" charset="0"/>
                        </a:rPr>
                        <a:t> ý </a:t>
                      </a:r>
                      <a:r>
                        <a:rPr lang="en-US" sz="2800" b="1" dirty="0" err="1" smtClean="0">
                          <a:solidFill>
                            <a:schemeClr val="tx1"/>
                          </a:solidFill>
                          <a:effectLst/>
                          <a:latin typeface="Times New Roman" panose="02020603050405020304" pitchFamily="18" charset="0"/>
                          <a:cs typeface="Times New Roman" panose="02020603050405020304" pitchFamily="18" charset="0"/>
                        </a:rPr>
                        <a:t>kiến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chung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trên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khăn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trải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bàn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dirty="0" smtClean="0">
                          <a:solidFill>
                            <a:schemeClr val="tx1"/>
                          </a:solidFill>
                          <a:effectLst/>
                          <a:latin typeface="Times New Roman" panose="02020603050405020304" pitchFamily="18" charset="0"/>
                          <a:cs typeface="Times New Roman" panose="02020603050405020304" pitchFamily="18" charset="0"/>
                        </a:rPr>
                        <a:t>( 5 </a:t>
                      </a:r>
                      <a:r>
                        <a:rPr lang="en-US" sz="2800" b="1" dirty="0" err="1" smtClean="0">
                          <a:solidFill>
                            <a:schemeClr val="tx1"/>
                          </a:solidFill>
                          <a:effectLst/>
                          <a:latin typeface="Times New Roman" panose="02020603050405020304" pitchFamily="18" charset="0"/>
                          <a:cs typeface="Times New Roman" panose="02020603050405020304" pitchFamily="18" charset="0"/>
                        </a:rPr>
                        <a:t>phút</a:t>
                      </a:r>
                      <a:r>
                        <a:rPr lang="en-US" sz="2800" b="1" dirty="0" smtClean="0">
                          <a:solidFill>
                            <a:schemeClr val="tx1"/>
                          </a:solidFill>
                          <a:effectLst/>
                          <a:latin typeface="Times New Roman" panose="02020603050405020304" pitchFamily="18" charset="0"/>
                          <a:cs typeface="Times New Roman" panose="02020603050405020304" pitchFamily="18" charset="0"/>
                        </a:rPr>
                        <a:t>)</a:t>
                      </a:r>
                    </a:p>
                    <a:p>
                      <a:pPr>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Cho </a:t>
                      </a:r>
                      <a:r>
                        <a:rPr lang="en-US" sz="2800" b="0" dirty="0" err="1" smtClean="0">
                          <a:solidFill>
                            <a:schemeClr val="tx1"/>
                          </a:solidFill>
                          <a:effectLst/>
                          <a:latin typeface="Times New Roman" panose="02020603050405020304" pitchFamily="18" charset="0"/>
                          <a:cs typeface="Times New Roman" panose="02020603050405020304" pitchFamily="18" charset="0"/>
                        </a:rPr>
                        <a:t>biết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vai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trò</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động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vật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đối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với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đời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sống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con </a:t>
                      </a:r>
                      <a:r>
                        <a:rPr lang="en-US" sz="2800" b="0" dirty="0" err="1" smtClean="0">
                          <a:solidFill>
                            <a:schemeClr val="tx1"/>
                          </a:solidFill>
                          <a:effectLst/>
                          <a:latin typeface="Times New Roman" panose="02020603050405020304" pitchFamily="18" charset="0"/>
                          <a:cs typeface="Times New Roman" panose="02020603050405020304" pitchFamily="18" charset="0"/>
                        </a:rPr>
                        <a:t>người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và</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động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vật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khác</a:t>
                      </a:r>
                      <a:r>
                        <a:rPr lang="en-US" sz="2800" b="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405" marR="67405" marT="0" marB="0">
                    <a:solidFill>
                      <a:schemeClr val="bg1"/>
                    </a:solidFill>
                  </a:tcPr>
                </a:tc>
                <a:extLst>
                  <a:ext uri="{0D108BD9-81ED-4DB2-BD59-A6C34878D82A}">
                    <a16:rowId xmlns:a16="http://schemas.microsoft.com/office/drawing/2014/main" val="1755067045"/>
                  </a:ext>
                </a:extLst>
              </a:tr>
            </a:tbl>
          </a:graphicData>
        </a:graphic>
      </p:graphicFrame>
    </p:spTree>
    <p:extLst>
      <p:ext uri="{BB962C8B-B14F-4D97-AF65-F5344CB8AC3E}">
        <p14:creationId xmlns:p14="http://schemas.microsoft.com/office/powerpoint/2010/main" val="18065504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5945"/>
            <a:ext cx="7032171" cy="487363"/>
          </a:xfrm>
        </p:spPr>
        <p:txBody>
          <a:bodyPr rtlCol="0">
            <a:normAutofit fontScale="90000"/>
          </a:bodyPr>
          <a:lstStyle/>
          <a:p>
            <a:pPr>
              <a:defRPr/>
            </a:pPr>
            <a:r>
              <a:rPr lang="en-US" sz="3200" b="1" dirty="0" err="1" smtClean="0">
                <a:solidFill>
                  <a:srgbClr val="FF0000"/>
                </a:solidFill>
                <a:latin typeface="Times New Roman" pitchFamily="18" charset="0"/>
                <a:cs typeface="Times New Roman" pitchFamily="18" charset="0"/>
              </a:rPr>
              <a:t>Vai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trò</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động</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người</a:t>
            </a:r>
            <a:endParaRPr lang="en-US" sz="32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52096705"/>
              </p:ext>
            </p:extLst>
          </p:nvPr>
        </p:nvGraphicFramePr>
        <p:xfrm>
          <a:off x="940526" y="962302"/>
          <a:ext cx="9270274" cy="5696153"/>
        </p:xfrm>
        <a:graphic>
          <a:graphicData uri="http://schemas.openxmlformats.org/drawingml/2006/table">
            <a:tbl>
              <a:tblPr firstRow="1" bandRow="1">
                <a:tableStyleId>{5940675A-B579-460E-94D1-54222C63F5DA}</a:tableStyleId>
              </a:tblPr>
              <a:tblGrid>
                <a:gridCol w="674202">
                  <a:extLst>
                    <a:ext uri="{9D8B030D-6E8A-4147-A177-3AD203B41FA5}">
                      <a16:colId xmlns:a16="http://schemas.microsoft.com/office/drawing/2014/main" val="20000"/>
                    </a:ext>
                  </a:extLst>
                </a:gridCol>
                <a:gridCol w="5505981">
                  <a:extLst>
                    <a:ext uri="{9D8B030D-6E8A-4147-A177-3AD203B41FA5}">
                      <a16:colId xmlns:a16="http://schemas.microsoft.com/office/drawing/2014/main" val="20001"/>
                    </a:ext>
                  </a:extLst>
                </a:gridCol>
                <a:gridCol w="3090091">
                  <a:extLst>
                    <a:ext uri="{9D8B030D-6E8A-4147-A177-3AD203B41FA5}">
                      <a16:colId xmlns:a16="http://schemas.microsoft.com/office/drawing/2014/main" val="20002"/>
                    </a:ext>
                  </a:extLst>
                </a:gridCol>
              </a:tblGrid>
              <a:tr h="701087">
                <a:tc>
                  <a:txBody>
                    <a:bodyPr/>
                    <a:lstStyle/>
                    <a:p>
                      <a:r>
                        <a:rPr lang="en-US" sz="2000" b="1" dirty="0" smtClean="0">
                          <a:latin typeface="Times New Roman" pitchFamily="18" charset="0"/>
                          <a:cs typeface="Times New Roman" pitchFamily="18" charset="0"/>
                        </a:rPr>
                        <a:t>STT</a:t>
                      </a:r>
                      <a:endParaRPr lang="en-US" sz="2000" b="1" dirty="0">
                        <a:latin typeface="Times New Roman" pitchFamily="18" charset="0"/>
                        <a:cs typeface="Times New Roman" pitchFamily="18" charset="0"/>
                      </a:endParaRPr>
                    </a:p>
                  </a:txBody>
                  <a:tcPr marT="45723" marB="45723"/>
                </a:tc>
                <a:tc>
                  <a:txBody>
                    <a:bodyPr/>
                    <a:lstStyle/>
                    <a:p>
                      <a:pPr algn="ctr"/>
                      <a:r>
                        <a:rPr lang="en-US" sz="2000" b="1" dirty="0" err="1" smtClean="0">
                          <a:latin typeface="Times New Roman" pitchFamily="18" charset="0"/>
                          <a:cs typeface="Times New Roman" pitchFamily="18" charset="0"/>
                        </a:rPr>
                        <a:t>Vai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trò</a:t>
                      </a:r>
                      <a:r>
                        <a:rPr lang="en-US" sz="2000" b="1" baseline="0" dirty="0" smtClean="0">
                          <a:latin typeface="Times New Roman" pitchFamily="18" charset="0"/>
                          <a:cs typeface="Times New Roman" pitchFamily="18" charset="0"/>
                        </a:rPr>
                        <a:t> – </a:t>
                      </a:r>
                      <a:r>
                        <a:rPr lang="en-US" sz="2000" b="1" baseline="0" dirty="0" err="1" smtClean="0">
                          <a:latin typeface="Times New Roman" pitchFamily="18" charset="0"/>
                          <a:cs typeface="Times New Roman" pitchFamily="18" charset="0"/>
                        </a:rPr>
                        <a:t>Có</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lợi</a:t>
                      </a:r>
                      <a:endParaRPr lang="en-US" sz="2000" b="1" dirty="0">
                        <a:latin typeface="Times New Roman" pitchFamily="18" charset="0"/>
                        <a:cs typeface="Times New Roman" pitchFamily="18" charset="0"/>
                      </a:endParaRPr>
                    </a:p>
                  </a:txBody>
                  <a:tcPr marT="45723" marB="45723"/>
                </a:tc>
                <a:tc>
                  <a:txBody>
                    <a:bodyPr/>
                    <a:lstStyle/>
                    <a:p>
                      <a:pPr algn="ctr"/>
                      <a:r>
                        <a:rPr lang="en-US" sz="2000" b="1" dirty="0" err="1" smtClean="0">
                          <a:latin typeface="Times New Roman" pitchFamily="18" charset="0"/>
                          <a:cs typeface="Times New Roman" pitchFamily="18" charset="0"/>
                        </a:rPr>
                        <a:t>Tên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động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vật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đại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diện</a:t>
                      </a:r>
                      <a:endParaRPr lang="en-US" sz="2000" b="1" dirty="0">
                        <a:latin typeface="Times New Roman" pitchFamily="18" charset="0"/>
                        <a:cs typeface="Times New Roman" pitchFamily="18" charset="0"/>
                      </a:endParaRPr>
                    </a:p>
                  </a:txBody>
                  <a:tcPr marT="45723" marB="45723"/>
                </a:tc>
                <a:extLst>
                  <a:ext uri="{0D108BD9-81ED-4DB2-BD59-A6C34878D82A}">
                    <a16:rowId xmlns:a16="http://schemas.microsoft.com/office/drawing/2014/main" val="10000"/>
                  </a:ext>
                </a:extLst>
              </a:tr>
              <a:tr h="614239">
                <a:tc>
                  <a:txBody>
                    <a:bodyPr/>
                    <a:lstStyle/>
                    <a:p>
                      <a:r>
                        <a:rPr lang="en-US" sz="2000" dirty="0" smtClean="0">
                          <a:latin typeface="Times New Roman" pitchFamily="18" charset="0"/>
                          <a:cs typeface="Times New Roman" pitchFamily="18" charset="0"/>
                        </a:rPr>
                        <a:t>1</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cung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cấp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nguyên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liệu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con </a:t>
                      </a:r>
                      <a:r>
                        <a:rPr lang="en-US" sz="2000" baseline="0" dirty="0" err="1" smtClean="0">
                          <a:latin typeface="Times New Roman" pitchFamily="18" charset="0"/>
                          <a:cs typeface="Times New Roman" pitchFamily="18" charset="0"/>
                        </a:rPr>
                        <a:t>người</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1"/>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Thực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phẩm</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2"/>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Lông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3"/>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Da</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4"/>
                  </a:ext>
                </a:extLst>
              </a:tr>
              <a:tr h="398257">
                <a:tc>
                  <a:txBody>
                    <a:bodyPr/>
                    <a:lstStyle/>
                    <a:p>
                      <a:r>
                        <a:rPr lang="en-US" sz="2000" dirty="0" smtClean="0">
                          <a:latin typeface="Times New Roman" pitchFamily="18" charset="0"/>
                          <a:cs typeface="Times New Roman" pitchFamily="18" charset="0"/>
                        </a:rPr>
                        <a:t>2</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dùng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làm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5"/>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Học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tập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cứu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khoa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học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6"/>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thuốc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7"/>
                  </a:ext>
                </a:extLst>
              </a:tr>
              <a:tr h="398257">
                <a:tc>
                  <a:txBody>
                    <a:bodyPr/>
                    <a:lstStyle/>
                    <a:p>
                      <a:r>
                        <a:rPr lang="en-US" sz="2000" dirty="0" smtClean="0">
                          <a:latin typeface="Times New Roman" pitchFamily="18" charset="0"/>
                          <a:cs typeface="Times New Roman" pitchFamily="18" charset="0"/>
                        </a:rPr>
                        <a:t>3</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hỗ</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người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trong</a:t>
                      </a:r>
                      <a:r>
                        <a:rPr lang="en-US" sz="2000" baseline="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8"/>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-Lao </a:t>
                      </a:r>
                      <a:r>
                        <a:rPr lang="en-US" sz="2000" dirty="0" err="1" smtClean="0">
                          <a:latin typeface="Times New Roman" pitchFamily="18" charset="0"/>
                          <a:cs typeface="Times New Roman" pitchFamily="18" charset="0"/>
                        </a:rPr>
                        <a:t>động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9"/>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Giải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trí</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10"/>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thao</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11"/>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Bảo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vệ</a:t>
                      </a:r>
                      <a:r>
                        <a:rPr lang="en-US" sz="2000" baseline="0" dirty="0" smtClean="0">
                          <a:latin typeface="Times New Roman" pitchFamily="18" charset="0"/>
                          <a:cs typeface="Times New Roman" pitchFamily="18" charset="0"/>
                        </a:rPr>
                        <a:t> an </a:t>
                      </a:r>
                      <a:r>
                        <a:rPr lang="en-US" sz="2000" baseline="0" dirty="0" err="1" smtClean="0">
                          <a:latin typeface="Times New Roman" pitchFamily="18" charset="0"/>
                          <a:cs typeface="Times New Roman" pitchFamily="18" charset="0"/>
                        </a:rPr>
                        <a:t>ninh</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12"/>
                  </a:ext>
                </a:extLst>
              </a:tr>
            </a:tbl>
          </a:graphicData>
        </a:graphic>
      </p:graphicFrame>
      <p:sp>
        <p:nvSpPr>
          <p:cNvPr id="7" name="TextBox 6"/>
          <p:cNvSpPr txBox="1">
            <a:spLocks noChangeArrowheads="1"/>
          </p:cNvSpPr>
          <p:nvPr/>
        </p:nvSpPr>
        <p:spPr bwMode="auto">
          <a:xfrm>
            <a:off x="8242300" y="2702927"/>
            <a:ext cx="617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Cừu</a:t>
            </a:r>
          </a:p>
        </p:txBody>
      </p:sp>
      <p:sp>
        <p:nvSpPr>
          <p:cNvPr id="8" name="TextBox 7"/>
          <p:cNvSpPr txBox="1">
            <a:spLocks noChangeArrowheads="1"/>
          </p:cNvSpPr>
          <p:nvPr/>
        </p:nvSpPr>
        <p:spPr bwMode="auto">
          <a:xfrm>
            <a:off x="7916864" y="2333041"/>
            <a:ext cx="160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Bò</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gà</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lợn</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vịt</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8007351" y="3056941"/>
            <a:ext cx="1344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Voi, báo, hổ</a:t>
            </a:r>
          </a:p>
        </p:txBody>
      </p:sp>
      <p:sp>
        <p:nvSpPr>
          <p:cNvPr id="10" name="TextBox 9"/>
          <p:cNvSpPr txBox="1">
            <a:spLocks noChangeArrowheads="1"/>
          </p:cNvSpPr>
          <p:nvPr/>
        </p:nvSpPr>
        <p:spPr bwMode="auto">
          <a:xfrm>
            <a:off x="7641956" y="3849102"/>
            <a:ext cx="2371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Ếch</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chim</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chuột</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bạch</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7845426" y="4352341"/>
            <a:ext cx="175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Khỉ</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chuột</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bạch</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8034338" y="5052427"/>
            <a:ext cx="163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Trâu, bò, ngựa</a:t>
            </a:r>
          </a:p>
        </p:txBody>
      </p:sp>
      <p:sp>
        <p:nvSpPr>
          <p:cNvPr id="13" name="TextBox 12"/>
          <p:cNvSpPr txBox="1">
            <a:spLocks noChangeArrowheads="1"/>
          </p:cNvSpPr>
          <p:nvPr/>
        </p:nvSpPr>
        <p:spPr bwMode="auto">
          <a:xfrm>
            <a:off x="7994651" y="5420727"/>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Cá heo, vẹt, sáo</a:t>
            </a:r>
          </a:p>
        </p:txBody>
      </p:sp>
      <p:sp>
        <p:nvSpPr>
          <p:cNvPr id="14" name="TextBox 13"/>
          <p:cNvSpPr txBox="1">
            <a:spLocks noChangeArrowheads="1"/>
          </p:cNvSpPr>
          <p:nvPr/>
        </p:nvSpPr>
        <p:spPr bwMode="auto">
          <a:xfrm>
            <a:off x="8048625" y="5790616"/>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Chó, ngựa</a:t>
            </a:r>
          </a:p>
        </p:txBody>
      </p:sp>
      <p:sp>
        <p:nvSpPr>
          <p:cNvPr id="15" name="TextBox 14"/>
          <p:cNvSpPr txBox="1">
            <a:spLocks noChangeArrowheads="1"/>
          </p:cNvSpPr>
          <p:nvPr/>
        </p:nvSpPr>
        <p:spPr bwMode="auto">
          <a:xfrm>
            <a:off x="8307388" y="6333541"/>
            <a:ext cx="595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Chó</a:t>
            </a:r>
          </a:p>
        </p:txBody>
      </p:sp>
    </p:spTree>
    <p:extLst>
      <p:ext uri="{BB962C8B-B14F-4D97-AF65-F5344CB8AC3E}">
        <p14:creationId xmlns:p14="http://schemas.microsoft.com/office/powerpoint/2010/main" val="116097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Horizontal)">
                                      <p:cBhvr>
                                        <p:cTn id="10" dur="500"/>
                                        <p:tgtEl>
                                          <p:spTgt spid="14"/>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Horizontal)">
                                      <p:cBhvr>
                                        <p:cTn id="13" dur="500"/>
                                        <p:tgtEl>
                                          <p:spTgt spid="13"/>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Horizontal)">
                                      <p:cBhvr>
                                        <p:cTn id="19" dur="500"/>
                                        <p:tgtEl>
                                          <p:spTgt spid="11"/>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Horizontal)">
                                      <p:cBhvr>
                                        <p:cTn id="28" dur="500"/>
                                        <p:tgtEl>
                                          <p:spTgt spid="7"/>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2922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6 )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9422932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9005" y="274316"/>
            <a:ext cx="11743509" cy="2062103"/>
          </a:xfrm>
          <a:prstGeom prst="rect">
            <a:avLst/>
          </a:prstGeom>
          <a:noFill/>
          <a:ln w="38100">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PHIẾU HỌC TẬP SỐ 1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1</a:t>
            </a:r>
            <a:r>
              <a:rPr lang="en-US" sz="3200" b="1" dirty="0" smtClean="0">
                <a:latin typeface="Times New Roman" panose="02020603050405020304" pitchFamily="18" charset="0"/>
                <a:cs typeface="Times New Roman" panose="02020603050405020304" pitchFamily="18" charset="0"/>
              </a:rPr>
              <a:t>, 2, 3 </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phút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i="1" dirty="0" smtClean="0">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Quan </a:t>
            </a:r>
            <a:r>
              <a:rPr lang="vi-VN" sz="3200" i="1" dirty="0">
                <a:latin typeface="Times New Roman" panose="02020603050405020304" pitchFamily="18" charset="0"/>
                <a:cs typeface="Times New Roman" panose="02020603050405020304" pitchFamily="18" charset="0"/>
              </a:rPr>
              <a:t>sát hình </a:t>
            </a:r>
            <a:r>
              <a:rPr lang="en-US" sz="3200" i="1" dirty="0">
                <a:latin typeface="Times New Roman" panose="02020603050405020304" pitchFamily="18" charset="0"/>
                <a:cs typeface="Times New Roman" panose="02020603050405020304" pitchFamily="18" charset="0"/>
              </a:rPr>
              <a:t>31.1a; 31.1b</a:t>
            </a:r>
            <a:r>
              <a:rPr lang="vi-VN" sz="3200" i="1" dirty="0">
                <a:latin typeface="Times New Roman" panose="02020603050405020304" pitchFamily="18" charset="0"/>
                <a:cs typeface="Times New Roman" panose="02020603050405020304" pitchFamily="18" charset="0"/>
              </a:rPr>
              <a:t>, thảo luận nhóm trả lời câu hỏi </a:t>
            </a:r>
            <a:r>
              <a:rPr lang="vi-VN" sz="3200" i="1" dirty="0" smtClean="0">
                <a:latin typeface="Times New Roman" panose="02020603050405020304" pitchFamily="18" charset="0"/>
                <a:cs typeface="Times New Roman" panose="02020603050405020304" pitchFamily="18" charset="0"/>
              </a:rPr>
              <a:t>sau</a:t>
            </a:r>
            <a:endParaRPr lang="en-US" sz="3200" dirty="0" smtClean="0">
              <a:latin typeface="Times New Roman" panose="02020603050405020304" pitchFamily="18" charset="0"/>
              <a:cs typeface="Times New Roman" panose="02020603050405020304" pitchFamily="18" charset="0"/>
            </a:endParaRPr>
          </a:p>
          <a:p>
            <a:r>
              <a:rPr lang="en-US" sz="3200" b="1" u="sng" dirty="0" smtClean="0">
                <a:latin typeface="Times New Roman" panose="02020603050405020304" pitchFamily="18" charset="0"/>
                <a:cs typeface="Times New Roman" panose="02020603050405020304" pitchFamily="18" charset="0"/>
              </a:rPr>
              <a:t>CH1.</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Chỉ</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biệt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giữa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243838" y="2843349"/>
            <a:ext cx="11743509" cy="3046988"/>
          </a:xfrm>
          <a:prstGeom prst="rect">
            <a:avLst/>
          </a:prstGeom>
          <a:noFill/>
          <a:ln w="38100">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PHIẾU HỌC TẬP SỐ 2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3,4,5 – 3 </a:t>
            </a:r>
            <a:r>
              <a:rPr lang="en-US" sz="3200" b="1" dirty="0" err="1">
                <a:latin typeface="Times New Roman" panose="02020603050405020304" pitchFamily="18" charset="0"/>
                <a:cs typeface="Times New Roman" panose="02020603050405020304" pitchFamily="18" charset="0"/>
              </a:rPr>
              <a:t>phút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p>
          <a:p>
            <a:r>
              <a:rPr lang="en-US" sz="3200" b="1" u="sng" dirty="0">
                <a:latin typeface="Times New Roman" panose="02020603050405020304" pitchFamily="18" charset="0"/>
                <a:cs typeface="Times New Roman" panose="02020603050405020304" pitchFamily="18" charset="0"/>
              </a:rPr>
              <a:t>CH2.</a:t>
            </a: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Sắp xếp các động vật sau vào 2 nhóm: Động vật có xương sống, động vật không xương sống.</a:t>
            </a:r>
            <a:endParaRPr lang="en-US" sz="3200" dirty="0">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Chim ưng, vẹt, hổ, trâu, ngựa, gấu, voi, giun đũa, sán lá gan, thủy tức, san hô, trai sông, mực ống, ốc sên...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0872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391" y="169814"/>
            <a:ext cx="11273246" cy="1077218"/>
          </a:xfrm>
          <a:prstGeom prst="rect">
            <a:avLst/>
          </a:prstGeom>
          <a:solidFill>
            <a:srgbClr val="92D050"/>
          </a:solidFill>
          <a:ln w="38100">
            <a:solidFill>
              <a:schemeClr val="tx1"/>
            </a:solidFill>
          </a:ln>
        </p:spPr>
        <p:txBody>
          <a:bodyPr wrap="square" rtlCol="0">
            <a:spAutoFit/>
          </a:bodyPr>
          <a:lstStyle/>
          <a:p>
            <a:r>
              <a:rPr lang="vi-VN" sz="3200" b="1" dirty="0">
                <a:latin typeface="+mj-lt"/>
              </a:rPr>
              <a:t>Đóng vai là nhà khoa học, điều tra một số động vật có tầm quan trọng đối với nên kinh tế địa phương em  theo hướng </a:t>
            </a:r>
            <a:r>
              <a:rPr lang="vi-VN" sz="3200" b="1" dirty="0" smtClean="0">
                <a:latin typeface="+mj-lt"/>
              </a:rPr>
              <a:t>dẫn</a:t>
            </a:r>
            <a:endParaRPr lang="en-US" sz="3200" b="1" dirty="0" smtClean="0">
              <a:latin typeface="+mj-lt"/>
            </a:endParaRPr>
          </a:p>
        </p:txBody>
      </p:sp>
      <p:sp>
        <p:nvSpPr>
          <p:cNvPr id="3" name="TextBox 2"/>
          <p:cNvSpPr txBox="1"/>
          <p:nvPr/>
        </p:nvSpPr>
        <p:spPr>
          <a:xfrm>
            <a:off x="535578" y="1371597"/>
            <a:ext cx="10985862" cy="1815882"/>
          </a:xfrm>
          <a:prstGeom prst="rect">
            <a:avLst/>
          </a:prstGeom>
          <a:noFill/>
        </p:spPr>
        <p:txBody>
          <a:bodyPr wrap="square" rtlCol="0">
            <a:spAutoFit/>
          </a:bodyPr>
          <a:lstStyle/>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1: </a:t>
            </a:r>
            <a:r>
              <a:rPr lang="vi-VN" sz="2800" dirty="0">
                <a:latin typeface="Times New Roman" panose="02020603050405020304" pitchFamily="18" charset="0"/>
                <a:cs typeface="Times New Roman" panose="02020603050405020304" pitchFamily="18" charset="0"/>
              </a:rPr>
              <a:t>Tìm hiểu về chăn nuôi bò sữa trên địa bàn Ba vì – Hà Tây.</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2: </a:t>
            </a:r>
            <a:r>
              <a:rPr lang="vi-VN" sz="2800" dirty="0">
                <a:latin typeface="Times New Roman" panose="02020603050405020304" pitchFamily="18" charset="0"/>
                <a:cs typeface="Times New Roman" panose="02020603050405020304" pitchFamily="18" charset="0"/>
              </a:rPr>
              <a:t>Tìm hiểu chăn nuôi Vịt cỏ - Vân đình.</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3: </a:t>
            </a:r>
            <a:r>
              <a:rPr lang="vi-VN" sz="2800" dirty="0">
                <a:latin typeface="Times New Roman" panose="02020603050405020304" pitchFamily="18" charset="0"/>
                <a:cs typeface="Times New Roman" panose="02020603050405020304" pitchFamily="18" charset="0"/>
              </a:rPr>
              <a:t>Tìm hiểu nuôi gà Đông Cảo – Hưng Yên.</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4: </a:t>
            </a:r>
            <a:r>
              <a:rPr lang="vi-VN" sz="2800" dirty="0">
                <a:latin typeface="Times New Roman" panose="02020603050405020304" pitchFamily="18" charset="0"/>
                <a:cs typeface="Times New Roman" panose="02020603050405020304" pitchFamily="18" charset="0"/>
              </a:rPr>
              <a:t>Tìm hiểu trang trại nuôi lợn – Long Biên- Hà Nội.</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5316" y="3148144"/>
            <a:ext cx="12283440" cy="3539430"/>
          </a:xfrm>
          <a:prstGeom prst="rect">
            <a:avLst/>
          </a:prstGeom>
          <a:noFill/>
        </p:spPr>
        <p:txBody>
          <a:bodyPr wrap="square" rtlCol="0">
            <a:spAutoFit/>
          </a:bodyPr>
          <a:lstStyle/>
          <a:p>
            <a:r>
              <a:rPr lang="vi-VN" sz="2800" b="1" u="sng" dirty="0" smtClean="0">
                <a:latin typeface="+mj-lt"/>
              </a:rPr>
              <a:t>Yêu cầu các nhóm:</a:t>
            </a:r>
            <a:r>
              <a:rPr lang="vi-VN" sz="2800" b="1" dirty="0" smtClean="0">
                <a:latin typeface="+mj-lt"/>
              </a:rPr>
              <a:t> </a:t>
            </a:r>
            <a:endParaRPr lang="en-US" sz="2800" b="1" dirty="0" smtClean="0">
              <a:latin typeface="+mj-lt"/>
            </a:endParaRPr>
          </a:p>
          <a:p>
            <a:r>
              <a:rPr lang="en-US" sz="2800" dirty="0" smtClean="0">
                <a:latin typeface="+mj-lt"/>
              </a:rPr>
              <a:t>	</a:t>
            </a:r>
            <a:r>
              <a:rPr lang="vi-VN" sz="2800" dirty="0" smtClean="0">
                <a:solidFill>
                  <a:srgbClr val="FF0000"/>
                </a:solidFill>
                <a:latin typeface="+mj-lt"/>
              </a:rPr>
              <a:t>Báo cáo về kết quả tìm hiểu của các nhóm bằng phương pháp điều tra, chụp ảnh, phỏng vấn tra cứu thông tin trên mạng.</a:t>
            </a:r>
            <a:r>
              <a:rPr lang="en-US" sz="2800" dirty="0" smtClean="0">
                <a:solidFill>
                  <a:srgbClr val="FF0000"/>
                </a:solidFill>
                <a:latin typeface="+mj-lt"/>
              </a:rPr>
              <a:t> </a:t>
            </a:r>
            <a:r>
              <a:rPr lang="en-US" sz="2800" b="1" u="sng" dirty="0" err="1" smtClean="0">
                <a:solidFill>
                  <a:srgbClr val="FF0000"/>
                </a:solidFill>
                <a:latin typeface="Times New Roman" panose="02020603050405020304" pitchFamily="18" charset="0"/>
                <a:cs typeface="Times New Roman" panose="02020603050405020304" pitchFamily="18" charset="0"/>
              </a:rPr>
              <a:t>Tìm</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hiểu</a:t>
            </a:r>
            <a:r>
              <a:rPr lang="en-US" sz="2800" b="1" u="sng" dirty="0" smtClean="0">
                <a:solidFill>
                  <a:srgbClr val="FF0000"/>
                </a:solidFill>
                <a:latin typeface="Times New Roman" panose="02020603050405020304" pitchFamily="18" charset="0"/>
                <a:cs typeface="Times New Roman" panose="02020603050405020304" pitchFamily="18" charset="0"/>
              </a:rPr>
              <a:t> </a:t>
            </a:r>
          </a:p>
          <a:p>
            <a:r>
              <a:rPr lang="en-US" sz="2800" dirty="0" smtClean="0">
                <a:latin typeface="+mj-lt"/>
              </a:rPr>
              <a:t>1. N</a:t>
            </a:r>
            <a:r>
              <a:rPr lang="vi-VN" sz="2800" dirty="0" smtClean="0">
                <a:latin typeface="+mj-lt"/>
              </a:rPr>
              <a:t>guồn thức ăn cho các đối tượng trên.</a:t>
            </a:r>
            <a:endParaRPr lang="en-US" sz="2800" dirty="0" smtClean="0">
              <a:latin typeface="+mj-lt"/>
            </a:endParaRPr>
          </a:p>
          <a:p>
            <a:r>
              <a:rPr lang="en-US" sz="2800" dirty="0" smtClean="0">
                <a:latin typeface="+mj-lt"/>
              </a:rPr>
              <a:t>2. </a:t>
            </a:r>
            <a:r>
              <a:rPr lang="en-US" sz="2800" dirty="0">
                <a:latin typeface="+mj-lt"/>
              </a:rPr>
              <a:t>C</a:t>
            </a:r>
            <a:r>
              <a:rPr lang="vi-VN" sz="2800" dirty="0" smtClean="0">
                <a:latin typeface="+mj-lt"/>
              </a:rPr>
              <a:t>ách nuôi (cho ăn, chăm sóc) </a:t>
            </a:r>
            <a:endParaRPr lang="en-US" sz="2800" dirty="0" smtClean="0">
              <a:latin typeface="+mj-lt"/>
            </a:endParaRPr>
          </a:p>
          <a:p>
            <a:r>
              <a:rPr lang="en-US" sz="2800" dirty="0" smtClean="0">
                <a:latin typeface="+mj-lt"/>
              </a:rPr>
              <a:t>3. </a:t>
            </a:r>
            <a:r>
              <a:rPr lang="vi-VN" sz="2800" dirty="0" smtClean="0">
                <a:latin typeface="+mj-lt"/>
              </a:rPr>
              <a:t>Sử dụng số tranh sưu tầm khác do chính học sinh chụp hoặc clip về một số động vật chăn nuôi tại địa phương (do học sinh quay) hoặc sưu tầm trên internet.</a:t>
            </a:r>
            <a:endParaRPr lang="en-US" sz="2800" dirty="0" smtClean="0">
              <a:latin typeface="+mj-lt"/>
            </a:endParaRPr>
          </a:p>
          <a:p>
            <a:r>
              <a:rPr lang="en-US" sz="2800" dirty="0" smtClean="0">
                <a:latin typeface="+mj-lt"/>
              </a:rPr>
              <a:t>4. </a:t>
            </a:r>
            <a:r>
              <a:rPr lang="vi-VN" sz="2800" dirty="0" smtClean="0">
                <a:latin typeface="+mj-lt"/>
              </a:rPr>
              <a:t>Rút ra được ý nghĩa kinh tế của việc chăn nuôi đối với hộ gia đình và địa phương.</a:t>
            </a:r>
            <a:endParaRPr lang="en-US" sz="2800" dirty="0">
              <a:latin typeface="+mj-lt"/>
            </a:endParaRPr>
          </a:p>
        </p:txBody>
      </p:sp>
    </p:spTree>
    <p:extLst>
      <p:ext uri="{BB962C8B-B14F-4D97-AF65-F5344CB8AC3E}">
        <p14:creationId xmlns:p14="http://schemas.microsoft.com/office/powerpoint/2010/main" val="10718479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577" y="423562"/>
            <a:ext cx="11430000" cy="6260175"/>
          </a:xfrm>
          <a:prstGeom prst="rect">
            <a:avLst/>
          </a:prstGeom>
        </p:spPr>
        <p:txBody>
          <a:bodyPr wrap="square">
            <a:spAutoFit/>
          </a:bodyPr>
          <a:lstStyle/>
          <a:p>
            <a:pPr algn="ctr">
              <a:lnSpc>
                <a:spcPct val="105000"/>
              </a:lnSpc>
              <a:spcBef>
                <a:spcPts val="600"/>
              </a:spcBef>
              <a:spcAft>
                <a:spcPts val="600"/>
              </a:spcAft>
            </a:pPr>
            <a:r>
              <a:rPr lang="vi-VN" sz="4400" b="1" dirty="0">
                <a:solidFill>
                  <a:srgbClr val="C00000"/>
                </a:solidFill>
                <a:latin typeface="Times New Roman" panose="02020603050405020304" pitchFamily="18" charset="0"/>
                <a:ea typeface="Calibri" panose="020F0502020204030204" pitchFamily="34" charset="0"/>
              </a:rPr>
              <a:t>BẢN THU HOẠCH </a:t>
            </a:r>
            <a:endParaRPr lang="en-US" sz="4400" b="1" dirty="0">
              <a:solidFill>
                <a:srgbClr val="C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en-US" sz="24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N</a:t>
            </a:r>
            <a:r>
              <a:rPr lang="en-US" sz="2800" b="1" dirty="0" err="1" smtClean="0">
                <a:solidFill>
                  <a:srgbClr val="000000"/>
                </a:solidFill>
                <a:latin typeface="Times New Roman" panose="02020603050405020304" pitchFamily="18" charset="0"/>
                <a:ea typeface="Calibri" panose="020F0502020204030204" pitchFamily="34" charset="0"/>
              </a:rPr>
              <a:t>hóm</a:t>
            </a:r>
            <a:r>
              <a:rPr lang="en-US" sz="28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a:t>
            </a:r>
            <a:r>
              <a:rPr lang="en-US" sz="2800" b="1"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en-US" sz="28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Họ </a:t>
            </a:r>
            <a:r>
              <a:rPr lang="vi-VN" sz="2800" b="1" dirty="0">
                <a:solidFill>
                  <a:srgbClr val="000000"/>
                </a:solidFill>
                <a:latin typeface="Times New Roman" panose="02020603050405020304" pitchFamily="18" charset="0"/>
                <a:ea typeface="Calibri" panose="020F0502020204030204" pitchFamily="34" charset="0"/>
              </a:rPr>
              <a:t>tên thành viên nhóm</a:t>
            </a:r>
            <a:r>
              <a:rPr lang="vi-VN" sz="2800" b="1" dirty="0" smtClean="0">
                <a:solidFill>
                  <a:srgbClr val="000000"/>
                </a:solidFill>
                <a:latin typeface="Times New Roman" panose="02020603050405020304" pitchFamily="18" charset="0"/>
                <a:ea typeface="Calibri" panose="020F0502020204030204" pitchFamily="34" charset="0"/>
              </a:rPr>
              <a:t>:…</a:t>
            </a:r>
            <a:r>
              <a:rPr lang="en-US" sz="2800" b="1"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smtClean="0">
                <a:solidFill>
                  <a:srgbClr val="000000"/>
                </a:solidFill>
                <a:latin typeface="Times New Roman" panose="02020603050405020304" pitchFamily="18" charset="0"/>
                <a:ea typeface="Calibri" panose="020F0502020204030204" pitchFamily="34" charset="0"/>
              </a:rPr>
              <a:t>I</a:t>
            </a:r>
            <a:r>
              <a:rPr lang="vi-VN" sz="2800" b="1" dirty="0">
                <a:solidFill>
                  <a:srgbClr val="000000"/>
                </a:solidFill>
                <a:latin typeface="Times New Roman" panose="02020603050405020304" pitchFamily="18" charset="0"/>
                <a:ea typeface="Calibri" panose="020F0502020204030204" pitchFamily="34" charset="0"/>
              </a:rPr>
              <a:t>. Yêu cầu:</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 Nội dung:</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III. Phương pháp tiến hành:</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IV. Sản phẩm:</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1. Ảnh chụp được tại địa phương </a:t>
            </a:r>
            <a:r>
              <a:rPr lang="vi-VN" sz="2800" dirty="0" smtClean="0">
                <a:solidFill>
                  <a:srgbClr val="000000"/>
                </a:solidFill>
                <a:latin typeface="Times New Roman" panose="02020603050405020304" pitchFamily="18" charset="0"/>
                <a:ea typeface="Calibri" panose="020F0502020204030204" pitchFamily="34" charset="0"/>
              </a:rPr>
              <a:t>(có </a:t>
            </a:r>
            <a:r>
              <a:rPr lang="vi-VN" sz="2800" dirty="0">
                <a:solidFill>
                  <a:srgbClr val="000000"/>
                </a:solidFill>
                <a:latin typeface="Times New Roman" panose="02020603050405020304" pitchFamily="18" charset="0"/>
                <a:ea typeface="Calibri" panose="020F0502020204030204" pitchFamily="34" charset="0"/>
              </a:rPr>
              <a:t>gắn hình ảnh người tiến hành làm</a:t>
            </a:r>
            <a:r>
              <a:rPr lang="vi-VN" sz="2800" dirty="0" smtClean="0">
                <a:solidFill>
                  <a:srgbClr val="000000"/>
                </a:solidFill>
                <a:latin typeface="Times New Roman" panose="02020603050405020304" pitchFamily="18" charset="0"/>
                <a:ea typeface="Calibri" panose="020F0502020204030204" pitchFamily="34" charset="0"/>
              </a:rPr>
              <a:t>)</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2. Clip quay phỏng vấn cách nuôi các loài động vật trên.</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3. Rút ra ý nghĩa kinh tế đối với hộ gia đình và địa phương.</a:t>
            </a:r>
            <a:endParaRPr lang="en-US"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67658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6" y="235131"/>
            <a:ext cx="2638697"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VẬN DỤNG</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600892" y="1005840"/>
            <a:ext cx="5434148" cy="4140926"/>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23850" y="1423848"/>
            <a:ext cx="4167052" cy="3046988"/>
          </a:xfrm>
          <a:prstGeom prst="rect">
            <a:avLst/>
          </a:prstGeom>
          <a:noFill/>
        </p:spPr>
        <p:txBody>
          <a:bodyPr wrap="square" rtlCol="0">
            <a:spAutoFit/>
          </a:bodyPr>
          <a:lstStyle/>
          <a:p>
            <a:pPr algn="just"/>
            <a:r>
              <a:rPr lang="en-US" sz="3200" b="1" u="sng" dirty="0" err="1" smtClean="0">
                <a:latin typeface="Times New Roman" panose="02020603050405020304" pitchFamily="18" charset="0"/>
                <a:cs typeface="Times New Roman" panose="02020603050405020304" pitchFamily="18" charset="0"/>
              </a:rPr>
              <a:t>Câu</a:t>
            </a:r>
            <a:r>
              <a:rPr lang="en-US" sz="3200" b="1" u="sng" dirty="0" smtClean="0">
                <a:latin typeface="Times New Roman" panose="02020603050405020304" pitchFamily="18" charset="0"/>
                <a:cs typeface="Times New Roman" panose="02020603050405020304" pitchFamily="18" charset="0"/>
              </a:rPr>
              <a:t> 1</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Gọi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02042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chep-canh-2.jpg"/>
          <p:cNvPicPr>
            <a:picLocks noChangeAspect="1"/>
          </p:cNvPicPr>
          <p:nvPr/>
        </p:nvPicPr>
        <p:blipFill>
          <a:blip r:embed="rId2" cstate="print"/>
          <a:stretch>
            <a:fillRect/>
          </a:stretch>
        </p:blipFill>
        <p:spPr>
          <a:xfrm>
            <a:off x="87085" y="-33415"/>
            <a:ext cx="3276600" cy="2874579"/>
          </a:xfrm>
          <a:prstGeom prst="rect">
            <a:avLst/>
          </a:prstGeom>
          <a:ln>
            <a:noFill/>
          </a:ln>
          <a:effectLst>
            <a:softEdge rad="112500"/>
          </a:effectLst>
        </p:spPr>
      </p:pic>
      <p:pic>
        <p:nvPicPr>
          <p:cNvPr id="6" name="Picture 5" descr="chim khách.jpg"/>
          <p:cNvPicPr>
            <a:picLocks noChangeAspect="1"/>
          </p:cNvPicPr>
          <p:nvPr/>
        </p:nvPicPr>
        <p:blipFill>
          <a:blip r:embed="rId3" cstate="print"/>
          <a:stretch>
            <a:fillRect/>
          </a:stretch>
        </p:blipFill>
        <p:spPr>
          <a:xfrm>
            <a:off x="106934" y="2952206"/>
            <a:ext cx="2548536" cy="3905794"/>
          </a:xfrm>
          <a:prstGeom prst="rect">
            <a:avLst/>
          </a:prstGeom>
          <a:ln>
            <a:noFill/>
          </a:ln>
          <a:effectLst>
            <a:softEdge rad="112500"/>
          </a:effectLst>
        </p:spPr>
      </p:pic>
      <p:pic>
        <p:nvPicPr>
          <p:cNvPr id="7" name="Picture 6" descr="Trăn sa mạc.jpg"/>
          <p:cNvPicPr>
            <a:picLocks noChangeAspect="1"/>
          </p:cNvPicPr>
          <p:nvPr/>
        </p:nvPicPr>
        <p:blipFill>
          <a:blip r:embed="rId4" cstate="print"/>
          <a:stretch>
            <a:fillRect/>
          </a:stretch>
        </p:blipFill>
        <p:spPr>
          <a:xfrm>
            <a:off x="9220201" y="84904"/>
            <a:ext cx="2819400" cy="3000375"/>
          </a:xfrm>
          <a:prstGeom prst="rect">
            <a:avLst/>
          </a:prstGeom>
          <a:ln>
            <a:noFill/>
          </a:ln>
          <a:effectLst>
            <a:softEdge rad="112500"/>
          </a:effectLst>
        </p:spPr>
      </p:pic>
      <p:pic>
        <p:nvPicPr>
          <p:cNvPr id="8" name="Picture 7" descr="10.jpg"/>
          <p:cNvPicPr>
            <a:picLocks noChangeAspect="1"/>
          </p:cNvPicPr>
          <p:nvPr/>
        </p:nvPicPr>
        <p:blipFill>
          <a:blip r:embed="rId5" cstate="print"/>
          <a:stretch>
            <a:fillRect/>
          </a:stretch>
        </p:blipFill>
        <p:spPr>
          <a:xfrm>
            <a:off x="9695328" y="2971804"/>
            <a:ext cx="2496671" cy="3683730"/>
          </a:xfrm>
          <a:prstGeom prst="rect">
            <a:avLst/>
          </a:prstGeom>
          <a:ln>
            <a:noFill/>
          </a:ln>
          <a:effectLst>
            <a:softEdge rad="112500"/>
          </a:effectLst>
        </p:spPr>
      </p:pic>
      <p:pic>
        <p:nvPicPr>
          <p:cNvPr id="9" name="Picture 8" descr="tải xuống (10).jpg"/>
          <p:cNvPicPr>
            <a:picLocks noChangeAspect="1"/>
          </p:cNvPicPr>
          <p:nvPr/>
        </p:nvPicPr>
        <p:blipFill>
          <a:blip r:embed="rId6" cstate="print"/>
          <a:stretch>
            <a:fillRect/>
          </a:stretch>
        </p:blipFill>
        <p:spPr>
          <a:xfrm>
            <a:off x="3439885" y="21765"/>
            <a:ext cx="3048000" cy="2819400"/>
          </a:xfrm>
          <a:prstGeom prst="rect">
            <a:avLst/>
          </a:prstGeom>
          <a:ln>
            <a:noFill/>
          </a:ln>
          <a:effectLst>
            <a:softEdge rad="112500"/>
          </a:effectLst>
        </p:spPr>
      </p:pic>
      <p:pic>
        <p:nvPicPr>
          <p:cNvPr id="14" name="Picture 4" descr="tải xuống (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9730" y="104502"/>
            <a:ext cx="2688772" cy="284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gf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55470" y="2971804"/>
            <a:ext cx="7079301" cy="368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9772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7806" y="1201789"/>
            <a:ext cx="1123405" cy="523220"/>
          </a:xfrm>
          <a:prstGeom prst="rect">
            <a:avLst/>
          </a:prstGeom>
          <a:noFill/>
          <a:ln w="28575">
            <a:solidFill>
              <a:schemeClr val="tx1"/>
            </a:solidFill>
          </a:ln>
        </p:spPr>
        <p:txBody>
          <a:bodyPr wrap="square" rtlCol="0">
            <a:spAutoFit/>
          </a:bodyPr>
          <a:lstStyle/>
          <a:p>
            <a:r>
              <a:rPr lang="en-US" sz="2800" b="1" dirty="0" smtClean="0"/>
              <a:t>CỘT A</a:t>
            </a:r>
            <a:endParaRPr lang="en-US" sz="2800" b="1" dirty="0"/>
          </a:p>
        </p:txBody>
      </p:sp>
      <p:sp>
        <p:nvSpPr>
          <p:cNvPr id="3" name="TextBox 2"/>
          <p:cNvSpPr txBox="1"/>
          <p:nvPr/>
        </p:nvSpPr>
        <p:spPr>
          <a:xfrm>
            <a:off x="7885626" y="1275814"/>
            <a:ext cx="1123405" cy="523220"/>
          </a:xfrm>
          <a:prstGeom prst="rect">
            <a:avLst/>
          </a:prstGeom>
          <a:noFill/>
          <a:ln w="28575">
            <a:solidFill>
              <a:schemeClr val="tx1"/>
            </a:solidFill>
          </a:ln>
        </p:spPr>
        <p:txBody>
          <a:bodyPr wrap="square" rtlCol="0">
            <a:spAutoFit/>
          </a:bodyPr>
          <a:lstStyle/>
          <a:p>
            <a:r>
              <a:rPr lang="en-US" sz="2800" b="1" dirty="0" smtClean="0"/>
              <a:t>CỘT B</a:t>
            </a:r>
            <a:endParaRPr lang="en-US" sz="2800" b="1" dirty="0"/>
          </a:p>
        </p:txBody>
      </p:sp>
      <p:sp>
        <p:nvSpPr>
          <p:cNvPr id="4" name="TextBox 3"/>
          <p:cNvSpPr txBox="1"/>
          <p:nvPr/>
        </p:nvSpPr>
        <p:spPr>
          <a:xfrm>
            <a:off x="1031966" y="2103131"/>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khoang</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14547" y="3240734"/>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Giun</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01484" y="4476223"/>
            <a:ext cx="2381797"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3.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mềm</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14547" y="5717199"/>
            <a:ext cx="2381797"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4. </a:t>
            </a:r>
            <a:r>
              <a:rPr lang="en-US" sz="2800" dirty="0" err="1" smtClean="0">
                <a:latin typeface="Times New Roman" panose="02020603050405020304" pitchFamily="18" charset="0"/>
                <a:cs typeface="Times New Roman" panose="02020603050405020304" pitchFamily="18" charset="0"/>
              </a:rPr>
              <a:t>Chân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khớp</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389119" y="190718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kitin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423952" y="324830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4432662" y="4772308"/>
            <a:ext cx="7419703" cy="954107"/>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c) Cơ thể hình trụ  hay hình dù, đối xứng tỏa tròn, có tua miệng.</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458786" y="6065535"/>
            <a:ext cx="7419703" cy="523220"/>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d) Cơ thể mềm, dẹp, kéo dài hoặc phân đốt.</a:t>
            </a:r>
            <a:endParaRPr lang="en-US" sz="2800" dirty="0">
              <a:latin typeface="Times New Roman" panose="02020603050405020304" pitchFamily="18" charset="0"/>
              <a:cs typeface="Times New Roman" panose="02020603050405020304" pitchFamily="18" charset="0"/>
            </a:endParaRPr>
          </a:p>
        </p:txBody>
      </p:sp>
      <p:cxnSp>
        <p:nvCxnSpPr>
          <p:cNvPr id="17" name="Straight Arrow Connector 16"/>
          <p:cNvCxnSpPr>
            <a:stCxn id="4" idx="3"/>
          </p:cNvCxnSpPr>
          <p:nvPr/>
        </p:nvCxnSpPr>
        <p:spPr>
          <a:xfrm>
            <a:off x="3413763" y="2364741"/>
            <a:ext cx="975356" cy="3004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a:endCxn id="10" idx="1"/>
          </p:cNvCxnSpPr>
          <p:nvPr/>
        </p:nvCxnSpPr>
        <p:spPr>
          <a:xfrm flipV="1">
            <a:off x="3383281" y="3725360"/>
            <a:ext cx="1040671" cy="1012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9" idx="1"/>
          </p:cNvCxnSpPr>
          <p:nvPr/>
        </p:nvCxnSpPr>
        <p:spPr>
          <a:xfrm flipV="1">
            <a:off x="3396344" y="2384240"/>
            <a:ext cx="992775" cy="3594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3"/>
            <a:endCxn id="12" idx="1"/>
          </p:cNvCxnSpPr>
          <p:nvPr/>
        </p:nvCxnSpPr>
        <p:spPr>
          <a:xfrm>
            <a:off x="3396344" y="3502344"/>
            <a:ext cx="1062442" cy="282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5943" y="182880"/>
            <a:ext cx="11848010"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Câu</a:t>
            </a:r>
            <a:r>
              <a:rPr lang="en-US" sz="3600" b="1" dirty="0" smtClean="0">
                <a:latin typeface="Times New Roman" panose="02020603050405020304" pitchFamily="18" charset="0"/>
                <a:cs typeface="Times New Roman" panose="02020603050405020304" pitchFamily="18" charset="0"/>
              </a:rPr>
              <a:t> 2. </a:t>
            </a:r>
            <a:r>
              <a:rPr lang="en-US" sz="3600" b="1" dirty="0" err="1" smtClean="0">
                <a:latin typeface="Times New Roman" panose="02020603050405020304" pitchFamily="18" charset="0"/>
                <a:cs typeface="Times New Roman" panose="02020603050405020304" pitchFamily="18" charset="0"/>
              </a:rPr>
              <a:t>Ghép</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A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B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nội</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41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794" y="866893"/>
            <a:ext cx="11626901" cy="584775"/>
          </a:xfrm>
          <a:prstGeom prst="rect">
            <a:avLst/>
          </a:prstGeom>
        </p:spPr>
        <p:txBody>
          <a:bodyPr wrap="none">
            <a:spAutoFit/>
          </a:bodyPr>
          <a:lstStyle/>
          <a:p>
            <a:r>
              <a:rPr lang="en-US" dirty="0" smtClean="0">
                <a:solidFill>
                  <a:srgbClr val="000000"/>
                </a:solidFill>
                <a:latin typeface="Times New Roman" panose="02020603050405020304" pitchFamily="18" charset="0"/>
                <a:ea typeface="Calibri" panose="020F0502020204030204" pitchFamily="34" charset="0"/>
              </a:rPr>
              <a:t> </a:t>
            </a:r>
            <a:r>
              <a:rPr lang="en-US" sz="3200" b="1" u="sng" dirty="0" err="1" smtClean="0">
                <a:solidFill>
                  <a:srgbClr val="000000"/>
                </a:solidFill>
                <a:latin typeface="Times New Roman" panose="02020603050405020304" pitchFamily="18" charset="0"/>
                <a:ea typeface="Calibri" panose="020F0502020204030204" pitchFamily="34" charset="0"/>
              </a:rPr>
              <a:t>Câu</a:t>
            </a:r>
            <a:r>
              <a:rPr lang="en-US" sz="3200" b="1" u="sng" dirty="0" smtClean="0">
                <a:solidFill>
                  <a:srgbClr val="000000"/>
                </a:solidFill>
                <a:latin typeface="Times New Roman" panose="02020603050405020304" pitchFamily="18" charset="0"/>
                <a:ea typeface="Calibri" panose="020F0502020204030204" pitchFamily="34" charset="0"/>
              </a:rPr>
              <a:t> 3</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smtClean="0">
                <a:solidFill>
                  <a:srgbClr val="000000"/>
                </a:solidFill>
                <a:latin typeface="Times New Roman" panose="02020603050405020304" pitchFamily="18" charset="0"/>
                <a:ea typeface="Calibri" panose="020F0502020204030204" pitchFamily="34" charset="0"/>
              </a:rPr>
              <a:t>Em</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hãy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nêu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biện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pháp</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phòng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chống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giun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đũa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kí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sinh</a:t>
            </a:r>
            <a:r>
              <a:rPr lang="en-US" sz="3200" dirty="0">
                <a:solidFill>
                  <a:srgbClr val="000000"/>
                </a:solidFill>
                <a:latin typeface="Times New Roman" panose="02020603050405020304" pitchFamily="18" charset="0"/>
                <a:ea typeface="Calibri" panose="020F0502020204030204" pitchFamily="34" charset="0"/>
              </a:rPr>
              <a:t> ở </a:t>
            </a:r>
            <a:r>
              <a:rPr lang="en-US" sz="3200" dirty="0" err="1">
                <a:solidFill>
                  <a:srgbClr val="000000"/>
                </a:solidFill>
                <a:latin typeface="Times New Roman" panose="02020603050405020304" pitchFamily="18" charset="0"/>
                <a:ea typeface="Calibri" panose="020F0502020204030204" pitchFamily="34" charset="0"/>
              </a:rPr>
              <a:t>người</a:t>
            </a:r>
            <a:r>
              <a:rPr lang="en-US" sz="3200" dirty="0">
                <a:solidFill>
                  <a:srgbClr val="000000"/>
                </a:solidFill>
                <a:latin typeface="Times New Roman" panose="02020603050405020304" pitchFamily="18" charset="0"/>
                <a:ea typeface="Calibri" panose="020F0502020204030204" pitchFamily="34" charset="0"/>
              </a:rPr>
              <a:t>?</a:t>
            </a:r>
            <a:endParaRPr lang="en-US" sz="3200" dirty="0"/>
          </a:p>
        </p:txBody>
      </p:sp>
      <p:sp>
        <p:nvSpPr>
          <p:cNvPr id="3" name="Rectangle 2"/>
          <p:cNvSpPr/>
          <p:nvPr/>
        </p:nvSpPr>
        <p:spPr>
          <a:xfrm>
            <a:off x="267564" y="1698562"/>
            <a:ext cx="11384506" cy="1077218"/>
          </a:xfrm>
          <a:prstGeom prst="rect">
            <a:avLst/>
          </a:prstGeom>
        </p:spPr>
        <p:txBody>
          <a:bodyPr wrap="square">
            <a:spAutoFit/>
          </a:bodyPr>
          <a:lstStyle/>
          <a:p>
            <a:r>
              <a:rPr lang="en-US" dirty="0" smtClean="0">
                <a:solidFill>
                  <a:srgbClr val="000000"/>
                </a:solidFill>
                <a:latin typeface="Times New Roman" panose="02020603050405020304" pitchFamily="18" charset="0"/>
                <a:ea typeface="Calibri" panose="020F0502020204030204" pitchFamily="34" charset="0"/>
              </a:rPr>
              <a:t> </a:t>
            </a:r>
            <a:r>
              <a:rPr lang="en-US" sz="3200" b="1" u="sng" dirty="0" err="1" smtClean="0">
                <a:solidFill>
                  <a:srgbClr val="000000"/>
                </a:solidFill>
                <a:latin typeface="Times New Roman" panose="02020603050405020304" pitchFamily="18" charset="0"/>
                <a:ea typeface="Calibri" panose="020F0502020204030204" pitchFamily="34" charset="0"/>
              </a:rPr>
              <a:t>Câu</a:t>
            </a:r>
            <a:r>
              <a:rPr lang="en-US" sz="3200" b="1" u="sng" dirty="0" smtClean="0">
                <a:solidFill>
                  <a:srgbClr val="000000"/>
                </a:solidFill>
                <a:latin typeface="Times New Roman" panose="02020603050405020304" pitchFamily="18" charset="0"/>
                <a:ea typeface="Calibri" panose="020F0502020204030204" pitchFamily="34" charset="0"/>
              </a:rPr>
              <a:t> 4</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solidFill>
                  <a:srgbClr val="000000"/>
                </a:solidFill>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8353168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908051"/>
            <a:ext cx="3313112"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4005263"/>
            <a:ext cx="33337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6" y="1484313"/>
            <a:ext cx="3597275"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Line 5"/>
          <p:cNvSpPr>
            <a:spLocks noChangeShapeType="1"/>
          </p:cNvSpPr>
          <p:nvPr/>
        </p:nvSpPr>
        <p:spPr bwMode="auto">
          <a:xfrm>
            <a:off x="5519738" y="3933825"/>
            <a:ext cx="863600" cy="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55" name="Text Box 11"/>
          <p:cNvSpPr txBox="1">
            <a:spLocks noChangeArrowheads="1"/>
          </p:cNvSpPr>
          <p:nvPr/>
        </p:nvSpPr>
        <p:spPr bwMode="auto">
          <a:xfrm>
            <a:off x="4419601" y="228600"/>
            <a:ext cx="3143793" cy="52863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hoá học</a:t>
            </a:r>
          </a:p>
        </p:txBody>
      </p:sp>
    </p:spTree>
    <p:extLst>
      <p:ext uri="{BB962C8B-B14F-4D97-AF65-F5344CB8AC3E}">
        <p14:creationId xmlns:p14="http://schemas.microsoft.com/office/powerpoint/2010/main" val="3183135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 calcmode="lin" valueType="num">
                                      <p:cBhvr>
                                        <p:cTn id="7" dur="500" fill="hold"/>
                                        <p:tgtEl>
                                          <p:spTgt spid="92165"/>
                                        </p:tgtEl>
                                        <p:attrNameLst>
                                          <p:attrName>ppt_w</p:attrName>
                                        </p:attrNameLst>
                                      </p:cBhvr>
                                      <p:tavLst>
                                        <p:tav tm="0">
                                          <p:val>
                                            <p:fltVal val="0"/>
                                          </p:val>
                                        </p:tav>
                                        <p:tav tm="100000">
                                          <p:val>
                                            <p:strVal val="#ppt_w"/>
                                          </p:val>
                                        </p:tav>
                                      </p:tavLst>
                                    </p:anim>
                                    <p:anim calcmode="lin" valueType="num">
                                      <p:cBhvr>
                                        <p:cTn id="8" dur="500" fill="hold"/>
                                        <p:tgtEl>
                                          <p:spTgt spid="92165"/>
                                        </p:tgtEl>
                                        <p:attrNameLst>
                                          <p:attrName>ppt_h</p:attrName>
                                        </p:attrNameLst>
                                      </p:cBhvr>
                                      <p:tavLst>
                                        <p:tav tm="0">
                                          <p:val>
                                            <p:fltVal val="0"/>
                                          </p:val>
                                        </p:tav>
                                        <p:tav tm="100000">
                                          <p:val>
                                            <p:strVal val="#ppt_h"/>
                                          </p:val>
                                        </p:tav>
                                      </p:tavLst>
                                    </p:anim>
                                    <p:animEffect transition="in" filter="fade">
                                      <p:cBhvr>
                                        <p:cTn id="9" dur="500"/>
                                        <p:tgtEl>
                                          <p:spTgt spid="92165"/>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92164"/>
                                        </p:tgtEl>
                                        <p:attrNameLst>
                                          <p:attrName>style.visibility</p:attrName>
                                        </p:attrNameLst>
                                      </p:cBhvr>
                                      <p:to>
                                        <p:strVal val="visible"/>
                                      </p:to>
                                    </p:set>
                                    <p:anim calcmode="lin" valueType="num">
                                      <p:cBhvr additive="base">
                                        <p:cTn id="13" dur="500" fill="hold"/>
                                        <p:tgtEl>
                                          <p:spTgt spid="92164"/>
                                        </p:tgtEl>
                                        <p:attrNameLst>
                                          <p:attrName>ppt_x</p:attrName>
                                        </p:attrNameLst>
                                      </p:cBhvr>
                                      <p:tavLst>
                                        <p:tav tm="0">
                                          <p:val>
                                            <p:strVal val="#ppt_x"/>
                                          </p:val>
                                        </p:tav>
                                        <p:tav tm="100000">
                                          <p:val>
                                            <p:strVal val="#ppt_x"/>
                                          </p:val>
                                        </p:tav>
                                      </p:tavLst>
                                    </p:anim>
                                    <p:anim calcmode="lin" valueType="num">
                                      <p:cBhvr additive="base">
                                        <p:cTn id="14" dur="500" fill="hold"/>
                                        <p:tgtEl>
                                          <p:spTgt spid="9216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134155"/>
                                        </p:tgtEl>
                                        <p:attrNameLst>
                                          <p:attrName>style.visibility</p:attrName>
                                        </p:attrNameLst>
                                      </p:cBhvr>
                                      <p:to>
                                        <p:strVal val="visible"/>
                                      </p:to>
                                    </p:set>
                                    <p:anim calcmode="lin" valueType="num">
                                      <p:cBhvr>
                                        <p:cTn id="18" dur="500" fill="hold"/>
                                        <p:tgtEl>
                                          <p:spTgt spid="134155"/>
                                        </p:tgtEl>
                                        <p:attrNameLst>
                                          <p:attrName>ppt_w</p:attrName>
                                        </p:attrNameLst>
                                      </p:cBhvr>
                                      <p:tavLst>
                                        <p:tav tm="0">
                                          <p:val>
                                            <p:fltVal val="0"/>
                                          </p:val>
                                        </p:tav>
                                        <p:tav tm="100000">
                                          <p:val>
                                            <p:strVal val="#ppt_w"/>
                                          </p:val>
                                        </p:tav>
                                      </p:tavLst>
                                    </p:anim>
                                    <p:anim calcmode="lin" valueType="num">
                                      <p:cBhvr>
                                        <p:cTn id="19" dur="500" fill="hold"/>
                                        <p:tgtEl>
                                          <p:spTgt spid="134155"/>
                                        </p:tgtEl>
                                        <p:attrNameLst>
                                          <p:attrName>ppt_h</p:attrName>
                                        </p:attrNameLst>
                                      </p:cBhvr>
                                      <p:tavLst>
                                        <p:tav tm="0">
                                          <p:val>
                                            <p:fltVal val="0"/>
                                          </p:val>
                                        </p:tav>
                                        <p:tav tm="100000">
                                          <p:val>
                                            <p:strVal val="#ppt_h"/>
                                          </p:val>
                                        </p:tav>
                                      </p:tavLst>
                                    </p:anim>
                                    <p:animEffect transition="in" filter="fade">
                                      <p:cBhvr>
                                        <p:cTn id="20" dur="500"/>
                                        <p:tgtEl>
                                          <p:spTgt spid="134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gb" descr="Imag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576" y="304800"/>
            <a:ext cx="4176713" cy="2971800"/>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93187" name="imgb" descr="de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300038"/>
            <a:ext cx="4092575" cy="2976562"/>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1981201" y="3505200"/>
            <a:ext cx="3744913" cy="3024188"/>
            <a:chOff x="1296" y="1680"/>
            <a:chExt cx="2400" cy="2295"/>
          </a:xfrm>
        </p:grpSpPr>
        <p:pic>
          <p:nvPicPr>
            <p:cNvPr id="74758" name="Picture 5" descr="Bay 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 y="1680"/>
              <a:ext cx="2400" cy="2295"/>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74759" name="Text Box 6"/>
            <p:cNvSpPr txBox="1">
              <a:spLocks noChangeArrowheads="1"/>
            </p:cNvSpPr>
            <p:nvPr/>
          </p:nvSpPr>
          <p:spPr bwMode="auto">
            <a:xfrm>
              <a:off x="1359" y="3552"/>
              <a:ext cx="1326" cy="397"/>
            </a:xfrm>
            <a:prstGeom prst="rect">
              <a:avLst/>
            </a:prstGeom>
            <a:solidFill>
              <a:schemeClr val="accent1"/>
            </a:solidFill>
            <a:ln w="57150">
              <a:solidFill>
                <a:srgbClr val="FF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Bẫy đèn</a:t>
              </a:r>
            </a:p>
          </p:txBody>
        </p:sp>
      </p:grpSp>
      <p:sp>
        <p:nvSpPr>
          <p:cNvPr id="134154" name="Text Box 10"/>
          <p:cNvSpPr txBox="1">
            <a:spLocks noChangeArrowheads="1"/>
          </p:cNvSpPr>
          <p:nvPr/>
        </p:nvSpPr>
        <p:spPr bwMode="auto">
          <a:xfrm>
            <a:off x="6019802" y="4572001"/>
            <a:ext cx="3999410" cy="52387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Biện</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pháp</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cơ</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lý</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endParaRPr lang="en-US" altLang="en-US" sz="28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78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checkerboard(across)">
                                      <p:cBhvr>
                                        <p:cTn id="7" dur="500"/>
                                        <p:tgtEl>
                                          <p:spTgt spid="93186"/>
                                        </p:tgtEl>
                                      </p:cBhvr>
                                    </p:animEffect>
                                  </p:childTnLst>
                                </p:cTn>
                              </p:par>
                              <p:par>
                                <p:cTn id="8" presetID="5" presetClass="entr" presetSubtype="10" fill="hold" nodeType="withEffect">
                                  <p:stCondLst>
                                    <p:cond delay="0"/>
                                  </p:stCondLst>
                                  <p:childTnLst>
                                    <p:set>
                                      <p:cBhvr>
                                        <p:cTn id="9" dur="1" fill="hold">
                                          <p:stCondLst>
                                            <p:cond delay="0"/>
                                          </p:stCondLst>
                                        </p:cTn>
                                        <p:tgtEl>
                                          <p:spTgt spid="93187"/>
                                        </p:tgtEl>
                                        <p:attrNameLst>
                                          <p:attrName>style.visibility</p:attrName>
                                        </p:attrNameLst>
                                      </p:cBhvr>
                                      <p:to>
                                        <p:strVal val="visible"/>
                                      </p:to>
                                    </p:set>
                                    <p:animEffect transition="in" filter="checkerboard(across)">
                                      <p:cBhvr>
                                        <p:cTn id="10" dur="500"/>
                                        <p:tgtEl>
                                          <p:spTgt spid="93187"/>
                                        </p:tgtEl>
                                      </p:cBhvr>
                                    </p:animEffect>
                                  </p:childTnLst>
                                </p:cTn>
                              </p:par>
                            </p:childTnLst>
                          </p:cTn>
                        </p:par>
                        <p:par>
                          <p:cTn id="11" fill="hold" nodeType="afterGroup">
                            <p:stCondLst>
                              <p:cond delay="500"/>
                            </p:stCondLst>
                            <p:childTnLst>
                              <p:par>
                                <p:cTn id="12" presetID="5" presetClass="entr" presetSubtype="10" fill="hold" nodeType="afterEffect">
                                  <p:stCondLst>
                                    <p:cond delay="400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3000"/>
                                        <p:tgtEl>
                                          <p:spTgt spid="2"/>
                                        </p:tgtEl>
                                      </p:cBhvr>
                                    </p:animEffect>
                                  </p:childTnLst>
                                </p:cTn>
                              </p:par>
                            </p:childTnLst>
                          </p:cTn>
                        </p:par>
                        <p:par>
                          <p:cTn id="15" fill="hold" nodeType="afterGroup">
                            <p:stCondLst>
                              <p:cond delay="7500"/>
                            </p:stCondLst>
                            <p:childTnLst>
                              <p:par>
                                <p:cTn id="16" presetID="53" presetClass="entr" presetSubtype="0" fill="hold" grpId="0" nodeType="afterEffect">
                                  <p:stCondLst>
                                    <p:cond delay="0"/>
                                  </p:stCondLst>
                                  <p:childTnLst>
                                    <p:set>
                                      <p:cBhvr>
                                        <p:cTn id="17" dur="1" fill="hold">
                                          <p:stCondLst>
                                            <p:cond delay="0"/>
                                          </p:stCondLst>
                                        </p:cTn>
                                        <p:tgtEl>
                                          <p:spTgt spid="134154"/>
                                        </p:tgtEl>
                                        <p:attrNameLst>
                                          <p:attrName>style.visibility</p:attrName>
                                        </p:attrNameLst>
                                      </p:cBhvr>
                                      <p:to>
                                        <p:strVal val="visible"/>
                                      </p:to>
                                    </p:set>
                                    <p:anim calcmode="lin" valueType="num">
                                      <p:cBhvr>
                                        <p:cTn id="18" dur="1000" fill="hold"/>
                                        <p:tgtEl>
                                          <p:spTgt spid="134154"/>
                                        </p:tgtEl>
                                        <p:attrNameLst>
                                          <p:attrName>ppt_w</p:attrName>
                                        </p:attrNameLst>
                                      </p:cBhvr>
                                      <p:tavLst>
                                        <p:tav tm="0">
                                          <p:val>
                                            <p:fltVal val="0"/>
                                          </p:val>
                                        </p:tav>
                                        <p:tav tm="100000">
                                          <p:val>
                                            <p:strVal val="#ppt_w"/>
                                          </p:val>
                                        </p:tav>
                                      </p:tavLst>
                                    </p:anim>
                                    <p:anim calcmode="lin" valueType="num">
                                      <p:cBhvr>
                                        <p:cTn id="19" dur="1000" fill="hold"/>
                                        <p:tgtEl>
                                          <p:spTgt spid="134154"/>
                                        </p:tgtEl>
                                        <p:attrNameLst>
                                          <p:attrName>ppt_h</p:attrName>
                                        </p:attrNameLst>
                                      </p:cBhvr>
                                      <p:tavLst>
                                        <p:tav tm="0">
                                          <p:val>
                                            <p:fltVal val="0"/>
                                          </p:val>
                                        </p:tav>
                                        <p:tav tm="100000">
                                          <p:val>
                                            <p:strVal val="#ppt_h"/>
                                          </p:val>
                                        </p:tav>
                                      </p:tavLst>
                                    </p:anim>
                                    <p:animEffect transition="in" filter="fade">
                                      <p:cBhvr>
                                        <p:cTn id="20" dur="10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Movie_0002.wmv">
            <a:hlinkClick r:id="" action="ppaction://media"/>
          </p:cNvPr>
          <p:cNvPicPr>
            <a:picLocks noGrp="1" noRot="1" noChangeAspect="1" noChangeArrowheads="1"/>
          </p:cNvPicPr>
          <p:nvPr>
            <p:ph/>
            <a:videoFile r:link="rId1"/>
          </p:nvPr>
        </p:nvPicPr>
        <p:blipFill>
          <a:blip r:embed="rId3"/>
          <a:srcRect/>
          <a:stretch>
            <a:fillRect/>
          </a:stretch>
        </p:blipFill>
        <p:spPr>
          <a:xfrm>
            <a:off x="1752600" y="0"/>
            <a:ext cx="4343400" cy="2895600"/>
          </a:xfrm>
          <a:ln w="88900" cap="sq" cmpd="thickThin">
            <a:solidFill>
              <a:srgbClr val="000000"/>
            </a:solidFill>
          </a:ln>
          <a:effectLst>
            <a:innerShdw blurRad="76200">
              <a:srgbClr val="000000"/>
            </a:innerShdw>
          </a:effectLst>
        </p:spPr>
      </p:pic>
      <p:sp>
        <p:nvSpPr>
          <p:cNvPr id="134156" name="Text Box 12"/>
          <p:cNvSpPr txBox="1">
            <a:spLocks noChangeArrowheads="1"/>
          </p:cNvSpPr>
          <p:nvPr/>
        </p:nvSpPr>
        <p:spPr bwMode="auto">
          <a:xfrm>
            <a:off x="8382000" y="3733800"/>
            <a:ext cx="1828800" cy="95408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sinh học</a:t>
            </a:r>
          </a:p>
        </p:txBody>
      </p:sp>
      <p:pic>
        <p:nvPicPr>
          <p:cNvPr id="43011" name="Content Placeholder 3" descr="Ong ky sinh hinh den long - Ong vang ky sinh sau duc th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1242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919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randombar(horizontal)">
                                      <p:cBhvr>
                                        <p:cTn id="7" dur="500"/>
                                        <p:tgtEl>
                                          <p:spTgt spid="94210"/>
                                        </p:tgtEl>
                                      </p:cBhvr>
                                    </p:animEffect>
                                  </p:childTnLst>
                                </p:cTn>
                              </p:par>
                              <p:par>
                                <p:cTn id="8" presetID="14" presetClass="entr" presetSubtype="1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randombar(horizontal)">
                                      <p:cBhvr>
                                        <p:cTn id="10" dur="500"/>
                                        <p:tgtEl>
                                          <p:spTgt spid="430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4156"/>
                                        </p:tgtEl>
                                        <p:attrNameLst>
                                          <p:attrName>style.visibility</p:attrName>
                                        </p:attrNameLst>
                                      </p:cBhvr>
                                      <p:to>
                                        <p:strVal val="visible"/>
                                      </p:to>
                                    </p:set>
                                    <p:animEffect transition="in" filter="box(in)">
                                      <p:cBhvr>
                                        <p:cTn id="15" dur="500"/>
                                        <p:tgtEl>
                                          <p:spTgt spid="13415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94210"/>
                </p:tgtEl>
              </p:cMediaNode>
            </p:video>
          </p:childTnLst>
        </p:cTn>
      </p:par>
    </p:tnLst>
    <p:bldLst>
      <p:bldP spid="13415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l.f30.img.vnexpress.net/2013/04/25/bo-rua-00-1366860510_500x0.jpg"/>
          <p:cNvPicPr>
            <a:picLocks noChangeAspect="1" noChangeArrowheads="1"/>
          </p:cNvPicPr>
          <p:nvPr/>
        </p:nvPicPr>
        <p:blipFill>
          <a:blip r:embed="rId2">
            <a:extLst>
              <a:ext uri="{28A0092B-C50C-407E-A947-70E740481C1C}">
                <a14:useLocalDpi xmlns:a14="http://schemas.microsoft.com/office/drawing/2010/main" val="0"/>
              </a:ext>
            </a:extLst>
          </a:blip>
          <a:srcRect r="27789"/>
          <a:stretch>
            <a:fillRect/>
          </a:stretch>
        </p:blipFill>
        <p:spPr bwMode="auto">
          <a:xfrm>
            <a:off x="6610350" y="419101"/>
            <a:ext cx="405765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http://files.myopera.com/Nancy_Wilson/blog/060921_ladybird_aphid.jpg"/>
          <p:cNvPicPr>
            <a:picLocks noChangeAspect="1" noChangeArrowheads="1"/>
          </p:cNvPicPr>
          <p:nvPr/>
        </p:nvPicPr>
        <p:blipFill>
          <a:blip r:embed="rId3">
            <a:extLst>
              <a:ext uri="{28A0092B-C50C-407E-A947-70E740481C1C}">
                <a14:useLocalDpi xmlns:a14="http://schemas.microsoft.com/office/drawing/2010/main" val="0"/>
              </a:ext>
            </a:extLst>
          </a:blip>
          <a:srcRect r="12195"/>
          <a:stretch>
            <a:fillRect/>
          </a:stretch>
        </p:blipFill>
        <p:spPr bwMode="auto">
          <a:xfrm>
            <a:off x="1524000" y="539750"/>
            <a:ext cx="5176838"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3441701" y="5211764"/>
            <a:ext cx="584676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Bọ Rùa bắt rệp cây</a:t>
            </a:r>
          </a:p>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(Biện pháp sinh học)</a:t>
            </a:r>
          </a:p>
        </p:txBody>
      </p:sp>
      <p:sp>
        <p:nvSpPr>
          <p:cNvPr id="5" name="Oval 4"/>
          <p:cNvSpPr/>
          <p:nvPr/>
        </p:nvSpPr>
        <p:spPr>
          <a:xfrm>
            <a:off x="3562350" y="110966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5"/>
          <p:cNvSpPr/>
          <p:nvPr/>
        </p:nvSpPr>
        <p:spPr>
          <a:xfrm>
            <a:off x="7624763" y="56991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21235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5"/>
                                        </p:tgtEl>
                                        <p:attrNameLst>
                                          <p:attrName>style.color</p:attrName>
                                        </p:attrNameLst>
                                      </p:cBhvr>
                                      <p:by>
                                        <p:hsl h="7200000" s="0" l="0"/>
                                      </p:by>
                                    </p:animClr>
                                    <p:animClr clrSpc="hsl" dir="cw">
                                      <p:cBhvr>
                                        <p:cTn id="10" dur="500" fill="hold"/>
                                        <p:tgtEl>
                                          <p:spTgt spid="5"/>
                                        </p:tgtEl>
                                        <p:attrNameLst>
                                          <p:attrName>fillcolor</p:attrName>
                                        </p:attrNameLst>
                                      </p:cBhvr>
                                      <p:by>
                                        <p:hsl h="7200000" s="0" l="0"/>
                                      </p:by>
                                    </p:animClr>
                                    <p:animClr clrSpc="hsl" dir="cw">
                                      <p:cBhvr>
                                        <p:cTn id="11" dur="500" fill="hold"/>
                                        <p:tgtEl>
                                          <p:spTgt spid="5"/>
                                        </p:tgtEl>
                                        <p:attrNameLst>
                                          <p:attrName>stroke.color</p:attrName>
                                        </p:attrNameLst>
                                      </p:cBhvr>
                                      <p:by>
                                        <p:hsl h="7200000" s="0" l="0"/>
                                      </p:by>
                                    </p:animClr>
                                    <p:set>
                                      <p:cBhvr>
                                        <p:cTn id="12" dur="500" fill="hold"/>
                                        <p:tgtEl>
                                          <p:spTgt spid="5"/>
                                        </p:tgtEl>
                                        <p:attrNameLst>
                                          <p:attrName>fill.type</p:attrName>
                                        </p:attrNameLst>
                                      </p:cBhvr>
                                      <p:to>
                                        <p:strVal val="solid"/>
                                      </p:to>
                                    </p:se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6"/>
                                        </p:tgtEl>
                                        <p:attrNameLst>
                                          <p:attrName>style.color</p:attrName>
                                        </p:attrNameLst>
                                      </p:cBhvr>
                                      <p:by>
                                        <p:hsl h="7200000" s="0" l="0"/>
                                      </p:by>
                                    </p:animClr>
                                    <p:animClr clrSpc="hsl" dir="cw">
                                      <p:cBhvr>
                                        <p:cTn id="15" dur="500" fill="hold"/>
                                        <p:tgtEl>
                                          <p:spTgt spid="6"/>
                                        </p:tgtEl>
                                        <p:attrNameLst>
                                          <p:attrName>fillcolor</p:attrName>
                                        </p:attrNameLst>
                                      </p:cBhvr>
                                      <p:by>
                                        <p:hsl h="7200000" s="0" l="0"/>
                                      </p:by>
                                    </p:animClr>
                                    <p:animClr clrSpc="hsl" dir="cw">
                                      <p:cBhvr>
                                        <p:cTn id="16" dur="500" fill="hold"/>
                                        <p:tgtEl>
                                          <p:spTgt spid="6"/>
                                        </p:tgtEl>
                                        <p:attrNameLst>
                                          <p:attrName>stroke.color</p:attrName>
                                        </p:attrNameLst>
                                      </p:cBhvr>
                                      <p:by>
                                        <p:hsl h="7200000" s="0" l="0"/>
                                      </p:by>
                                    </p:animClr>
                                    <p:set>
                                      <p:cBhvr>
                                        <p:cTn id="17"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331" y="326585"/>
            <a:ext cx="10659292" cy="4524315"/>
          </a:xfrm>
          <a:prstGeom prst="rect">
            <a:avLst/>
          </a:prstGeom>
          <a:solidFill>
            <a:schemeClr val="accent6">
              <a:lumMod val="20000"/>
              <a:lumOff val="80000"/>
            </a:schemeClr>
          </a:solidFill>
          <a:ln w="38100">
            <a:solidFill>
              <a:schemeClr val="tx1"/>
            </a:solidFill>
          </a:ln>
        </p:spPr>
        <p:txBody>
          <a:bodyPr wrap="square" rtlCol="0">
            <a:spAutoFit/>
          </a:bodyPr>
          <a:lstStyle/>
          <a:p>
            <a:pPr algn="just"/>
            <a:r>
              <a:rPr lang="vi-VN" sz="3200" b="1" i="1" dirty="0" smtClean="0">
                <a:latin typeface="Times New Roman" panose="02020603050405020304" pitchFamily="18" charset="0"/>
                <a:cs typeface="Times New Roman" panose="02020603050405020304" pitchFamily="18" charset="0"/>
              </a:rPr>
              <a:t>1.</a:t>
            </a:r>
            <a:r>
              <a:rPr lang="en-US" sz="3200" b="1" i="1" dirty="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Điểm</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khác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nhau</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giữa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động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vật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có</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xương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sống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và</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động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vật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không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có</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xương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sống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là</a:t>
            </a:r>
            <a:r>
              <a:rPr lang="en-US" sz="3200" b="1" i="1" dirty="0" smtClean="0">
                <a:latin typeface="Times New Roman" panose="02020603050405020304" pitchFamily="18" charset="0"/>
                <a:cs typeface="Times New Roman" panose="02020603050405020304" pitchFamily="18" charset="0"/>
              </a:rPr>
              <a:t>: </a:t>
            </a:r>
            <a:r>
              <a:rPr lang="en-US" sz="3200" b="1" i="1" u="sng" dirty="0" err="1" smtClean="0">
                <a:latin typeface="Times New Roman" panose="02020603050405020304" pitchFamily="18" charset="0"/>
                <a:cs typeface="Times New Roman" panose="02020603050405020304" pitchFamily="18" charset="0"/>
              </a:rPr>
              <a:t>xương</a:t>
            </a:r>
            <a:r>
              <a:rPr lang="en-US" sz="3200" b="1" i="1" u="sng" dirty="0" smtClean="0">
                <a:latin typeface="Times New Roman" panose="02020603050405020304" pitchFamily="18" charset="0"/>
                <a:cs typeface="Times New Roman" panose="02020603050405020304" pitchFamily="18" charset="0"/>
              </a:rPr>
              <a:t> </a:t>
            </a:r>
            <a:r>
              <a:rPr lang="en-US" sz="3200" b="1" i="1" u="sng" dirty="0" err="1" smtClean="0">
                <a:latin typeface="Times New Roman" panose="02020603050405020304" pitchFamily="18" charset="0"/>
                <a:cs typeface="Times New Roman" panose="02020603050405020304" pitchFamily="18" charset="0"/>
              </a:rPr>
              <a:t>cột</a:t>
            </a:r>
            <a:r>
              <a:rPr lang="en-US" sz="3200" b="1" i="1" u="sng" dirty="0" smtClean="0">
                <a:latin typeface="Times New Roman" panose="02020603050405020304" pitchFamily="18" charset="0"/>
                <a:cs typeface="Times New Roman" panose="02020603050405020304" pitchFamily="18" charset="0"/>
              </a:rPr>
              <a:t> </a:t>
            </a:r>
            <a:r>
              <a:rPr lang="en-US" sz="3200" b="1" i="1" u="sng" dirty="0" err="1" smtClean="0">
                <a:latin typeface="Times New Roman" panose="02020603050405020304" pitchFamily="18" charset="0"/>
                <a:cs typeface="Times New Roman" panose="02020603050405020304" pitchFamily="18" charset="0"/>
              </a:rPr>
              <a:t>sống</a:t>
            </a:r>
            <a:r>
              <a:rPr lang="en-US" sz="3200" b="1" i="1" dirty="0">
                <a:latin typeface="Times New Roman" panose="02020603050405020304" pitchFamily="18" charset="0"/>
                <a:cs typeface="Times New Roman" panose="02020603050405020304" pitchFamily="18" charset="0"/>
              </a:rPr>
              <a:t>.</a:t>
            </a:r>
            <a:endParaRPr lang="vi-VN" sz="3200" b="1" i="1" dirty="0" smtClean="0">
              <a:latin typeface="Times New Roman" panose="02020603050405020304" pitchFamily="18" charset="0"/>
              <a:cs typeface="Times New Roman" panose="02020603050405020304" pitchFamily="18" charset="0"/>
            </a:endParaRPr>
          </a:p>
          <a:p>
            <a:pPr algn="just"/>
            <a:r>
              <a:rPr lang="en-US" sz="3200" b="1" i="1" dirty="0" smtClean="0">
                <a:latin typeface="Times New Roman" panose="02020603050405020304" pitchFamily="18" charset="0"/>
                <a:cs typeface="Times New Roman" panose="02020603050405020304" pitchFamily="18" charset="0"/>
              </a:rPr>
              <a:t>2</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cứ</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được</a:t>
            </a:r>
            <a:r>
              <a:rPr lang="en-US" sz="3200" b="1" i="1" dirty="0">
                <a:latin typeface="Times New Roman" panose="02020603050405020304" pitchFamily="18" charset="0"/>
                <a:cs typeface="Times New Roman" panose="02020603050405020304" pitchFamily="18" charset="0"/>
              </a:rPr>
              <a:t> chia </a:t>
            </a:r>
            <a:r>
              <a:rPr lang="en-US" sz="3200" b="1" i="1" dirty="0" err="1">
                <a:latin typeface="Times New Roman" panose="02020603050405020304" pitchFamily="18" charset="0"/>
                <a:cs typeface="Times New Roman" panose="02020603050405020304" pitchFamily="18" charset="0"/>
              </a:rPr>
              <a:t>thành</a:t>
            </a:r>
            <a:r>
              <a:rPr lang="en-US" sz="3200" b="1" i="1" dirty="0">
                <a:latin typeface="Times New Roman" panose="02020603050405020304" pitchFamily="18" charset="0"/>
                <a:cs typeface="Times New Roman" panose="02020603050405020304" pitchFamily="18" charset="0"/>
              </a:rPr>
              <a:t> 2 </a:t>
            </a:r>
            <a:r>
              <a:rPr lang="en-US" sz="3200" b="1" i="1" dirty="0" err="1" smtClean="0">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a:p>
            <a:pPr algn="just"/>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Nhóm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chưa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vi-VN" sz="3200" b="1" i="1" dirty="0">
                <a:latin typeface="Times New Roman" panose="02020603050405020304" pitchFamily="18" charset="0"/>
                <a:cs typeface="Times New Roman" panose="02020603050405020304" pitchFamily="18" charset="0"/>
              </a:rPr>
              <a:t>:</a:t>
            </a:r>
            <a:r>
              <a:rPr lang="vi-VN" sz="3200" i="1" dirty="0">
                <a:latin typeface="Times New Roman" panose="02020603050405020304" pitchFamily="18" charset="0"/>
                <a:cs typeface="Times New Roman" panose="02020603050405020304" pitchFamily="18" charset="0"/>
              </a:rPr>
              <a:t> Chim ưng, vẹt, hổ, trâu, ngựa, gấu, </a:t>
            </a:r>
            <a:r>
              <a:rPr lang="vi-VN" sz="3200" i="1" dirty="0" smtClean="0">
                <a:latin typeface="Times New Roman" panose="02020603050405020304" pitchFamily="18" charset="0"/>
                <a:cs typeface="Times New Roman" panose="02020603050405020304" pitchFamily="18" charset="0"/>
              </a:rPr>
              <a:t>voi</a:t>
            </a:r>
            <a:r>
              <a:rPr lang="en-US" sz="3200" i="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Nhóm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vi-VN" sz="3200" b="1"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a:r>
              <a:rPr lang="vi-VN" sz="3200" i="1" dirty="0">
                <a:latin typeface="Times New Roman" panose="02020603050405020304" pitchFamily="18" charset="0"/>
                <a:cs typeface="Times New Roman" panose="02020603050405020304" pitchFamily="18" charset="0"/>
              </a:rPr>
              <a:t>Giun đũa, sán lá gan, thủy tức, san hô, trai sông, mực ống, ốc sên...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667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87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76800" y="404948"/>
            <a:ext cx="2590800" cy="1066800"/>
          </a:xfrm>
          <a:prstGeom prst="roundRect">
            <a:avLst/>
          </a:prstGeom>
          <a:solidFill>
            <a:schemeClr val="accent3">
              <a:lumMod val="60000"/>
              <a:lumOff val="40000"/>
            </a:schemeClr>
          </a:solidFill>
          <a:ln w="38100"/>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3600" dirty="0" smtClean="0">
              <a:solidFill>
                <a:srgbClr val="7030A0"/>
              </a:solidFill>
              <a:latin typeface="Times New Roman" pitchFamily="18" charset="0"/>
              <a:cs typeface="Times New Roman" pitchFamily="18" charset="0"/>
            </a:endParaRPr>
          </a:p>
          <a:p>
            <a:pPr algn="ctr">
              <a:defRPr/>
            </a:pPr>
            <a:r>
              <a:rPr lang="en-US" sz="3600" b="1" dirty="0" err="1" smtClean="0">
                <a:solidFill>
                  <a:srgbClr val="7030A0"/>
                </a:solidFill>
                <a:latin typeface="Times New Roman" pitchFamily="18" charset="0"/>
                <a:cs typeface="Times New Roman" pitchFamily="18" charset="0"/>
              </a:rPr>
              <a:t>Động</a:t>
            </a:r>
            <a:r>
              <a:rPr lang="en-US" sz="3600" b="1" dirty="0" smtClean="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vật</a:t>
            </a:r>
            <a:endParaRPr lang="en-US" sz="3600" b="1" dirty="0">
              <a:solidFill>
                <a:srgbClr val="7030A0"/>
              </a:solidFill>
              <a:latin typeface="Times New Roman" pitchFamily="18" charset="0"/>
              <a:cs typeface="Times New Roman" pitchFamily="18" charset="0"/>
            </a:endParaRPr>
          </a:p>
          <a:p>
            <a:pPr algn="ctr">
              <a:defRPr/>
            </a:pPr>
            <a:endParaRPr lang="en-US" sz="3600" dirty="0">
              <a:solidFill>
                <a:srgbClr val="7030A0"/>
              </a:solidFill>
              <a:latin typeface="Times New Roman" pitchFamily="18" charset="0"/>
              <a:cs typeface="Times New Roman" pitchFamily="18" charset="0"/>
            </a:endParaRPr>
          </a:p>
        </p:txBody>
      </p:sp>
      <p:cxnSp>
        <p:nvCxnSpPr>
          <p:cNvPr id="6" name="Straight Arrow Connector 5"/>
          <p:cNvCxnSpPr/>
          <p:nvPr/>
        </p:nvCxnSpPr>
        <p:spPr>
          <a:xfrm>
            <a:off x="6172200" y="1471748"/>
            <a:ext cx="15240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5943600" y="170034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p:cNvCxnSpPr>
          <p:nvPr/>
        </p:nvCxnSpPr>
        <p:spPr>
          <a:xfrm flipH="1">
            <a:off x="4419600" y="1471748"/>
            <a:ext cx="17526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Rounded Rectangle 14"/>
          <p:cNvSpPr/>
          <p:nvPr/>
        </p:nvSpPr>
        <p:spPr>
          <a:xfrm>
            <a:off x="1188720" y="2843348"/>
            <a:ext cx="3307080"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xương</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sống</a:t>
            </a:r>
            <a:endParaRPr lang="en-US" sz="3200" b="1" dirty="0">
              <a:solidFill>
                <a:schemeClr val="tx1"/>
              </a:solidFill>
              <a:latin typeface="Times New Roman" pitchFamily="18" charset="0"/>
              <a:cs typeface="Times New Roman" pitchFamily="18" charset="0"/>
            </a:endParaRPr>
          </a:p>
        </p:txBody>
      </p:sp>
      <p:sp>
        <p:nvSpPr>
          <p:cNvPr id="16" name="Rounded Rectangle 15"/>
          <p:cNvSpPr/>
          <p:nvPr/>
        </p:nvSpPr>
        <p:spPr>
          <a:xfrm>
            <a:off x="6740433" y="2767148"/>
            <a:ext cx="3631475"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xương</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sống</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50980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Horizontal)">
                                      <p:cBhvr>
                                        <p:cTn id="12" dur="500"/>
                                        <p:tgtEl>
                                          <p:spTgt spid="10"/>
                                        </p:tgtEl>
                                      </p:cBhvr>
                                    </p:animEffect>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Horizontal)">
                                      <p:cBhvr>
                                        <p:cTn id="20" dur="500"/>
                                        <p:tgtEl>
                                          <p:spTgt spid="15"/>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dvkx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 y="0"/>
            <a:ext cx="5471160"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2" descr="tải xuống (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199" y="0"/>
            <a:ext cx="5347063"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324600" y="0"/>
            <a:ext cx="0" cy="6858000"/>
          </a:xfrm>
          <a:prstGeom prst="line">
            <a:avLst/>
          </a:prstGeom>
          <a:ln w="28575"/>
        </p:spPr>
        <p:style>
          <a:lnRef idx="2">
            <a:schemeClr val="dk1"/>
          </a:lnRef>
          <a:fillRef idx="0">
            <a:schemeClr val="dk1"/>
          </a:fillRef>
          <a:effectRef idx="1">
            <a:schemeClr val="dk1"/>
          </a:effectRef>
          <a:fontRef idx="minor">
            <a:schemeClr val="tx1"/>
          </a:fontRef>
        </p:style>
      </p:cxnSp>
      <p:sp>
        <p:nvSpPr>
          <p:cNvPr id="8" name="Rounded Rectangle 7"/>
          <p:cNvSpPr/>
          <p:nvPr/>
        </p:nvSpPr>
        <p:spPr>
          <a:xfrm>
            <a:off x="1384666" y="6087293"/>
            <a:ext cx="4036422" cy="685800"/>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endParaRPr lang="en-US" sz="2400" b="1" dirty="0">
              <a:latin typeface="Times New Roman" pitchFamily="18" charset="0"/>
              <a:cs typeface="Times New Roman" pitchFamily="18" charset="0"/>
            </a:endParaRPr>
          </a:p>
        </p:txBody>
      </p:sp>
      <p:sp>
        <p:nvSpPr>
          <p:cNvPr id="9" name="Rounded Rectangle 8"/>
          <p:cNvSpPr/>
          <p:nvPr/>
        </p:nvSpPr>
        <p:spPr>
          <a:xfrm>
            <a:off x="7221584" y="6087292"/>
            <a:ext cx="3450772" cy="698863"/>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495239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2)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41146067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TotalTime>
  <Words>2158</Words>
  <PresentationFormat>Widescreen</PresentationFormat>
  <Paragraphs>370</Paragraphs>
  <Slides>60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Angsana New</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Động vật truyền bệnh sang người</vt:lpstr>
      <vt:lpstr>PowerPoint Presentation</vt:lpstr>
      <vt:lpstr>PowerPoint Presentation</vt:lpstr>
      <vt:lpstr>PowerPoint Presentation</vt:lpstr>
      <vt:lpstr>PowerPoint Presentation</vt:lpstr>
      <vt:lpstr>PowerPoint Presentation</vt:lpstr>
      <vt:lpstr>PowerPoint Presentation</vt:lpstr>
      <vt:lpstr>V. Vai trò của động vật</vt:lpstr>
      <vt:lpstr>PowerPoint Presentation</vt:lpstr>
      <vt:lpstr>PowerPoint Presentation</vt:lpstr>
      <vt:lpstr>Dùng làm thí nghiệm</vt:lpstr>
      <vt:lpstr>PowerPoint Presentation</vt:lpstr>
      <vt:lpstr>PowerPoint Presentation</vt:lpstr>
      <vt:lpstr>PowerPoint Presentation</vt:lpstr>
      <vt:lpstr>Vai trò của động vật với đời sống con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2021-05-16T14:33:36Z</dcterms:created>
  <dcterms:modified xsi:type="dcterms:W3CDTF">2021-05-25T07:54:20Z</dcterms:modified>
</cp:coreProperties>
</file>