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313" r:id="rId3"/>
    <p:sldId id="260" r:id="rId4"/>
    <p:sldId id="306" r:id="rId5"/>
    <p:sldId id="314" r:id="rId6"/>
    <p:sldId id="310" r:id="rId7"/>
    <p:sldId id="302" r:id="rId8"/>
    <p:sldId id="303" r:id="rId9"/>
    <p:sldId id="304" r:id="rId10"/>
    <p:sldId id="315" r:id="rId11"/>
    <p:sldId id="309" r:id="rId12"/>
  </p:sldIdLst>
  <p:sldSz cx="24387175" cy="13716000"/>
  <p:notesSz cx="6858000" cy="9144000"/>
  <p:custDataLst>
    <p:tags r:id="rId14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86355" autoAdjust="0"/>
  </p:normalViewPr>
  <p:slideViewPr>
    <p:cSldViewPr>
      <p:cViewPr varScale="1">
        <p:scale>
          <a:sx n="37" d="100"/>
          <a:sy n="37" d="100"/>
        </p:scale>
        <p:origin x="1122" y="84"/>
      </p:cViewPr>
      <p:guideLst>
        <p:guide orient="horz" pos="4320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862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26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</a:t>
            </a:r>
            <a:r>
              <a:rPr lang="en-US" err="1"/>
              <a:t>hiệu</a:t>
            </a:r>
            <a:r>
              <a:rPr lang="en-US" baseline="0"/>
              <a:t> </a:t>
            </a:r>
            <a:r>
              <a:rPr lang="en-US" baseline="0" err="1"/>
              <a:t>ứng</a:t>
            </a:r>
            <a:r>
              <a:rPr lang="en-US" baseline="0"/>
              <a:t> </a:t>
            </a:r>
            <a:r>
              <a:rPr lang="en-US" baseline="0" err="1"/>
              <a:t>xuất</a:t>
            </a:r>
            <a:r>
              <a:rPr lang="en-US" baseline="0"/>
              <a:t> </a:t>
            </a:r>
            <a:r>
              <a:rPr lang="en-US" baseline="0" err="1"/>
              <a:t>hiện</a:t>
            </a:r>
            <a:r>
              <a:rPr lang="en-US" baseline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</a:t>
            </a:r>
            <a:r>
              <a:rPr lang="en-US" err="1"/>
              <a:t>hiệu</a:t>
            </a:r>
            <a:r>
              <a:rPr lang="en-US" baseline="0"/>
              <a:t> </a:t>
            </a:r>
            <a:r>
              <a:rPr lang="en-US" baseline="0" err="1"/>
              <a:t>ứng</a:t>
            </a:r>
            <a:r>
              <a:rPr lang="en-US" baseline="0"/>
              <a:t> </a:t>
            </a:r>
            <a:r>
              <a:rPr lang="en-US" baseline="0" err="1"/>
              <a:t>xuất</a:t>
            </a:r>
            <a:r>
              <a:rPr lang="en-US" baseline="0"/>
              <a:t> </a:t>
            </a:r>
            <a:r>
              <a:rPr lang="en-US" baseline="0" err="1"/>
              <a:t>hiện</a:t>
            </a:r>
            <a:r>
              <a:rPr lang="en-US" baseline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768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89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493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488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13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60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61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5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6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07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4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92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082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72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71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264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2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6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9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487369" y="333375"/>
            <a:ext cx="9897454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1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DẤU</a:t>
            </a:r>
            <a:r>
              <a:rPr lang="en-US" sz="510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CỦA NHỊ THỨC BẬC NHẤT</a:t>
            </a:r>
            <a:endParaRPr lang="en-US" sz="510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481614" y="455250"/>
            <a:ext cx="1540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 SỐ</a:t>
            </a:r>
            <a:endParaRPr lang="en-US" sz="3200" b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20973" y="276523"/>
            <a:ext cx="20922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3200" b="0" baseline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32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1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200" b="1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endParaRPr lang="en-US" sz="3200" b="1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5987" y="213360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487364" y="333375"/>
            <a:ext cx="9897454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1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DẤU</a:t>
            </a:r>
            <a:r>
              <a:rPr lang="en-US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CỦA NHỊ THỨC BẬC NHẤT</a:t>
            </a:r>
            <a:endParaRPr lang="en-US" sz="51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481613" y="455250"/>
            <a:ext cx="1540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</a:t>
            </a:r>
            <a:endParaRPr lang="en-US" sz="3200" b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20973" y="276523"/>
            <a:ext cx="20922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32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1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200" b="1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1272" y="342900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029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60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10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0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image" Target="NULL"/><Relationship Id="rId10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slideLayout" Target="../slideLayouts/slideLayout12.xml"/><Relationship Id="rId7" Type="http://schemas.openxmlformats.org/officeDocument/2006/relationships/image" Target="NULL"/><Relationship Id="rId12" Type="http://schemas.openxmlformats.org/officeDocument/2006/relationships/image" Target="../media/image22.png"/><Relationship Id="rId2" Type="http://schemas.openxmlformats.org/officeDocument/2006/relationships/tags" Target="../tags/tag6.xml"/><Relationship Id="rId1" Type="http://schemas.openxmlformats.org/officeDocument/2006/relationships/vmlDrawing" Target="../drawings/vmlDrawing1.vml"/><Relationship Id="rId11" Type="http://schemas.openxmlformats.org/officeDocument/2006/relationships/image" Target="../media/image6.wmf"/><Relationship Id="rId10" Type="http://schemas.openxmlformats.org/officeDocument/2006/relationships/oleObject" Target="../embeddings/oleObject1.bin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image" Target="../media/image230.png"/><Relationship Id="rId11" Type="http://schemas.openxmlformats.org/officeDocument/2006/relationships/image" Target="../media/image28.png"/><Relationship Id="rId10" Type="http://schemas.openxmlformats.org/officeDocument/2006/relationships/image" Target="../media/image27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6" Type="http://schemas.openxmlformats.org/officeDocument/2006/relationships/image" Target="../media/image300.png"/><Relationship Id="rId11" Type="http://schemas.openxmlformats.org/officeDocument/2006/relationships/image" Target="../media/image35.png"/><Relationship Id="rId15" Type="http://schemas.openxmlformats.org/officeDocument/2006/relationships/image" Target="../media/image38.png"/><Relationship Id="rId10" Type="http://schemas.openxmlformats.org/officeDocument/2006/relationships/image" Target="../media/image34.png"/><Relationship Id="rId9" Type="http://schemas.openxmlformats.org/officeDocument/2006/relationships/image" Target="../media/image33.png"/><Relationship Id="rId14" Type="http://schemas.openxmlformats.org/officeDocument/2006/relationships/image" Target="../media/image3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0.png"/><Relationship Id="rId10" Type="http://schemas.openxmlformats.org/officeDocument/2006/relationships/image" Target="../media/image43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0.png"/><Relationship Id="rId13" Type="http://schemas.openxmlformats.org/officeDocument/2006/relationships/image" Target="../media/image52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60.png"/><Relationship Id="rId12" Type="http://schemas.openxmlformats.org/officeDocument/2006/relationships/image" Target="../media/image5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6" Type="http://schemas.openxmlformats.org/officeDocument/2006/relationships/image" Target="../media/image450.png"/><Relationship Id="rId11" Type="http://schemas.openxmlformats.org/officeDocument/2006/relationships/image" Target="../media/image50.png"/><Relationship Id="rId10" Type="http://schemas.openxmlformats.org/officeDocument/2006/relationships/image" Target="../media/image49.png"/><Relationship Id="rId9" Type="http://schemas.openxmlformats.org/officeDocument/2006/relationships/image" Target="../media/image4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205511" y="24666"/>
            <a:ext cx="24406148" cy="13824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07402" y="4660662"/>
            <a:ext cx="19877574" cy="8392886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229677" y="376627"/>
            <a:ext cx="2425603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0" tIns="45705" rIns="91410" bIns="45705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74365" y="1929873"/>
            <a:ext cx="16036008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4: BẤT ĐẲNG THỨC – BẤT PHƯƠNG TRÌNH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026776" y="2605914"/>
            <a:ext cx="13717477" cy="1893052"/>
            <a:chOff x="5699870" y="3914360"/>
            <a:chExt cx="13717477" cy="1893052"/>
          </a:xfrm>
        </p:grpSpPr>
        <p:sp>
          <p:nvSpPr>
            <p:cNvPr id="17" name="Rectangle 16"/>
            <p:cNvSpPr/>
            <p:nvPr/>
          </p:nvSpPr>
          <p:spPr>
            <a:xfrm>
              <a:off x="5747658" y="4469240"/>
              <a:ext cx="13632086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0" tIns="45705" rIns="91410" bIns="45705"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699870" y="3914360"/>
              <a:ext cx="13717477" cy="1893052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ts val="5999"/>
                </a:lnSpc>
                <a:spcBef>
                  <a:spcPts val="18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599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3</a:t>
              </a:r>
            </a:p>
            <a:p>
              <a:pPr marL="0" marR="0" lvl="0" indent="0" algn="ctr" defTabSz="2177278" rtl="0" eaLnBrk="1" fontAlgn="auto" latinLnBrk="0" hangingPunct="1">
                <a:lnSpc>
                  <a:spcPts val="5999"/>
                </a:lnSpc>
                <a:spcBef>
                  <a:spcPts val="18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DẤU CỦA NHỊ THỨC BẬC NHẤT (</a:t>
              </a:r>
              <a:r>
                <a:rPr kumimoji="0" lang="en-US" sz="6599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Tiết</a:t>
              </a: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</a:t>
              </a:r>
              <a:r>
                <a:rPr lang="en-US" sz="6599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2</a:t>
              </a: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)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538194" y="30050"/>
            <a:ext cx="1814128" cy="1828784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3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100" b="0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805829" y="153769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r="16509"/>
          <a:stretch/>
        </p:blipFill>
        <p:spPr bwMode="auto">
          <a:xfrm>
            <a:off x="19258733" y="30050"/>
            <a:ext cx="5122788" cy="2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30046"/>
            <a:ext cx="3155034" cy="3197789"/>
          </a:xfrm>
          <a:prstGeom prst="rect">
            <a:avLst/>
          </a:prstGeom>
          <a:noFill/>
        </p:spPr>
      </p:pic>
      <p:grpSp>
        <p:nvGrpSpPr>
          <p:cNvPr id="56" name="Group 60"/>
          <p:cNvGrpSpPr/>
          <p:nvPr/>
        </p:nvGrpSpPr>
        <p:grpSpPr>
          <a:xfrm>
            <a:off x="2457316" y="5128481"/>
            <a:ext cx="13682899" cy="922477"/>
            <a:chOff x="7459670" y="7086600"/>
            <a:chExt cx="13684483" cy="922584"/>
          </a:xfrm>
        </p:grpSpPr>
        <p:sp>
          <p:nvSpPr>
            <p:cNvPr id="57" name="Rectangle 56"/>
            <p:cNvSpPr/>
            <p:nvPr/>
          </p:nvSpPr>
          <p:spPr>
            <a:xfrm>
              <a:off x="9092456" y="7178187"/>
              <a:ext cx="1205169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ĐỊNH LÝ VỀ DẤU NHỊ THỨC BẬC NHẤT</a:t>
              </a: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97786" y="7688759"/>
                  <a:ext cx="42955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2374532" y="10403516"/>
            <a:ext cx="16553545" cy="945068"/>
            <a:chOff x="7459670" y="8524495"/>
            <a:chExt cx="16555461" cy="945177"/>
          </a:xfrm>
        </p:grpSpPr>
        <p:sp>
          <p:nvSpPr>
            <p:cNvPr id="75" name="Rectangle 74"/>
            <p:cNvSpPr/>
            <p:nvPr/>
          </p:nvSpPr>
          <p:spPr>
            <a:xfrm>
              <a:off x="9092456" y="8638675"/>
              <a:ext cx="1492267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-15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XÉT DẤU TÍCH, THƯƠNG CÁC NHỊ THỨC BẬC NHẤT</a:t>
              </a: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874579" y="7688759"/>
                  <a:ext cx="675970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2067340" y="11772145"/>
            <a:ext cx="18784454" cy="1083395"/>
            <a:chOff x="7459670" y="9982200"/>
            <a:chExt cx="18395957" cy="872846"/>
          </a:xfrm>
        </p:grpSpPr>
        <p:sp>
          <p:nvSpPr>
            <p:cNvPr id="82" name="Rectangle 81"/>
            <p:cNvSpPr/>
            <p:nvPr/>
          </p:nvSpPr>
          <p:spPr>
            <a:xfrm>
              <a:off x="9092456" y="10108716"/>
              <a:ext cx="16763171" cy="6571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 DỤNG VÀO GIẢI BẤT PHƯƠNG TRÌNH VÀ LUYỆN TẬP</a:t>
              </a: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751373" y="7688759"/>
                  <a:ext cx="922384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88" name="Group 87"/>
          <p:cNvGrpSpPr/>
          <p:nvPr/>
        </p:nvGrpSpPr>
        <p:grpSpPr>
          <a:xfrm>
            <a:off x="4106740" y="6386077"/>
            <a:ext cx="10253661" cy="861774"/>
            <a:chOff x="644526" y="2766774"/>
            <a:chExt cx="10253661" cy="861774"/>
          </a:xfrm>
        </p:grpSpPr>
        <p:sp>
          <p:nvSpPr>
            <p:cNvPr id="89" name="TextBox 88"/>
            <p:cNvSpPr txBox="1"/>
            <p:nvPr/>
          </p:nvSpPr>
          <p:spPr>
            <a:xfrm>
              <a:off x="1906587" y="2766774"/>
              <a:ext cx="899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bậc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nhất</a:t>
              </a:r>
              <a:endPara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106740" y="7762300"/>
            <a:ext cx="10253661" cy="861774"/>
            <a:chOff x="644526" y="2766774"/>
            <a:chExt cx="10253661" cy="861774"/>
          </a:xfrm>
        </p:grpSpPr>
        <p:sp>
          <p:nvSpPr>
            <p:cNvPr id="93" name="TextBox 92"/>
            <p:cNvSpPr txBox="1"/>
            <p:nvPr/>
          </p:nvSpPr>
          <p:spPr>
            <a:xfrm>
              <a:off x="1906587" y="2766774"/>
              <a:ext cx="899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Dấu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của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bậc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nhất</a:t>
              </a:r>
              <a:endPara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089913" y="9172700"/>
            <a:ext cx="10253661" cy="861774"/>
            <a:chOff x="644526" y="2766774"/>
            <a:chExt cx="10253661" cy="861774"/>
          </a:xfrm>
        </p:grpSpPr>
        <p:sp>
          <p:nvSpPr>
            <p:cNvPr id="97" name="TextBox 96"/>
            <p:cNvSpPr txBox="1"/>
            <p:nvPr/>
          </p:nvSpPr>
          <p:spPr>
            <a:xfrm>
              <a:off x="1906587" y="2766774"/>
              <a:ext cx="899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 dụng</a:t>
              </a:r>
              <a:endPara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72" name="Group 74">
            <a:extLst>
              <a:ext uri="{FF2B5EF4-FFF2-40B4-BE49-F238E27FC236}">
                <a16:creationId xmlns:a16="http://schemas.microsoft.com/office/drawing/2014/main" id="{0C8FE1F1-BA64-4E31-9687-2AD4505B0BF3}"/>
              </a:ext>
            </a:extLst>
          </p:cNvPr>
          <p:cNvGrpSpPr/>
          <p:nvPr/>
        </p:nvGrpSpPr>
        <p:grpSpPr>
          <a:xfrm>
            <a:off x="1988815" y="11853069"/>
            <a:ext cx="18895357" cy="891720"/>
            <a:chOff x="7459670" y="9982200"/>
            <a:chExt cx="18897546" cy="891823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105C402-B510-4BA8-9672-224FE45EC9FA}"/>
                </a:ext>
              </a:extLst>
            </p:cNvPr>
            <p:cNvSpPr/>
            <p:nvPr/>
          </p:nvSpPr>
          <p:spPr>
            <a:xfrm>
              <a:off x="9238048" y="10058321"/>
              <a:ext cx="17119168" cy="8157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 DỤNG VÀO GIẢI BẤT PHƯƠNG TRÌNH</a:t>
              </a:r>
              <a:r>
                <a:rPr kumimoji="0" lang="en-US" sz="47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VÀ LUYỆN TẬP</a:t>
              </a:r>
              <a:endParaRPr kumimoji="0" lang="en-US" sz="4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4" name="Group 44">
              <a:extLst>
                <a:ext uri="{FF2B5EF4-FFF2-40B4-BE49-F238E27FC236}">
                  <a16:creationId xmlns:a16="http://schemas.microsoft.com/office/drawing/2014/main" id="{C00CCD39-E89F-4F6F-9015-DF4AE8E43E26}"/>
                </a:ext>
              </a:extLst>
            </p:cNvPr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DCCDD1C2-8507-4D33-9449-689BC3A3F9F5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01" name="Group 46">
                <a:extLst>
                  <a:ext uri="{FF2B5EF4-FFF2-40B4-BE49-F238E27FC236}">
                    <a16:creationId xmlns:a16="http://schemas.microsoft.com/office/drawing/2014/main" id="{D73AFF54-17F6-4EEE-8608-DA1031F9816F}"/>
                  </a:ext>
                </a:extLst>
              </p:cNvPr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102" name="Round Same Side Corner Rectangle 85">
                  <a:extLst>
                    <a:ext uri="{FF2B5EF4-FFF2-40B4-BE49-F238E27FC236}">
                      <a16:creationId xmlns:a16="http://schemas.microsoft.com/office/drawing/2014/main" id="{0A60531D-9C33-4237-BEE3-0BCBD0E0B375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E3EB2634-13FD-4EBA-9A5A-9479B7C4EE4B}"/>
                    </a:ext>
                  </a:extLst>
                </p:cNvPr>
                <p:cNvSpPr txBox="1"/>
                <p:nvPr/>
              </p:nvSpPr>
              <p:spPr>
                <a:xfrm>
                  <a:off x="7751373" y="7688759"/>
                  <a:ext cx="922384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52278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7387" y="1981200"/>
            <a:ext cx="6962774" cy="960438"/>
            <a:chOff x="13477876" y="4114800"/>
            <a:chExt cx="6962774" cy="960438"/>
          </a:xfrm>
        </p:grpSpPr>
        <p:sp>
          <p:nvSpPr>
            <p:cNvPr id="3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1152523" y="3236178"/>
            <a:ext cx="2117566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1.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bất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bất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ẩn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mẫu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bước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just"/>
            <a:endParaRPr lang="en-US" sz="4400" b="1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B1: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Đưa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BPT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đã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sánh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0.</a:t>
            </a:r>
          </a:p>
          <a:p>
            <a:pPr algn="just"/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Biến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f(x)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thương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nhị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bậc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B2: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Xét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dấu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f(x)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thương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nhị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bậc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4000" b="1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0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B3: 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Dựa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bảng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xét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dấu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endParaRPr lang="en-US" sz="4000" b="1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ình chữ nhật 33">
                <a:extLst>
                  <a:ext uri="{FF2B5EF4-FFF2-40B4-BE49-F238E27FC236}">
                    <a16:creationId xmlns:a16="http://schemas.microsoft.com/office/drawing/2014/main" id="{B7BF3CCF-16F4-4DD1-94A5-7E99BFEDADF7}"/>
                  </a:ext>
                </a:extLst>
              </p:cNvPr>
              <p:cNvSpPr/>
              <p:nvPr/>
            </p:nvSpPr>
            <p:spPr>
              <a:xfrm>
                <a:off x="1545592" y="8308262"/>
                <a:ext cx="17239954" cy="21080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2.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Định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nghĩa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giá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trị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tuyệt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đối: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dPr>
                        <m:e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𝐀</m:t>
                          </m:r>
                        </m:e>
                      </m:d>
                      <m:r>
                        <a:rPr lang="en-US" sz="4400" b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=</m:t>
                      </m:r>
                      <m:r>
                        <a:rPr lang="en-US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{</m:t>
                      </m:r>
                      <m:eqArr>
                        <m:eqArrPr>
                          <m:ctrlP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eqArrPr>
                        <m:e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𝐀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 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𝐧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ế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𝐮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 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𝐀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itchFamily="34" charset="0"/>
                            </a:rPr>
                            <m:t>≥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itchFamily="34" charset="0"/>
                            </a:rPr>
                            <m:t>𝟎</m:t>
                          </m:r>
                        </m:e>
                        <m:e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ế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𝐮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eqAr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Hình chữ nhật 33">
                <a:extLst>
                  <a:ext uri="{FF2B5EF4-FFF2-40B4-BE49-F238E27FC236}">
                    <a16:creationId xmlns:a16="http://schemas.microsoft.com/office/drawing/2014/main" id="{B7BF3CCF-16F4-4DD1-94A5-7E99BFEDAD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592" y="8308262"/>
                <a:ext cx="17239954" cy="2108078"/>
              </a:xfrm>
              <a:prstGeom prst="rect">
                <a:avLst/>
              </a:prstGeom>
              <a:blipFill>
                <a:blip r:embed="rId5"/>
                <a:stretch>
                  <a:fillRect l="-1909" t="-8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11">
                <a:extLst>
                  <a:ext uri="{FF2B5EF4-FFF2-40B4-BE49-F238E27FC236}">
                    <a16:creationId xmlns:a16="http://schemas.microsoft.com/office/drawing/2014/main" id="{6A6CA983-E82B-440D-B8C7-21D94022D083}"/>
                  </a:ext>
                </a:extLst>
              </p:cNvPr>
              <p:cNvSpPr/>
              <p:nvPr/>
            </p:nvSpPr>
            <p:spPr>
              <a:xfrm>
                <a:off x="2196304" y="10863368"/>
                <a:ext cx="16105189" cy="2276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0" lvl="0" indent="-571500">
                  <a:buFont typeface="Wingdings" panose="05000000000000000000" pitchFamily="2" charset="2"/>
                  <a:buChar char="v"/>
                  <a:defRPr/>
                </a:pPr>
                <a:r>
                  <a:rPr lang="en-US" sz="4400" b="1" i="1" u="sng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Chú ý: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Ta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⇔−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defRPr/>
                </a:pP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⇔</m:t>
                    </m:r>
                    <m:d>
                      <m:dPr>
                        <m:begChr m:val="["/>
                        <m:endChr m:val="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≤−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kumimoji="0" lang="en-SG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6" name="Rectangle 11">
                <a:extLst>
                  <a:ext uri="{FF2B5EF4-FFF2-40B4-BE49-F238E27FC236}">
                    <a16:creationId xmlns:a16="http://schemas.microsoft.com/office/drawing/2014/main" id="{6A6CA983-E82B-440D-B8C7-21D94022D0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304" y="10863368"/>
                <a:ext cx="16105189" cy="2276264"/>
              </a:xfrm>
              <a:prstGeom prst="rect">
                <a:avLst/>
              </a:prstGeom>
              <a:blipFill>
                <a:blip r:embed="rId6"/>
                <a:stretch>
                  <a:fillRect l="-1363" t="-5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06308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4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2" y="1572061"/>
            <a:ext cx="15392398" cy="830997"/>
            <a:chOff x="-288924" y="1892299"/>
            <a:chExt cx="153923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54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30159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vào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9317" y="2663881"/>
            <a:ext cx="21378861" cy="861774"/>
            <a:chOff x="644526" y="2766774"/>
            <a:chExt cx="21378861" cy="861774"/>
          </a:xfrm>
        </p:grpSpPr>
        <p:sp>
          <p:nvSpPr>
            <p:cNvPr id="7" name="TextBox 6"/>
            <p:cNvSpPr txBox="1"/>
            <p:nvPr/>
          </p:nvSpPr>
          <p:spPr>
            <a:xfrm>
              <a:off x="1906587" y="2766774"/>
              <a:ext cx="20116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tích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,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chứa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ẩn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ở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mẫu</a:t>
              </a:r>
              <a:endParaRPr lang="en-US" sz="48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F52A984-BB09-4EF1-AE58-9A188DE674BA}"/>
              </a:ext>
            </a:extLst>
          </p:cNvPr>
          <p:cNvGrpSpPr/>
          <p:nvPr/>
        </p:nvGrpSpPr>
        <p:grpSpPr>
          <a:xfrm>
            <a:off x="964067" y="5494498"/>
            <a:ext cx="23295208" cy="7611846"/>
            <a:chOff x="329317" y="5815047"/>
            <a:chExt cx="23295208" cy="7611846"/>
          </a:xfrm>
        </p:grpSpPr>
        <p:sp>
          <p:nvSpPr>
            <p:cNvPr id="53" name="Rounded Rectangle 52"/>
            <p:cNvSpPr/>
            <p:nvPr/>
          </p:nvSpPr>
          <p:spPr>
            <a:xfrm>
              <a:off x="329317" y="6117865"/>
              <a:ext cx="23295208" cy="7309028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643299" y="5815047"/>
              <a:ext cx="3809706" cy="1139350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568379" y="3386226"/>
            <a:ext cx="22041000" cy="2190131"/>
            <a:chOff x="1268078" y="3405486"/>
            <a:chExt cx="21841827" cy="249887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Rounded Rectangle 61"/>
                <p:cNvSpPr/>
                <p:nvPr/>
              </p:nvSpPr>
              <p:spPr>
                <a:xfrm>
                  <a:off x="1836573" y="3790950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Giải </a:t>
                  </a:r>
                  <a:r>
                    <a:rPr lang="en-US" sz="4400" b="1" dirty="0" err="1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bất</a:t>
                  </a:r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phương</a:t>
                  </a:r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trình</a:t>
                  </a:r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tích</a:t>
                  </a:r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: </a:t>
                  </a:r>
                  <a14:m>
                    <m:oMath xmlns:m="http://schemas.openxmlformats.org/officeDocument/2006/math">
                      <m:r>
                        <a:rPr lang="en-US" sz="4400" b="1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a14:m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62" name="Rounded Rectangle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6573" y="3790950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blipFill>
                  <a:blip r:embed="rId6"/>
                  <a:stretch>
                    <a:fillRect l="-936"/>
                  </a:stretch>
                </a:blip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11535" cy="78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2" name="Rectangle 11"/>
          <p:cNvSpPr/>
          <p:nvPr/>
        </p:nvSpPr>
        <p:spPr>
          <a:xfrm>
            <a:off x="1523240" y="7423745"/>
            <a:ext cx="2289371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en-US" sz="4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Object 108"/>
              <p:cNvSpPr txBox="1"/>
              <p:nvPr/>
            </p:nvSpPr>
            <p:spPr>
              <a:xfrm>
                <a:off x="6097587" y="6807714"/>
                <a:ext cx="10836271" cy="1447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09" name="Object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587" y="6807714"/>
                <a:ext cx="10836271" cy="1447800"/>
              </a:xfrm>
              <a:prstGeom prst="rect">
                <a:avLst/>
              </a:prstGeom>
              <a:blipFill>
                <a:blip r:embed="rId7"/>
                <a:stretch>
                  <a:fillRect b="-67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4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707352"/>
              </p:ext>
            </p:extLst>
          </p:nvPr>
        </p:nvGraphicFramePr>
        <p:xfrm>
          <a:off x="6083848" y="8450360"/>
          <a:ext cx="13583740" cy="3276600"/>
        </p:xfrm>
        <a:graphic>
          <a:graphicData uri="http://schemas.openxmlformats.org/drawingml/2006/table">
            <a:tbl>
              <a:tblPr/>
              <a:tblGrid>
                <a:gridCol w="2001337">
                  <a:extLst>
                    <a:ext uri="{9D8B030D-6E8A-4147-A177-3AD203B41FA5}">
                      <a16:colId xmlns:a16="http://schemas.microsoft.com/office/drawing/2014/main" val="2205881670"/>
                    </a:ext>
                  </a:extLst>
                </a:gridCol>
                <a:gridCol w="11582403">
                  <a:extLst>
                    <a:ext uri="{9D8B030D-6E8A-4147-A177-3AD203B41FA5}">
                      <a16:colId xmlns:a16="http://schemas.microsoft.com/office/drawing/2014/main" val="1129707838"/>
                    </a:ext>
                  </a:extLst>
                </a:gridCol>
              </a:tblGrid>
              <a:tr h="7672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-∞                 0               2              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16029"/>
                  </a:ext>
                </a:extLst>
              </a:tr>
              <a:tr h="762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-        0     +             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90764"/>
                  </a:ext>
                </a:extLst>
              </a:tr>
              <a:tr h="9851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2-x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+               +       0   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03094"/>
                  </a:ext>
                </a:extLst>
              </a:tr>
              <a:tr h="5050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-        0     +       0       -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128348"/>
                  </a:ext>
                </a:extLst>
              </a:tr>
            </a:tbl>
          </a:graphicData>
        </a:graphic>
      </p:graphicFrame>
      <p:sp>
        <p:nvSpPr>
          <p:cNvPr id="155" name="Line 24"/>
          <p:cNvSpPr>
            <a:spLocks noChangeShapeType="1"/>
          </p:cNvSpPr>
          <p:nvPr/>
        </p:nvSpPr>
        <p:spPr bwMode="auto">
          <a:xfrm>
            <a:off x="11888787" y="10048639"/>
            <a:ext cx="0" cy="638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25"/>
          <p:cNvSpPr>
            <a:spLocks noChangeShapeType="1"/>
          </p:cNvSpPr>
          <p:nvPr/>
        </p:nvSpPr>
        <p:spPr bwMode="auto">
          <a:xfrm>
            <a:off x="14631987" y="9210823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97A2699-2652-4445-B4C5-05C1A5AE23B9}"/>
                  </a:ext>
                </a:extLst>
              </p:cNvPr>
              <p:cNvSpPr/>
              <p:nvPr/>
            </p:nvSpPr>
            <p:spPr>
              <a:xfrm>
                <a:off x="4739229" y="6185541"/>
                <a:ext cx="488120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Đặt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000" b="1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m:t>f</m:t>
                    </m:r>
                    <m:r>
                      <m:rPr>
                        <m:nor/>
                      </m:rPr>
                      <a:rPr lang="vi-VN" sz="4000" b="1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vi-VN" sz="4000" b="1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vi-VN" sz="4000" b="1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m:t>) =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d>
                      <m:d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97A2699-2652-4445-B4C5-05C1A5AE23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9229" y="6185541"/>
                <a:ext cx="4881208" cy="707886"/>
              </a:xfrm>
              <a:prstGeom prst="rect">
                <a:avLst/>
              </a:prstGeom>
              <a:blipFill>
                <a:blip r:embed="rId8"/>
                <a:stretch>
                  <a:fillRect l="-1373" t="-18966" b="-32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80C7325B-249B-4826-A654-5CE41AB87E57}"/>
              </a:ext>
            </a:extLst>
          </p:cNvPr>
          <p:cNvSpPr/>
          <p:nvPr/>
        </p:nvSpPr>
        <p:spPr>
          <a:xfrm>
            <a:off x="1692264" y="8194782"/>
            <a:ext cx="35830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lang="en-US" sz="40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6E6CAB4-E099-406E-BA24-AF9B529A7B13}"/>
                  </a:ext>
                </a:extLst>
              </p:cNvPr>
              <p:cNvSpPr/>
              <p:nvPr/>
            </p:nvSpPr>
            <p:spPr>
              <a:xfrm>
                <a:off x="1967783" y="11996590"/>
                <a:ext cx="1616940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Vậy: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Tập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nghiệm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là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40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6E6CAB4-E099-406E-BA24-AF9B529A7B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783" y="11996590"/>
                <a:ext cx="16169403" cy="707886"/>
              </a:xfrm>
              <a:prstGeom prst="rect">
                <a:avLst/>
              </a:prstGeom>
              <a:blipFill>
                <a:blip r:embed="rId9"/>
                <a:stretch>
                  <a:fillRect l="-1357" t="-16379" b="-35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55" grpId="0" animBg="1"/>
      <p:bldP spid="169" grpId="0" animBg="1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2" y="1572061"/>
            <a:ext cx="15392398" cy="830997"/>
            <a:chOff x="-288924" y="1892299"/>
            <a:chExt cx="153923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54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30159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vào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endParaRPr lang="en-US" sz="4800" b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44526" y="2504836"/>
            <a:ext cx="21378861" cy="861774"/>
            <a:chOff x="644526" y="2766774"/>
            <a:chExt cx="21378861" cy="861774"/>
          </a:xfrm>
        </p:grpSpPr>
        <p:sp>
          <p:nvSpPr>
            <p:cNvPr id="7" name="TextBox 6"/>
            <p:cNvSpPr txBox="1"/>
            <p:nvPr/>
          </p:nvSpPr>
          <p:spPr>
            <a:xfrm>
              <a:off x="1906587" y="2766774"/>
              <a:ext cx="20116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tích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,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chứa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ẩn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ở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mẫu</a:t>
              </a:r>
              <a:endParaRPr lang="en-US" sz="48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545983" y="5780628"/>
            <a:ext cx="23295208" cy="7611846"/>
            <a:chOff x="976440" y="5867400"/>
            <a:chExt cx="21817977" cy="5648417"/>
          </a:xfrm>
        </p:grpSpPr>
        <p:sp>
          <p:nvSpPr>
            <p:cNvPr id="53" name="Rounded Rectangle 52"/>
            <p:cNvSpPr/>
            <p:nvPr/>
          </p:nvSpPr>
          <p:spPr>
            <a:xfrm>
              <a:off x="976440" y="6092108"/>
              <a:ext cx="21817977" cy="5423709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111359" y="3549707"/>
            <a:ext cx="21467321" cy="2225516"/>
            <a:chOff x="1107436" y="3405486"/>
            <a:chExt cx="21273332" cy="2326501"/>
          </a:xfrm>
        </p:grpSpPr>
        <p:sp>
          <p:nvSpPr>
            <p:cNvPr id="62" name="Rounded Rectangle 61"/>
            <p:cNvSpPr/>
            <p:nvPr/>
          </p:nvSpPr>
          <p:spPr>
            <a:xfrm>
              <a:off x="1107436" y="3618575"/>
              <a:ext cx="21273332" cy="211341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Giải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bất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phương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trình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chứa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ẩn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ở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mẫu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11535" cy="78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608783" y="11773469"/>
                <a:ext cx="22893719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Tập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nghiệm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là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44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SG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783" y="11773469"/>
                <a:ext cx="22893719" cy="2123658"/>
              </a:xfrm>
              <a:prstGeom prst="rect">
                <a:avLst/>
              </a:prstGeom>
              <a:blipFill>
                <a:blip r:embed="rId6"/>
                <a:stretch>
                  <a:fillRect l="-1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4" name="Group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8353703"/>
                  </p:ext>
                </p:extLst>
              </p:nvPr>
            </p:nvGraphicFramePr>
            <p:xfrm>
              <a:off x="5366130" y="8438074"/>
              <a:ext cx="13251945" cy="3614391"/>
            </p:xfrm>
            <a:graphic>
              <a:graphicData uri="http://schemas.openxmlformats.org/drawingml/2006/table">
                <a:tbl>
                  <a:tblPr/>
                  <a:tblGrid>
                    <a:gridCol w="1669542">
                      <a:extLst>
                        <a:ext uri="{9D8B030D-6E8A-4147-A177-3AD203B41FA5}">
                          <a16:colId xmlns:a16="http://schemas.microsoft.com/office/drawing/2014/main" val="2205881670"/>
                        </a:ext>
                      </a:extLst>
                    </a:gridCol>
                    <a:gridCol w="11582403">
                      <a:extLst>
                        <a:ext uri="{9D8B030D-6E8A-4147-A177-3AD203B41FA5}">
                          <a16:colId xmlns:a16="http://schemas.microsoft.com/office/drawing/2014/main" val="1129707838"/>
                        </a:ext>
                      </a:extLst>
                    </a:gridCol>
                  </a:tblGrid>
                  <a:tr h="8382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-∞                 0               1              +∞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816029"/>
                      </a:ext>
                    </a:extLst>
                  </a:tr>
                  <a:tr h="76227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 -        0     +                 +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9090764"/>
                      </a:ext>
                    </a:extLst>
                  </a:tr>
                  <a:tr h="76449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1-x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+               +        0       -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6203094"/>
                      </a:ext>
                    </a:extLst>
                  </a:tr>
                  <a:tr h="72327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US" sz="4400" b="1" i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44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4400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en-US" altLang="en-US" sz="4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 -        0     +                 -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051283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4" name="Group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8353703"/>
                  </p:ext>
                </p:extLst>
              </p:nvPr>
            </p:nvGraphicFramePr>
            <p:xfrm>
              <a:off x="5366130" y="8438074"/>
              <a:ext cx="13251945" cy="3614391"/>
            </p:xfrm>
            <a:graphic>
              <a:graphicData uri="http://schemas.openxmlformats.org/drawingml/2006/table">
                <a:tbl>
                  <a:tblPr/>
                  <a:tblGrid>
                    <a:gridCol w="1669542">
                      <a:extLst>
                        <a:ext uri="{9D8B030D-6E8A-4147-A177-3AD203B41FA5}">
                          <a16:colId xmlns:a16="http://schemas.microsoft.com/office/drawing/2014/main" val="2205881670"/>
                        </a:ext>
                      </a:extLst>
                    </a:gridCol>
                    <a:gridCol w="11582403">
                      <a:extLst>
                        <a:ext uri="{9D8B030D-6E8A-4147-A177-3AD203B41FA5}">
                          <a16:colId xmlns:a16="http://schemas.microsoft.com/office/drawing/2014/main" val="1129707838"/>
                        </a:ext>
                      </a:extLst>
                    </a:gridCol>
                  </a:tblGrid>
                  <a:tr h="8382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-∞                 0               1              +∞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816029"/>
                      </a:ext>
                    </a:extLst>
                  </a:tr>
                  <a:tr h="76227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 -        0     +                 +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9090764"/>
                      </a:ext>
                    </a:extLst>
                  </a:tr>
                  <a:tr h="76449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1-x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+               +        0       -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6203094"/>
                      </a:ext>
                    </a:extLst>
                  </a:tr>
                  <a:tr h="12494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7"/>
                          <a:stretch>
                            <a:fillRect l="-1095" t="-199512" r="-695255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 -        0     +                 -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0512834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9" name="Line 25"/>
          <p:cNvSpPr>
            <a:spLocks noChangeShapeType="1"/>
          </p:cNvSpPr>
          <p:nvPr/>
        </p:nvSpPr>
        <p:spPr bwMode="auto">
          <a:xfrm>
            <a:off x="13793787" y="10887223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ject 55"/>
              <p:cNvSpPr txBox="1"/>
              <p:nvPr/>
            </p:nvSpPr>
            <p:spPr>
              <a:xfrm>
                <a:off x="12193587" y="4059334"/>
                <a:ext cx="4178300" cy="12446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56" name="Object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3587" y="4059334"/>
                <a:ext cx="4178300" cy="1244600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Object 92"/>
              <p:cNvSpPr txBox="1"/>
              <p:nvPr/>
            </p:nvSpPr>
            <p:spPr>
              <a:xfrm>
                <a:off x="7988404" y="7070407"/>
                <a:ext cx="13251944" cy="12446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93" name="Object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404" y="7070407"/>
                <a:ext cx="13251944" cy="1244600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Line 25"/>
          <p:cNvSpPr>
            <a:spLocks noChangeShapeType="1"/>
          </p:cNvSpPr>
          <p:nvPr/>
        </p:nvSpPr>
        <p:spPr bwMode="auto">
          <a:xfrm>
            <a:off x="13716802" y="9385241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Line 25"/>
          <p:cNvSpPr>
            <a:spLocks noChangeShapeType="1"/>
          </p:cNvSpPr>
          <p:nvPr/>
        </p:nvSpPr>
        <p:spPr bwMode="auto">
          <a:xfrm>
            <a:off x="10821987" y="10085548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Line 25"/>
          <p:cNvSpPr>
            <a:spLocks noChangeShapeType="1"/>
          </p:cNvSpPr>
          <p:nvPr/>
        </p:nvSpPr>
        <p:spPr bwMode="auto">
          <a:xfrm>
            <a:off x="13670546" y="10897307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E3DE9F-E94B-41AA-8D3B-1908999AA6AC}"/>
              </a:ext>
            </a:extLst>
          </p:cNvPr>
          <p:cNvSpPr/>
          <p:nvPr/>
        </p:nvSpPr>
        <p:spPr>
          <a:xfrm>
            <a:off x="5657260" y="7455392"/>
            <a:ext cx="6307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a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                       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49425A8-43C3-4411-BD71-D8F6F37BF7DC}"/>
              </a:ext>
            </a:extLst>
          </p:cNvPr>
          <p:cNvSpPr/>
          <p:nvPr/>
        </p:nvSpPr>
        <p:spPr>
          <a:xfrm>
            <a:off x="1333596" y="8009183"/>
            <a:ext cx="35830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lang="en-US" sz="40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CD59FA7B-16D6-4E50-89BF-2FA00C5BA518}"/>
                  </a:ext>
                </a:extLst>
              </p:cNvPr>
              <p:cNvSpPr/>
              <p:nvPr/>
            </p:nvSpPr>
            <p:spPr>
              <a:xfrm>
                <a:off x="13597789" y="12363730"/>
                <a:ext cx="2677994" cy="754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CD59FA7B-16D6-4E50-89BF-2FA00C5BA5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7789" y="12363730"/>
                <a:ext cx="2677994" cy="7540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Object 92">
                <a:extLst>
                  <a:ext uri="{FF2B5EF4-FFF2-40B4-BE49-F238E27FC236}">
                    <a16:creationId xmlns:a16="http://schemas.microsoft.com/office/drawing/2014/main" id="{3F04D2CF-01AB-4036-8EF4-7AE981300FDD}"/>
                  </a:ext>
                </a:extLst>
              </p:cNvPr>
              <p:cNvSpPr txBox="1"/>
              <p:nvPr/>
            </p:nvSpPr>
            <p:spPr>
              <a:xfrm>
                <a:off x="7988404" y="6330591"/>
                <a:ext cx="13251944" cy="12446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97" name="Object 92">
                <a:extLst>
                  <a:ext uri="{FF2B5EF4-FFF2-40B4-BE49-F238E27FC236}">
                    <a16:creationId xmlns:a16="http://schemas.microsoft.com/office/drawing/2014/main" id="{3F04D2CF-01AB-4036-8EF4-7AE981300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404" y="6330591"/>
                <a:ext cx="13251944" cy="12446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Rectangle 15">
            <a:extLst>
              <a:ext uri="{FF2B5EF4-FFF2-40B4-BE49-F238E27FC236}">
                <a16:creationId xmlns:a16="http://schemas.microsoft.com/office/drawing/2014/main" id="{860009A7-8FA7-4E20-A12E-9A2037AEC22C}"/>
              </a:ext>
            </a:extLst>
          </p:cNvPr>
          <p:cNvSpPr/>
          <p:nvPr/>
        </p:nvSpPr>
        <p:spPr>
          <a:xfrm>
            <a:off x="5684377" y="6306735"/>
            <a:ext cx="6307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ĐKXĐ:                      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516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9" grpId="0" animBg="1"/>
      <p:bldP spid="93" grpId="0"/>
      <p:bldP spid="94" grpId="0" animBg="1"/>
      <p:bldP spid="95" grpId="0" animBg="1"/>
      <p:bldP spid="96" grpId="0" animBg="1"/>
      <p:bldP spid="16" grpId="0"/>
      <p:bldP spid="17" grpId="0"/>
      <p:bldP spid="92" grpId="0"/>
      <p:bldP spid="97" grpId="0"/>
      <p:bldP spid="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2" y="1572061"/>
            <a:ext cx="15392398" cy="830997"/>
            <a:chOff x="-288924" y="1892299"/>
            <a:chExt cx="153923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54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30159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vào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44526" y="2504836"/>
            <a:ext cx="21378861" cy="861774"/>
            <a:chOff x="644526" y="2766774"/>
            <a:chExt cx="21378861" cy="861774"/>
          </a:xfrm>
        </p:grpSpPr>
        <p:sp>
          <p:nvSpPr>
            <p:cNvPr id="7" name="TextBox 6"/>
            <p:cNvSpPr txBox="1"/>
            <p:nvPr/>
          </p:nvSpPr>
          <p:spPr>
            <a:xfrm>
              <a:off x="1906587" y="2766774"/>
              <a:ext cx="20116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chứa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ẩn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trong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dấu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giá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trị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tuyệt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đối</a:t>
              </a:r>
              <a:endParaRPr kumimoji="0" lang="en-US" sz="4800" b="1" i="1" u="none" strike="noStrike" kern="1200" cap="none" spc="0" normalizeH="0" baseline="0" noProof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92188" y="2795826"/>
              <a:ext cx="54373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909164" y="8168618"/>
            <a:ext cx="22657140" cy="4963317"/>
            <a:chOff x="1270511" y="5867400"/>
            <a:chExt cx="21819676" cy="5695319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10"/>
              <a:ext cx="21817977" cy="5423709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6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6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717310" y="5425329"/>
            <a:ext cx="22655375" cy="2561237"/>
            <a:chOff x="1268078" y="3405486"/>
            <a:chExt cx="21841827" cy="24988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Rounded Rectangle 61"/>
                <p:cNvSpPr/>
                <p:nvPr/>
              </p:nvSpPr>
              <p:spPr>
                <a:xfrm>
                  <a:off x="1836573" y="3790951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	    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Tập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nghiệm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của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bất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phương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trình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𝒙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+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𝟐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là</a:t>
                  </a:r>
                  <a:endPara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pPr marL="742950" marR="0" lvl="0" indent="-74295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alphaUcPeriod"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∞;−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</m:e>
                      </m:d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∪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;+∞</m:t>
                          </m:r>
                        </m:e>
                      </m:d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	B. 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∞;−</m:t>
                          </m:r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</m:e>
                      </m:d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∪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[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𝟏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;+∞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)</a:t>
                  </a:r>
                </a:p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C.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;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			D.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[−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𝟑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</m:t>
                      </m:r>
                      <m:r>
                        <a:rPr kumimoji="0" lang="en-US" sz="4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𝟏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]</m:t>
                      </m:r>
                    </m:oMath>
                  </a14:m>
                  <a:endPara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62" name="Rounded Rectangle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6573" y="3790951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blipFill>
                  <a:blip r:embed="rId6"/>
                  <a:stretch>
                    <a:fillRect l="-936" t="-3889" b="-10833"/>
                  </a:stretch>
                </a:blip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600" b="1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kumimoji="0" lang="en-US" sz="46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4600" b="1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kumimoji="0" lang="en-US" sz="46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56" name="Group 144"/>
          <p:cNvGrpSpPr/>
          <p:nvPr/>
        </p:nvGrpSpPr>
        <p:grpSpPr>
          <a:xfrm>
            <a:off x="879321" y="3281849"/>
            <a:ext cx="22493364" cy="2117879"/>
            <a:chOff x="1076414" y="3099768"/>
            <a:chExt cx="22049770" cy="21181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ounded Rectangle 56"/>
                <p:cNvSpPr/>
                <p:nvPr/>
              </p:nvSpPr>
              <p:spPr>
                <a:xfrm>
                  <a:off x="1588757" y="3441730"/>
                  <a:ext cx="21537427" cy="1776162"/>
                </a:xfrm>
                <a:prstGeom prst="roundRect">
                  <a:avLst>
                    <a:gd name="adj" fmla="val 5894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28575">
                  <a:solidFill>
                    <a:srgbClr val="0999C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5996" tIns="17998" rIns="35996" bIns="17998" rtlCol="0" anchor="ctr"/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|"/>
                            <m:ctrlPr>
                              <a:rPr kumimoji="0" lang="en-US" sz="4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dPr>
                          <m:e>
                            <m:r>
                              <a:rPr kumimoji="0" lang="en-US" sz="4600" b="1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𝐀</m:t>
                            </m:r>
                          </m:e>
                        </m:d>
                        <m:r>
                          <a:rPr kumimoji="0" lang="en-US" sz="46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=</m:t>
                        </m:r>
                        <m:r>
                          <a:rPr lang="en-US" sz="4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{</m:t>
                        </m:r>
                        <m:eqArr>
                          <m:eqArrPr>
                            <m:ctrlPr>
                              <a:rPr lang="en-US" sz="4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eqArrPr>
                          <m:e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𝐀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 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𝐧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ế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𝐮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 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𝐀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itchFamily="34" charset="0"/>
                              </a:rPr>
                              <m:t>≥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itchFamily="34" charset="0"/>
                              </a:rPr>
                              <m:t>𝟎</m:t>
                            </m:r>
                          </m:e>
                          <m:e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𝐧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ế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𝐮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e>
                        </m:eqArr>
                      </m:oMath>
                    </m:oMathPara>
                  </a14:m>
                  <a:endParaRPr kumimoji="0" lang="en-US" sz="4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mc:Choice>
          <mc:Fallback xmlns="">
            <p:sp>
              <p:nvSpPr>
                <p:cNvPr id="57" name="Rounded 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8757" y="3441730"/>
                  <a:ext cx="21537427" cy="1776162"/>
                </a:xfrm>
                <a:prstGeom prst="roundRect">
                  <a:avLst>
                    <a:gd name="adj" fmla="val 5894"/>
                  </a:avLst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solidFill>
                    <a:srgbClr val="0999C8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2" name="Group 65"/>
            <p:cNvGrpSpPr/>
            <p:nvPr/>
          </p:nvGrpSpPr>
          <p:grpSpPr>
            <a:xfrm>
              <a:off x="1076414" y="3099768"/>
              <a:ext cx="6858752" cy="831457"/>
              <a:chOff x="166396" y="8705567"/>
              <a:chExt cx="6858752" cy="831457"/>
            </a:xfrm>
          </p:grpSpPr>
          <p:sp>
            <p:nvSpPr>
              <p:cNvPr id="93" name="Freeform 20"/>
              <p:cNvSpPr>
                <a:spLocks/>
              </p:cNvSpPr>
              <p:nvPr/>
            </p:nvSpPr>
            <p:spPr bwMode="auto">
              <a:xfrm>
                <a:off x="384521" y="8755081"/>
                <a:ext cx="6640627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94" name="Group 11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96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1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2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3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4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5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6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7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95" name="TextBox 94"/>
              <p:cNvSpPr txBox="1"/>
              <p:nvPr/>
            </p:nvSpPr>
            <p:spPr>
              <a:xfrm>
                <a:off x="932118" y="8705567"/>
                <a:ext cx="5199461" cy="800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</a:t>
                </a:r>
                <a:r>
                  <a:rPr kumimoji="0" lang="en-US" sz="4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ịnh</a:t>
                </a:r>
                <a:r>
                  <a:rPr kumimoji="0" lang="en-US" sz="4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4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nghĩa</a:t>
                </a:r>
                <a:r>
                  <a:rPr kumimoji="0" lang="en-US" sz="4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GTTĐ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162931" y="9155623"/>
                <a:ext cx="2289371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TH1. </a:t>
                </a:r>
                <a:r>
                  <a:rPr kumimoji="0" lang="en-US" sz="4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Với</a:t>
                </a: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≥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𝟎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⇔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𝒙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≥−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𝟏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SG" sz="4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4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4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kumimoji="0" lang="en-US" sz="4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</m:e>
                    </m:d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&gt;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𝟐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⇔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&gt;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𝟐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⇔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&gt;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oMath>
                </a14:m>
                <a:endParaRPr kumimoji="0" lang="en-SG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931" y="9155623"/>
                <a:ext cx="22893719" cy="769441"/>
              </a:xfrm>
              <a:prstGeom prst="rect">
                <a:avLst/>
              </a:prstGeom>
              <a:blipFill>
                <a:blip r:embed="rId8"/>
                <a:stretch>
                  <a:fillRect l="-1092" t="-17460" b="-36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1296987" y="6584666"/>
            <a:ext cx="719435" cy="722127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CCACDD-4787-4EC5-A499-BD9C234F2A16}"/>
                  </a:ext>
                </a:extLst>
              </p:cNvPr>
              <p:cNvSpPr/>
              <p:nvPr/>
            </p:nvSpPr>
            <p:spPr>
              <a:xfrm>
                <a:off x="1222927" y="11158966"/>
                <a:ext cx="2150610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Do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đó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tập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nghiệm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là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=(−∞;−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)∪(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;+∞).</m:t>
                    </m:r>
                  </m:oMath>
                </a14:m>
                <a:endParaRPr lang="en-SG" sz="4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CCACDD-4787-4EC5-A499-BD9C234F2A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927" y="11158966"/>
                <a:ext cx="21506108" cy="707886"/>
              </a:xfrm>
              <a:prstGeom prst="rect">
                <a:avLst/>
              </a:prstGeom>
              <a:blipFill>
                <a:blip r:embed="rId9"/>
                <a:stretch>
                  <a:fillRect l="-1020" t="-16379" b="-35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E995471-AB29-400C-B390-3714C5B38E6B}"/>
                  </a:ext>
                </a:extLst>
              </p:cNvPr>
              <p:cNvSpPr/>
              <p:nvPr/>
            </p:nvSpPr>
            <p:spPr>
              <a:xfrm>
                <a:off x="1073651" y="10084343"/>
                <a:ext cx="2275906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TH2 .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Với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SG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⇔−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⇔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&lt;−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E995471-AB29-400C-B390-3714C5B38E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651" y="10084343"/>
                <a:ext cx="22759060" cy="769441"/>
              </a:xfrm>
              <a:prstGeom prst="rect">
                <a:avLst/>
              </a:prstGeom>
              <a:blipFill>
                <a:blip r:embed="rId10"/>
                <a:stretch>
                  <a:fillRect l="-1071" t="-16667" b="-36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3E69AB48-6017-4462-BDE7-36356393CD1F}"/>
              </a:ext>
            </a:extLst>
          </p:cNvPr>
          <p:cNvSpPr/>
          <p:nvPr/>
        </p:nvSpPr>
        <p:spPr>
          <a:xfrm>
            <a:off x="18670587" y="12046347"/>
            <a:ext cx="21820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SG" sz="44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SG" sz="4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A6C3F36-8B71-4C79-A6D3-05C828F40EFE}"/>
              </a:ext>
            </a:extLst>
          </p:cNvPr>
          <p:cNvSpPr/>
          <p:nvPr/>
        </p:nvSpPr>
        <p:spPr>
          <a:xfrm>
            <a:off x="4485923" y="8591407"/>
            <a:ext cx="22878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0" grpId="0"/>
      <p:bldP spid="11" grpId="0"/>
      <p:bldP spid="14" grpId="0"/>
      <p:bldP spid="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2" y="1572061"/>
            <a:ext cx="15392398" cy="830997"/>
            <a:chOff x="-288924" y="1892299"/>
            <a:chExt cx="153923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54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30159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vào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44526" y="2504836"/>
            <a:ext cx="21378861" cy="861774"/>
            <a:chOff x="644526" y="2766774"/>
            <a:chExt cx="21378861" cy="861774"/>
          </a:xfrm>
        </p:grpSpPr>
        <p:sp>
          <p:nvSpPr>
            <p:cNvPr id="7" name="TextBox 6"/>
            <p:cNvSpPr txBox="1"/>
            <p:nvPr/>
          </p:nvSpPr>
          <p:spPr>
            <a:xfrm>
              <a:off x="1906587" y="2766774"/>
              <a:ext cx="20116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chứa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ẩn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trong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dấu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giá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trị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tuyệt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đối</a:t>
              </a:r>
              <a:endParaRPr kumimoji="0" lang="en-US" sz="4800" b="1" i="1" u="none" strike="noStrike" kern="1200" cap="none" spc="0" normalizeH="0" baseline="0" noProof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92188" y="2795826"/>
              <a:ext cx="54373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993775" y="6466439"/>
            <a:ext cx="22657140" cy="7020959"/>
            <a:chOff x="1270511" y="5867400"/>
            <a:chExt cx="21819676" cy="5695319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10"/>
              <a:ext cx="21817977" cy="5423709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6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6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615633" y="3447781"/>
            <a:ext cx="22655375" cy="2561237"/>
            <a:chOff x="1268078" y="3405486"/>
            <a:chExt cx="21841827" cy="24988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Rounded Rectangle 61"/>
                <p:cNvSpPr/>
                <p:nvPr/>
              </p:nvSpPr>
              <p:spPr>
                <a:xfrm>
                  <a:off x="1836573" y="3790951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	    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Tập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nghiệm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của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bất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phương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trình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𝒙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+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𝟐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là</a:t>
                  </a:r>
                  <a:endPara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pPr marL="742950" marR="0" lvl="0" indent="-74295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alphaUcPeriod"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∞;−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</m:e>
                      </m:d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∪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;+∞</m:t>
                          </m:r>
                        </m:e>
                      </m:d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	B. 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∞;−</m:t>
                          </m:r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</m:e>
                      </m:d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∪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[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𝟏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;+∞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)</a:t>
                  </a:r>
                </a:p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C.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;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			D.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[−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𝟑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</m:t>
                      </m:r>
                      <m:r>
                        <a:rPr kumimoji="0" lang="en-US" sz="4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𝟏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]</m:t>
                      </m:r>
                    </m:oMath>
                  </a14:m>
                  <a:endPara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62" name="Rounded Rectangle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6573" y="3790951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blipFill>
                  <a:blip r:embed="rId7"/>
                  <a:stretch>
                    <a:fillRect l="-936" t="-3889" b="-10833"/>
                  </a:stretch>
                </a:blip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600" b="1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kumimoji="0" lang="en-US" sz="46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4600" b="1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kumimoji="0" lang="en-US" sz="46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0534" y="6785311"/>
                <a:ext cx="14100053" cy="2276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Chú ý: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Ta có 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⇔−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defRPr/>
                </a:pP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⇔</m:t>
                    </m:r>
                    <m:d>
                      <m:dPr>
                        <m:begChr m:val="["/>
                        <m:endChr m:val="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≤−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kumimoji="0" lang="en-SG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534" y="6785311"/>
                <a:ext cx="14100053" cy="2276264"/>
              </a:xfrm>
              <a:prstGeom prst="rect">
                <a:avLst/>
              </a:prstGeom>
              <a:blipFill>
                <a:blip r:embed="rId8"/>
                <a:stretch>
                  <a:fillRect l="-1773" t="-5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1144587" y="4574351"/>
            <a:ext cx="719435" cy="775587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CCACDD-4787-4EC5-A499-BD9C234F2A16}"/>
                  </a:ext>
                </a:extLst>
              </p:cNvPr>
              <p:cNvSpPr/>
              <p:nvPr/>
            </p:nvSpPr>
            <p:spPr>
              <a:xfrm>
                <a:off x="1523792" y="11065077"/>
                <a:ext cx="2150610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tập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nghiệm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là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𝑺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=(−∞;−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𝟑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)∪(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;+∞).</m:t>
                    </m:r>
                  </m:oMath>
                </a14:m>
                <a:endParaRPr kumimoji="0" lang="en-SG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CCACDD-4787-4EC5-A499-BD9C234F2A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792" y="11065077"/>
                <a:ext cx="21506108" cy="707886"/>
              </a:xfrm>
              <a:prstGeom prst="rect">
                <a:avLst/>
              </a:prstGeom>
              <a:blipFill>
                <a:blip r:embed="rId9"/>
                <a:stretch>
                  <a:fillRect l="-1020" t="-16379" b="-35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3E69AB48-6017-4462-BDE7-36356393CD1F}"/>
              </a:ext>
            </a:extLst>
          </p:cNvPr>
          <p:cNvSpPr/>
          <p:nvPr/>
        </p:nvSpPr>
        <p:spPr>
          <a:xfrm>
            <a:off x="1738488" y="12220338"/>
            <a:ext cx="21820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kumimoji="0" lang="en-S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D2096FF9-BB1C-404C-9579-B6CAE3FA5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7B61B6AB-1AFF-4F23-B814-525781C2D2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4572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Equation" r:id="rId10" imgW="457002" imgH="177723" progId="Equation.DSMT4">
                  <p:embed/>
                </p:oleObj>
              </mc:Choice>
              <mc:Fallback>
                <p:oleObj name="Equation" r:id="rId10" imgW="457002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572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D6850FE-5D30-4C08-9761-C379EB6FA864}"/>
                  </a:ext>
                </a:extLst>
              </p:cNvPr>
              <p:cNvSpPr/>
              <p:nvPr/>
            </p:nvSpPr>
            <p:spPr>
              <a:xfrm>
                <a:off x="5030787" y="9267554"/>
                <a:ext cx="9586792" cy="1564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&gt;2⇔</m:t>
                      </m:r>
                      <m:d>
                        <m:dPr>
                          <m:begChr m:val="[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+1&gt;2</m:t>
                              </m:r>
                            </m:e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+1&lt;−2</m:t>
                              </m:r>
                            </m:e>
                          </m:eqAr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&gt;1</m:t>
                              </m:r>
                            </m:e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&lt;−3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D6850FE-5D30-4C08-9761-C379EB6FA8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0787" y="9267554"/>
                <a:ext cx="9586792" cy="15649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97CEEE21-65AD-4DE8-A4AC-8B7EDEF7ED93}"/>
              </a:ext>
            </a:extLst>
          </p:cNvPr>
          <p:cNvSpPr/>
          <p:nvPr/>
        </p:nvSpPr>
        <p:spPr>
          <a:xfrm>
            <a:off x="1753236" y="8892347"/>
            <a:ext cx="18261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</a:t>
            </a:r>
            <a:r>
              <a:rPr lang="en-US" sz="44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endParaRPr lang="en-US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65C9D7D-CF73-45A7-83C5-6E80781C235D}"/>
              </a:ext>
            </a:extLst>
          </p:cNvPr>
          <p:cNvSpPr/>
          <p:nvPr/>
        </p:nvSpPr>
        <p:spPr>
          <a:xfrm>
            <a:off x="1295426" y="7611659"/>
            <a:ext cx="22878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2724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0" grpId="0"/>
      <p:bldP spid="14" grpId="0"/>
      <p:bldP spid="26" grpId="0"/>
      <p:bldP spid="27" grpId="0"/>
      <p:bldP spid="1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1190111" y="5846702"/>
            <a:ext cx="22122427" cy="7405235"/>
            <a:chOff x="1220788" y="7162800"/>
            <a:chExt cx="22124987" cy="7406092"/>
          </a:xfrm>
        </p:grpSpPr>
        <p:sp>
          <p:nvSpPr>
            <p:cNvPr id="43" name="Rounded Rectangle 42"/>
            <p:cNvSpPr/>
            <p:nvPr/>
          </p:nvSpPr>
          <p:spPr>
            <a:xfrm>
              <a:off x="1222486" y="7418548"/>
              <a:ext cx="22123289" cy="715034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4" name="Group 60"/>
            <p:cNvGrpSpPr/>
            <p:nvPr/>
          </p:nvGrpSpPr>
          <p:grpSpPr>
            <a:xfrm>
              <a:off x="1220788" y="7162800"/>
              <a:ext cx="3305491" cy="796093"/>
              <a:chOff x="1224542" y="6305967"/>
              <a:chExt cx="3305491" cy="845462"/>
            </a:xfrm>
          </p:grpSpPr>
          <p:sp>
            <p:nvSpPr>
              <p:cNvPr id="45" name="Freeform 20"/>
              <p:cNvSpPr>
                <a:spLocks/>
              </p:cNvSpPr>
              <p:nvPr/>
            </p:nvSpPr>
            <p:spPr bwMode="auto">
              <a:xfrm rot="16200000" flipV="1">
                <a:off x="2748828" y="5370222"/>
                <a:ext cx="828631" cy="2733779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091562" y="6305967"/>
                <a:ext cx="2278188" cy="817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7" name="Round Diagonal Corner Rectangle 46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8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-453325" y="1572055"/>
            <a:ext cx="19656043" cy="830901"/>
            <a:chOff x="-288924" y="1892299"/>
            <a:chExt cx="19659599" cy="830900"/>
          </a:xfrm>
        </p:grpSpPr>
        <p:sp>
          <p:nvSpPr>
            <p:cNvPr id="50" name="Rounded Rectangle 49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82675" y="1922269"/>
              <a:ext cx="822810" cy="7540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r>
                <a: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087561" y="1892299"/>
              <a:ext cx="17283114" cy="830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</a:p>
          </p:txBody>
        </p:sp>
      </p:grpSp>
      <p:grpSp>
        <p:nvGrpSpPr>
          <p:cNvPr id="53" name="Group 49"/>
          <p:cNvGrpSpPr/>
          <p:nvPr/>
        </p:nvGrpSpPr>
        <p:grpSpPr>
          <a:xfrm>
            <a:off x="1177638" y="2491133"/>
            <a:ext cx="22175897" cy="3205623"/>
            <a:chOff x="1175570" y="2468560"/>
            <a:chExt cx="22178464" cy="3205994"/>
          </a:xfrm>
        </p:grpSpPr>
        <p:sp>
          <p:nvSpPr>
            <p:cNvPr id="54" name="Rounded Rectangle 53"/>
            <p:cNvSpPr/>
            <p:nvPr/>
          </p:nvSpPr>
          <p:spPr>
            <a:xfrm>
              <a:off x="1175570" y="2872596"/>
              <a:ext cx="22178464" cy="2801958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5" name="Group 2"/>
            <p:cNvGrpSpPr/>
            <p:nvPr/>
          </p:nvGrpSpPr>
          <p:grpSpPr>
            <a:xfrm>
              <a:off x="1175570" y="2468560"/>
              <a:ext cx="3672407" cy="896427"/>
              <a:chOff x="1175570" y="1834705"/>
              <a:chExt cx="4005918" cy="977837"/>
            </a:xfrm>
          </p:grpSpPr>
          <p:sp>
            <p:nvSpPr>
              <p:cNvPr id="56" name="Freeform 20"/>
              <p:cNvSpPr>
                <a:spLocks/>
              </p:cNvSpPr>
              <p:nvPr/>
            </p:nvSpPr>
            <p:spPr bwMode="auto">
              <a:xfrm rot="16200000" flipV="1">
                <a:off x="2985646" y="616700"/>
                <a:ext cx="836967" cy="3554717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235430" y="1958752"/>
                <a:ext cx="2941803" cy="839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tập </a:t>
                </a:r>
                <a:r>
                  <a: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58" name="Round Diagonal Corner Rectangle 57"/>
              <p:cNvSpPr/>
              <p:nvPr/>
            </p:nvSpPr>
            <p:spPr>
              <a:xfrm flipV="1">
                <a:off x="1175570" y="1834705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9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60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67" name="Group 66"/>
          <p:cNvGrpSpPr/>
          <p:nvPr/>
        </p:nvGrpSpPr>
        <p:grpSpPr>
          <a:xfrm>
            <a:off x="1591226" y="3352800"/>
            <a:ext cx="15291366" cy="736599"/>
            <a:chOff x="5396202" y="3884024"/>
            <a:chExt cx="14042832" cy="736685"/>
          </a:xfrm>
        </p:grpSpPr>
        <p:sp>
          <p:nvSpPr>
            <p:cNvPr id="68" name="Rectangle 67"/>
            <p:cNvSpPr/>
            <p:nvPr/>
          </p:nvSpPr>
          <p:spPr>
            <a:xfrm>
              <a:off x="5396202" y="3908940"/>
              <a:ext cx="1404283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nghiệm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của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                                      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là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Object 5"/>
                <p:cNvSpPr txBox="1"/>
                <p:nvPr/>
              </p:nvSpPr>
              <p:spPr bwMode="auto">
                <a:xfrm>
                  <a:off x="14170779" y="3884024"/>
                  <a:ext cx="4742412" cy="7366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d>
                          <m:dPr>
                            <m:ctrlP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sz="4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4400" b="1" dirty="0"/>
                </a:p>
              </p:txBody>
            </p:sp>
          </mc:Choice>
          <mc:Fallback xmlns="">
            <p:sp>
              <p:nvSpPr>
                <p:cNvPr id="69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170779" y="3884024"/>
                  <a:ext cx="4742412" cy="73668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0" name="TextBox 69"/>
          <p:cNvSpPr txBox="1"/>
          <p:nvPr/>
        </p:nvSpPr>
        <p:spPr>
          <a:xfrm>
            <a:off x="1500505" y="12057716"/>
            <a:ext cx="1653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nghiệm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:            . 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433641" y="6533560"/>
            <a:ext cx="6049834" cy="76935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Đặt</a:t>
            </a:r>
            <a:r>
              <a:rPr lang="en-US" sz="4400" b="1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vi-VN" sz="4400" b="1" dirty="0">
                <a:solidFill>
                  <a:srgbClr val="000000"/>
                </a:solidFill>
                <a:latin typeface="Cambria Math" panose="02040503050406030204" pitchFamily="18" charset="0"/>
              </a:rPr>
              <a:t>f(x) =</a:t>
            </a:r>
            <a:r>
              <a:rPr lang="en-US" sz="4400" b="1" dirty="0">
                <a:solidFill>
                  <a:srgbClr val="000000"/>
                </a:solidFill>
                <a:latin typeface="Cambria Math" panose="02040503050406030204" pitchFamily="18" charset="0"/>
              </a:rPr>
              <a:t>(x-1)(5-x)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320057" y="8333056"/>
            <a:ext cx="12811537" cy="76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453825" y="4233863"/>
            <a:ext cx="21331563" cy="800101"/>
            <a:chOff x="5396202" y="3846138"/>
            <a:chExt cx="20343335" cy="800194"/>
          </a:xfrm>
        </p:grpSpPr>
        <p:sp>
          <p:nvSpPr>
            <p:cNvPr id="78" name="Rectangle 77"/>
            <p:cNvSpPr/>
            <p:nvPr/>
          </p:nvSpPr>
          <p:spPr>
            <a:xfrm>
              <a:off x="5396202" y="3908940"/>
              <a:ext cx="18475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Object 5"/>
                <p:cNvSpPr txBox="1"/>
                <p:nvPr/>
              </p:nvSpPr>
              <p:spPr bwMode="auto">
                <a:xfrm>
                  <a:off x="7000088" y="3909646"/>
                  <a:ext cx="1890932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4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4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d>
                      </m:oMath>
                    </m:oMathPara>
                  </a14:m>
                  <a:endParaRPr lang="en-US" sz="4400" b="1" dirty="0"/>
                </a:p>
              </p:txBody>
            </p:sp>
          </mc:Choice>
          <mc:Fallback xmlns="">
            <p:sp>
              <p:nvSpPr>
                <p:cNvPr id="79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000088" y="3909646"/>
                  <a:ext cx="1890932" cy="736686"/>
                </a:xfrm>
                <a:prstGeom prst="rect">
                  <a:avLst/>
                </a:prstGeom>
                <a:blipFill>
                  <a:blip r:embed="rId7"/>
                  <a:stretch>
                    <a:fillRect r="-5484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Object 5"/>
                <p:cNvSpPr txBox="1"/>
                <p:nvPr/>
              </p:nvSpPr>
              <p:spPr bwMode="auto">
                <a:xfrm>
                  <a:off x="11426555" y="3879476"/>
                  <a:ext cx="1890932" cy="7112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0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426555" y="3879476"/>
                  <a:ext cx="1890932" cy="711283"/>
                </a:xfrm>
                <a:prstGeom prst="rect">
                  <a:avLst/>
                </a:prstGeom>
                <a:blipFill>
                  <a:blip r:embed="rId8"/>
                  <a:stretch>
                    <a:fillRect r="-290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Object 5"/>
                <p:cNvSpPr txBox="1"/>
                <p:nvPr/>
              </p:nvSpPr>
              <p:spPr bwMode="auto">
                <a:xfrm>
                  <a:off x="14533655" y="3879476"/>
                  <a:ext cx="5490214" cy="7366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∪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1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533655" y="3879476"/>
                  <a:ext cx="5490214" cy="73668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Object 5"/>
                <p:cNvSpPr txBox="1"/>
                <p:nvPr/>
              </p:nvSpPr>
              <p:spPr bwMode="auto">
                <a:xfrm>
                  <a:off x="20249324" y="3846138"/>
                  <a:ext cx="5490213" cy="7366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endChr m:val="]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∞;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∪[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en-US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;+∞</m:t>
                        </m:r>
                        <m:r>
                          <m:rPr>
                            <m:nor/>
                          </m:rPr>
                          <a:rPr lang="en-US" i="0" dirty="0">
                            <a:solidFill>
                              <a:prstClr val="black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oMath>
                    </m:oMathPara>
                  </a14:m>
                  <a:endParaRPr lang="en-US" i="0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endParaRPr lang="en-US" dirty="0"/>
                </a:p>
              </p:txBody>
            </p:sp>
          </mc:Choice>
          <mc:Fallback xmlns="">
            <p:sp>
              <p:nvSpPr>
                <p:cNvPr id="83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249324" y="3846138"/>
                  <a:ext cx="5490213" cy="73668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Object 84"/>
              <p:cNvSpPr txBox="1"/>
              <p:nvPr/>
            </p:nvSpPr>
            <p:spPr>
              <a:xfrm>
                <a:off x="1522761" y="6995592"/>
                <a:ext cx="11737852" cy="1447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Object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761" y="6995592"/>
                <a:ext cx="11737852" cy="1447800"/>
              </a:xfrm>
              <a:prstGeom prst="rect">
                <a:avLst/>
              </a:prstGeom>
              <a:blipFill>
                <a:blip r:embed="rId11"/>
                <a:stretch>
                  <a:fillRect b="-632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6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65905"/>
              </p:ext>
            </p:extLst>
          </p:nvPr>
        </p:nvGraphicFramePr>
        <p:xfrm>
          <a:off x="6346312" y="8853656"/>
          <a:ext cx="11737853" cy="3048000"/>
        </p:xfrm>
        <a:graphic>
          <a:graphicData uri="http://schemas.openxmlformats.org/drawingml/2006/table">
            <a:tbl>
              <a:tblPr/>
              <a:tblGrid>
                <a:gridCol w="1528803">
                  <a:extLst>
                    <a:ext uri="{9D8B030D-6E8A-4147-A177-3AD203B41FA5}">
                      <a16:colId xmlns:a16="http://schemas.microsoft.com/office/drawing/2014/main" val="2205881670"/>
                    </a:ext>
                  </a:extLst>
                </a:gridCol>
                <a:gridCol w="10209050">
                  <a:extLst>
                    <a:ext uri="{9D8B030D-6E8A-4147-A177-3AD203B41FA5}">
                      <a16:colId xmlns:a16="http://schemas.microsoft.com/office/drawing/2014/main" val="1129707838"/>
                    </a:ext>
                  </a:extLst>
                </a:gridCol>
              </a:tblGrid>
              <a:tr h="7354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-∞            1               5              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16029"/>
                  </a:ext>
                </a:extLst>
              </a:tr>
              <a:tr h="7333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90764"/>
                  </a:ext>
                </a:extLst>
              </a:tr>
              <a:tr h="7354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03094"/>
                  </a:ext>
                </a:extLst>
              </a:tr>
              <a:tr h="7330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0               0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128348"/>
                  </a:ext>
                </a:extLst>
              </a:tr>
            </a:tbl>
          </a:graphicData>
        </a:graphic>
      </p:graphicFrame>
      <p:sp>
        <p:nvSpPr>
          <p:cNvPr id="87" name="Line 24"/>
          <p:cNvSpPr>
            <a:spLocks noChangeShapeType="1"/>
          </p:cNvSpPr>
          <p:nvPr/>
        </p:nvSpPr>
        <p:spPr bwMode="auto">
          <a:xfrm>
            <a:off x="10764747" y="10425100"/>
            <a:ext cx="0" cy="638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Line 25"/>
          <p:cNvSpPr>
            <a:spLocks noChangeShapeType="1"/>
          </p:cNvSpPr>
          <p:nvPr/>
        </p:nvSpPr>
        <p:spPr bwMode="auto">
          <a:xfrm>
            <a:off x="13425729" y="9729923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Text Box 28"/>
          <p:cNvSpPr txBox="1">
            <a:spLocks noChangeArrowheads="1"/>
          </p:cNvSpPr>
          <p:nvPr/>
        </p:nvSpPr>
        <p:spPr bwMode="auto">
          <a:xfrm>
            <a:off x="9281605" y="9608215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98" name="Text Box 28"/>
          <p:cNvSpPr txBox="1">
            <a:spLocks noChangeArrowheads="1"/>
          </p:cNvSpPr>
          <p:nvPr/>
        </p:nvSpPr>
        <p:spPr bwMode="auto">
          <a:xfrm>
            <a:off x="11954630" y="9692790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99" name="Text Box 28"/>
          <p:cNvSpPr txBox="1">
            <a:spLocks noChangeArrowheads="1"/>
          </p:cNvSpPr>
          <p:nvPr/>
        </p:nvSpPr>
        <p:spPr bwMode="auto">
          <a:xfrm>
            <a:off x="14905526" y="9608215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100" name="Text Box 28"/>
          <p:cNvSpPr txBox="1">
            <a:spLocks noChangeArrowheads="1"/>
          </p:cNvSpPr>
          <p:nvPr/>
        </p:nvSpPr>
        <p:spPr bwMode="auto">
          <a:xfrm>
            <a:off x="9041636" y="10328685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101" name="Text Box 28"/>
          <p:cNvSpPr txBox="1">
            <a:spLocks noChangeArrowheads="1"/>
          </p:cNvSpPr>
          <p:nvPr/>
        </p:nvSpPr>
        <p:spPr bwMode="auto">
          <a:xfrm>
            <a:off x="12010957" y="10419092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102" name="Text Box 28"/>
          <p:cNvSpPr txBox="1">
            <a:spLocks noChangeArrowheads="1"/>
          </p:cNvSpPr>
          <p:nvPr/>
        </p:nvSpPr>
        <p:spPr bwMode="auto">
          <a:xfrm>
            <a:off x="14970245" y="10436157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103" name="Text Box 28"/>
          <p:cNvSpPr txBox="1">
            <a:spLocks noChangeArrowheads="1"/>
          </p:cNvSpPr>
          <p:nvPr/>
        </p:nvSpPr>
        <p:spPr bwMode="auto">
          <a:xfrm>
            <a:off x="15133016" y="11132215"/>
            <a:ext cx="113350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104" name="Text Box 28"/>
          <p:cNvSpPr txBox="1">
            <a:spLocks noChangeArrowheads="1"/>
          </p:cNvSpPr>
          <p:nvPr/>
        </p:nvSpPr>
        <p:spPr bwMode="auto">
          <a:xfrm>
            <a:off x="9374187" y="11079691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105" name="Text Box 28"/>
          <p:cNvSpPr txBox="1">
            <a:spLocks noChangeArrowheads="1"/>
          </p:cNvSpPr>
          <p:nvPr/>
        </p:nvSpPr>
        <p:spPr bwMode="auto">
          <a:xfrm>
            <a:off x="11930190" y="11043683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107" name="Oval 106"/>
          <p:cNvSpPr/>
          <p:nvPr/>
        </p:nvSpPr>
        <p:spPr>
          <a:xfrm>
            <a:off x="7679711" y="4158558"/>
            <a:ext cx="719435" cy="915682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Object 5">
                <a:extLst>
                  <a:ext uri="{FF2B5EF4-FFF2-40B4-BE49-F238E27FC236}">
                    <a16:creationId xmlns:a16="http://schemas.microsoft.com/office/drawing/2014/main" id="{E460CDF1-069B-41DA-90AA-CDF1CCAB77C6}"/>
                  </a:ext>
                </a:extLst>
              </p:cNvPr>
              <p:cNvSpPr txBox="1"/>
              <p:nvPr/>
            </p:nvSpPr>
            <p:spPr bwMode="auto">
              <a:xfrm>
                <a:off x="13214350" y="12072938"/>
                <a:ext cx="1471613" cy="711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72" name="Object 5">
                <a:extLst>
                  <a:ext uri="{FF2B5EF4-FFF2-40B4-BE49-F238E27FC236}">
                    <a16:creationId xmlns:a16="http://schemas.microsoft.com/office/drawing/2014/main" id="{E460CDF1-069B-41DA-90AA-CDF1CCAB7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14350" y="12072938"/>
                <a:ext cx="1471613" cy="7112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EC7C7355-097B-459E-A836-29CC86F5AAA4}"/>
              </a:ext>
            </a:extLst>
          </p:cNvPr>
          <p:cNvSpPr/>
          <p:nvPr/>
        </p:nvSpPr>
        <p:spPr>
          <a:xfrm>
            <a:off x="16881887" y="12119271"/>
            <a:ext cx="21563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8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3" grpId="0"/>
      <p:bldP spid="85" grpId="0"/>
      <p:bldP spid="87" grpId="0" animBg="1"/>
      <p:bldP spid="88" grpId="0" animBg="1"/>
      <p:bldP spid="91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7" grpId="0" animBg="1"/>
      <p:bldP spid="7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57622" y="5325971"/>
            <a:ext cx="22122427" cy="8228403"/>
            <a:chOff x="1220788" y="7162800"/>
            <a:chExt cx="22124987" cy="7406092"/>
          </a:xfrm>
        </p:grpSpPr>
        <p:sp>
          <p:nvSpPr>
            <p:cNvPr id="3" name="Rounded Rectangle 2"/>
            <p:cNvSpPr/>
            <p:nvPr/>
          </p:nvSpPr>
          <p:spPr>
            <a:xfrm>
              <a:off x="1222486" y="7418548"/>
              <a:ext cx="22123289" cy="715034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60"/>
            <p:cNvGrpSpPr/>
            <p:nvPr/>
          </p:nvGrpSpPr>
          <p:grpSpPr>
            <a:xfrm>
              <a:off x="1220788" y="7162800"/>
              <a:ext cx="3305491" cy="796093"/>
              <a:chOff x="1224542" y="6305967"/>
              <a:chExt cx="3305491" cy="845462"/>
            </a:xfrm>
          </p:grpSpPr>
          <p:sp>
            <p:nvSpPr>
              <p:cNvPr id="5" name="Freeform 20"/>
              <p:cNvSpPr>
                <a:spLocks/>
              </p:cNvSpPr>
              <p:nvPr/>
            </p:nvSpPr>
            <p:spPr bwMode="auto">
              <a:xfrm rot="16200000" flipV="1">
                <a:off x="2748828" y="5370222"/>
                <a:ext cx="828631" cy="2733779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091562" y="6305967"/>
                <a:ext cx="2278188" cy="817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" name="Round Diagonal Corner Rectangle 6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" name="Group 49"/>
          <p:cNvGrpSpPr/>
          <p:nvPr/>
        </p:nvGrpSpPr>
        <p:grpSpPr>
          <a:xfrm>
            <a:off x="1292069" y="1743229"/>
            <a:ext cx="22175897" cy="3431216"/>
            <a:chOff x="1175570" y="2468560"/>
            <a:chExt cx="22178464" cy="3205994"/>
          </a:xfrm>
        </p:grpSpPr>
        <p:sp>
          <p:nvSpPr>
            <p:cNvPr id="10" name="Rounded Rectangle 9"/>
            <p:cNvSpPr/>
            <p:nvPr/>
          </p:nvSpPr>
          <p:spPr>
            <a:xfrm>
              <a:off x="1175570" y="2872596"/>
              <a:ext cx="22178464" cy="2801958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1" name="Group 2"/>
            <p:cNvGrpSpPr/>
            <p:nvPr/>
          </p:nvGrpSpPr>
          <p:grpSpPr>
            <a:xfrm>
              <a:off x="1175570" y="2468560"/>
              <a:ext cx="3672407" cy="896427"/>
              <a:chOff x="1175570" y="1834705"/>
              <a:chExt cx="4005918" cy="977837"/>
            </a:xfrm>
          </p:grpSpPr>
          <p:sp>
            <p:nvSpPr>
              <p:cNvPr id="12" name="Freeform 20"/>
              <p:cNvSpPr>
                <a:spLocks/>
              </p:cNvSpPr>
              <p:nvPr/>
            </p:nvSpPr>
            <p:spPr bwMode="auto">
              <a:xfrm rot="16200000" flipV="1">
                <a:off x="2985646" y="616700"/>
                <a:ext cx="836967" cy="3554717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235430" y="1958752"/>
                <a:ext cx="2941803" cy="839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tập </a:t>
                </a:r>
                <a:r>
                  <a: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14" name="Round Diagonal Corner Rectangle 13"/>
              <p:cNvSpPr/>
              <p:nvPr/>
            </p:nvSpPr>
            <p:spPr>
              <a:xfrm flipV="1">
                <a:off x="1175570" y="1834705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5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16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23" name="Group 22"/>
          <p:cNvGrpSpPr/>
          <p:nvPr/>
        </p:nvGrpSpPr>
        <p:grpSpPr>
          <a:xfrm>
            <a:off x="2701582" y="2754650"/>
            <a:ext cx="14812068" cy="1212715"/>
            <a:chOff x="5891497" y="2766214"/>
            <a:chExt cx="14813781" cy="1244745"/>
          </a:xfrm>
        </p:grpSpPr>
        <p:sp>
          <p:nvSpPr>
            <p:cNvPr id="24" name="Rectangle 23"/>
            <p:cNvSpPr/>
            <p:nvPr/>
          </p:nvSpPr>
          <p:spPr>
            <a:xfrm>
              <a:off x="5891497" y="3091184"/>
              <a:ext cx="14813781" cy="7265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Với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x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thuộc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nào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sau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đây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thì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                                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âm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?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Object 5"/>
                <p:cNvSpPr txBox="1"/>
                <p:nvPr/>
              </p:nvSpPr>
              <p:spPr bwMode="auto">
                <a:xfrm>
                  <a:off x="14246636" y="2766214"/>
                  <a:ext cx="4699839" cy="12447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b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246636" y="2766214"/>
                  <a:ext cx="4699839" cy="1244745"/>
                </a:xfrm>
                <a:prstGeom prst="rect">
                  <a:avLst/>
                </a:prstGeom>
                <a:blipFill>
                  <a:blip r:embed="rId6"/>
                  <a:stretch>
                    <a:fillRect b="-854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/>
          <p:cNvSpPr txBox="1"/>
          <p:nvPr/>
        </p:nvSpPr>
        <p:spPr>
          <a:xfrm>
            <a:off x="1751429" y="12300109"/>
            <a:ext cx="52687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nghiệm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:                        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173251" y="8851216"/>
            <a:ext cx="12811537" cy="76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567375" y="4184048"/>
            <a:ext cx="19306625" cy="1111243"/>
            <a:chOff x="5396202" y="3505537"/>
            <a:chExt cx="19308876" cy="1111372"/>
          </a:xfrm>
        </p:grpSpPr>
        <p:sp>
          <p:nvSpPr>
            <p:cNvPr id="30" name="Rectangle 29"/>
            <p:cNvSpPr/>
            <p:nvPr/>
          </p:nvSpPr>
          <p:spPr>
            <a:xfrm>
              <a:off x="5396202" y="3908940"/>
              <a:ext cx="18475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bject 5"/>
                <p:cNvSpPr txBox="1"/>
                <p:nvPr/>
              </p:nvSpPr>
              <p:spPr bwMode="auto">
                <a:xfrm>
                  <a:off x="6752631" y="3597448"/>
                  <a:ext cx="3133509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−∞;−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752631" y="3597448"/>
                  <a:ext cx="3133509" cy="73668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Object 5"/>
                <p:cNvSpPr txBox="1"/>
                <p:nvPr/>
              </p:nvSpPr>
              <p:spPr bwMode="auto">
                <a:xfrm>
                  <a:off x="10676874" y="3505537"/>
                  <a:ext cx="2503184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676874" y="3505537"/>
                  <a:ext cx="2503184" cy="73668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Object 5"/>
                <p:cNvSpPr txBox="1"/>
                <p:nvPr/>
              </p:nvSpPr>
              <p:spPr bwMode="auto">
                <a:xfrm>
                  <a:off x="14391872" y="3524673"/>
                  <a:ext cx="6744767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∪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3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391872" y="3524673"/>
                  <a:ext cx="6744767" cy="73668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Object 5"/>
                <p:cNvSpPr txBox="1"/>
                <p:nvPr/>
              </p:nvSpPr>
              <p:spPr bwMode="auto">
                <a:xfrm>
                  <a:off x="21688477" y="3524673"/>
                  <a:ext cx="3016601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688477" y="3524673"/>
                  <a:ext cx="3016601" cy="73668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ject 35"/>
              <p:cNvSpPr txBox="1"/>
              <p:nvPr/>
            </p:nvSpPr>
            <p:spPr>
              <a:xfrm>
                <a:off x="5056286" y="8007671"/>
                <a:ext cx="13887817" cy="1244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Object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286" y="8007671"/>
                <a:ext cx="13887817" cy="12446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7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76401"/>
              </p:ext>
            </p:extLst>
          </p:nvPr>
        </p:nvGraphicFramePr>
        <p:xfrm>
          <a:off x="6552431" y="9154780"/>
          <a:ext cx="11737853" cy="3053256"/>
        </p:xfrm>
        <a:graphic>
          <a:graphicData uri="http://schemas.openxmlformats.org/drawingml/2006/table">
            <a:tbl>
              <a:tblPr/>
              <a:tblGrid>
                <a:gridCol w="1528803">
                  <a:extLst>
                    <a:ext uri="{9D8B030D-6E8A-4147-A177-3AD203B41FA5}">
                      <a16:colId xmlns:a16="http://schemas.microsoft.com/office/drawing/2014/main" val="2205881670"/>
                    </a:ext>
                  </a:extLst>
                </a:gridCol>
                <a:gridCol w="10209050">
                  <a:extLst>
                    <a:ext uri="{9D8B030D-6E8A-4147-A177-3AD203B41FA5}">
                      <a16:colId xmlns:a16="http://schemas.microsoft.com/office/drawing/2014/main" val="1129707838"/>
                    </a:ext>
                  </a:extLst>
                </a:gridCol>
              </a:tblGrid>
              <a:tr h="764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-∞            -1              1              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16029"/>
                  </a:ext>
                </a:extLst>
              </a:tr>
              <a:tr h="762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1+x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90764"/>
                  </a:ext>
                </a:extLst>
              </a:tr>
              <a:tr h="764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1-x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03094"/>
                  </a:ext>
                </a:extLst>
              </a:tr>
              <a:tr h="723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0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128348"/>
                  </a:ext>
                </a:extLst>
              </a:tr>
            </a:tbl>
          </a:graphicData>
        </a:graphic>
      </p:graphicFrame>
      <p:sp>
        <p:nvSpPr>
          <p:cNvPr id="38" name="Line 24"/>
          <p:cNvSpPr>
            <a:spLocks noChangeShapeType="1"/>
          </p:cNvSpPr>
          <p:nvPr/>
        </p:nvSpPr>
        <p:spPr bwMode="auto">
          <a:xfrm>
            <a:off x="11167050" y="10744200"/>
            <a:ext cx="0" cy="638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13978844" y="9982200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9618749" y="9905452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12032852" y="9976968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15424372" y="9775317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3" name="Text Box 28"/>
          <p:cNvSpPr txBox="1">
            <a:spLocks noChangeArrowheads="1"/>
          </p:cNvSpPr>
          <p:nvPr/>
        </p:nvSpPr>
        <p:spPr bwMode="auto">
          <a:xfrm>
            <a:off x="9328664" y="10765971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12032852" y="10792446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15569275" y="10644862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15714457" y="11562661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47" name="Text Box 28"/>
          <p:cNvSpPr txBox="1">
            <a:spLocks noChangeArrowheads="1"/>
          </p:cNvSpPr>
          <p:nvPr/>
        </p:nvSpPr>
        <p:spPr bwMode="auto">
          <a:xfrm>
            <a:off x="9260405" y="11503380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12003981" y="11382383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9" name="Oval 48"/>
          <p:cNvSpPr/>
          <p:nvPr/>
        </p:nvSpPr>
        <p:spPr>
          <a:xfrm>
            <a:off x="10510592" y="4140990"/>
            <a:ext cx="719435" cy="779658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Line 25"/>
          <p:cNvSpPr>
            <a:spLocks noChangeShapeType="1"/>
          </p:cNvSpPr>
          <p:nvPr/>
        </p:nvSpPr>
        <p:spPr bwMode="auto">
          <a:xfrm>
            <a:off x="13793787" y="11506200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Line 25"/>
          <p:cNvSpPr>
            <a:spLocks noChangeShapeType="1"/>
          </p:cNvSpPr>
          <p:nvPr/>
        </p:nvSpPr>
        <p:spPr bwMode="auto">
          <a:xfrm>
            <a:off x="13902644" y="11506200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Object 5">
                <a:extLst>
                  <a:ext uri="{FF2B5EF4-FFF2-40B4-BE49-F238E27FC236}">
                    <a16:creationId xmlns:a16="http://schemas.microsoft.com/office/drawing/2014/main" id="{9B87BBCF-9AFF-4DF4-AA79-915CAD18607F}"/>
                  </a:ext>
                </a:extLst>
              </p:cNvPr>
              <p:cNvSpPr txBox="1"/>
              <p:nvPr/>
            </p:nvSpPr>
            <p:spPr bwMode="auto">
              <a:xfrm>
                <a:off x="5100360" y="6496381"/>
                <a:ext cx="12522037" cy="13240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Object 5">
                <a:extLst>
                  <a:ext uri="{FF2B5EF4-FFF2-40B4-BE49-F238E27FC236}">
                    <a16:creationId xmlns:a16="http://schemas.microsoft.com/office/drawing/2014/main" id="{9B87BBCF-9AFF-4DF4-AA79-915CAD186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0360" y="6496381"/>
                <a:ext cx="12522037" cy="1324087"/>
              </a:xfrm>
              <a:prstGeom prst="rect">
                <a:avLst/>
              </a:prstGeom>
              <a:blipFill>
                <a:blip r:embed="rId12"/>
                <a:stretch>
                  <a:fillRect b="-184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>
            <a:extLst>
              <a:ext uri="{FF2B5EF4-FFF2-40B4-BE49-F238E27FC236}">
                <a16:creationId xmlns:a16="http://schemas.microsoft.com/office/drawing/2014/main" id="{8A1403C4-ADD7-4B5A-BCF3-E96CE20321DF}"/>
              </a:ext>
            </a:extLst>
          </p:cNvPr>
          <p:cNvSpPr/>
          <p:nvPr/>
        </p:nvSpPr>
        <p:spPr>
          <a:xfrm>
            <a:off x="18777961" y="12485937"/>
            <a:ext cx="21467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Object 5">
                <a:extLst>
                  <a:ext uri="{FF2B5EF4-FFF2-40B4-BE49-F238E27FC236}">
                    <a16:creationId xmlns:a16="http://schemas.microsoft.com/office/drawing/2014/main" id="{24337121-99F8-444D-BC57-7DC06A8FA5DB}"/>
                  </a:ext>
                </a:extLst>
              </p:cNvPr>
              <p:cNvSpPr txBox="1"/>
              <p:nvPr/>
            </p:nvSpPr>
            <p:spPr bwMode="auto">
              <a:xfrm>
                <a:off x="13497668" y="12393864"/>
                <a:ext cx="6743981" cy="736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−∞;−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b="1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;+∞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54" name="Object 5">
                <a:extLst>
                  <a:ext uri="{FF2B5EF4-FFF2-40B4-BE49-F238E27FC236}">
                    <a16:creationId xmlns:a16="http://schemas.microsoft.com/office/drawing/2014/main" id="{24337121-99F8-444D-BC57-7DC06A8FA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497668" y="12393864"/>
                <a:ext cx="6743981" cy="736600"/>
              </a:xfrm>
              <a:prstGeom prst="rect">
                <a:avLst/>
              </a:prstGeom>
              <a:blipFill>
                <a:blip r:embed="rId14"/>
                <a:stretch>
                  <a:fillRect t="-16529" b="-4297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15">
            <a:extLst>
              <a:ext uri="{FF2B5EF4-FFF2-40B4-BE49-F238E27FC236}">
                <a16:creationId xmlns:a16="http://schemas.microsoft.com/office/drawing/2014/main" id="{C72128D3-9C01-4529-A3CB-D557BF20C567}"/>
              </a:ext>
            </a:extLst>
          </p:cNvPr>
          <p:cNvSpPr/>
          <p:nvPr/>
        </p:nvSpPr>
        <p:spPr>
          <a:xfrm>
            <a:off x="5100360" y="5625461"/>
            <a:ext cx="6307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ĐKXĐ:             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ject 92">
                <a:extLst>
                  <a:ext uri="{FF2B5EF4-FFF2-40B4-BE49-F238E27FC236}">
                    <a16:creationId xmlns:a16="http://schemas.microsoft.com/office/drawing/2014/main" id="{5A98F6BB-323D-43D5-A3A1-0EE55DC7DFF1}"/>
                  </a:ext>
                </a:extLst>
              </p:cNvPr>
              <p:cNvSpPr txBox="1"/>
              <p:nvPr/>
            </p:nvSpPr>
            <p:spPr>
              <a:xfrm>
                <a:off x="7436041" y="5646550"/>
                <a:ext cx="13251944" cy="12446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56" name="Object 92">
                <a:extLst>
                  <a:ext uri="{FF2B5EF4-FFF2-40B4-BE49-F238E27FC236}">
                    <a16:creationId xmlns:a16="http://schemas.microsoft.com/office/drawing/2014/main" id="{5A98F6BB-323D-43D5-A3A1-0EE55DC7D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6041" y="5646550"/>
                <a:ext cx="13251944" cy="124460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7855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6" grpId="0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1" grpId="0" animBg="1"/>
      <p:bldP spid="52" grpId="0" animBg="1"/>
      <p:bldP spid="68" grpId="0"/>
      <p:bldP spid="69" grpId="0"/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63124" y="5840849"/>
            <a:ext cx="22122427" cy="7405235"/>
            <a:chOff x="1220788" y="7162800"/>
            <a:chExt cx="22124987" cy="7406092"/>
          </a:xfrm>
        </p:grpSpPr>
        <p:sp>
          <p:nvSpPr>
            <p:cNvPr id="3" name="Rounded Rectangle 2"/>
            <p:cNvSpPr/>
            <p:nvPr/>
          </p:nvSpPr>
          <p:spPr>
            <a:xfrm>
              <a:off x="1222486" y="7418548"/>
              <a:ext cx="22123289" cy="715034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60"/>
            <p:cNvGrpSpPr/>
            <p:nvPr/>
          </p:nvGrpSpPr>
          <p:grpSpPr>
            <a:xfrm>
              <a:off x="1220788" y="7162800"/>
              <a:ext cx="3305491" cy="796093"/>
              <a:chOff x="1224542" y="6305967"/>
              <a:chExt cx="3305491" cy="845462"/>
            </a:xfrm>
          </p:grpSpPr>
          <p:sp>
            <p:nvSpPr>
              <p:cNvPr id="5" name="Freeform 20"/>
              <p:cNvSpPr>
                <a:spLocks/>
              </p:cNvSpPr>
              <p:nvPr/>
            </p:nvSpPr>
            <p:spPr bwMode="auto">
              <a:xfrm rot="16200000" flipV="1">
                <a:off x="2748828" y="5370222"/>
                <a:ext cx="828631" cy="2733779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091562" y="6305967"/>
                <a:ext cx="2278188" cy="817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" name="Round Diagonal Corner Rectangle 6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" name="Group 49"/>
          <p:cNvGrpSpPr/>
          <p:nvPr/>
        </p:nvGrpSpPr>
        <p:grpSpPr>
          <a:xfrm>
            <a:off x="1447690" y="2558873"/>
            <a:ext cx="22175897" cy="3205623"/>
            <a:chOff x="1175570" y="2468560"/>
            <a:chExt cx="22178464" cy="3205994"/>
          </a:xfrm>
        </p:grpSpPr>
        <p:sp>
          <p:nvSpPr>
            <p:cNvPr id="10" name="Rounded Rectangle 9"/>
            <p:cNvSpPr/>
            <p:nvPr/>
          </p:nvSpPr>
          <p:spPr>
            <a:xfrm>
              <a:off x="1175570" y="2872596"/>
              <a:ext cx="22178464" cy="2801958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1" name="Group 2"/>
            <p:cNvGrpSpPr/>
            <p:nvPr/>
          </p:nvGrpSpPr>
          <p:grpSpPr>
            <a:xfrm>
              <a:off x="1175570" y="2468560"/>
              <a:ext cx="3672407" cy="896427"/>
              <a:chOff x="1175570" y="1834705"/>
              <a:chExt cx="4005918" cy="977837"/>
            </a:xfrm>
          </p:grpSpPr>
          <p:sp>
            <p:nvSpPr>
              <p:cNvPr id="12" name="Freeform 20"/>
              <p:cNvSpPr>
                <a:spLocks/>
              </p:cNvSpPr>
              <p:nvPr/>
            </p:nvSpPr>
            <p:spPr bwMode="auto">
              <a:xfrm rot="16200000" flipV="1">
                <a:off x="2985646" y="616700"/>
                <a:ext cx="836967" cy="3554717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235430" y="1958752"/>
                <a:ext cx="2941803" cy="839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tập </a:t>
                </a:r>
                <a:r>
                  <a: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</a:p>
            </p:txBody>
          </p:sp>
          <p:sp>
            <p:nvSpPr>
              <p:cNvPr id="14" name="Round Diagonal Corner Rectangle 13"/>
              <p:cNvSpPr/>
              <p:nvPr/>
            </p:nvSpPr>
            <p:spPr>
              <a:xfrm flipV="1">
                <a:off x="1175570" y="1834705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5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16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23" name="Group 22"/>
          <p:cNvGrpSpPr/>
          <p:nvPr/>
        </p:nvGrpSpPr>
        <p:grpSpPr>
          <a:xfrm>
            <a:off x="2206344" y="3680271"/>
            <a:ext cx="13694775" cy="801445"/>
            <a:chOff x="5396202" y="3815370"/>
            <a:chExt cx="13696357" cy="801539"/>
          </a:xfrm>
        </p:grpSpPr>
        <p:sp>
          <p:nvSpPr>
            <p:cNvPr id="24" name="Rectangle 23"/>
            <p:cNvSpPr/>
            <p:nvPr/>
          </p:nvSpPr>
          <p:spPr>
            <a:xfrm>
              <a:off x="5396202" y="3908940"/>
              <a:ext cx="13696357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 phương trình                                có tập nghiệm là</a:t>
              </a: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Object 5"/>
                <p:cNvSpPr txBox="1"/>
                <p:nvPr/>
              </p:nvSpPr>
              <p:spPr bwMode="auto">
                <a:xfrm>
                  <a:off x="10225803" y="3815370"/>
                  <a:ext cx="4037153" cy="7499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225803" y="3815370"/>
                  <a:ext cx="4037153" cy="74991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7" name="TextBox 26"/>
          <p:cNvSpPr txBox="1"/>
          <p:nvPr/>
        </p:nvSpPr>
        <p:spPr>
          <a:xfrm>
            <a:off x="1731626" y="11067319"/>
            <a:ext cx="178375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nghiệm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                 .</a:t>
            </a:r>
          </a:p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63017" y="6875282"/>
            <a:ext cx="166647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Dựa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định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nghĩa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giá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trị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tuyệt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đối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ta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luôn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296987" y="4632326"/>
            <a:ext cx="18732825" cy="800100"/>
            <a:chOff x="5396202" y="3846138"/>
            <a:chExt cx="18735009" cy="800193"/>
          </a:xfrm>
        </p:grpSpPr>
        <p:sp>
          <p:nvSpPr>
            <p:cNvPr id="30" name="Rectangle 29"/>
            <p:cNvSpPr/>
            <p:nvPr/>
          </p:nvSpPr>
          <p:spPr>
            <a:xfrm>
              <a:off x="5396202" y="3908940"/>
              <a:ext cx="18475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bject 5"/>
                <p:cNvSpPr txBox="1"/>
                <p:nvPr/>
              </p:nvSpPr>
              <p:spPr bwMode="auto">
                <a:xfrm>
                  <a:off x="6607931" y="3909645"/>
                  <a:ext cx="2676837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607931" y="3909645"/>
                  <a:ext cx="2676837" cy="736686"/>
                </a:xfrm>
                <a:prstGeom prst="rect">
                  <a:avLst/>
                </a:prstGeom>
                <a:blipFill>
                  <a:blip r:embed="rId6"/>
                  <a:stretch>
                    <a:fillRect r="-1640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Object 5"/>
                <p:cNvSpPr txBox="1"/>
                <p:nvPr/>
              </p:nvSpPr>
              <p:spPr bwMode="auto">
                <a:xfrm>
                  <a:off x="11725040" y="3866778"/>
                  <a:ext cx="1293964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725040" y="3866778"/>
                  <a:ext cx="1293964" cy="736686"/>
                </a:xfrm>
                <a:prstGeom prst="rect">
                  <a:avLst/>
                </a:prstGeom>
                <a:blipFill>
                  <a:blip r:embed="rId7"/>
                  <a:stretch>
                    <a:fillRect r="-12264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Object 5"/>
                <p:cNvSpPr txBox="1"/>
                <p:nvPr/>
              </p:nvSpPr>
              <p:spPr bwMode="auto">
                <a:xfrm>
                  <a:off x="15662499" y="3879480"/>
                  <a:ext cx="2259276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3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662499" y="3879480"/>
                  <a:ext cx="2259276" cy="736686"/>
                </a:xfrm>
                <a:prstGeom prst="rect">
                  <a:avLst/>
                </a:prstGeom>
                <a:blipFill>
                  <a:blip r:embed="rId8"/>
                  <a:stretch>
                    <a:fillRect r="-1081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Object 5"/>
                <p:cNvSpPr txBox="1"/>
                <p:nvPr/>
              </p:nvSpPr>
              <p:spPr bwMode="auto">
                <a:xfrm>
                  <a:off x="21884637" y="3846138"/>
                  <a:ext cx="2246574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884637" y="3846138"/>
                  <a:ext cx="2246574" cy="736686"/>
                </a:xfrm>
                <a:prstGeom prst="rect">
                  <a:avLst/>
                </a:prstGeom>
                <a:blipFill>
                  <a:blip r:embed="rId9"/>
                  <a:stretch>
                    <a:fillRect r="-15989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9" name="Oval 48"/>
          <p:cNvSpPr/>
          <p:nvPr/>
        </p:nvSpPr>
        <p:spPr>
          <a:xfrm>
            <a:off x="2444995" y="4695120"/>
            <a:ext cx="719435" cy="740911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031960A-9E4F-4207-887A-295E1AAD7A0C}"/>
              </a:ext>
            </a:extLst>
          </p:cNvPr>
          <p:cNvSpPr/>
          <p:nvPr/>
        </p:nvSpPr>
        <p:spPr>
          <a:xfrm>
            <a:off x="1622843" y="12159926"/>
            <a:ext cx="21547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ject 5">
                <a:extLst>
                  <a:ext uri="{FF2B5EF4-FFF2-40B4-BE49-F238E27FC236}">
                    <a16:creationId xmlns:a16="http://schemas.microsoft.com/office/drawing/2014/main" id="{78608DC7-E991-4E84-B272-AD9C0DFE83EA}"/>
                  </a:ext>
                </a:extLst>
              </p:cNvPr>
              <p:cNvSpPr txBox="1"/>
              <p:nvPr/>
            </p:nvSpPr>
            <p:spPr bwMode="auto">
              <a:xfrm>
                <a:off x="14823085" y="6938067"/>
                <a:ext cx="2960415" cy="9788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b="1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Object 5">
                <a:extLst>
                  <a:ext uri="{FF2B5EF4-FFF2-40B4-BE49-F238E27FC236}">
                    <a16:creationId xmlns:a16="http://schemas.microsoft.com/office/drawing/2014/main" id="{78608DC7-E991-4E84-B272-AD9C0DFE8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23085" y="6938067"/>
                <a:ext cx="2960415" cy="9788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bject 5">
                <a:extLst>
                  <a:ext uri="{FF2B5EF4-FFF2-40B4-BE49-F238E27FC236}">
                    <a16:creationId xmlns:a16="http://schemas.microsoft.com/office/drawing/2014/main" id="{43170BFC-5DB4-4CD1-A5DD-0326003F1E9F}"/>
                  </a:ext>
                </a:extLst>
              </p:cNvPr>
              <p:cNvSpPr txBox="1"/>
              <p:nvPr/>
            </p:nvSpPr>
            <p:spPr bwMode="auto">
              <a:xfrm rot="10800000" flipV="1">
                <a:off x="13107987" y="11181094"/>
                <a:ext cx="2079625" cy="9788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−∞;+∞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Object 5">
                <a:extLst>
                  <a:ext uri="{FF2B5EF4-FFF2-40B4-BE49-F238E27FC236}">
                    <a16:creationId xmlns:a16="http://schemas.microsoft.com/office/drawing/2014/main" id="{43170BFC-5DB4-4CD1-A5DD-0326003F1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0800000" flipV="1">
                <a:off x="13107987" y="11181094"/>
                <a:ext cx="2079625" cy="978832"/>
              </a:xfrm>
              <a:prstGeom prst="rect">
                <a:avLst/>
              </a:prstGeom>
              <a:blipFill>
                <a:blip r:embed="rId11"/>
                <a:stretch>
                  <a:fillRect r="-2228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47">
                <a:extLst>
                  <a:ext uri="{FF2B5EF4-FFF2-40B4-BE49-F238E27FC236}">
                    <a16:creationId xmlns:a16="http://schemas.microsoft.com/office/drawing/2014/main" id="{133A1178-9E2A-47D2-BC2E-8C64880A1D43}"/>
                  </a:ext>
                </a:extLst>
              </p:cNvPr>
              <p:cNvSpPr/>
              <p:nvPr/>
            </p:nvSpPr>
            <p:spPr>
              <a:xfrm>
                <a:off x="1643776" y="8176276"/>
                <a:ext cx="1054981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Suy ra 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4400" b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xác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định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</a:t>
                </a:r>
                <a:endParaRPr lang="en-US" sz="4400" dirty="0"/>
              </a:p>
            </p:txBody>
          </p:sp>
        </mc:Choice>
        <mc:Fallback xmlns="">
          <p:sp>
            <p:nvSpPr>
              <p:cNvPr id="39" name="Rectangle 47">
                <a:extLst>
                  <a:ext uri="{FF2B5EF4-FFF2-40B4-BE49-F238E27FC236}">
                    <a16:creationId xmlns:a16="http://schemas.microsoft.com/office/drawing/2014/main" id="{133A1178-9E2A-47D2-BC2E-8C64880A1D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776" y="8176276"/>
                <a:ext cx="10549811" cy="769441"/>
              </a:xfrm>
              <a:prstGeom prst="rect">
                <a:avLst/>
              </a:prstGeom>
              <a:blipFill>
                <a:blip r:embed="rId12"/>
                <a:stretch>
                  <a:fillRect l="-2370" t="-19048" b="-34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>
                <a:extLst>
                  <a:ext uri="{FF2B5EF4-FFF2-40B4-BE49-F238E27FC236}">
                    <a16:creationId xmlns:a16="http://schemas.microsoft.com/office/drawing/2014/main" id="{1DCAA834-D23F-4FF0-9025-601286E5ABFE}"/>
                  </a:ext>
                </a:extLst>
              </p:cNvPr>
              <p:cNvSpPr/>
              <p:nvPr/>
            </p:nvSpPr>
            <p:spPr>
              <a:xfrm>
                <a:off x="1792813" y="9239565"/>
                <a:ext cx="699120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latin typeface="+mj-lt"/>
                  </a:rPr>
                  <a:t>Ta </a:t>
                </a:r>
                <a:r>
                  <a:rPr lang="en-US" sz="4400" b="1" dirty="0" err="1">
                    <a:latin typeface="+mj-lt"/>
                  </a:rPr>
                  <a:t>có</a:t>
                </a:r>
                <a:r>
                  <a:rPr lang="en-US" sz="4400" b="1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𝐜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đị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𝐧𝐡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𝐭𝐫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ê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𝐧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6" name="Hình chữ nhật 25">
                <a:extLst>
                  <a:ext uri="{FF2B5EF4-FFF2-40B4-BE49-F238E27FC236}">
                    <a16:creationId xmlns:a16="http://schemas.microsoft.com/office/drawing/2014/main" id="{1DCAA834-D23F-4FF0-9025-601286E5AB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813" y="9239565"/>
                <a:ext cx="6991209" cy="769441"/>
              </a:xfrm>
              <a:prstGeom prst="rect">
                <a:avLst/>
              </a:prstGeom>
              <a:blipFill>
                <a:blip r:embed="rId13"/>
                <a:stretch>
                  <a:fillRect l="-3487" t="-16667" b="-37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ject 5">
                <a:extLst>
                  <a:ext uri="{FF2B5EF4-FFF2-40B4-BE49-F238E27FC236}">
                    <a16:creationId xmlns:a16="http://schemas.microsoft.com/office/drawing/2014/main" id="{6283A3FE-F747-4911-8874-21C134557C63}"/>
                  </a:ext>
                </a:extLst>
              </p:cNvPr>
              <p:cNvSpPr txBox="1"/>
              <p:nvPr/>
            </p:nvSpPr>
            <p:spPr bwMode="auto">
              <a:xfrm>
                <a:off x="1771832" y="10175765"/>
                <a:ext cx="8626190" cy="76944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r>
                  <a:rPr lang="en-US" i="0" dirty="0"/>
                  <a:t>Do </a:t>
                </a:r>
                <a:r>
                  <a:rPr lang="en-US" i="0" dirty="0" err="1"/>
                  <a:t>đó</a:t>
                </a:r>
                <a:r>
                  <a:rPr lang="en-US" i="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b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6" name="Object 5">
                <a:extLst>
                  <a:ext uri="{FF2B5EF4-FFF2-40B4-BE49-F238E27FC236}">
                    <a16:creationId xmlns:a16="http://schemas.microsoft.com/office/drawing/2014/main" id="{6283A3FE-F747-4911-8874-21C134557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71832" y="10175765"/>
                <a:ext cx="8626190" cy="769441"/>
              </a:xfrm>
              <a:prstGeom prst="rect">
                <a:avLst/>
              </a:prstGeom>
              <a:blipFill>
                <a:blip r:embed="rId14"/>
                <a:stretch>
                  <a:fillRect l="-2898" t="-15873" b="-3730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157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49" grpId="0" animBg="1"/>
      <p:bldP spid="48" grpId="0"/>
      <p:bldP spid="42" grpId="0"/>
      <p:bldP spid="45" grpId="0"/>
      <p:bldP spid="39" grpId="0"/>
      <p:bldP spid="26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1317802" y="5843722"/>
            <a:ext cx="22122427" cy="7405235"/>
            <a:chOff x="1220788" y="7162800"/>
            <a:chExt cx="22124987" cy="7406092"/>
          </a:xfrm>
        </p:grpSpPr>
        <p:sp>
          <p:nvSpPr>
            <p:cNvPr id="39" name="Rounded Rectangle 38"/>
            <p:cNvSpPr/>
            <p:nvPr/>
          </p:nvSpPr>
          <p:spPr>
            <a:xfrm>
              <a:off x="1222486" y="7418548"/>
              <a:ext cx="22123289" cy="715034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0" name="Group 60"/>
            <p:cNvGrpSpPr/>
            <p:nvPr/>
          </p:nvGrpSpPr>
          <p:grpSpPr>
            <a:xfrm>
              <a:off x="1220788" y="7162800"/>
              <a:ext cx="3305491" cy="796093"/>
              <a:chOff x="1224542" y="6305967"/>
              <a:chExt cx="3305491" cy="845462"/>
            </a:xfrm>
          </p:grpSpPr>
          <p:sp>
            <p:nvSpPr>
              <p:cNvPr id="41" name="Freeform 20"/>
              <p:cNvSpPr>
                <a:spLocks/>
              </p:cNvSpPr>
              <p:nvPr/>
            </p:nvSpPr>
            <p:spPr bwMode="auto">
              <a:xfrm rot="16200000" flipV="1">
                <a:off x="2748828" y="5370222"/>
                <a:ext cx="828631" cy="2733779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091562" y="6305967"/>
                <a:ext cx="2278188" cy="817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3" name="Round Diagonal Corner Rectangle 42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4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5" name="Group 49"/>
          <p:cNvGrpSpPr/>
          <p:nvPr/>
        </p:nvGrpSpPr>
        <p:grpSpPr>
          <a:xfrm>
            <a:off x="1264332" y="1334053"/>
            <a:ext cx="22175897" cy="3945436"/>
            <a:chOff x="1175570" y="2468560"/>
            <a:chExt cx="22178464" cy="3205994"/>
          </a:xfrm>
        </p:grpSpPr>
        <p:sp>
          <p:nvSpPr>
            <p:cNvPr id="46" name="Rounded Rectangle 45"/>
            <p:cNvSpPr/>
            <p:nvPr/>
          </p:nvSpPr>
          <p:spPr>
            <a:xfrm>
              <a:off x="1175570" y="2872596"/>
              <a:ext cx="22178464" cy="2801958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7" name="Group 2"/>
            <p:cNvGrpSpPr/>
            <p:nvPr/>
          </p:nvGrpSpPr>
          <p:grpSpPr>
            <a:xfrm>
              <a:off x="1175570" y="2468560"/>
              <a:ext cx="3672407" cy="896427"/>
              <a:chOff x="1175570" y="1834705"/>
              <a:chExt cx="4005918" cy="977837"/>
            </a:xfrm>
          </p:grpSpPr>
          <p:sp>
            <p:nvSpPr>
              <p:cNvPr id="48" name="Freeform 20"/>
              <p:cNvSpPr>
                <a:spLocks/>
              </p:cNvSpPr>
              <p:nvPr/>
            </p:nvSpPr>
            <p:spPr bwMode="auto">
              <a:xfrm rot="16200000" flipV="1">
                <a:off x="2985646" y="616700"/>
                <a:ext cx="836967" cy="3554717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235430" y="1958752"/>
                <a:ext cx="2941803" cy="839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tập </a:t>
                </a:r>
                <a:r>
                  <a: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</a:p>
            </p:txBody>
          </p:sp>
          <p:sp>
            <p:nvSpPr>
              <p:cNvPr id="50" name="Round Diagonal Corner Rectangle 49"/>
              <p:cNvSpPr/>
              <p:nvPr/>
            </p:nvSpPr>
            <p:spPr>
              <a:xfrm flipV="1">
                <a:off x="1175570" y="1834705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1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52" name="Freeform 51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3" name="Freeform 52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4" name="Freeform 53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5" name="Rectangle 54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6" name="Rectangle 55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Rectangle 56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59" name="Group 58"/>
          <p:cNvGrpSpPr/>
          <p:nvPr/>
        </p:nvGrpSpPr>
        <p:grpSpPr>
          <a:xfrm>
            <a:off x="5239063" y="1832479"/>
            <a:ext cx="12405960" cy="2153504"/>
            <a:chOff x="5463364" y="3183022"/>
            <a:chExt cx="12407392" cy="2153755"/>
          </a:xfrm>
        </p:grpSpPr>
        <p:sp>
          <p:nvSpPr>
            <p:cNvPr id="60" name="Rectangle 59"/>
            <p:cNvSpPr/>
            <p:nvPr/>
          </p:nvSpPr>
          <p:spPr>
            <a:xfrm>
              <a:off x="5463364" y="3637262"/>
              <a:ext cx="12407392" cy="7079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xác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định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của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hàm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số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                                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là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Object 5"/>
                <p:cNvSpPr txBox="1"/>
                <p:nvPr/>
              </p:nvSpPr>
              <p:spPr bwMode="auto">
                <a:xfrm>
                  <a:off x="12330807" y="3183022"/>
                  <a:ext cx="4485055" cy="21537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1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330807" y="3183022"/>
                  <a:ext cx="4485055" cy="215375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3" name="TextBox 62"/>
          <p:cNvSpPr txBox="1"/>
          <p:nvPr/>
        </p:nvSpPr>
        <p:spPr>
          <a:xfrm>
            <a:off x="1452379" y="12413159"/>
            <a:ext cx="1813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xác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định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:                                 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465589" y="9094657"/>
            <a:ext cx="12811537" cy="76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755923" y="4036271"/>
            <a:ext cx="20524788" cy="829845"/>
            <a:chOff x="5320318" y="3816390"/>
            <a:chExt cx="20527183" cy="829941"/>
          </a:xfrm>
        </p:grpSpPr>
        <p:sp>
          <p:nvSpPr>
            <p:cNvPr id="66" name="Rectangle 65"/>
            <p:cNvSpPr/>
            <p:nvPr/>
          </p:nvSpPr>
          <p:spPr>
            <a:xfrm>
              <a:off x="5396202" y="3908940"/>
              <a:ext cx="18475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Object 5"/>
                <p:cNvSpPr txBox="1"/>
                <p:nvPr/>
              </p:nvSpPr>
              <p:spPr bwMode="auto">
                <a:xfrm>
                  <a:off x="5320318" y="3816390"/>
                  <a:ext cx="6652400" cy="8299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∪</m:t>
                        </m:r>
                        <m:d>
                          <m:dPr>
                            <m:beg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7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20318" y="3816390"/>
                  <a:ext cx="6652400" cy="82994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Object 5"/>
                <p:cNvSpPr txBox="1"/>
                <p:nvPr/>
              </p:nvSpPr>
              <p:spPr bwMode="auto">
                <a:xfrm>
                  <a:off x="11972718" y="3866778"/>
                  <a:ext cx="2487903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8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972718" y="3866778"/>
                  <a:ext cx="2487903" cy="736686"/>
                </a:xfrm>
                <a:prstGeom prst="rect">
                  <a:avLst/>
                </a:prstGeom>
                <a:blipFill>
                  <a:blip r:embed="rId8"/>
                  <a:stretch>
                    <a:fillRect r="-1544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Object 5"/>
                <p:cNvSpPr txBox="1"/>
                <p:nvPr/>
              </p:nvSpPr>
              <p:spPr bwMode="auto">
                <a:xfrm>
                  <a:off x="17296229" y="3879480"/>
                  <a:ext cx="2587927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9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296229" y="3879480"/>
                  <a:ext cx="2587927" cy="736686"/>
                </a:xfrm>
                <a:prstGeom prst="rect">
                  <a:avLst/>
                </a:prstGeom>
                <a:blipFill>
                  <a:blip r:embed="rId9"/>
                  <a:stretch>
                    <a:fillRect r="-1435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Object 5"/>
                <p:cNvSpPr txBox="1"/>
                <p:nvPr/>
              </p:nvSpPr>
              <p:spPr bwMode="auto">
                <a:xfrm>
                  <a:off x="23232583" y="3846138"/>
                  <a:ext cx="2614918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"/>
                            <m:end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0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232583" y="3846138"/>
                  <a:ext cx="2614918" cy="736686"/>
                </a:xfrm>
                <a:prstGeom prst="rect">
                  <a:avLst/>
                </a:prstGeom>
                <a:blipFill>
                  <a:blip r:embed="rId10"/>
                  <a:stretch>
                    <a:fillRect r="-1585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Object 71"/>
              <p:cNvSpPr txBox="1"/>
              <p:nvPr/>
            </p:nvSpPr>
            <p:spPr>
              <a:xfrm>
                <a:off x="5974096" y="8250356"/>
                <a:ext cx="12811536" cy="1244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;   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Object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096" y="8250356"/>
                <a:ext cx="12811536" cy="12446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3" name="Group 7"/>
          <p:cNvGraphicFramePr>
            <a:graphicFrameLocks noGrp="1"/>
          </p:cNvGraphicFramePr>
          <p:nvPr/>
        </p:nvGraphicFramePr>
        <p:xfrm>
          <a:off x="7548990" y="9251434"/>
          <a:ext cx="11737853" cy="3053256"/>
        </p:xfrm>
        <a:graphic>
          <a:graphicData uri="http://schemas.openxmlformats.org/drawingml/2006/table">
            <a:tbl>
              <a:tblPr/>
              <a:tblGrid>
                <a:gridCol w="1755653">
                  <a:extLst>
                    <a:ext uri="{9D8B030D-6E8A-4147-A177-3AD203B41FA5}">
                      <a16:colId xmlns:a16="http://schemas.microsoft.com/office/drawing/2014/main" val="2205881670"/>
                    </a:ext>
                  </a:extLst>
                </a:gridCol>
                <a:gridCol w="9982200">
                  <a:extLst>
                    <a:ext uri="{9D8B030D-6E8A-4147-A177-3AD203B41FA5}">
                      <a16:colId xmlns:a16="http://schemas.microsoft.com/office/drawing/2014/main" val="1129707838"/>
                    </a:ext>
                  </a:extLst>
                </a:gridCol>
              </a:tblGrid>
              <a:tr h="764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-∞            -3              -1              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16029"/>
                  </a:ext>
                </a:extLst>
              </a:tr>
              <a:tr h="762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2x+2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90764"/>
                  </a:ext>
                </a:extLst>
              </a:tr>
              <a:tr h="764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x+3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03094"/>
                  </a:ext>
                </a:extLst>
              </a:tr>
              <a:tr h="723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0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128348"/>
                  </a:ext>
                </a:extLst>
              </a:tr>
            </a:tbl>
          </a:graphicData>
        </a:graphic>
      </p:graphicFrame>
      <p:sp>
        <p:nvSpPr>
          <p:cNvPr id="74" name="Line 24"/>
          <p:cNvSpPr>
            <a:spLocks noChangeShapeType="1"/>
          </p:cNvSpPr>
          <p:nvPr/>
        </p:nvSpPr>
        <p:spPr bwMode="auto">
          <a:xfrm>
            <a:off x="15470187" y="10803670"/>
            <a:ext cx="0" cy="638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Line 25"/>
          <p:cNvSpPr>
            <a:spLocks noChangeShapeType="1"/>
          </p:cNvSpPr>
          <p:nvPr/>
        </p:nvSpPr>
        <p:spPr bwMode="auto">
          <a:xfrm>
            <a:off x="12498387" y="9982200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Text Box 28"/>
          <p:cNvSpPr txBox="1">
            <a:spLocks noChangeArrowheads="1"/>
          </p:cNvSpPr>
          <p:nvPr/>
        </p:nvSpPr>
        <p:spPr bwMode="auto">
          <a:xfrm>
            <a:off x="11077467" y="10071362"/>
            <a:ext cx="181379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13950690" y="9943607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16987896" y="10008621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79" name="Text Box 28"/>
          <p:cNvSpPr txBox="1">
            <a:spLocks noChangeArrowheads="1"/>
          </p:cNvSpPr>
          <p:nvPr/>
        </p:nvSpPr>
        <p:spPr bwMode="auto">
          <a:xfrm>
            <a:off x="11027627" y="10752454"/>
            <a:ext cx="181379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80" name="Text Box 28"/>
          <p:cNvSpPr txBox="1">
            <a:spLocks noChangeArrowheads="1"/>
          </p:cNvSpPr>
          <p:nvPr/>
        </p:nvSpPr>
        <p:spPr bwMode="auto">
          <a:xfrm>
            <a:off x="13836267" y="10825826"/>
            <a:ext cx="64358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6963824" y="10794388"/>
            <a:ext cx="62831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82" name="Text Box 28"/>
          <p:cNvSpPr txBox="1">
            <a:spLocks noChangeArrowheads="1"/>
          </p:cNvSpPr>
          <p:nvPr/>
        </p:nvSpPr>
        <p:spPr bwMode="auto">
          <a:xfrm>
            <a:off x="17011969" y="11603798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83" name="Text Box 28"/>
          <p:cNvSpPr txBox="1">
            <a:spLocks noChangeArrowheads="1"/>
          </p:cNvSpPr>
          <p:nvPr/>
        </p:nvSpPr>
        <p:spPr bwMode="auto">
          <a:xfrm>
            <a:off x="10917909" y="11542838"/>
            <a:ext cx="23505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84" name="Text Box 28"/>
          <p:cNvSpPr txBox="1">
            <a:spLocks noChangeArrowheads="1"/>
          </p:cNvSpPr>
          <p:nvPr/>
        </p:nvSpPr>
        <p:spPr bwMode="auto">
          <a:xfrm>
            <a:off x="13953081" y="11398069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85" name="Oval 84"/>
          <p:cNvSpPr/>
          <p:nvPr/>
        </p:nvSpPr>
        <p:spPr>
          <a:xfrm>
            <a:off x="1671935" y="4059951"/>
            <a:ext cx="719435" cy="707887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Line 25"/>
          <p:cNvSpPr>
            <a:spLocks noChangeShapeType="1"/>
          </p:cNvSpPr>
          <p:nvPr/>
        </p:nvSpPr>
        <p:spPr bwMode="auto">
          <a:xfrm>
            <a:off x="12628066" y="11472333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Line 25"/>
          <p:cNvSpPr>
            <a:spLocks noChangeShapeType="1"/>
          </p:cNvSpPr>
          <p:nvPr/>
        </p:nvSpPr>
        <p:spPr bwMode="auto">
          <a:xfrm>
            <a:off x="12498387" y="11521895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Object 5">
                <a:extLst>
                  <a:ext uri="{FF2B5EF4-FFF2-40B4-BE49-F238E27FC236}">
                    <a16:creationId xmlns:a16="http://schemas.microsoft.com/office/drawing/2014/main" id="{58F8BC2B-91E6-44AD-9CAF-633B93EB1139}"/>
                  </a:ext>
                </a:extLst>
              </p:cNvPr>
              <p:cNvSpPr txBox="1"/>
              <p:nvPr/>
            </p:nvSpPr>
            <p:spPr bwMode="auto">
              <a:xfrm>
                <a:off x="4807136" y="5981524"/>
                <a:ext cx="11692137" cy="20354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ra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b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ra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Object 5">
                <a:extLst>
                  <a:ext uri="{FF2B5EF4-FFF2-40B4-BE49-F238E27FC236}">
                    <a16:creationId xmlns:a16="http://schemas.microsoft.com/office/drawing/2014/main" id="{58F8BC2B-91E6-44AD-9CAF-633B93EB1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07136" y="5981524"/>
                <a:ext cx="11692137" cy="2035425"/>
              </a:xfrm>
              <a:prstGeom prst="rect">
                <a:avLst/>
              </a:prstGeom>
              <a:blipFill>
                <a:blip r:embed="rId12"/>
                <a:stretch>
                  <a:fillRect b="-119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Object 5">
                <a:extLst>
                  <a:ext uri="{FF2B5EF4-FFF2-40B4-BE49-F238E27FC236}">
                    <a16:creationId xmlns:a16="http://schemas.microsoft.com/office/drawing/2014/main" id="{F9AF3788-3E9F-48F3-B380-AA9771033E8A}"/>
                  </a:ext>
                </a:extLst>
              </p:cNvPr>
              <p:cNvSpPr txBox="1"/>
              <p:nvPr/>
            </p:nvSpPr>
            <p:spPr bwMode="auto">
              <a:xfrm>
                <a:off x="11331099" y="12333222"/>
                <a:ext cx="5475787" cy="736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−∞;−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d>
                        <m:dPr>
                          <m:begChr m:val=""/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89" name="Object 5">
                <a:extLst>
                  <a:ext uri="{FF2B5EF4-FFF2-40B4-BE49-F238E27FC236}">
                    <a16:creationId xmlns:a16="http://schemas.microsoft.com/office/drawing/2014/main" id="{F9AF3788-3E9F-48F3-B380-AA9771033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31099" y="12333222"/>
                <a:ext cx="5475787" cy="7366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762B3BAB-BD49-4113-8CF9-5B5FD01EEC3E}"/>
              </a:ext>
            </a:extLst>
          </p:cNvPr>
          <p:cNvSpPr/>
          <p:nvPr/>
        </p:nvSpPr>
        <p:spPr>
          <a:xfrm>
            <a:off x="18573061" y="12384519"/>
            <a:ext cx="21547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46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72" grpId="0"/>
      <p:bldP spid="74" grpId="0" animBg="1"/>
      <p:bldP spid="75" grpId="0" animBg="1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 animBg="1"/>
      <p:bldP spid="86" grpId="0" animBg="1"/>
      <p:bldP spid="87" grpId="0" animBg="1"/>
      <p:bldP spid="71" grpId="0"/>
      <p:bldP spid="89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9|19.5|15.1|0.6|30.1|2.9|20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33.4|4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4.4|12.3|0.8|8.7|2.4|2.5|2.9|10.9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2.6|35.4|0.7|4.9|17.4|1|166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4|5.9|0.7|0.5|15.1|1.7|28.9|117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7.5|65.9|0.6|27.3|30.8|12.9|4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3|33.7|1.1|16.9|1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8.6|0.6|5.3|10.5|0.5|39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1.4|4|10.4|27.9|14.9|0.5|26.3|13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6.8|5.2|4.5|14.8|3.5|9.8|2|7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3204</TotalTime>
  <Words>1086</Words>
  <Application>Microsoft Office PowerPoint</Application>
  <PresentationFormat>Custom</PresentationFormat>
  <Paragraphs>235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AvantGarde-Demi</vt:lpstr>
      <vt:lpstr>Calibri</vt:lpstr>
      <vt:lpstr>Cambria Math</vt:lpstr>
      <vt:lpstr>Tahoma</vt:lpstr>
      <vt:lpstr>Times New Roman</vt:lpstr>
      <vt:lpstr>Wingdings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Định Lê</cp:lastModifiedBy>
  <cp:revision>174</cp:revision>
  <dcterms:created xsi:type="dcterms:W3CDTF">2013-08-31T11:42:51Z</dcterms:created>
  <dcterms:modified xsi:type="dcterms:W3CDTF">2020-03-24T03:23:36Z</dcterms:modified>
</cp:coreProperties>
</file>