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72" r:id="rId2"/>
    <p:sldId id="256" r:id="rId3"/>
    <p:sldId id="375" r:id="rId4"/>
    <p:sldId id="279" r:id="rId5"/>
    <p:sldId id="376" r:id="rId6"/>
    <p:sldId id="377" r:id="rId7"/>
    <p:sldId id="378" r:id="rId8"/>
    <p:sldId id="397" r:id="rId9"/>
    <p:sldId id="379" r:id="rId10"/>
    <p:sldId id="380" r:id="rId11"/>
    <p:sldId id="347" r:id="rId12"/>
    <p:sldId id="381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4" r:id="rId24"/>
    <p:sldId id="314" r:id="rId25"/>
    <p:sldId id="330" r:id="rId26"/>
    <p:sldId id="3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7193A9"/>
    <a:srgbClr val="0000FF"/>
    <a:srgbClr val="CC3300"/>
    <a:srgbClr val="FFDAAB"/>
    <a:srgbClr val="048DA4"/>
    <a:srgbClr val="00A9A5"/>
    <a:srgbClr val="F7941E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9" autoAdjust="0"/>
    <p:restoredTop sz="94650"/>
  </p:normalViewPr>
  <p:slideViewPr>
    <p:cSldViewPr snapToGrid="0" showGuides="1">
      <p:cViewPr varScale="1">
        <p:scale>
          <a:sx n="109" d="100"/>
          <a:sy n="109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4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12" Type="http://schemas.openxmlformats.org/officeDocument/2006/relationships/image" Target="../media/image21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/>
        </p:nvSpPr>
        <p:spPr>
          <a:xfrm>
            <a:off x="888285" y="1169210"/>
            <a:ext cx="4334347" cy="2725084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Weave</a:t>
            </a:r>
            <a:r>
              <a:rPr lang="en-US" sz="2500" b="1" dirty="0"/>
              <a:t> </a:t>
            </a:r>
          </a:p>
        </p:txBody>
      </p:sp>
      <p:sp>
        <p:nvSpPr>
          <p:cNvPr id="7" name="12-Point Star 6"/>
          <p:cNvSpPr/>
          <p:nvPr/>
        </p:nvSpPr>
        <p:spPr>
          <a:xfrm>
            <a:off x="6888480" y="1195586"/>
            <a:ext cx="3997327" cy="2505679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Role</a:t>
            </a:r>
            <a:endParaRPr lang="en-US" sz="4000" b="1" dirty="0"/>
          </a:p>
        </p:txBody>
      </p:sp>
      <p:sp>
        <p:nvSpPr>
          <p:cNvPr id="8" name="12-Point Star 7"/>
          <p:cNvSpPr/>
          <p:nvPr/>
        </p:nvSpPr>
        <p:spPr>
          <a:xfrm>
            <a:off x="6888480" y="4038186"/>
            <a:ext cx="3970540" cy="2572928"/>
          </a:xfrm>
          <a:prstGeom prst="star1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Hunt</a:t>
            </a:r>
            <a:endParaRPr lang="en-US" sz="4000" b="1" dirty="0"/>
          </a:p>
        </p:txBody>
      </p:sp>
      <p:sp>
        <p:nvSpPr>
          <p:cNvPr id="10" name="12-Point Star 9"/>
          <p:cNvSpPr/>
          <p:nvPr/>
        </p:nvSpPr>
        <p:spPr>
          <a:xfrm>
            <a:off x="1131791" y="4089142"/>
            <a:ext cx="3923786" cy="2640770"/>
          </a:xfrm>
          <a:prstGeom prst="star12">
            <a:avLst/>
          </a:prstGeom>
          <a:solidFill>
            <a:srgbClr val="0FB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Statue</a:t>
            </a:r>
            <a:r>
              <a:rPr lang="en-US" sz="2500" b="1" dirty="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D85FCE3-7B8C-5546-B979-F0F92C70228A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0266" y="1346581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559" y="2026629"/>
            <a:ext cx="118732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endParaRPr lang="en-US" sz="3200" dirty="0"/>
          </a:p>
          <a:p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u="sng" dirty="0">
                <a:solidFill>
                  <a:srgbClr val="FF0000"/>
                </a:solidFill>
              </a:rPr>
              <a:t>I think </a:t>
            </a:r>
            <a:r>
              <a:rPr lang="en-US" sz="3200" dirty="0"/>
              <a:t>it’s very interesting. People in the mountains live close to nature. </a:t>
            </a:r>
          </a:p>
          <a:p>
            <a:endParaRPr lang="en-US" sz="3200" dirty="0"/>
          </a:p>
          <a:p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endParaRPr lang="en-US" sz="3200" dirty="0"/>
          </a:p>
          <a:p>
            <a:r>
              <a:rPr lang="en-US" sz="3200" b="1" dirty="0"/>
              <a:t>Mai: </a:t>
            </a:r>
            <a:r>
              <a:rPr lang="en-US" sz="3200" u="sng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4592" y="584557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4158" y="1249045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7104" y="2445347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</a:rPr>
              <a:t>I 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>
                <a:solidFill>
                  <a:srgbClr val="0FB7BD"/>
                </a:solidFill>
              </a:rPr>
              <a:t>To 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668215" y="2620109"/>
            <a:ext cx="4678497" cy="3116076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Playing traditional games</a:t>
            </a:r>
            <a:endParaRPr lang="en-US" sz="4000" b="1" dirty="0"/>
          </a:p>
        </p:txBody>
      </p:sp>
      <p:sp>
        <p:nvSpPr>
          <p:cNvPr id="15" name="Cloud 14"/>
          <p:cNvSpPr/>
          <p:nvPr/>
        </p:nvSpPr>
        <p:spPr>
          <a:xfrm>
            <a:off x="6341021" y="2532185"/>
            <a:ext cx="4887811" cy="3203999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86" y="2419615"/>
            <a:ext cx="9555126" cy="3463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0937" y="13187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255" y="247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5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There are ________ ethnic groups in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de-A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4378" y="529687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54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0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Ethnic minority groups form about ________ of the total population of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7248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62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290434"/>
            <a:ext cx="4524162" cy="946146"/>
            <a:chOff x="1452892" y="4155542"/>
            <a:chExt cx="4524162" cy="946146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55542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Mekong Delta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2158"/>
            <a:ext cx="4524162" cy="936207"/>
            <a:chOff x="1452892" y="4165481"/>
            <a:chExt cx="4524162" cy="936207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6548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lowlands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They mainly live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5260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5228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mountains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831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colourful pictures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35404"/>
            <a:ext cx="8924288" cy="972961"/>
            <a:chOff x="1452892" y="4128727"/>
            <a:chExt cx="8924288" cy="972961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6552312" y="4334390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6998362" y="412872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flowers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890" y="5797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The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Jrai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decorate houses for the dead with a lot of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47727" y="418245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1717286" y="4346701"/>
            <a:ext cx="58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FFC000"/>
                </a:solidFill>
                <a:latin typeface="Abadi Extra Light" panose="020B0204020104020204" pitchFamily="34" charset="0"/>
              </a:rPr>
              <a:t>A: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2095135" y="4149147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statues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876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24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99554" y="1896744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61" y="1728348"/>
            <a:ext cx="964452" cy="916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2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4" name="Round Single Corner Rectangle 2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9" name="Oval 28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hord 29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039386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farming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The Khmer mostly earn their living from weaving and 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2890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fishing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6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0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Picture ________ shows a Thai woman’s costume.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71165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</a:t>
            </a:r>
            <a:endParaRPr lang="de-AT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92" y="4210927"/>
            <a:ext cx="678708" cy="86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81" y="4193771"/>
            <a:ext cx="760819" cy="8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38" y="5330469"/>
            <a:ext cx="1135786" cy="90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861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914" y="2288708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What 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7" name="Picture 2" descr="62274342-stock-vector-two-young-women-talking-meeting-colleagues-or-friends-vector-illustration  - Chinkee Tan">
            <a:extLst>
              <a:ext uri="{FF2B5EF4-FFF2-40B4-BE49-F238E27FC236}">
                <a16:creationId xmlns:a16="http://schemas.microsoft.com/office/drawing/2014/main" id="{1EF810C3-9A62-4656-BA4D-AFB2D673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45" y="2682240"/>
            <a:ext cx="3711771" cy="371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1914" y="2806925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→ It is </a:t>
            </a:r>
            <a:r>
              <a:rPr lang="en-US" sz="2800" b="1">
                <a:solidFill>
                  <a:srgbClr val="C00000"/>
                </a:solidFill>
              </a:rPr>
              <a:t>about </a:t>
            </a:r>
            <a:r>
              <a:rPr lang="en-US" sz="2800" b="1" smtClean="0">
                <a:solidFill>
                  <a:srgbClr val="C00000"/>
                </a:solidFill>
              </a:rPr>
              <a:t>513,930.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961" y="1701558"/>
            <a:ext cx="4828546" cy="50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963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392326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3147251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2" y="3147251"/>
            <a:ext cx="7909817" cy="32257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09518" y="134905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90399" y="2098879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369" y="2460167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5" y="1331913"/>
            <a:ext cx="186148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340852"/>
            <a:ext cx="7747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</a:t>
            </a:r>
            <a:r>
              <a:rPr lang="en-US" sz="4000"/>
              <a:t>the </a:t>
            </a:r>
            <a:r>
              <a:rPr lang="en-US" sz="4000" smtClean="0"/>
              <a:t>new words</a:t>
            </a:r>
            <a:r>
              <a:rPr lang="en-US" sz="40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58" y="3429000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977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Kim’s game.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92877" y="2065432"/>
            <a:ext cx="5758577" cy="150987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Listen and read the conversation. Pay attention to the highlighted parts.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Work in pairs. Make a similar conversation to ask and give opinions about these topics.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78565" y="3775377"/>
            <a:ext cx="5755112" cy="171843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How much do you know about ethnic groups in Viet Nam?  </a:t>
            </a:r>
          </a:p>
          <a:p>
            <a:r>
              <a:rPr lang="en-US" dirty="0">
                <a:solidFill>
                  <a:schemeClr val="tx1"/>
                </a:solidFill>
              </a:rPr>
              <a:t>Task 4: Work in pairs. Read the notes below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. Take turns to ask and answer about the information.</a:t>
            </a:r>
          </a:p>
          <a:p>
            <a:r>
              <a:rPr lang="en-US" dirty="0">
                <a:solidFill>
                  <a:schemeClr val="tx1"/>
                </a:solidFill>
              </a:rPr>
              <a:t>Task 5: Work in groups. Share with your group the information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 people you find interesting.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78565" y="5693883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37673" y="1252509"/>
            <a:ext cx="2162851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213680" y="251229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7674" y="4203853"/>
            <a:ext cx="2165115" cy="861479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LIFESTYLE OF THE ETHNIC MINORITY GROUPS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0524" y="1558612"/>
            <a:ext cx="1331113" cy="9536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cxnSpLocks/>
            <a:stCxn id="38" idx="1"/>
            <a:endCxn id="39" idx="0"/>
          </p:cNvCxnSpPr>
          <p:nvPr/>
        </p:nvCxnSpPr>
        <p:spPr>
          <a:xfrm rot="10800000" flipV="1">
            <a:off x="1720232" y="2821097"/>
            <a:ext cx="1493448" cy="138275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cxnSpLocks/>
            <a:stCxn id="39" idx="3"/>
            <a:endCxn id="48" idx="0"/>
          </p:cNvCxnSpPr>
          <p:nvPr/>
        </p:nvCxnSpPr>
        <p:spPr>
          <a:xfrm>
            <a:off x="2802789" y="4634593"/>
            <a:ext cx="1464600" cy="109969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3349432" y="573428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4" y="119744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73" y="1166842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63" y="1166841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658" y="1166842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066403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066403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066403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066403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944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09473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1392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95339" y="27642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881" y="56301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09473" y="57159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0" y="569695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10544" y="571620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47652" y="1330501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weave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2804" y="4454560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dệt</a:t>
            </a:r>
            <a:r>
              <a:rPr lang="en-US" sz="4800" dirty="0"/>
              <a:t>, </a:t>
            </a:r>
            <a:r>
              <a:rPr lang="en-US" sz="4800" dirty="0" err="1"/>
              <a:t>đan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69260" y="3065223"/>
            <a:ext cx="1923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wi:v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36" y="2522766"/>
            <a:ext cx="6652648" cy="409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weav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621" y="3175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1549" y="1381307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hunt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23250" y="4705198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săn</a:t>
            </a:r>
            <a:r>
              <a:rPr lang="en-US" sz="4800" dirty="0"/>
              <a:t>, </a:t>
            </a:r>
            <a:r>
              <a:rPr lang="en-US" sz="4800" dirty="0" err="1"/>
              <a:t>săn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05271" y="3164224"/>
            <a:ext cx="2012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hʌnt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9424DB-9632-1442-AC3F-D0CC752578A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53D1C-181A-5148-B30B-6BD56F71E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8944" r="10126" b="4168"/>
          <a:stretch/>
        </p:blipFill>
        <p:spPr>
          <a:xfrm>
            <a:off x="5609520" y="1282307"/>
            <a:ext cx="5928832" cy="4858750"/>
          </a:xfrm>
          <a:prstGeom prst="rect">
            <a:avLst/>
          </a:prstGeom>
        </p:spPr>
      </p:pic>
      <p:pic>
        <p:nvPicPr>
          <p:cNvPr id="3" name="hun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478" y="3274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statue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tượng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4026" y="3050592"/>
            <a:ext cx="281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stætʃu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4876210" y="1495938"/>
            <a:ext cx="7243873" cy="4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statu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652" y="316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role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vai</a:t>
            </a:r>
            <a:r>
              <a:rPr lang="en-US" sz="4800" dirty="0"/>
              <a:t> </a:t>
            </a:r>
            <a:r>
              <a:rPr lang="en-US" sz="4800" dirty="0" err="1"/>
              <a:t>trò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65113" y="3050592"/>
            <a:ext cx="1891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4638197" y="1528787"/>
            <a:ext cx="6749777" cy="4705604"/>
          </a:xfrm>
          <a:prstGeom prst="rect">
            <a:avLst/>
          </a:prstGeom>
        </p:spPr>
      </p:pic>
      <p:pic>
        <p:nvPicPr>
          <p:cNvPr id="3" name="ro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962" y="316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229606"/>
              </p:ext>
            </p:extLst>
          </p:nvPr>
        </p:nvGraphicFramePr>
        <p:xfrm>
          <a:off x="1859279" y="1622204"/>
          <a:ext cx="9442939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89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1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A8EC579-0E8E-E143-8431-E59BA76EAC4F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2" name="weav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2375821"/>
            <a:ext cx="609600" cy="609600"/>
          </a:xfrm>
          <a:prstGeom prst="rect">
            <a:avLst/>
          </a:prstGeom>
        </p:spPr>
      </p:pic>
      <p:pic>
        <p:nvPicPr>
          <p:cNvPr id="14" name="hunt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3398014"/>
            <a:ext cx="609600" cy="609600"/>
          </a:xfrm>
          <a:prstGeom prst="rect">
            <a:avLst/>
          </a:prstGeom>
        </p:spPr>
      </p:pic>
      <p:pic>
        <p:nvPicPr>
          <p:cNvPr id="15" name="statue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4300354"/>
            <a:ext cx="609600" cy="609600"/>
          </a:xfrm>
          <a:prstGeom prst="rect">
            <a:avLst/>
          </a:prstGeom>
        </p:spPr>
      </p:pic>
      <p:pic>
        <p:nvPicPr>
          <p:cNvPr id="16" name="role__gb_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5324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3277</TotalTime>
  <Words>673</Words>
  <PresentationFormat>Widescreen</PresentationFormat>
  <Paragraphs>174</Paragraphs>
  <Slides>26</Slides>
  <Notes>15</Notes>
  <HiddenSlides>0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Adobe Gothic Std B</vt:lpstr>
      <vt:lpstr>Abadi Extra Light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2023-06-12T08:25:42Z</dcterms:modified>
</cp:coreProperties>
</file>