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1" r:id="rId2"/>
    <p:sldId id="276" r:id="rId3"/>
    <p:sldId id="278" r:id="rId4"/>
    <p:sldId id="279" r:id="rId5"/>
    <p:sldId id="313" r:id="rId6"/>
    <p:sldId id="341" r:id="rId7"/>
    <p:sldId id="342" r:id="rId8"/>
    <p:sldId id="343" r:id="rId9"/>
    <p:sldId id="344" r:id="rId10"/>
    <p:sldId id="326" r:id="rId11"/>
    <p:sldId id="345" r:id="rId12"/>
    <p:sldId id="346" r:id="rId13"/>
    <p:sldId id="347" r:id="rId14"/>
    <p:sldId id="287" r:id="rId15"/>
    <p:sldId id="348" r:id="rId16"/>
    <p:sldId id="349" r:id="rId17"/>
    <p:sldId id="325" r:id="rId18"/>
    <p:sldId id="350" r:id="rId19"/>
    <p:sldId id="292" r:id="rId20"/>
    <p:sldId id="293"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32"/>
    <a:srgbClr val="05A0B8"/>
    <a:srgbClr val="048DA4"/>
    <a:srgbClr val="006673"/>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4118" autoAdjust="0"/>
  </p:normalViewPr>
  <p:slideViewPr>
    <p:cSldViewPr snapToGrid="0" showGuides="1">
      <p:cViewPr varScale="1">
        <p:scale>
          <a:sx n="59" d="100"/>
          <a:sy n="59" d="100"/>
        </p:scale>
        <p:origin x="62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7498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0695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6944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46874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24883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20017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45177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640541" y="986283"/>
            <a:ext cx="10201836" cy="830997"/>
          </a:xfrm>
          <a:prstGeom prst="rect">
            <a:avLst/>
          </a:prstGeom>
          <a:noFill/>
        </p:spPr>
        <p:txBody>
          <a:bodyPr wrap="square">
            <a:spAutoFit/>
          </a:bodyPr>
          <a:lstStyle/>
          <a:p>
            <a:pPr marL="0" marR="0">
              <a:spcBef>
                <a:spcPts val="0"/>
              </a:spcBef>
              <a:spcAft>
                <a:spcPts val="0"/>
              </a:spcAft>
            </a:pPr>
            <a:r>
              <a:rPr lang="en-US" sz="2400" b="1" dirty="0">
                <a:solidFill>
                  <a:srgbClr val="F26532"/>
                </a:solidFill>
                <a:effectLst/>
                <a:latin typeface="Arial" panose="020B0604020202020204" pitchFamily="34" charset="0"/>
                <a:ea typeface="Times New Roman" panose="02020603050405020304" pitchFamily="18" charset="0"/>
                <a:cs typeface="Arial" panose="020B0604020202020204" pitchFamily="34" charset="0"/>
              </a:rPr>
              <a:t>Choose an invention in this unit. Draw a diagram to show how it is used. Then work in groups to guess one another's inventions. (p.58).</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6" name="Rectangle 25">
            <a:extLst>
              <a:ext uri="{FF2B5EF4-FFF2-40B4-BE49-F238E27FC236}">
                <a16:creationId xmlns:a16="http://schemas.microsoft.com/office/drawing/2014/main" id="{ACD7AA51-F941-4B2E-9FBE-09DECEE3E167}"/>
              </a:ext>
            </a:extLst>
          </p:cNvPr>
          <p:cNvSpPr/>
          <p:nvPr/>
        </p:nvSpPr>
        <p:spPr>
          <a:xfrm>
            <a:off x="963512" y="2213847"/>
            <a:ext cx="5009562" cy="3785652"/>
          </a:xfrm>
          <a:prstGeom prst="rect">
            <a:avLst/>
          </a:prstGeom>
        </p:spPr>
        <p:txBody>
          <a:bodyPr wrap="square">
            <a:spAutoFit/>
          </a:bodyPr>
          <a:lstStyle/>
          <a:p>
            <a:pPr marL="342900" indent="-342900" algn="just">
              <a:buFont typeface="Arial" panose="020B0604020202020204" pitchFamily="34" charset="0"/>
              <a:buChar char="•"/>
            </a:pPr>
            <a:r>
              <a:rPr lang="en-US" sz="2400" dirty="0"/>
              <a:t>Choose an invention from the unit, </a:t>
            </a:r>
          </a:p>
          <a:p>
            <a:pPr algn="just"/>
            <a:r>
              <a:rPr lang="en-US" sz="2400" dirty="0"/>
              <a:t>     keep it secret.</a:t>
            </a:r>
          </a:p>
          <a:p>
            <a:pPr marL="342900" indent="-342900" algn="just">
              <a:buFont typeface="Arial" panose="020B0604020202020204" pitchFamily="34" charset="0"/>
              <a:buChar char="•"/>
            </a:pPr>
            <a:r>
              <a:rPr lang="en-US" sz="2400" dirty="0"/>
              <a:t>Draw a diagram in a notebook or on a piece of paper, listing some benefits or uses of the invention.</a:t>
            </a:r>
          </a:p>
          <a:p>
            <a:pPr marL="342900" indent="-342900" algn="just">
              <a:buFont typeface="Arial" panose="020B0604020202020204" pitchFamily="34" charset="0"/>
              <a:buChar char="•"/>
            </a:pPr>
            <a:r>
              <a:rPr lang="en-US" sz="2400" dirty="0"/>
              <a:t>Work in groups, swap the diagrams with others.</a:t>
            </a:r>
          </a:p>
          <a:p>
            <a:pPr marL="342900" indent="-342900" algn="just">
              <a:buFont typeface="Arial" panose="020B0604020202020204" pitchFamily="34" charset="0"/>
              <a:buChar char="•"/>
            </a:pPr>
            <a:r>
              <a:rPr lang="en-US" sz="2400" dirty="0"/>
              <a:t>Take turns reading the diagrams and guessing the inventions.</a:t>
            </a:r>
          </a:p>
          <a:p>
            <a:pPr algn="just"/>
            <a:endParaRPr lang="en-VN" sz="2400" dirty="0"/>
          </a:p>
        </p:txBody>
      </p:sp>
      <p:sp>
        <p:nvSpPr>
          <p:cNvPr id="2" name="Rectangle 2">
            <a:extLst>
              <a:ext uri="{FF2B5EF4-FFF2-40B4-BE49-F238E27FC236}">
                <a16:creationId xmlns:a16="http://schemas.microsoft.com/office/drawing/2014/main" id="{29B30C64-C362-445A-89C0-0DCE39D44CDA}"/>
              </a:ext>
            </a:extLst>
          </p:cNvPr>
          <p:cNvSpPr>
            <a:spLocks noChangeArrowheads="1"/>
          </p:cNvSpPr>
          <p:nvPr/>
        </p:nvSpPr>
        <p:spPr bwMode="auto">
          <a:xfrm>
            <a:off x="4724665" y="288135"/>
            <a:ext cx="289010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3B842BAA-82EA-44AE-B819-9E0101220D79}"/>
              </a:ext>
            </a:extLst>
          </p:cNvPr>
          <p:cNvGraphicFramePr>
            <a:graphicFrameLocks noChangeAspect="1"/>
          </p:cNvGraphicFramePr>
          <p:nvPr>
            <p:extLst>
              <p:ext uri="{D42A27DB-BD31-4B8C-83A1-F6EECF244321}">
                <p14:modId xmlns:p14="http://schemas.microsoft.com/office/powerpoint/2010/main" val="2740341848"/>
              </p:ext>
            </p:extLst>
          </p:nvPr>
        </p:nvGraphicFramePr>
        <p:xfrm>
          <a:off x="6377449" y="1817280"/>
          <a:ext cx="4174010" cy="4479087"/>
        </p:xfrm>
        <a:graphic>
          <a:graphicData uri="http://schemas.openxmlformats.org/presentationml/2006/ole">
            <mc:AlternateContent xmlns:mc="http://schemas.openxmlformats.org/markup-compatibility/2006">
              <mc:Choice xmlns:v="urn:schemas-microsoft-com:vml" Requires="v">
                <p:oleObj spid="_x0000_s1047" name="Bitmap Image" r:id="rId5" imgW="3556183" imgH="3810196" progId="Paint.Picture">
                  <p:embed/>
                </p:oleObj>
              </mc:Choice>
              <mc:Fallback>
                <p:oleObj name="Bitmap Image" r:id="rId5" imgW="3556183" imgH="3810196"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7449" y="1817280"/>
                        <a:ext cx="4174010" cy="4479087"/>
                      </a:xfrm>
                      <a:prstGeom prst="rect">
                        <a:avLst/>
                      </a:prstGeom>
                      <a:noFill/>
                    </p:spPr>
                  </p:pic>
                </p:oleObj>
              </mc:Fallback>
            </mc:AlternateContent>
          </a:graphicData>
        </a:graphic>
      </p:graphicFrame>
    </p:spTree>
    <p:extLst>
      <p:ext uri="{BB962C8B-B14F-4D97-AF65-F5344CB8AC3E}">
        <p14:creationId xmlns:p14="http://schemas.microsoft.com/office/powerpoint/2010/main" val="2889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640541" y="986283"/>
            <a:ext cx="10201836" cy="830997"/>
          </a:xfrm>
          <a:prstGeom prst="rect">
            <a:avLst/>
          </a:prstGeom>
          <a:noFill/>
        </p:spPr>
        <p:txBody>
          <a:bodyPr wrap="square">
            <a:spAutoFit/>
          </a:bodyPr>
          <a:lstStyle/>
          <a:p>
            <a:pPr marL="0" marR="0">
              <a:spcBef>
                <a:spcPts val="0"/>
              </a:spcBef>
              <a:spcAft>
                <a:spcPts val="0"/>
              </a:spcAft>
            </a:pPr>
            <a:r>
              <a:rPr lang="en-US" sz="2400" b="1" dirty="0">
                <a:solidFill>
                  <a:srgbClr val="F26532"/>
                </a:solidFill>
                <a:effectLst/>
                <a:latin typeface="Arial" panose="020B0604020202020204" pitchFamily="34" charset="0"/>
                <a:ea typeface="Times New Roman" panose="02020603050405020304" pitchFamily="18" charset="0"/>
                <a:cs typeface="Arial" panose="020B0604020202020204" pitchFamily="34" charset="0"/>
              </a:rPr>
              <a:t>Rewrite the second sentence so that it has a similar meaning to the first. Use the expressions and the prompts below to help you. (p.58)</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2">
            <a:extLst>
              <a:ext uri="{FF2B5EF4-FFF2-40B4-BE49-F238E27FC236}">
                <a16:creationId xmlns:a16="http://schemas.microsoft.com/office/drawing/2014/main" id="{29B30C64-C362-445A-89C0-0DCE39D44CDA}"/>
              </a:ext>
            </a:extLst>
          </p:cNvPr>
          <p:cNvSpPr>
            <a:spLocks noChangeArrowheads="1"/>
          </p:cNvSpPr>
          <p:nvPr/>
        </p:nvSpPr>
        <p:spPr bwMode="auto">
          <a:xfrm>
            <a:off x="4724665" y="288135"/>
            <a:ext cx="289010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8BB81C8-214C-4B33-98EB-E602D7A53A93}"/>
              </a:ext>
            </a:extLst>
          </p:cNvPr>
          <p:cNvSpPr>
            <a:spLocks noChangeArrowheads="1"/>
          </p:cNvSpPr>
          <p:nvPr/>
        </p:nvSpPr>
        <p:spPr bwMode="auto">
          <a:xfrm>
            <a:off x="1739589" y="2062974"/>
            <a:ext cx="367412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A8C8F97-FE1E-454C-A49F-AD780237FB29}"/>
              </a:ext>
            </a:extLst>
          </p:cNvPr>
          <p:cNvGraphicFramePr>
            <a:graphicFrameLocks noChangeAspect="1"/>
          </p:cNvGraphicFramePr>
          <p:nvPr>
            <p:extLst>
              <p:ext uri="{D42A27DB-BD31-4B8C-83A1-F6EECF244321}">
                <p14:modId xmlns:p14="http://schemas.microsoft.com/office/powerpoint/2010/main" val="323851250"/>
              </p:ext>
            </p:extLst>
          </p:nvPr>
        </p:nvGraphicFramePr>
        <p:xfrm>
          <a:off x="1739590" y="2062975"/>
          <a:ext cx="6200078" cy="4477834"/>
        </p:xfrm>
        <a:graphic>
          <a:graphicData uri="http://schemas.openxmlformats.org/presentationml/2006/ole">
            <mc:AlternateContent xmlns:mc="http://schemas.openxmlformats.org/markup-compatibility/2006">
              <mc:Choice xmlns:v="urn:schemas-microsoft-com:vml" Requires="v">
                <p:oleObj spid="_x0000_s2069" name="Bitmap Image" r:id="rId5" imgW="3403175" imgH="2457576" progId="Paint.Picture">
                  <p:embed/>
                </p:oleObj>
              </mc:Choice>
              <mc:Fallback>
                <p:oleObj name="Bitmap Image" r:id="rId5" imgW="3403175" imgH="2457576"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590" y="2062975"/>
                        <a:ext cx="6200078" cy="4477834"/>
                      </a:xfrm>
                      <a:prstGeom prst="rect">
                        <a:avLst/>
                      </a:prstGeom>
                      <a:noFill/>
                    </p:spPr>
                  </p:pic>
                </p:oleObj>
              </mc:Fallback>
            </mc:AlternateContent>
          </a:graphicData>
        </a:graphic>
      </p:graphicFrame>
    </p:spTree>
    <p:extLst>
      <p:ext uri="{BB962C8B-B14F-4D97-AF65-F5344CB8AC3E}">
        <p14:creationId xmlns:p14="http://schemas.microsoft.com/office/powerpoint/2010/main" val="49110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640541" y="986283"/>
            <a:ext cx="10201836" cy="830997"/>
          </a:xfrm>
          <a:prstGeom prst="rect">
            <a:avLst/>
          </a:prstGeom>
          <a:noFill/>
        </p:spPr>
        <p:txBody>
          <a:bodyPr wrap="square">
            <a:spAutoFit/>
          </a:bodyPr>
          <a:lstStyle/>
          <a:p>
            <a:pPr marL="0" marR="0">
              <a:spcBef>
                <a:spcPts val="0"/>
              </a:spcBef>
              <a:spcAft>
                <a:spcPts val="0"/>
              </a:spcAft>
            </a:pPr>
            <a:r>
              <a:rPr lang="en-US" sz="2400" b="1" dirty="0">
                <a:solidFill>
                  <a:srgbClr val="F26532"/>
                </a:solidFill>
                <a:effectLst/>
                <a:latin typeface="Arial" panose="020B0604020202020204" pitchFamily="34" charset="0"/>
                <a:ea typeface="Times New Roman" panose="02020603050405020304" pitchFamily="18" charset="0"/>
                <a:cs typeface="Arial" panose="020B0604020202020204" pitchFamily="34" charset="0"/>
              </a:rPr>
              <a:t>Rewrite the second sentence so that it has a similar meaning to the first. Use the expressions and the prompts below to help you. (p.58)</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Rectangle 2">
            <a:extLst>
              <a:ext uri="{FF2B5EF4-FFF2-40B4-BE49-F238E27FC236}">
                <a16:creationId xmlns:a16="http://schemas.microsoft.com/office/drawing/2014/main" id="{29B30C64-C362-445A-89C0-0DCE39D44CDA}"/>
              </a:ext>
            </a:extLst>
          </p:cNvPr>
          <p:cNvSpPr>
            <a:spLocks noChangeArrowheads="1"/>
          </p:cNvSpPr>
          <p:nvPr/>
        </p:nvSpPr>
        <p:spPr bwMode="auto">
          <a:xfrm>
            <a:off x="4724665" y="288135"/>
            <a:ext cx="289010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28BB81C8-214C-4B33-98EB-E602D7A53A93}"/>
              </a:ext>
            </a:extLst>
          </p:cNvPr>
          <p:cNvSpPr>
            <a:spLocks noChangeArrowheads="1"/>
          </p:cNvSpPr>
          <p:nvPr/>
        </p:nvSpPr>
        <p:spPr bwMode="auto">
          <a:xfrm>
            <a:off x="1739589" y="2062974"/>
            <a:ext cx="367412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6980D5E1-EC9C-4E82-89B1-30A0C83AFE1D}"/>
              </a:ext>
            </a:extLst>
          </p:cNvPr>
          <p:cNvSpPr/>
          <p:nvPr/>
        </p:nvSpPr>
        <p:spPr>
          <a:xfrm>
            <a:off x="1739589" y="1927365"/>
            <a:ext cx="9679259" cy="3785652"/>
          </a:xfrm>
          <a:prstGeom prst="rect">
            <a:avLst/>
          </a:prstGeom>
        </p:spPr>
        <p:txBody>
          <a:bodyPr wrap="square">
            <a:spAutoFit/>
          </a:bodyPr>
          <a:lstStyle/>
          <a:p>
            <a:pPr algn="just"/>
            <a:r>
              <a:rPr lang="en-US" sz="2400" dirty="0"/>
              <a:t>1. AI helps drivers to find the best routes in transport.</a:t>
            </a:r>
          </a:p>
          <a:p>
            <a:pPr algn="just"/>
            <a:r>
              <a:rPr lang="en-US" sz="2400" i="1" dirty="0">
                <a:solidFill>
                  <a:srgbClr val="FF0000"/>
                </a:solidFill>
              </a:rPr>
              <a:t>-&gt; Helping drivers to find the best routes is one of the benefits of AI in transport.</a:t>
            </a:r>
          </a:p>
          <a:p>
            <a:pPr algn="just"/>
            <a:r>
              <a:rPr lang="en-US" sz="2400" dirty="0"/>
              <a:t>2. Vacuum cleaners allow us to clean the house quickly.</a:t>
            </a:r>
          </a:p>
          <a:p>
            <a:pPr algn="just"/>
            <a:r>
              <a:rPr lang="en-US" sz="2400" i="1" dirty="0">
                <a:solidFill>
                  <a:srgbClr val="FF0000"/>
                </a:solidFill>
              </a:rPr>
              <a:t>-&gt; Vacuum cleaners are useful for cleaning / in cleaning the house quickly.</a:t>
            </a:r>
          </a:p>
          <a:p>
            <a:pPr algn="just"/>
            <a:r>
              <a:rPr lang="en-US" sz="2400" dirty="0"/>
              <a:t>3. Smartphones are used for learning languages.</a:t>
            </a:r>
          </a:p>
          <a:p>
            <a:pPr algn="just"/>
            <a:r>
              <a:rPr lang="en-US" sz="2400" i="1" dirty="0">
                <a:solidFill>
                  <a:srgbClr val="FF0000"/>
                </a:solidFill>
              </a:rPr>
              <a:t>-&gt; Smartphones help us to learn languages.</a:t>
            </a:r>
          </a:p>
          <a:p>
            <a:pPr algn="just"/>
            <a:r>
              <a:rPr lang="en-US" sz="2400" dirty="0"/>
              <a:t>4. Telephones are useful in communicating over long distances.</a:t>
            </a:r>
          </a:p>
          <a:p>
            <a:pPr algn="just"/>
            <a:r>
              <a:rPr lang="en-US" sz="2400" i="1" dirty="0">
                <a:solidFill>
                  <a:srgbClr val="FF0000"/>
                </a:solidFill>
              </a:rPr>
              <a:t>-&gt; Telephones are used to communicate / for communication / for communicating over long distances.</a:t>
            </a:r>
            <a:endParaRPr lang="en-VN" sz="2400" i="1" dirty="0">
              <a:solidFill>
                <a:srgbClr val="FF0000"/>
              </a:solidFill>
            </a:endParaRPr>
          </a:p>
        </p:txBody>
      </p:sp>
    </p:spTree>
    <p:extLst>
      <p:ext uri="{BB962C8B-B14F-4D97-AF65-F5344CB8AC3E}">
        <p14:creationId xmlns:p14="http://schemas.microsoft.com/office/powerpoint/2010/main" val="35232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wipe(down)">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30775" y="2456610"/>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PRE-WRITING</a:t>
            </a:r>
            <a:endParaRPr lang="en-GB" b="1" dirty="0">
              <a:solidFill>
                <a:srgbClr val="006673"/>
              </a:solidFill>
            </a:endParaRPr>
          </a:p>
        </p:txBody>
      </p:sp>
      <p:sp>
        <p:nvSpPr>
          <p:cNvPr id="24" name="Rounded Rectangle 23"/>
          <p:cNvSpPr/>
          <p:nvPr/>
        </p:nvSpPr>
        <p:spPr>
          <a:xfrm>
            <a:off x="1206732" y="381591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WHILE-WRITING</a:t>
            </a:r>
            <a:endParaRPr lang="en-GB" b="1" dirty="0">
              <a:solidFill>
                <a:srgbClr val="006673"/>
              </a:solidFill>
            </a:endParaRPr>
          </a:p>
        </p:txBody>
      </p:sp>
      <p:sp>
        <p:nvSpPr>
          <p:cNvPr id="25" name="Rectangle 24"/>
          <p:cNvSpPr/>
          <p:nvPr/>
        </p:nvSpPr>
        <p:spPr>
          <a:xfrm>
            <a:off x="5177303" y="1110010"/>
            <a:ext cx="625215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Hot seat</a:t>
            </a:r>
            <a:endParaRPr lang="en-GB" dirty="0">
              <a:solidFill>
                <a:srgbClr val="006673"/>
              </a:solidFill>
            </a:endParaRPr>
          </a:p>
        </p:txBody>
      </p:sp>
      <p:sp>
        <p:nvSpPr>
          <p:cNvPr id="26" name="Rectangle 25"/>
          <p:cNvSpPr/>
          <p:nvPr/>
        </p:nvSpPr>
        <p:spPr>
          <a:xfrm>
            <a:off x="5177303" y="1941905"/>
            <a:ext cx="6252159" cy="17875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1: Choose an invention in this unit. Draw a diagram to show how it is used. Then work in groups to guess one another's inventions.</a:t>
            </a:r>
          </a:p>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2: Rewrite the second sentence so that it has a similar meaning to the first. Use the expressions and the prompts below to help you.</a:t>
            </a:r>
          </a:p>
        </p:txBody>
      </p:sp>
      <p:sp>
        <p:nvSpPr>
          <p:cNvPr id="27" name="Rectangle 26"/>
          <p:cNvSpPr/>
          <p:nvPr/>
        </p:nvSpPr>
        <p:spPr>
          <a:xfrm>
            <a:off x="5177302" y="3932015"/>
            <a:ext cx="6287903" cy="82077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3: Write a paragraph (120 - 150 words) to describe two or three benefits of the invention you chose in 1. Use the outline below to help you.</a:t>
            </a:r>
            <a:endParaRPr lang="en-US" sz="1800" dirty="0">
              <a:solidFill>
                <a:srgbClr val="006673"/>
              </a:solidFill>
              <a:effectLst/>
              <a:ea typeface="Times New Roman" panose="02020603050405020304" pitchFamily="18" charset="0"/>
            </a:endParaRPr>
          </a:p>
        </p:txBody>
      </p:sp>
      <p:cxnSp>
        <p:nvCxnSpPr>
          <p:cNvPr id="28" name="Curved Connector 27"/>
          <p:cNvCxnSpPr>
            <a:cxnSpLocks/>
          </p:cNvCxnSpPr>
          <p:nvPr/>
        </p:nvCxnSpPr>
        <p:spPr>
          <a:xfrm>
            <a:off x="2594369" y="1840818"/>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69252" y="2842616"/>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Tree>
    <p:extLst>
      <p:ext uri="{BB962C8B-B14F-4D97-AF65-F5344CB8AC3E}">
        <p14:creationId xmlns:p14="http://schemas.microsoft.com/office/powerpoint/2010/main" val="6551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8882744" cy="1200329"/>
          </a:xfrm>
          <a:prstGeom prst="rect">
            <a:avLst/>
          </a:prstGeom>
          <a:noFill/>
        </p:spPr>
        <p:txBody>
          <a:bodyPr wrap="square">
            <a:spAutoFit/>
          </a:bodyPr>
          <a:lstStyle/>
          <a:p>
            <a:r>
              <a:rPr lang="en-US" sz="2400" b="1" dirty="0">
                <a:solidFill>
                  <a:srgbClr val="F26532"/>
                </a:solidFill>
                <a:effectLst/>
                <a:latin typeface="Arial" panose="020B0604020202020204" pitchFamily="34" charset="0"/>
                <a:ea typeface="Times New Roman" panose="02020603050405020304" pitchFamily="18" charset="0"/>
                <a:cs typeface="Arial" panose="020B0604020202020204" pitchFamily="34" charset="0"/>
              </a:rPr>
              <a:t>Write a paragraph (120 - 150 words) to describe two or three benefits of the invention you chose in 1. Use the outline below to help you. (p.58).</a:t>
            </a:r>
            <a:endParaRPr lang="en-VN" sz="24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Picture 2">
            <a:extLst>
              <a:ext uri="{FF2B5EF4-FFF2-40B4-BE49-F238E27FC236}">
                <a16:creationId xmlns:a16="http://schemas.microsoft.com/office/drawing/2014/main" id="{061F4177-7B4A-4045-ABDE-A328EC009F42}"/>
              </a:ext>
            </a:extLst>
          </p:cNvPr>
          <p:cNvPicPr>
            <a:picLocks noChangeAspect="1"/>
          </p:cNvPicPr>
          <p:nvPr/>
        </p:nvPicPr>
        <p:blipFill>
          <a:blip r:embed="rId4"/>
          <a:stretch>
            <a:fillRect/>
          </a:stretch>
        </p:blipFill>
        <p:spPr>
          <a:xfrm>
            <a:off x="3310617" y="2309560"/>
            <a:ext cx="5570766" cy="4366559"/>
          </a:xfrm>
          <a:prstGeom prst="rect">
            <a:avLst/>
          </a:prstGeom>
        </p:spPr>
      </p:pic>
    </p:spTree>
    <p:extLst>
      <p:ext uri="{BB962C8B-B14F-4D97-AF65-F5344CB8AC3E}">
        <p14:creationId xmlns:p14="http://schemas.microsoft.com/office/powerpoint/2010/main" val="269389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8882744" cy="1200329"/>
          </a:xfrm>
          <a:prstGeom prst="rect">
            <a:avLst/>
          </a:prstGeom>
          <a:noFill/>
        </p:spPr>
        <p:txBody>
          <a:bodyPr wrap="square">
            <a:spAutoFit/>
          </a:bodyPr>
          <a:lstStyle/>
          <a:p>
            <a:r>
              <a:rPr lang="en-US" sz="2400" b="1" dirty="0">
                <a:solidFill>
                  <a:srgbClr val="F26532"/>
                </a:solidFill>
                <a:effectLst/>
                <a:latin typeface="Arial" panose="020B0604020202020204" pitchFamily="34" charset="0"/>
                <a:ea typeface="Times New Roman" panose="02020603050405020304" pitchFamily="18" charset="0"/>
                <a:cs typeface="Arial" panose="020B0604020202020204" pitchFamily="34" charset="0"/>
              </a:rPr>
              <a:t>Write a paragraph (120 - 150 words) to describe two or three benefits of the invention you chose in 1. Use the outline below to help you. (p.58).</a:t>
            </a:r>
            <a:endParaRPr lang="en-VN" sz="24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25166A4-89DD-47BA-ABB6-E9DC44B79F3D}"/>
              </a:ext>
            </a:extLst>
          </p:cNvPr>
          <p:cNvSpPr txBox="1"/>
          <p:nvPr/>
        </p:nvSpPr>
        <p:spPr>
          <a:xfrm>
            <a:off x="1611085" y="2365161"/>
            <a:ext cx="9862457" cy="3477875"/>
          </a:xfrm>
          <a:prstGeom prst="rect">
            <a:avLst/>
          </a:prstGeom>
          <a:noFill/>
        </p:spPr>
        <p:txBody>
          <a:bodyPr wrap="square">
            <a:spAutoFit/>
          </a:bodyPr>
          <a:lstStyle/>
          <a:p>
            <a:r>
              <a:rPr lang="en-US" sz="2200" b="1" dirty="0"/>
              <a:t>Sample:</a:t>
            </a:r>
          </a:p>
          <a:p>
            <a:pPr algn="just"/>
            <a:r>
              <a:rPr lang="en-US" sz="2200" i="1" dirty="0"/>
              <a:t>Electricity is one of the great inventions of the past, because it has brought many benefits for people. First, electricity can be used to light our houses and streets. Without it, the world will be dark and dangerous. Second, electricity is also useful in heating. For example, in cold areas, electric heaters can keep us warm and healthy in long winters. Finally, the most important use of electricity is to run machines. Without electricity, factories, schools and hospitals cannot run normally. Everyone and everything will stop working. Other inventions, such as TVs, computers and robots will become useless without electricity. In conclusion, electricity plays a very important part in our life today and we cannot live without it.</a:t>
            </a:r>
          </a:p>
        </p:txBody>
      </p:sp>
    </p:spTree>
    <p:extLst>
      <p:ext uri="{BB962C8B-B14F-4D97-AF65-F5344CB8AC3E}">
        <p14:creationId xmlns:p14="http://schemas.microsoft.com/office/powerpoint/2010/main" val="338365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30775" y="2456610"/>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PRE-WRITING</a:t>
            </a:r>
            <a:endParaRPr lang="en-GB" b="1" dirty="0">
              <a:solidFill>
                <a:srgbClr val="006673"/>
              </a:solidFill>
            </a:endParaRPr>
          </a:p>
        </p:txBody>
      </p:sp>
      <p:sp>
        <p:nvSpPr>
          <p:cNvPr id="24" name="Rounded Rectangle 23"/>
          <p:cNvSpPr/>
          <p:nvPr/>
        </p:nvSpPr>
        <p:spPr>
          <a:xfrm>
            <a:off x="1206732" y="381591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WHILE-WRITING</a:t>
            </a:r>
            <a:endParaRPr lang="en-GB" b="1" dirty="0">
              <a:solidFill>
                <a:srgbClr val="006673"/>
              </a:solidFill>
            </a:endParaRPr>
          </a:p>
        </p:txBody>
      </p:sp>
      <p:sp>
        <p:nvSpPr>
          <p:cNvPr id="25" name="Rectangle 24"/>
          <p:cNvSpPr/>
          <p:nvPr/>
        </p:nvSpPr>
        <p:spPr>
          <a:xfrm>
            <a:off x="5177303" y="1110010"/>
            <a:ext cx="625215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Hot seat</a:t>
            </a:r>
            <a:endParaRPr lang="en-GB" dirty="0">
              <a:solidFill>
                <a:srgbClr val="006673"/>
              </a:solidFill>
            </a:endParaRPr>
          </a:p>
        </p:txBody>
      </p:sp>
      <p:sp>
        <p:nvSpPr>
          <p:cNvPr id="26" name="Rectangle 25"/>
          <p:cNvSpPr/>
          <p:nvPr/>
        </p:nvSpPr>
        <p:spPr>
          <a:xfrm>
            <a:off x="5177303" y="1941905"/>
            <a:ext cx="6252159" cy="17875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1: Choose an invention in this unit. Draw a diagram to show how it is used. Then work in groups to guess one another's inventions.</a:t>
            </a:r>
          </a:p>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2: Rewrite the second sentence so that it has a similar meaning to the first. Use the expressions and the prompts below to help you.</a:t>
            </a:r>
          </a:p>
        </p:txBody>
      </p:sp>
      <p:sp>
        <p:nvSpPr>
          <p:cNvPr id="27" name="Rectangle 26"/>
          <p:cNvSpPr/>
          <p:nvPr/>
        </p:nvSpPr>
        <p:spPr>
          <a:xfrm>
            <a:off x="5177302" y="3932015"/>
            <a:ext cx="6287903" cy="82077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3: Write a paragraph (120 - 150 words) to describe two or three benefits of the invention you chose in 1. Use the outline below to help you.</a:t>
            </a:r>
            <a:endParaRPr lang="en-US" sz="1800" dirty="0">
              <a:solidFill>
                <a:srgbClr val="006673"/>
              </a:solidFill>
              <a:effectLst/>
              <a:ea typeface="Times New Roman" panose="02020603050405020304" pitchFamily="18" charset="0"/>
            </a:endParaRPr>
          </a:p>
        </p:txBody>
      </p:sp>
      <p:cxnSp>
        <p:nvCxnSpPr>
          <p:cNvPr id="28" name="Curved Connector 27"/>
          <p:cNvCxnSpPr>
            <a:cxnSpLocks/>
          </p:cNvCxnSpPr>
          <p:nvPr/>
        </p:nvCxnSpPr>
        <p:spPr>
          <a:xfrm>
            <a:off x="2594369" y="1840818"/>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69252" y="2842616"/>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7285" y="494184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POST-WRITING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35" name="Rectangle 34">
            <a:extLst>
              <a:ext uri="{FF2B5EF4-FFF2-40B4-BE49-F238E27FC236}">
                <a16:creationId xmlns:a16="http://schemas.microsoft.com/office/drawing/2014/main" id="{ECAF6456-892F-7644-9C00-B5F5D84C266E}"/>
              </a:ext>
            </a:extLst>
          </p:cNvPr>
          <p:cNvSpPr/>
          <p:nvPr/>
        </p:nvSpPr>
        <p:spPr>
          <a:xfrm>
            <a:off x="5177302" y="4941841"/>
            <a:ext cx="6287903"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a typeface="Times New Roman" panose="02020603050405020304" pitchFamily="18" charset="0"/>
                <a:cs typeface="Cambria" panose="02040503050406030204" pitchFamily="18" charset="0"/>
              </a:rPr>
              <a:t>F</a:t>
            </a:r>
            <a:r>
              <a:rPr lang="en-US" sz="1800" dirty="0">
                <a:solidFill>
                  <a:srgbClr val="006673"/>
                </a:solidFill>
                <a:effectLst/>
                <a:ea typeface="Times New Roman" panose="02020603050405020304" pitchFamily="18" charset="0"/>
                <a:cs typeface="Cambria" panose="02040503050406030204" pitchFamily="18" charset="0"/>
              </a:rPr>
              <a:t>eedback</a:t>
            </a:r>
            <a:endParaRPr lang="en-US" sz="1800" dirty="0">
              <a:solidFill>
                <a:srgbClr val="006673"/>
              </a:solidFill>
              <a:effectLst/>
              <a:ea typeface="Times New Roman" panose="02020603050405020304" pitchFamily="18" charset="0"/>
            </a:endParaRPr>
          </a:p>
        </p:txBody>
      </p:sp>
      <p:cxnSp>
        <p:nvCxnSpPr>
          <p:cNvPr id="37" name="Curved Connector 27">
            <a:extLst>
              <a:ext uri="{FF2B5EF4-FFF2-40B4-BE49-F238E27FC236}">
                <a16:creationId xmlns:a16="http://schemas.microsoft.com/office/drawing/2014/main" id="{B3D25978-591F-4769-95CB-6C115EF864FF}"/>
              </a:ext>
            </a:extLst>
          </p:cNvPr>
          <p:cNvCxnSpPr>
            <a:cxnSpLocks/>
          </p:cNvCxnSpPr>
          <p:nvPr/>
        </p:nvCxnSpPr>
        <p:spPr>
          <a:xfrm>
            <a:off x="3157465" y="4323837"/>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9109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POST-WRITING</a:t>
            </a:r>
          </a:p>
        </p:txBody>
      </p:sp>
      <p:sp>
        <p:nvSpPr>
          <p:cNvPr id="3" name="Rectangle 2">
            <a:extLst>
              <a:ext uri="{FF2B5EF4-FFF2-40B4-BE49-F238E27FC236}">
                <a16:creationId xmlns:a16="http://schemas.microsoft.com/office/drawing/2014/main" id="{C5A13175-C694-8148-849A-68DA8C3A3EF4}"/>
              </a:ext>
            </a:extLst>
          </p:cNvPr>
          <p:cNvSpPr/>
          <p:nvPr/>
        </p:nvSpPr>
        <p:spPr>
          <a:xfrm>
            <a:off x="1691435" y="3867098"/>
            <a:ext cx="5132489" cy="1815882"/>
          </a:xfrm>
          <a:prstGeom prst="rect">
            <a:avLst/>
          </a:prstGeom>
        </p:spPr>
        <p:txBody>
          <a:bodyPr wrap="square">
            <a:spAutoFit/>
          </a:bodyPr>
          <a:lstStyle/>
          <a:p>
            <a:pPr marL="457200"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Calibri" panose="020F0502020204030204" pitchFamily="34" charset="0"/>
              </a:rPr>
              <a:t>Peer review</a:t>
            </a:r>
          </a:p>
          <a:p>
            <a:pPr marL="457200" indent="-457200">
              <a:buFont typeface="Arial" panose="020B0604020202020204" pitchFamily="34" charset="0"/>
              <a:buChar char="•"/>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Teacher’s feedback</a:t>
            </a:r>
          </a:p>
          <a:p>
            <a:endParaRPr lang="en-VN" sz="2800" dirty="0">
              <a:solidFill>
                <a:srgbClr val="006673"/>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A picture containing text, cup, spectacles, goggles&#10;&#10;Description automatically generated">
            <a:extLst>
              <a:ext uri="{FF2B5EF4-FFF2-40B4-BE49-F238E27FC236}">
                <a16:creationId xmlns:a16="http://schemas.microsoft.com/office/drawing/2014/main" id="{B64485AF-E615-4282-AB7D-08309A6B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20" y="965767"/>
            <a:ext cx="4417127" cy="2484634"/>
          </a:xfrm>
          <a:prstGeom prst="rect">
            <a:avLst/>
          </a:prstGeom>
        </p:spPr>
      </p:pic>
      <p:pic>
        <p:nvPicPr>
          <p:cNvPr id="7" name="Picture 6" descr="Logo&#10;&#10;Description automatically generated">
            <a:extLst>
              <a:ext uri="{FF2B5EF4-FFF2-40B4-BE49-F238E27FC236}">
                <a16:creationId xmlns:a16="http://schemas.microsoft.com/office/drawing/2014/main" id="{0AF1FCCB-33C8-40FD-ACAE-246BBE293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804" y="2228011"/>
            <a:ext cx="4417126" cy="3318029"/>
          </a:xfrm>
          <a:prstGeom prst="rect">
            <a:avLst/>
          </a:prstGeom>
        </p:spPr>
      </p:pic>
    </p:spTree>
    <p:extLst>
      <p:ext uri="{BB962C8B-B14F-4D97-AF65-F5344CB8AC3E}">
        <p14:creationId xmlns:p14="http://schemas.microsoft.com/office/powerpoint/2010/main" val="158929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30775" y="2456610"/>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PRE-WRITING</a:t>
            </a:r>
            <a:endParaRPr lang="en-GB" b="1" dirty="0">
              <a:solidFill>
                <a:srgbClr val="006673"/>
              </a:solidFill>
            </a:endParaRPr>
          </a:p>
        </p:txBody>
      </p:sp>
      <p:sp>
        <p:nvSpPr>
          <p:cNvPr id="24" name="Rounded Rectangle 23"/>
          <p:cNvSpPr/>
          <p:nvPr/>
        </p:nvSpPr>
        <p:spPr>
          <a:xfrm>
            <a:off x="1206732" y="381591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WHILE-WRITING</a:t>
            </a:r>
            <a:endParaRPr lang="en-GB" b="1" dirty="0">
              <a:solidFill>
                <a:srgbClr val="006673"/>
              </a:solidFill>
            </a:endParaRPr>
          </a:p>
        </p:txBody>
      </p:sp>
      <p:sp>
        <p:nvSpPr>
          <p:cNvPr id="25" name="Rectangle 24"/>
          <p:cNvSpPr/>
          <p:nvPr/>
        </p:nvSpPr>
        <p:spPr>
          <a:xfrm>
            <a:off x="5177303" y="1110010"/>
            <a:ext cx="625215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Hot seat</a:t>
            </a:r>
            <a:endParaRPr lang="en-GB" dirty="0">
              <a:solidFill>
                <a:srgbClr val="006673"/>
              </a:solidFill>
            </a:endParaRPr>
          </a:p>
        </p:txBody>
      </p:sp>
      <p:sp>
        <p:nvSpPr>
          <p:cNvPr id="26" name="Rectangle 25"/>
          <p:cNvSpPr/>
          <p:nvPr/>
        </p:nvSpPr>
        <p:spPr>
          <a:xfrm>
            <a:off x="5177303" y="1941905"/>
            <a:ext cx="6252159" cy="17875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1: Choose an invention in this unit. Draw a diagram to show how it is used. Then work in groups to guess one another's inventions.</a:t>
            </a:r>
          </a:p>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2: Rewrite the second sentence so that it has a similar meaning to the first. Use the expressions and the prompts below to help you.</a:t>
            </a:r>
          </a:p>
        </p:txBody>
      </p:sp>
      <p:sp>
        <p:nvSpPr>
          <p:cNvPr id="27" name="Rectangle 26"/>
          <p:cNvSpPr/>
          <p:nvPr/>
        </p:nvSpPr>
        <p:spPr>
          <a:xfrm>
            <a:off x="5177302" y="3932015"/>
            <a:ext cx="6287903" cy="82077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3: Write a paragraph (120 - 150 words) to describe two or three benefits of the invention you chose in 1. Use the outline below to help you.</a:t>
            </a:r>
            <a:endParaRPr lang="en-US" sz="1800" dirty="0">
              <a:solidFill>
                <a:srgbClr val="006673"/>
              </a:solidFill>
              <a:effectLst/>
              <a:ea typeface="Times New Roman" panose="02020603050405020304" pitchFamily="18" charset="0"/>
            </a:endParaRPr>
          </a:p>
        </p:txBody>
      </p:sp>
      <p:cxnSp>
        <p:nvCxnSpPr>
          <p:cNvPr id="28" name="Curved Connector 27"/>
          <p:cNvCxnSpPr>
            <a:cxnSpLocks/>
          </p:cNvCxnSpPr>
          <p:nvPr/>
        </p:nvCxnSpPr>
        <p:spPr>
          <a:xfrm>
            <a:off x="2594369" y="1840818"/>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69252" y="2842616"/>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7285" y="494184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POST-WRITING</a:t>
            </a:r>
            <a:endParaRPr lang="en-GB" b="1" dirty="0">
              <a:solidFill>
                <a:srgbClr val="006673"/>
              </a:solidFill>
            </a:endParaRPr>
          </a:p>
        </p:txBody>
      </p:sp>
      <p:sp>
        <p:nvSpPr>
          <p:cNvPr id="32" name="Rectangle 31"/>
          <p:cNvSpPr/>
          <p:nvPr/>
        </p:nvSpPr>
        <p:spPr>
          <a:xfrm>
            <a:off x="5182847" y="5985853"/>
            <a:ext cx="628790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20858" y="598585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p:cNvCxnSpPr>
          <p:nvPr/>
        </p:nvCxnSpPr>
        <p:spPr>
          <a:xfrm rot="10800000" flipV="1">
            <a:off x="2169251" y="508176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177302" y="4941841"/>
            <a:ext cx="6287903"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a typeface="Times New Roman" panose="02020603050405020304" pitchFamily="18" charset="0"/>
                <a:cs typeface="Cambria" panose="02040503050406030204" pitchFamily="18" charset="0"/>
              </a:rPr>
              <a:t>F</a:t>
            </a:r>
            <a:r>
              <a:rPr lang="en-US" sz="1800" dirty="0">
                <a:solidFill>
                  <a:srgbClr val="006673"/>
                </a:solidFill>
                <a:effectLst/>
                <a:ea typeface="Times New Roman" panose="02020603050405020304" pitchFamily="18" charset="0"/>
                <a:cs typeface="Cambria" panose="02040503050406030204" pitchFamily="18" charset="0"/>
              </a:rPr>
              <a:t>eedback</a:t>
            </a:r>
            <a:endParaRPr lang="en-US" sz="1800" dirty="0">
              <a:solidFill>
                <a:srgbClr val="006673"/>
              </a:solidFill>
              <a:effectLst/>
              <a:ea typeface="Times New Roman" panose="02020603050405020304" pitchFamily="18" charset="0"/>
            </a:endParaRPr>
          </a:p>
        </p:txBody>
      </p:sp>
      <p:cxnSp>
        <p:nvCxnSpPr>
          <p:cNvPr id="37" name="Curved Connector 27">
            <a:extLst>
              <a:ext uri="{FF2B5EF4-FFF2-40B4-BE49-F238E27FC236}">
                <a16:creationId xmlns:a16="http://schemas.microsoft.com/office/drawing/2014/main" id="{B3D25978-591F-4769-95CB-6C115EF864FF}"/>
              </a:ext>
            </a:extLst>
          </p:cNvPr>
          <p:cNvCxnSpPr>
            <a:cxnSpLocks/>
          </p:cNvCxnSpPr>
          <p:nvPr/>
        </p:nvCxnSpPr>
        <p:spPr>
          <a:xfrm>
            <a:off x="3157465" y="4323837"/>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7839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584775"/>
          </a:xfrm>
          <a:prstGeom prst="rect">
            <a:avLst/>
          </a:prstGeom>
          <a:noFill/>
        </p:spPr>
        <p:txBody>
          <a:bodyPr wrap="square">
            <a:spAutoFit/>
          </a:bodyPr>
          <a:lstStyle/>
          <a:p>
            <a:pPr marL="457200" indent="-457200">
              <a:buFont typeface="Courier New" panose="02070309020205020404" pitchFamily="49" charset="0"/>
              <a:buChar char="o"/>
            </a:pPr>
            <a:r>
              <a:rPr lang="en-US" sz="3200" dirty="0"/>
              <a:t>Write about the benefits of an invention.</a:t>
            </a:r>
            <a:endParaRPr lang="en-US" sz="5400" dirty="0"/>
          </a:p>
        </p:txBody>
      </p:sp>
    </p:spTree>
    <p:extLst>
      <p:ext uri="{BB962C8B-B14F-4D97-AF65-F5344CB8AC3E}">
        <p14:creationId xmlns:p14="http://schemas.microsoft.com/office/powerpoint/2010/main" val="330587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1839687" y="3781323"/>
            <a:ext cx="9420892" cy="646331"/>
          </a:xfrm>
          <a:prstGeom prst="rect">
            <a:avLst/>
          </a:prstGeom>
          <a:noFill/>
        </p:spPr>
        <p:txBody>
          <a:bodyPr wrap="square" rtlCol="0">
            <a:spAutoFit/>
          </a:bodyPr>
          <a:lstStyle/>
          <a:p>
            <a:r>
              <a:rPr lang="en-US" sz="3600" b="1" dirty="0">
                <a:solidFill>
                  <a:srgbClr val="048DA4"/>
                </a:solidFill>
              </a:rPr>
              <a:t>Writing about the benefits of an invention</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INVENTIONS</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WRITING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6</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399333" y="1974435"/>
            <a:ext cx="10172181" cy="2909130"/>
          </a:xfrm>
          <a:prstGeom prst="rect">
            <a:avLst/>
          </a:prstGeom>
          <a:noFill/>
        </p:spPr>
        <p:txBody>
          <a:bodyPr wrap="square">
            <a:spAutoFit/>
          </a:bodyPr>
          <a:lstStyle/>
          <a:p>
            <a:pPr marL="342900" indent="-342900">
              <a:lnSpc>
                <a:spcPct val="200000"/>
              </a:lnSpc>
              <a:buAutoNum type="arabicPeriod"/>
            </a:pPr>
            <a:r>
              <a:rPr lang="en-GB" sz="3200" dirty="0"/>
              <a:t>Prepare for the next lesson: Unit 5: Communication and culture/ CLIL.</a:t>
            </a:r>
          </a:p>
          <a:p>
            <a:pPr>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523220"/>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Writing about the benefits of an invention</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30775" y="2456610"/>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PRE-WRITING</a:t>
            </a:r>
            <a:endParaRPr lang="en-GB" b="1" dirty="0">
              <a:solidFill>
                <a:srgbClr val="006673"/>
              </a:solidFill>
            </a:endParaRPr>
          </a:p>
        </p:txBody>
      </p:sp>
      <p:sp>
        <p:nvSpPr>
          <p:cNvPr id="24" name="Rounded Rectangle 23"/>
          <p:cNvSpPr/>
          <p:nvPr/>
        </p:nvSpPr>
        <p:spPr>
          <a:xfrm>
            <a:off x="1206732" y="381591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WHILE-WRITING</a:t>
            </a:r>
            <a:endParaRPr lang="en-GB" b="1" dirty="0">
              <a:solidFill>
                <a:srgbClr val="006673"/>
              </a:solidFill>
            </a:endParaRPr>
          </a:p>
        </p:txBody>
      </p:sp>
      <p:sp>
        <p:nvSpPr>
          <p:cNvPr id="25" name="Rectangle 24"/>
          <p:cNvSpPr/>
          <p:nvPr/>
        </p:nvSpPr>
        <p:spPr>
          <a:xfrm>
            <a:off x="5177303" y="1110010"/>
            <a:ext cx="625215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Hot seat</a:t>
            </a:r>
            <a:endParaRPr lang="en-GB" dirty="0">
              <a:solidFill>
                <a:srgbClr val="006673"/>
              </a:solidFill>
            </a:endParaRPr>
          </a:p>
        </p:txBody>
      </p:sp>
      <p:sp>
        <p:nvSpPr>
          <p:cNvPr id="26" name="Rectangle 25"/>
          <p:cNvSpPr/>
          <p:nvPr/>
        </p:nvSpPr>
        <p:spPr>
          <a:xfrm>
            <a:off x="5177303" y="1941905"/>
            <a:ext cx="6252159" cy="17875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1: Choose an invention in this unit. Draw a diagram to show how it is used. Then work in groups to guess one another's inventions.</a:t>
            </a:r>
          </a:p>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2: Rewrite the second sentence so that it has a similar meaning to the first. Use the expressions and the prompts below to help you.</a:t>
            </a:r>
          </a:p>
        </p:txBody>
      </p:sp>
      <p:sp>
        <p:nvSpPr>
          <p:cNvPr id="27" name="Rectangle 26"/>
          <p:cNvSpPr/>
          <p:nvPr/>
        </p:nvSpPr>
        <p:spPr>
          <a:xfrm>
            <a:off x="5177302" y="3932015"/>
            <a:ext cx="6287903" cy="820776"/>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3: Write a paragraph (120 - 150 words) to describe two or three benefits of the invention you chose in 1. Use the outline below to help you.</a:t>
            </a:r>
            <a:endParaRPr lang="en-US" sz="1800" dirty="0">
              <a:solidFill>
                <a:srgbClr val="006673"/>
              </a:solidFill>
              <a:effectLst/>
              <a:ea typeface="Times New Roman" panose="02020603050405020304" pitchFamily="18" charset="0"/>
            </a:endParaRPr>
          </a:p>
        </p:txBody>
      </p:sp>
      <p:cxnSp>
        <p:nvCxnSpPr>
          <p:cNvPr id="28" name="Curved Connector 27"/>
          <p:cNvCxnSpPr>
            <a:cxnSpLocks/>
          </p:cNvCxnSpPr>
          <p:nvPr/>
        </p:nvCxnSpPr>
        <p:spPr>
          <a:xfrm>
            <a:off x="2594369" y="1840818"/>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169252" y="2842616"/>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697285" y="4941841"/>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POST-WRITING</a:t>
            </a:r>
            <a:endParaRPr lang="en-GB" b="1" dirty="0">
              <a:solidFill>
                <a:srgbClr val="006673"/>
              </a:solidFill>
            </a:endParaRPr>
          </a:p>
        </p:txBody>
      </p:sp>
      <p:sp>
        <p:nvSpPr>
          <p:cNvPr id="32" name="Rectangle 31"/>
          <p:cNvSpPr/>
          <p:nvPr/>
        </p:nvSpPr>
        <p:spPr>
          <a:xfrm>
            <a:off x="5182847" y="5985853"/>
            <a:ext cx="6287903"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20858" y="598585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p:cNvCxnSpPr>
          <p:nvPr/>
        </p:nvCxnSpPr>
        <p:spPr>
          <a:xfrm rot="10800000" flipV="1">
            <a:off x="2169251" y="508176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177302" y="4941841"/>
            <a:ext cx="6287903"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dirty="0">
                <a:solidFill>
                  <a:srgbClr val="006673"/>
                </a:solidFill>
                <a:ea typeface="Times New Roman" panose="02020603050405020304" pitchFamily="18" charset="0"/>
                <a:cs typeface="Cambria" panose="02040503050406030204" pitchFamily="18" charset="0"/>
              </a:rPr>
              <a:t>F</a:t>
            </a:r>
            <a:r>
              <a:rPr lang="en-US" sz="1800" dirty="0">
                <a:solidFill>
                  <a:srgbClr val="006673"/>
                </a:solidFill>
                <a:effectLst/>
                <a:ea typeface="Times New Roman" panose="02020603050405020304" pitchFamily="18" charset="0"/>
                <a:cs typeface="Cambria" panose="02040503050406030204" pitchFamily="18" charset="0"/>
              </a:rPr>
              <a:t>eedback</a:t>
            </a:r>
            <a:endParaRPr lang="en-US" sz="1800" dirty="0">
              <a:solidFill>
                <a:srgbClr val="006673"/>
              </a:solidFill>
              <a:effectLst/>
              <a:ea typeface="Times New Roman" panose="02020603050405020304" pitchFamily="18" charset="0"/>
            </a:endParaRPr>
          </a:p>
        </p:txBody>
      </p:sp>
      <p:cxnSp>
        <p:nvCxnSpPr>
          <p:cNvPr id="37" name="Curved Connector 27">
            <a:extLst>
              <a:ext uri="{FF2B5EF4-FFF2-40B4-BE49-F238E27FC236}">
                <a16:creationId xmlns:a16="http://schemas.microsoft.com/office/drawing/2014/main" id="{B3D25978-591F-4769-95CB-6C115EF864FF}"/>
              </a:ext>
            </a:extLst>
          </p:cNvPr>
          <p:cNvCxnSpPr>
            <a:cxnSpLocks/>
          </p:cNvCxnSpPr>
          <p:nvPr/>
        </p:nvCxnSpPr>
        <p:spPr>
          <a:xfrm>
            <a:off x="3157465" y="4323837"/>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72469" y="100828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3103419" y="1013511"/>
            <a:ext cx="535687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6673"/>
                </a:solidFill>
              </a:rPr>
              <a:t>Hot seat</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12" name="Rectangle 11">
            <a:extLst>
              <a:ext uri="{FF2B5EF4-FFF2-40B4-BE49-F238E27FC236}">
                <a16:creationId xmlns:a16="http://schemas.microsoft.com/office/drawing/2014/main" id="{E5E88976-703C-F946-B741-19671C680E6D}"/>
              </a:ext>
            </a:extLst>
          </p:cNvPr>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F72A9C-CF01-EB47-80D4-038C812F45EC}"/>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14" name="Rectangle 13">
            <a:extLst>
              <a:ext uri="{FF2B5EF4-FFF2-40B4-BE49-F238E27FC236}">
                <a16:creationId xmlns:a16="http://schemas.microsoft.com/office/drawing/2014/main" id="{EC34A17D-2AF8-114E-A73D-86495470FF19}"/>
              </a:ext>
            </a:extLst>
          </p:cNvPr>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1478C-9C19-C445-952E-4B8380FC1F8B}"/>
              </a:ext>
            </a:extLst>
          </p:cNvPr>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4" name="Rectangle 3">
            <a:extLst>
              <a:ext uri="{FF2B5EF4-FFF2-40B4-BE49-F238E27FC236}">
                <a16:creationId xmlns:a16="http://schemas.microsoft.com/office/drawing/2014/main" id="{80DDB13F-F3F0-4848-B14F-144427C2D1F6}"/>
              </a:ext>
            </a:extLst>
          </p:cNvPr>
          <p:cNvSpPr/>
          <p:nvPr/>
        </p:nvSpPr>
        <p:spPr>
          <a:xfrm>
            <a:off x="801036" y="1950045"/>
            <a:ext cx="5937852" cy="3174395"/>
          </a:xfrm>
          <a:prstGeom prst="rect">
            <a:avLst/>
          </a:prstGeom>
        </p:spPr>
        <p:txBody>
          <a:bodyPr wrap="square">
            <a:spAutoFit/>
          </a:bodyPr>
          <a:lstStyle/>
          <a:p>
            <a:pPr algn="just" fontAlgn="base">
              <a:buFont typeface="Arial" panose="020B0604020202020204" pitchFamily="34" charset="0"/>
              <a:buChar char="•"/>
            </a:pPr>
            <a:r>
              <a:rPr lang="en-US" sz="2400" dirty="0"/>
              <a:t> Work in groups.</a:t>
            </a:r>
            <a:endParaRPr lang="en-US" sz="2400" b="1" dirty="0"/>
          </a:p>
          <a:p>
            <a:pPr algn="just" fontAlgn="base">
              <a:buFont typeface="Arial" panose="020B0604020202020204" pitchFamily="34" charset="0"/>
              <a:buChar char="•"/>
            </a:pPr>
            <a:r>
              <a:rPr lang="en-US" sz="2400" dirty="0"/>
              <a:t> Representative of each group sits on a chair, facing the class.</a:t>
            </a:r>
          </a:p>
          <a:p>
            <a:pPr algn="just" fontAlgn="base">
              <a:buFont typeface="Arial" panose="020B0604020202020204" pitchFamily="34" charset="0"/>
              <a:buChar char="•"/>
            </a:pPr>
            <a:r>
              <a:rPr lang="en-US" sz="2400" dirty="0"/>
              <a:t> Others from each group look at the picture shown on slide and give hints about it.</a:t>
            </a:r>
          </a:p>
          <a:p>
            <a:pPr algn="just" fontAlgn="base">
              <a:buFont typeface="Arial" panose="020B0604020202020204" pitchFamily="34" charset="0"/>
              <a:buChar char="•"/>
            </a:pPr>
            <a:r>
              <a:rPr lang="en-US" sz="2400" dirty="0"/>
              <a:t> Representative of each group says out loud the word.</a:t>
            </a:r>
          </a:p>
          <a:p>
            <a:pPr algn="just" fontAlgn="base">
              <a:lnSpc>
                <a:spcPct val="150000"/>
              </a:lnSpc>
            </a:pPr>
            <a:endParaRPr lang="en-US" sz="2400" b="0" i="0" u="none" strike="noStrike" dirty="0">
              <a:effectLst/>
            </a:endParaRPr>
          </a:p>
        </p:txBody>
      </p:sp>
      <p:pic>
        <p:nvPicPr>
          <p:cNvPr id="8" name="Picture 7" descr="Diagram&#10;&#10;Description automatically generated">
            <a:extLst>
              <a:ext uri="{FF2B5EF4-FFF2-40B4-BE49-F238E27FC236}">
                <a16:creationId xmlns:a16="http://schemas.microsoft.com/office/drawing/2014/main" id="{9076FDF8-83FB-416B-B4A7-A88C372F2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078" y="1939412"/>
            <a:ext cx="4951037" cy="2710041"/>
          </a:xfrm>
          <a:prstGeom prst="rect">
            <a:avLst/>
          </a:prstGeom>
        </p:spPr>
      </p:pic>
    </p:spTree>
    <p:extLst>
      <p:ext uri="{BB962C8B-B14F-4D97-AF65-F5344CB8AC3E}">
        <p14:creationId xmlns:p14="http://schemas.microsoft.com/office/powerpoint/2010/main" val="18362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80308-8BE0-4450-9D40-59E944331AF9}"/>
              </a:ext>
            </a:extLst>
          </p:cNvPr>
          <p:cNvSpPr>
            <a:spLocks noGrp="1"/>
          </p:cNvSpPr>
          <p:nvPr>
            <p:ph type="title"/>
          </p:nvPr>
        </p:nvSpPr>
        <p:spPr>
          <a:xfrm>
            <a:off x="1975756" y="348344"/>
            <a:ext cx="9378043" cy="914400"/>
          </a:xfrm>
        </p:spPr>
        <p:txBody>
          <a:bodyPr/>
          <a:lstStyle/>
          <a:p>
            <a:r>
              <a:rPr lang="en-US" b="1" dirty="0">
                <a:solidFill>
                  <a:srgbClr val="FF0000"/>
                </a:solidFill>
              </a:rPr>
              <a:t>Electric light</a:t>
            </a:r>
          </a:p>
        </p:txBody>
      </p:sp>
      <p:pic>
        <p:nvPicPr>
          <p:cNvPr id="5" name="Content Placeholder 4" descr="A picture containing light&#10;&#10;Description automatically generated">
            <a:extLst>
              <a:ext uri="{FF2B5EF4-FFF2-40B4-BE49-F238E27FC236}">
                <a16:creationId xmlns:a16="http://schemas.microsoft.com/office/drawing/2014/main" id="{C6B41652-2C47-487A-8B27-03840218D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5757" y="1460351"/>
            <a:ext cx="7832272" cy="5224543"/>
          </a:xfrm>
        </p:spPr>
      </p:pic>
    </p:spTree>
    <p:extLst>
      <p:ext uri="{BB962C8B-B14F-4D97-AF65-F5344CB8AC3E}">
        <p14:creationId xmlns:p14="http://schemas.microsoft.com/office/powerpoint/2010/main" val="324149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AA08-A818-4404-A004-2B1C6F1B61EF}"/>
              </a:ext>
            </a:extLst>
          </p:cNvPr>
          <p:cNvSpPr>
            <a:spLocks noGrp="1"/>
          </p:cNvSpPr>
          <p:nvPr>
            <p:ph type="title"/>
          </p:nvPr>
        </p:nvSpPr>
        <p:spPr>
          <a:xfrm>
            <a:off x="1981200" y="394382"/>
            <a:ext cx="9372599" cy="726848"/>
          </a:xfrm>
        </p:spPr>
        <p:txBody>
          <a:bodyPr/>
          <a:lstStyle/>
          <a:p>
            <a:r>
              <a:rPr lang="en-US" b="1" dirty="0">
                <a:solidFill>
                  <a:srgbClr val="FF0000"/>
                </a:solidFill>
              </a:rPr>
              <a:t>Airplane</a:t>
            </a:r>
          </a:p>
        </p:txBody>
      </p:sp>
      <p:pic>
        <p:nvPicPr>
          <p:cNvPr id="5" name="Content Placeholder 4" descr="A plane flying in the sky&#10;&#10;Description automatically generated with medium confidence">
            <a:extLst>
              <a:ext uri="{FF2B5EF4-FFF2-40B4-BE49-F238E27FC236}">
                <a16:creationId xmlns:a16="http://schemas.microsoft.com/office/drawing/2014/main" id="{E4A594AA-F681-4617-A38B-35049DE3DF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285" y="1334633"/>
            <a:ext cx="8392886" cy="5128985"/>
          </a:xfrm>
        </p:spPr>
      </p:pic>
    </p:spTree>
    <p:extLst>
      <p:ext uri="{BB962C8B-B14F-4D97-AF65-F5344CB8AC3E}">
        <p14:creationId xmlns:p14="http://schemas.microsoft.com/office/powerpoint/2010/main" val="138505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BA93-D4E4-4865-B3D0-4E534CD6D218}"/>
              </a:ext>
            </a:extLst>
          </p:cNvPr>
          <p:cNvSpPr>
            <a:spLocks noGrp="1"/>
          </p:cNvSpPr>
          <p:nvPr>
            <p:ph type="title"/>
          </p:nvPr>
        </p:nvSpPr>
        <p:spPr>
          <a:xfrm>
            <a:off x="2191430" y="1"/>
            <a:ext cx="9162370" cy="1143000"/>
          </a:xfrm>
        </p:spPr>
        <p:txBody>
          <a:bodyPr/>
          <a:lstStyle/>
          <a:p>
            <a:r>
              <a:rPr lang="en-US" b="1" dirty="0">
                <a:solidFill>
                  <a:srgbClr val="FF0000"/>
                </a:solidFill>
              </a:rPr>
              <a:t>Automobile</a:t>
            </a:r>
          </a:p>
        </p:txBody>
      </p:sp>
      <p:pic>
        <p:nvPicPr>
          <p:cNvPr id="5" name="Content Placeholder 4" descr="A black sports car&#10;&#10;Description automatically generated with low confidence">
            <a:extLst>
              <a:ext uri="{FF2B5EF4-FFF2-40B4-BE49-F238E27FC236}">
                <a16:creationId xmlns:a16="http://schemas.microsoft.com/office/drawing/2014/main" id="{CA90A24E-6B05-4728-974A-E84944AFB0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630" y="1143001"/>
            <a:ext cx="8170068" cy="5115719"/>
          </a:xfrm>
        </p:spPr>
      </p:pic>
    </p:spTree>
    <p:extLst>
      <p:ext uri="{BB962C8B-B14F-4D97-AF65-F5344CB8AC3E}">
        <p14:creationId xmlns:p14="http://schemas.microsoft.com/office/powerpoint/2010/main" val="368211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30775" y="2456610"/>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PRE-WRITING</a:t>
            </a:r>
            <a:endParaRPr lang="en-GB" b="1" dirty="0">
              <a:solidFill>
                <a:srgbClr val="006673"/>
              </a:solidFill>
            </a:endParaRPr>
          </a:p>
        </p:txBody>
      </p:sp>
      <p:sp>
        <p:nvSpPr>
          <p:cNvPr id="25" name="Rectangle 24"/>
          <p:cNvSpPr/>
          <p:nvPr/>
        </p:nvSpPr>
        <p:spPr>
          <a:xfrm>
            <a:off x="5177303" y="1110010"/>
            <a:ext cx="625215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Hot seat</a:t>
            </a:r>
            <a:endParaRPr lang="en-GB" dirty="0">
              <a:solidFill>
                <a:srgbClr val="006673"/>
              </a:solidFill>
            </a:endParaRPr>
          </a:p>
        </p:txBody>
      </p:sp>
      <p:sp>
        <p:nvSpPr>
          <p:cNvPr id="26" name="Rectangle 25"/>
          <p:cNvSpPr/>
          <p:nvPr/>
        </p:nvSpPr>
        <p:spPr>
          <a:xfrm>
            <a:off x="5177303" y="1941905"/>
            <a:ext cx="6252159" cy="17875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1: Choose an invention in this unit. Draw a diagram to show how it is used. Then work in groups to guess one another's inventions.</a:t>
            </a:r>
          </a:p>
          <a:p>
            <a:pPr marL="0" marR="0">
              <a:spcBef>
                <a:spcPts val="0"/>
              </a:spcBef>
              <a:spcAft>
                <a:spcPts val="0"/>
              </a:spcAft>
            </a:pPr>
            <a:r>
              <a:rPr lang="en-US" sz="1800" dirty="0">
                <a:solidFill>
                  <a:srgbClr val="006673"/>
                </a:solidFill>
                <a:effectLst/>
                <a:ea typeface="Times New Roman" panose="02020603050405020304" pitchFamily="18" charset="0"/>
                <a:cs typeface="Cambria" panose="02040503050406030204" pitchFamily="18" charset="0"/>
              </a:rPr>
              <a:t>Activity 2: Rewrite the second sentence so that it has a similar meaning to the first. Use the expressions and the prompts below to help you.</a:t>
            </a:r>
          </a:p>
        </p:txBody>
      </p:sp>
      <p:cxnSp>
        <p:nvCxnSpPr>
          <p:cNvPr id="28" name="Curved Connector 27"/>
          <p:cNvCxnSpPr>
            <a:cxnSpLocks/>
          </p:cNvCxnSpPr>
          <p:nvPr/>
        </p:nvCxnSpPr>
        <p:spPr>
          <a:xfrm>
            <a:off x="2594369" y="1840818"/>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5005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Tree>
    <p:extLst>
      <p:ext uri="{BB962C8B-B14F-4D97-AF65-F5344CB8AC3E}">
        <p14:creationId xmlns:p14="http://schemas.microsoft.com/office/powerpoint/2010/main" val="2323749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3185</TotalTime>
  <Words>1115</Words>
  <PresentationFormat>Widescreen</PresentationFormat>
  <Paragraphs>148</Paragraphs>
  <Slides>21</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Bookman Old Style</vt:lpstr>
      <vt:lpstr>Calibri</vt:lpstr>
      <vt:lpstr>Calibri Light</vt:lpstr>
      <vt:lpstr>Courier New</vt:lpstr>
      <vt:lpstr>Myriad Pro</vt:lpstr>
      <vt:lpstr>UTM Facebook K&amp;T</vt:lpstr>
      <vt:lpstr>Office Theme</vt:lpstr>
      <vt:lpstr>Paintbrush Picture</vt:lpstr>
      <vt:lpstr>PowerPoint Presentation</vt:lpstr>
      <vt:lpstr>PowerPoint Presentation</vt:lpstr>
      <vt:lpstr>PowerPoint Presentation</vt:lpstr>
      <vt:lpstr>PowerPoint Presentation</vt:lpstr>
      <vt:lpstr>PowerPoint Presentation</vt:lpstr>
      <vt:lpstr>Electric light</vt:lpstr>
      <vt:lpstr>Airplane</vt:lpstr>
      <vt:lpstr>Automobile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2022-04-02T05:00:25Z</dcterms:modified>
</cp:coreProperties>
</file>